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7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89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660"/>
  </p:normalViewPr>
  <p:slideViewPr>
    <p:cSldViewPr>
      <p:cViewPr>
        <p:scale>
          <a:sx n="100" d="100"/>
          <a:sy n="100" d="100"/>
        </p:scale>
        <p:origin x="-930" y="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16FF0-8AFB-4B51-BFC1-C132619F2D46}" type="datetimeFigureOut">
              <a:rPr lang="cs-CZ" smtClean="0"/>
              <a:t>20. 3. 2015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CBF7B-41F6-4C19-947D-3302737AAF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711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CBF7B-41F6-4C19-947D-3302737AAFF3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290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CBF7B-41F6-4C19-947D-3302737AAFF3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2301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14BE-6401-4035-9E4F-CAA8BCBDD92D}" type="datetimeFigureOut">
              <a:rPr lang="cs-CZ" smtClean="0"/>
              <a:t>20. 3. 2015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DA99-AE4E-4E81-8EF2-F4EE30F830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4254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14BE-6401-4035-9E4F-CAA8BCBDD92D}" type="datetimeFigureOut">
              <a:rPr lang="cs-CZ" smtClean="0"/>
              <a:t>20. 3. 2015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DA99-AE4E-4E81-8EF2-F4EE30F830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613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14BE-6401-4035-9E4F-CAA8BCBDD92D}" type="datetimeFigureOut">
              <a:rPr lang="cs-CZ" smtClean="0"/>
              <a:t>20. 3. 2015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DA99-AE4E-4E81-8EF2-F4EE30F830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2260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14BE-6401-4035-9E4F-CAA8BCBDD92D}" type="datetimeFigureOut">
              <a:rPr lang="cs-CZ" smtClean="0"/>
              <a:t>20. 3. 2015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DA99-AE4E-4E81-8EF2-F4EE30F830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072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14BE-6401-4035-9E4F-CAA8BCBDD92D}" type="datetimeFigureOut">
              <a:rPr lang="cs-CZ" smtClean="0"/>
              <a:t>20. 3. 2015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DA99-AE4E-4E81-8EF2-F4EE30F830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4359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14BE-6401-4035-9E4F-CAA8BCBDD92D}" type="datetimeFigureOut">
              <a:rPr lang="cs-CZ" smtClean="0"/>
              <a:t>20. 3. 2015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DA99-AE4E-4E81-8EF2-F4EE30F830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5081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14BE-6401-4035-9E4F-CAA8BCBDD92D}" type="datetimeFigureOut">
              <a:rPr lang="cs-CZ" smtClean="0"/>
              <a:t>20. 3. 2015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DA99-AE4E-4E81-8EF2-F4EE30F830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5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14BE-6401-4035-9E4F-CAA8BCBDD92D}" type="datetimeFigureOut">
              <a:rPr lang="cs-CZ" smtClean="0"/>
              <a:t>20. 3. 2015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DA99-AE4E-4E81-8EF2-F4EE30F830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6957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14BE-6401-4035-9E4F-CAA8BCBDD92D}" type="datetimeFigureOut">
              <a:rPr lang="cs-CZ" smtClean="0"/>
              <a:t>20. 3. 2015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DA99-AE4E-4E81-8EF2-F4EE30F830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51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14BE-6401-4035-9E4F-CAA8BCBDD92D}" type="datetimeFigureOut">
              <a:rPr lang="cs-CZ" smtClean="0"/>
              <a:t>20. 3. 2015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DA99-AE4E-4E81-8EF2-F4EE30F830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826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14BE-6401-4035-9E4F-CAA8BCBDD92D}" type="datetimeFigureOut">
              <a:rPr lang="cs-CZ" smtClean="0"/>
              <a:t>20. 3. 2015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DA99-AE4E-4E81-8EF2-F4EE30F830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985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D14BE-6401-4035-9E4F-CAA8BCBDD92D}" type="datetimeFigureOut">
              <a:rPr lang="cs-CZ" smtClean="0"/>
              <a:t>20. 3. 2015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9DA99-AE4E-4E81-8EF2-F4EE30F830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29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ariodeleon.es/noticias/revista/ataques-almanzor-reino-leon_415400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smtClean="0"/>
              <a:t>História da Língua Portuguesa 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smtClean="0"/>
              <a:t>Iva Svobodová, Ph.D.</a:t>
            </a:r>
          </a:p>
          <a:p>
            <a:r>
              <a:rPr lang="pt-PT" smtClean="0"/>
              <a:t>23 de Março de 2015</a:t>
            </a:r>
          </a:p>
          <a:p>
            <a:r>
              <a:rPr lang="pt-PT" smtClean="0"/>
              <a:t>a terceira aula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1608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vida de Santiago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t-BR" b="1" smtClean="0">
                <a:effectLst/>
              </a:rPr>
              <a:t>Durante séculos o túmulo esteve abandonado</a:t>
            </a:r>
            <a:r>
              <a:rPr lang="pt-BR" smtClean="0">
                <a:effectLst/>
              </a:rPr>
              <a:t> até que um dia, no início do século IX, </a:t>
            </a:r>
            <a:r>
              <a:rPr lang="pt-BR" b="1" smtClean="0">
                <a:effectLst/>
              </a:rPr>
              <a:t>o</a:t>
            </a:r>
            <a:r>
              <a:rPr lang="pt-BR" smtClean="0">
                <a:effectLst/>
              </a:rPr>
              <a:t> </a:t>
            </a:r>
            <a:r>
              <a:rPr lang="pt-BR" b="1" smtClean="0">
                <a:effectLst/>
              </a:rPr>
              <a:t>eremita Pelayo </a:t>
            </a:r>
            <a:r>
              <a:rPr lang="pt-BR" smtClean="0">
                <a:effectLst/>
              </a:rPr>
              <a:t>foi testemunha de uma revelação divina e descobriu o sepulcro do apóstolo em </a:t>
            </a:r>
            <a:r>
              <a:rPr lang="pt-BR" b="1" smtClean="0">
                <a:effectLst/>
              </a:rPr>
              <a:t>Campus Stellae</a:t>
            </a:r>
            <a:r>
              <a:rPr lang="pt-BR" smtClean="0">
                <a:effectLst/>
              </a:rPr>
              <a:t>, actual Santiago de Compostela. Os rumores desta descoberta chegaram até ao bispo de Iria Flavia, Teodomiro, que se tornou no grande responsável pelo inventio, a difusão no mundo cristão da descoberta do sepulcro de Santiago. A crença de Teodomiro era tanta que originou a intervenção do rei </a:t>
            </a:r>
            <a:r>
              <a:rPr lang="pt-BR" b="1" smtClean="0">
                <a:effectLst/>
              </a:rPr>
              <a:t>Afonso II</a:t>
            </a:r>
            <a:r>
              <a:rPr lang="pt-BR" smtClean="0">
                <a:effectLst/>
              </a:rPr>
              <a:t>, o Casto, que mandou </a:t>
            </a:r>
            <a:r>
              <a:rPr lang="pt-BR" b="1" smtClean="0">
                <a:effectLst/>
              </a:rPr>
              <a:t>edificar um templo em homenagem ao apóstolo.</a:t>
            </a:r>
            <a:endParaRPr lang="pt-BR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782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finais do século IX</a:t>
            </a:r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pt-PT" smtClean="0"/>
              <a:t>O rei, </a:t>
            </a:r>
            <a:r>
              <a:rPr lang="pt-PT" b="1" smtClean="0"/>
              <a:t>Afonso III das Astúrias</a:t>
            </a:r>
            <a:r>
              <a:rPr lang="pt-PT" smtClean="0"/>
              <a:t>, institui o condado de Castela que se alargará do território originial de Burgos, conquistando territórios e autonomia, tornando-se independente. </a:t>
            </a:r>
          </a:p>
          <a:p>
            <a:pPr algn="just"/>
            <a:endParaRPr lang="pt-PT" smtClean="0"/>
          </a:p>
          <a:p>
            <a:pPr algn="just"/>
            <a:r>
              <a:rPr lang="pt-PT" smtClean="0">
                <a:hlinkClick r:id="rId2"/>
              </a:rPr>
              <a:t>http://www.diariodeleon.es/noticias/revista/ataques-almanzor-reino-leon_415400.html</a:t>
            </a:r>
            <a:r>
              <a:rPr lang="pt-PT" smtClean="0"/>
              <a:t> </a:t>
            </a:r>
          </a:p>
          <a:p>
            <a:pPr algn="just"/>
            <a:endParaRPr lang="pt-PT" smtClean="0"/>
          </a:p>
          <a:p>
            <a:pPr algn="just"/>
            <a:r>
              <a:rPr lang="pt-PT" smtClean="0"/>
              <a:t>A </a:t>
            </a:r>
            <a:r>
              <a:rPr lang="pt-PT" b="1" i="1" smtClean="0"/>
              <a:t>Vimara Peres  (</a:t>
            </a:r>
            <a:r>
              <a:rPr lang="pt-PT" smtClean="0"/>
              <a:t>hoje: </a:t>
            </a:r>
            <a:r>
              <a:rPr lang="pt-PT" b="1" i="1" smtClean="0"/>
              <a:t>Guimarães) </a:t>
            </a:r>
            <a:r>
              <a:rPr lang="pt-PT" smtClean="0"/>
              <a:t>é concedido o título de </a:t>
            </a:r>
            <a:r>
              <a:rPr lang="pt-PT" b="1" smtClean="0"/>
              <a:t>Conde de Portucale </a:t>
            </a:r>
            <a:r>
              <a:rPr lang="pt-PT" smtClean="0"/>
              <a:t>– ele organiza a defesa e o povoamento entre o rio Lima e o Douro.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293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i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Vimara Peres</a:t>
            </a:r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t-PT" smtClean="0">
                <a:effectLst/>
              </a:rPr>
              <a:t> Vímara Peres foi um dos responsáveis pela repovoação da linha entre o Minho e Douro, auxiliado por cavaleiros da região, pela acção de  presúria do burgo de Portucale (Porto) que foi assim definitivamente conquistado aos muçulmanos no ano de 868.</a:t>
            </a:r>
          </a:p>
          <a:p>
            <a:pPr algn="just"/>
            <a:r>
              <a:rPr lang="pt-PT" smtClean="0">
                <a:effectLst/>
              </a:rPr>
              <a:t>Nesse mesmo ano, tornou-se o primeiro conde de Portugal.</a:t>
            </a:r>
          </a:p>
          <a:p>
            <a:pPr algn="just"/>
            <a:r>
              <a:rPr lang="pt-PT" smtClean="0">
                <a:effectLst/>
              </a:rPr>
              <a:t>Vímara Peres foi também o fundador de um pequeno burgo fortificado nas proximidades de Braga, </a:t>
            </a:r>
            <a:r>
              <a:rPr lang="pt-PT" b="1" smtClean="0">
                <a:effectLst/>
              </a:rPr>
              <a:t>Vimaranis</a:t>
            </a:r>
            <a:r>
              <a:rPr lang="pt-PT" smtClean="0">
                <a:effectLst/>
              </a:rPr>
              <a:t> (derivado do seu próprio nome), que com o correr dos tempos, por evolução fonética, tornou-se a moderna Guimarães, tendo sido o principal centro governativo do Condado Portucalense, quando da chegada do conde don Henrique.</a:t>
            </a:r>
          </a:p>
          <a:p>
            <a:pPr algn="just"/>
            <a:r>
              <a:rPr lang="pt-PT" smtClean="0">
                <a:effectLst/>
              </a:rPr>
              <a:t>Foi em Guimarães que viria a falecer, em 873. O seu filho, Lucídio Vimaranes ( que significa "filho de Vímara"), sucedeu-lhe à frente dos destinos do condado, instituindo-se assim uma dinastia condal que governaria a região até 1071.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291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Al-Mansor </a:t>
            </a:r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PT" b="1" smtClean="0">
                <a:effectLst/>
              </a:rPr>
              <a:t>Abu Amir Muhammad ibn Abdullah ibn Abi Amir, al-Hajib al-Mansur</a:t>
            </a:r>
            <a:r>
              <a:rPr lang="pt-PT" smtClean="0">
                <a:effectLst/>
              </a:rPr>
              <a:t>  = </a:t>
            </a:r>
            <a:r>
              <a:rPr lang="pt-PT" b="1" smtClean="0">
                <a:effectLst/>
              </a:rPr>
              <a:t> </a:t>
            </a:r>
            <a:r>
              <a:rPr lang="pt-PT" smtClean="0">
                <a:effectLst/>
              </a:rPr>
              <a:t>foi o governador do al-Andaluz  (designação em árabe da Península Ibérica) no final do século X e início do século XI. A tradução aproximada do seu nome é "</a:t>
            </a:r>
            <a:r>
              <a:rPr lang="pt-PT" b="1" i="1" smtClean="0">
                <a:effectLst/>
              </a:rPr>
              <a:t>Fiel Amir Muhammad, o Escravo de Deus e familiares</a:t>
            </a:r>
            <a:r>
              <a:rPr lang="pt-PT" smtClean="0">
                <a:effectLst/>
              </a:rPr>
              <a:t>". O seu governo marcou o auge do império omíada na península Ibérica.</a:t>
            </a:r>
            <a:endParaRPr lang="pt-PT"/>
          </a:p>
          <a:p>
            <a:pPr algn="just"/>
            <a:r>
              <a:rPr lang="pt-PT" smtClean="0"/>
              <a:t>Em </a:t>
            </a:r>
            <a:r>
              <a:rPr lang="pt-PT" b="1" i="1" smtClean="0"/>
              <a:t>981</a:t>
            </a:r>
            <a:r>
              <a:rPr lang="pt-PT" smtClean="0"/>
              <a:t> ataca o território </a:t>
            </a:r>
            <a:r>
              <a:rPr lang="pt-PT" b="1" i="1" smtClean="0"/>
              <a:t>Vimaranis</a:t>
            </a:r>
            <a:r>
              <a:rPr lang="cs-CZ"/>
              <a:t>.</a:t>
            </a:r>
            <a:r>
              <a:rPr lang="pt-PT" smtClean="0"/>
              <a:t> A terra só será retomada por </a:t>
            </a:r>
            <a:r>
              <a:rPr lang="pt-PT" b="1" smtClean="0"/>
              <a:t>Henrique de Borgonha</a:t>
            </a:r>
            <a:r>
              <a:rPr lang="pt-PT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943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INÍCIO DO SÉCULO XI</a:t>
            </a:r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pt-PT" b="1" smtClean="0"/>
              <a:t>Afonso VI</a:t>
            </a:r>
            <a:r>
              <a:rPr lang="pt-PT" smtClean="0"/>
              <a:t> durante  </a:t>
            </a:r>
            <a:r>
              <a:rPr lang="cs-CZ" smtClean="0"/>
              <a:t>a </a:t>
            </a:r>
            <a:r>
              <a:rPr lang="cs-CZ" err="1"/>
              <a:t>guerra</a:t>
            </a:r>
            <a:r>
              <a:rPr lang="cs-CZ"/>
              <a:t> </a:t>
            </a:r>
            <a:r>
              <a:rPr lang="cs-CZ" err="1"/>
              <a:t>contra</a:t>
            </a:r>
            <a:r>
              <a:rPr lang="cs-CZ"/>
              <a:t> os </a:t>
            </a:r>
            <a:r>
              <a:rPr lang="cs-CZ" smtClean="0"/>
              <a:t>muçulmanos</a:t>
            </a:r>
            <a:r>
              <a:rPr lang="pt-PT" smtClean="0"/>
              <a:t>, chamou </a:t>
            </a:r>
            <a:r>
              <a:rPr lang="cs-CZ" smtClean="0"/>
              <a:t>os </a:t>
            </a:r>
            <a:r>
              <a:rPr lang="cs-CZ" err="1"/>
              <a:t>príncipes</a:t>
            </a:r>
            <a:r>
              <a:rPr lang="cs-CZ"/>
              <a:t> </a:t>
            </a:r>
            <a:r>
              <a:rPr lang="cs-CZ" err="1"/>
              <a:t>dalém</a:t>
            </a:r>
            <a:r>
              <a:rPr lang="cs-CZ"/>
              <a:t> </a:t>
            </a:r>
            <a:r>
              <a:rPr lang="cs-CZ" err="1"/>
              <a:t>dos</a:t>
            </a:r>
            <a:r>
              <a:rPr lang="cs-CZ"/>
              <a:t> </a:t>
            </a:r>
            <a:r>
              <a:rPr lang="cs-CZ" err="1" smtClean="0"/>
              <a:t>Pirinéus</a:t>
            </a:r>
            <a:r>
              <a:rPr lang="pt-PT" smtClean="0"/>
              <a:t>. Entre eles </a:t>
            </a:r>
            <a:r>
              <a:rPr lang="cs-CZ" smtClean="0"/>
              <a:t>o </a:t>
            </a:r>
            <a:r>
              <a:rPr lang="cs-CZ" b="1" err="1"/>
              <a:t>príncipe</a:t>
            </a:r>
            <a:r>
              <a:rPr lang="cs-CZ" b="1"/>
              <a:t> </a:t>
            </a:r>
            <a:r>
              <a:rPr lang="cs-CZ" b="1" err="1"/>
              <a:t>Henrique</a:t>
            </a:r>
            <a:r>
              <a:rPr lang="cs-CZ" b="1"/>
              <a:t> </a:t>
            </a:r>
            <a:r>
              <a:rPr lang="pt-PT" smtClean="0"/>
              <a:t>e o </a:t>
            </a:r>
            <a:r>
              <a:rPr lang="cs-CZ" err="1" smtClean="0"/>
              <a:t>seu</a:t>
            </a:r>
            <a:r>
              <a:rPr lang="cs-CZ" smtClean="0"/>
              <a:t> </a:t>
            </a:r>
            <a:r>
              <a:rPr lang="cs-CZ"/>
              <a:t>primo </a:t>
            </a:r>
            <a:r>
              <a:rPr lang="cs-CZ" b="1" err="1"/>
              <a:t>Raimundo</a:t>
            </a:r>
            <a:r>
              <a:rPr lang="cs-CZ"/>
              <a:t> de </a:t>
            </a:r>
            <a:r>
              <a:rPr lang="cs-CZ" b="1" err="1" smtClean="0"/>
              <a:t>Borgonha</a:t>
            </a:r>
            <a:r>
              <a:rPr lang="pt-PT" smtClean="0"/>
              <a:t>.</a:t>
            </a:r>
            <a:r>
              <a:rPr lang="cs-CZ" smtClean="0"/>
              <a:t> </a:t>
            </a:r>
            <a:r>
              <a:rPr lang="cs-CZ"/>
              <a:t>Os </a:t>
            </a:r>
            <a:r>
              <a:rPr lang="cs-CZ" err="1"/>
              <a:t>dois</a:t>
            </a:r>
            <a:r>
              <a:rPr lang="cs-CZ"/>
              <a:t> </a:t>
            </a:r>
            <a:r>
              <a:rPr lang="cs-CZ" err="1"/>
              <a:t>príncipes</a:t>
            </a:r>
            <a:r>
              <a:rPr lang="cs-CZ"/>
              <a:t> </a:t>
            </a:r>
            <a:r>
              <a:rPr lang="cs-CZ" err="1"/>
              <a:t>granjearam</a:t>
            </a:r>
            <a:r>
              <a:rPr lang="cs-CZ"/>
              <a:t> grande </a:t>
            </a:r>
            <a:r>
              <a:rPr lang="cs-CZ" err="1"/>
              <a:t>reputação</a:t>
            </a:r>
            <a:r>
              <a:rPr lang="cs-CZ"/>
              <a:t> </a:t>
            </a:r>
            <a:r>
              <a:rPr lang="cs-CZ" err="1"/>
              <a:t>pelo</a:t>
            </a:r>
            <a:r>
              <a:rPr lang="cs-CZ"/>
              <a:t> </a:t>
            </a:r>
            <a:r>
              <a:rPr lang="cs-CZ" err="1"/>
              <a:t>seu</a:t>
            </a:r>
            <a:r>
              <a:rPr lang="cs-CZ"/>
              <a:t> </a:t>
            </a:r>
            <a:r>
              <a:rPr lang="cs-CZ" err="1"/>
              <a:t>valor</a:t>
            </a:r>
            <a:r>
              <a:rPr lang="cs-CZ"/>
              <a:t> </a:t>
            </a:r>
            <a:r>
              <a:rPr lang="cs-CZ" err="1"/>
              <a:t>nas</a:t>
            </a:r>
            <a:r>
              <a:rPr lang="cs-CZ"/>
              <a:t> </a:t>
            </a:r>
            <a:r>
              <a:rPr lang="cs-CZ" err="1"/>
              <a:t>guerras</a:t>
            </a:r>
            <a:r>
              <a:rPr lang="cs-CZ"/>
              <a:t> </a:t>
            </a:r>
            <a:r>
              <a:rPr lang="cs-CZ" err="1"/>
              <a:t>em</a:t>
            </a:r>
            <a:r>
              <a:rPr lang="cs-CZ"/>
              <a:t> </a:t>
            </a:r>
            <a:r>
              <a:rPr lang="cs-CZ" err="1"/>
              <a:t>que</a:t>
            </a:r>
            <a:r>
              <a:rPr lang="cs-CZ"/>
              <a:t> </a:t>
            </a:r>
            <a:r>
              <a:rPr lang="cs-CZ" err="1"/>
              <a:t>entraram</a:t>
            </a:r>
            <a:r>
              <a:rPr lang="cs-CZ"/>
              <a:t>, e </a:t>
            </a:r>
            <a:r>
              <a:rPr lang="cs-CZ" err="1"/>
              <a:t>em</a:t>
            </a:r>
            <a:r>
              <a:rPr lang="cs-CZ"/>
              <a:t> </a:t>
            </a:r>
            <a:r>
              <a:rPr lang="cs-CZ" err="1"/>
              <a:t>prémio</a:t>
            </a:r>
            <a:r>
              <a:rPr lang="cs-CZ"/>
              <a:t> </a:t>
            </a:r>
            <a:r>
              <a:rPr lang="cs-CZ" err="1"/>
              <a:t>dos</a:t>
            </a:r>
            <a:r>
              <a:rPr lang="cs-CZ"/>
              <a:t> </a:t>
            </a:r>
            <a:r>
              <a:rPr lang="cs-CZ" err="1"/>
              <a:t>serviços</a:t>
            </a:r>
            <a:r>
              <a:rPr lang="cs-CZ"/>
              <a:t> </a:t>
            </a:r>
            <a:r>
              <a:rPr lang="cs-CZ" err="1"/>
              <a:t>prestados</a:t>
            </a:r>
            <a:r>
              <a:rPr lang="cs-CZ"/>
              <a:t>, </a:t>
            </a:r>
            <a:endParaRPr lang="pt-PT" smtClean="0"/>
          </a:p>
          <a:p>
            <a:pPr algn="just"/>
            <a:r>
              <a:rPr lang="cs-CZ" smtClean="0"/>
              <a:t>D</a:t>
            </a:r>
            <a:r>
              <a:rPr lang="cs-CZ"/>
              <a:t>. </a:t>
            </a:r>
            <a:r>
              <a:rPr lang="cs-CZ" err="1"/>
              <a:t>Afonso</a:t>
            </a:r>
            <a:r>
              <a:rPr lang="cs-CZ"/>
              <a:t> VI </a:t>
            </a:r>
            <a:r>
              <a:rPr lang="cs-CZ" err="1"/>
              <a:t>casou</a:t>
            </a:r>
            <a:r>
              <a:rPr lang="cs-CZ"/>
              <a:t> </a:t>
            </a:r>
            <a:endParaRPr lang="cs-CZ" smtClean="0"/>
          </a:p>
          <a:p>
            <a:pPr marL="0" indent="0" algn="ctr">
              <a:buNone/>
            </a:pPr>
            <a:r>
              <a:rPr lang="cs-CZ" smtClean="0"/>
              <a:t>sua </a:t>
            </a:r>
            <a:r>
              <a:rPr lang="cs-CZ" err="1"/>
              <a:t>filha</a:t>
            </a:r>
            <a:r>
              <a:rPr lang="cs-CZ"/>
              <a:t> </a:t>
            </a:r>
            <a:r>
              <a:rPr lang="cs-CZ" b="1" smtClean="0"/>
              <a:t>D</a:t>
            </a:r>
            <a:r>
              <a:rPr lang="cs-CZ" b="1"/>
              <a:t>. </a:t>
            </a:r>
            <a:r>
              <a:rPr lang="cs-CZ" b="1" err="1"/>
              <a:t>Urraca</a:t>
            </a:r>
            <a:r>
              <a:rPr lang="cs-CZ" b="1"/>
              <a:t> </a:t>
            </a:r>
            <a:r>
              <a:rPr lang="cs-CZ" b="1" err="1"/>
              <a:t>com</a:t>
            </a:r>
            <a:r>
              <a:rPr lang="cs-CZ" b="1"/>
              <a:t> </a:t>
            </a:r>
            <a:r>
              <a:rPr lang="cs-CZ" b="1" smtClean="0"/>
              <a:t>Raimundo</a:t>
            </a:r>
            <a:r>
              <a:rPr lang="cs-CZ"/>
              <a:t> </a:t>
            </a:r>
            <a:r>
              <a:rPr lang="cs-CZ" smtClean="0"/>
              <a:t>–</a:t>
            </a:r>
            <a:r>
              <a:rPr lang="pt-PT" smtClean="0"/>
              <a:t> </a:t>
            </a:r>
            <a:r>
              <a:rPr lang="cs-CZ" smtClean="0"/>
              <a:t>concede-lhe o </a:t>
            </a:r>
            <a:r>
              <a:rPr lang="pt-PT" smtClean="0"/>
              <a:t>território </a:t>
            </a:r>
            <a:r>
              <a:rPr lang="pt-PT"/>
              <a:t>de </a:t>
            </a:r>
            <a:r>
              <a:rPr lang="pt-PT" b="1"/>
              <a:t>Galaecia</a:t>
            </a:r>
            <a:r>
              <a:rPr lang="pt-PT"/>
              <a:t> </a:t>
            </a:r>
            <a:endParaRPr lang="cs-CZ"/>
          </a:p>
          <a:p>
            <a:pPr marL="0" indent="0" algn="ctr">
              <a:buNone/>
            </a:pPr>
            <a:r>
              <a:rPr lang="cs-CZ" smtClean="0"/>
              <a:t>sua filha bastarda </a:t>
            </a:r>
            <a:r>
              <a:rPr lang="cs-CZ" b="1" smtClean="0"/>
              <a:t>D</a:t>
            </a:r>
            <a:r>
              <a:rPr lang="cs-CZ" b="1"/>
              <a:t>. Teresa ou </a:t>
            </a:r>
            <a:r>
              <a:rPr lang="cs-CZ" b="1" smtClean="0"/>
              <a:t>Tareja</a:t>
            </a:r>
            <a:r>
              <a:rPr lang="cs-CZ" smtClean="0"/>
              <a:t>  </a:t>
            </a:r>
            <a:r>
              <a:rPr lang="cs-CZ" b="1" err="1"/>
              <a:t>com</a:t>
            </a:r>
            <a:r>
              <a:rPr lang="cs-CZ" b="1"/>
              <a:t> D. </a:t>
            </a:r>
            <a:r>
              <a:rPr lang="cs-CZ" b="1" smtClean="0"/>
              <a:t>Henrique </a:t>
            </a:r>
            <a:r>
              <a:rPr lang="cs-CZ" smtClean="0"/>
              <a:t>– concede-lhe </a:t>
            </a:r>
            <a:r>
              <a:rPr lang="pt-PT" smtClean="0"/>
              <a:t>o território de </a:t>
            </a:r>
            <a:r>
              <a:rPr lang="pt-PT" b="1" smtClean="0"/>
              <a:t>Conimbriga e de Portucale </a:t>
            </a:r>
            <a:r>
              <a:rPr lang="cs-CZ" smtClean="0"/>
              <a:t> </a:t>
            </a:r>
            <a:endParaRPr lang="pt-PT" smtClean="0"/>
          </a:p>
          <a:p>
            <a:pPr marL="0" indent="0">
              <a:buNone/>
            </a:pPr>
            <a:endParaRPr lang="pt-PT" b="1" smtClean="0"/>
          </a:p>
        </p:txBody>
      </p:sp>
    </p:spTree>
    <p:extLst>
      <p:ext uri="{BB962C8B-B14F-4D97-AF65-F5344CB8AC3E}">
        <p14:creationId xmlns:p14="http://schemas.microsoft.com/office/powerpoint/2010/main" val="375177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Conde</a:t>
            </a:r>
            <a:r>
              <a:rPr lang="cs-CZ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de </a:t>
            </a:r>
            <a:r>
              <a:rPr lang="cs-CZ" b="1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Borgonha</a:t>
            </a:r>
            <a:r>
              <a:rPr lang="cs-CZ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o </a:t>
            </a:r>
            <a:r>
              <a:rPr lang="cs-CZ" b="1" i="1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Bom</a:t>
            </a:r>
            <a:r>
              <a:rPr lang="pt-PT" b="1" i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cs-CZ" b="1" i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cs-CZ" b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/>
              <a:t>Em </a:t>
            </a:r>
            <a:r>
              <a:rPr lang="cs-CZ" b="1"/>
              <a:t>1093</a:t>
            </a:r>
            <a:r>
              <a:rPr lang="cs-CZ"/>
              <a:t> D. Afonso atravessou o rio Mondego, tomou </a:t>
            </a:r>
            <a:r>
              <a:rPr lang="cs-CZ" b="1"/>
              <a:t>Santarém, Lisboa </a:t>
            </a:r>
            <a:r>
              <a:rPr lang="cs-CZ"/>
              <a:t>e </a:t>
            </a:r>
            <a:r>
              <a:rPr lang="cs-CZ" b="1"/>
              <a:t>Sintra</a:t>
            </a:r>
            <a:r>
              <a:rPr lang="cs-CZ"/>
              <a:t>, dilatando assim o domínio cristão </a:t>
            </a:r>
            <a:r>
              <a:rPr lang="cs-CZ" b="1"/>
              <a:t>até ao rio Tejo</a:t>
            </a:r>
            <a:r>
              <a:rPr lang="cs-CZ"/>
              <a:t>. Como o ocidente da península hispânica formava um domínio já bastante extenso para que os seus chefes pudessem </a:t>
            </a:r>
            <a:r>
              <a:rPr lang="cs-CZ" smtClean="0"/>
              <a:t>tornar-se independentes</a:t>
            </a:r>
            <a:r>
              <a:rPr lang="cs-CZ"/>
              <a:t>, pensou em delegar o seu poder para esses lados num homem de confiança. Fez pois de </a:t>
            </a:r>
            <a:r>
              <a:rPr lang="cs-CZ" b="1"/>
              <a:t>Raimundo</a:t>
            </a:r>
            <a:r>
              <a:rPr lang="cs-CZ"/>
              <a:t> </a:t>
            </a:r>
            <a:r>
              <a:rPr lang="cs-CZ" b="1"/>
              <a:t>conde soberano de Galiza</a:t>
            </a:r>
            <a:r>
              <a:rPr lang="cs-CZ"/>
              <a:t>, e de </a:t>
            </a:r>
            <a:r>
              <a:rPr lang="cs-CZ" b="1"/>
              <a:t>Henrique governador do </a:t>
            </a:r>
            <a:r>
              <a:rPr lang="pt-PT" b="1"/>
              <a:t>condado de Portucale,</a:t>
            </a:r>
            <a:r>
              <a:rPr lang="pt-PT"/>
              <a:t> sob a suserania de Raimundo</a:t>
            </a:r>
            <a:r>
              <a:rPr lang="pt-PT" smtClean="0"/>
              <a:t>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112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Conde de Borgonha, o </a:t>
            </a:r>
            <a:r>
              <a:rPr lang="cs-CZ" b="1" i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Bom</a:t>
            </a:r>
            <a:r>
              <a:rPr lang="pt-PT" b="1" i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cs-CZ" b="1" i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/>
              <a:t>O território entre o Minho e o Tejo compreendia então três </a:t>
            </a:r>
            <a:r>
              <a:rPr lang="pt-PT" smtClean="0"/>
              <a:t>territórios:</a:t>
            </a:r>
          </a:p>
          <a:p>
            <a:pPr marL="514350" indent="-514350">
              <a:buFont typeface="+mj-lt"/>
              <a:buAutoNum type="arabicPeriod"/>
            </a:pPr>
            <a:r>
              <a:rPr lang="pt-PT" smtClean="0"/>
              <a:t> </a:t>
            </a:r>
            <a:r>
              <a:rPr lang="pt-PT"/>
              <a:t>o condado de </a:t>
            </a:r>
            <a:r>
              <a:rPr lang="pt-PT" b="1"/>
              <a:t>Portucale</a:t>
            </a:r>
            <a:r>
              <a:rPr lang="pt-PT"/>
              <a:t>, que ia do Minho ao Douro; </a:t>
            </a:r>
            <a:endParaRPr lang="pt-PT" smtClean="0"/>
          </a:p>
          <a:p>
            <a:pPr marL="514350" indent="-514350">
              <a:buFont typeface="+mj-lt"/>
              <a:buAutoNum type="arabicPeriod"/>
            </a:pPr>
            <a:r>
              <a:rPr lang="pt-PT" smtClean="0"/>
              <a:t>o </a:t>
            </a:r>
            <a:r>
              <a:rPr lang="pt-PT"/>
              <a:t>de </a:t>
            </a:r>
            <a:r>
              <a:rPr lang="pt-PT" b="1"/>
              <a:t>Coimbra</a:t>
            </a:r>
            <a:r>
              <a:rPr lang="pt-PT"/>
              <a:t>, do Douro ao Mondego</a:t>
            </a:r>
            <a:r>
              <a:rPr lang="pt-PT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pt-PT" smtClean="0"/>
              <a:t>e </a:t>
            </a:r>
            <a:r>
              <a:rPr lang="pt-PT"/>
              <a:t>o novamente conquistado aos sarracenos, do Mondego ao Tejo, de que D. Afonso fizera governador Soeiro Mendes, com a sede do governo em </a:t>
            </a:r>
            <a:r>
              <a:rPr lang="pt-PT" b="1"/>
              <a:t>Santarém</a:t>
            </a:r>
            <a:r>
              <a:rPr lang="pt-PT"/>
              <a:t>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773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Libertação de D.Henriques da suserrania de Raimundo</a:t>
            </a:r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endParaRPr lang="pt-PT" sz="3400" smtClean="0"/>
          </a:p>
          <a:p>
            <a:pPr marL="0" indent="0" algn="just">
              <a:buNone/>
            </a:pPr>
            <a:r>
              <a:rPr lang="pt-PT" sz="3400" smtClean="0"/>
              <a:t>Este </a:t>
            </a:r>
            <a:r>
              <a:rPr lang="pt-PT" sz="3400"/>
              <a:t>território foi retomado pelos moiros logo em </a:t>
            </a:r>
            <a:r>
              <a:rPr lang="pt-PT" sz="3400" b="1" smtClean="0"/>
              <a:t>1095</a:t>
            </a:r>
            <a:r>
              <a:rPr lang="pt-PT" sz="3400"/>
              <a:t> </a:t>
            </a:r>
            <a:r>
              <a:rPr lang="pt-PT" sz="3400" smtClean="0"/>
              <a:t>e parece que este desastre contribuiu para que D.Afonso </a:t>
            </a:r>
            <a:r>
              <a:rPr lang="pt-PT" sz="3400"/>
              <a:t>VI libertasse o conde D. Henrique da suserania de seu primo Raimundo, </a:t>
            </a:r>
            <a:r>
              <a:rPr lang="pt-PT" sz="3400" smtClean="0"/>
              <a:t>porque </a:t>
            </a:r>
            <a:r>
              <a:rPr lang="pt-PT" sz="3400"/>
              <a:t>em </a:t>
            </a:r>
            <a:r>
              <a:rPr lang="pt-PT" sz="3400" b="1"/>
              <a:t>1097</a:t>
            </a:r>
            <a:r>
              <a:rPr lang="pt-PT" sz="3400"/>
              <a:t> já governava independentemente o seu condado, e em </a:t>
            </a:r>
            <a:r>
              <a:rPr lang="pt-PT" sz="3400" b="1"/>
              <a:t>1101</a:t>
            </a:r>
            <a:r>
              <a:rPr lang="pt-PT" sz="3400"/>
              <a:t> encontrava-se na corte do rei de Leão e de Castela. Estavam, portanto, sossegadas as fronteiras de Portugal, e os muçulmanos, concentrando todos os seus esforços </a:t>
            </a:r>
            <a:r>
              <a:rPr lang="pt-PT" sz="3400" b="1"/>
              <a:t>no oriente da península </a:t>
            </a:r>
            <a:r>
              <a:rPr lang="pt-PT" sz="3400"/>
              <a:t>e nas fronteiras de Castela, contentavam-se </a:t>
            </a:r>
            <a:r>
              <a:rPr lang="pt-PT" sz="3400" b="1"/>
              <a:t>no ocidente </a:t>
            </a:r>
            <a:r>
              <a:rPr lang="pt-PT" sz="3400"/>
              <a:t>só com a posse de </a:t>
            </a:r>
            <a:r>
              <a:rPr lang="pt-PT" sz="3400" b="1"/>
              <a:t>Lisboa</a:t>
            </a:r>
            <a:r>
              <a:rPr lang="pt-PT" sz="3400"/>
              <a:t> e de </a:t>
            </a:r>
            <a:r>
              <a:rPr lang="pt-PT" sz="3400" b="1"/>
              <a:t>Sintra</a:t>
            </a:r>
            <a:r>
              <a:rPr lang="pt-PT" sz="3400"/>
              <a:t>, que por esse lado limitavam o seu império já tão disseminado. Vendo a Espanha quase tranquila, procurou o conde D. Henrique outro campo em que pudesse empregar a sua irrequieta actividade. Seduziu-o, como a tantos outros príncipes, o movimento das cruzadas.</a:t>
            </a:r>
            <a:endParaRPr lang="cs-CZ" sz="3400"/>
          </a:p>
        </p:txBody>
      </p:sp>
    </p:spTree>
    <p:extLst>
      <p:ext uri="{BB962C8B-B14F-4D97-AF65-F5344CB8AC3E}">
        <p14:creationId xmlns:p14="http://schemas.microsoft.com/office/powerpoint/2010/main" val="22280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D. Henrique vence </a:t>
            </a:r>
            <a:r>
              <a:rPr lang="pt-PT" b="1" i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Hecha</a:t>
            </a:r>
            <a:r>
              <a:rPr lang="pt-PT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e </a:t>
            </a:r>
            <a:r>
              <a:rPr lang="pt-PT" b="1" i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Hali Aben Joseph</a:t>
            </a:r>
            <a:endParaRPr lang="cs-CZ" b="1" i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t-PT"/>
              <a:t>Entre os anos de </a:t>
            </a:r>
            <a:r>
              <a:rPr lang="pt-PT" b="1"/>
              <a:t>1102 e 1104 </a:t>
            </a:r>
            <a:r>
              <a:rPr lang="pt-PT" smtClean="0"/>
              <a:t>contínuas  expedições </a:t>
            </a:r>
            <a:r>
              <a:rPr lang="pt-PT"/>
              <a:t>demandavam a Terra Santa, e </a:t>
            </a:r>
            <a:r>
              <a:rPr lang="pt-PT" b="1"/>
              <a:t>D. Henrique</a:t>
            </a:r>
            <a:r>
              <a:rPr lang="pt-PT"/>
              <a:t>, nos primeiros meses de </a:t>
            </a:r>
            <a:r>
              <a:rPr lang="pt-PT" b="1"/>
              <a:t>1103</a:t>
            </a:r>
            <a:r>
              <a:rPr lang="pt-PT"/>
              <a:t> partiu para o Oriente, donde voltou em </a:t>
            </a:r>
            <a:r>
              <a:rPr lang="pt-PT" b="1"/>
              <a:t>1105</a:t>
            </a:r>
            <a:r>
              <a:rPr lang="pt-PT"/>
              <a:t>, sem que a historia faça menção dos feitos que praticou, o que se explica por ele ter partido mais como simples voluntário, do que como chefe dalgum poderoso contingente. Desde essa época envolveu-se nas intrigas que tinham por fim ampliar o território que </a:t>
            </a:r>
            <a:r>
              <a:rPr lang="pt-PT" smtClean="0"/>
              <a:t>dominava  </a:t>
            </a:r>
            <a:r>
              <a:rPr lang="pt-PT"/>
              <a:t>e conseguir tornar-se independente. Continuando a guerrear os moiros, conquistou-lhe mais terras, vencendo o régulo </a:t>
            </a:r>
            <a:r>
              <a:rPr lang="pt-PT" b="1" i="1"/>
              <a:t>Hecha</a:t>
            </a:r>
            <a:r>
              <a:rPr lang="pt-PT"/>
              <a:t> e o poderoso rei de Marrocos </a:t>
            </a:r>
            <a:r>
              <a:rPr lang="pt-PT" b="1" i="1"/>
              <a:t>Hali Aben Joseph</a:t>
            </a:r>
            <a:r>
              <a:rPr lang="pt-PT"/>
              <a:t>. Excelente guerreiro, sábio e prudente administrador, aumentou consideravelmente as terras do seu condado, merecendo o cognome de </a:t>
            </a:r>
            <a:r>
              <a:rPr lang="pt-PT" b="1" i="1"/>
              <a:t>Bom</a:t>
            </a:r>
            <a:r>
              <a:rPr lang="pt-PT" i="1"/>
              <a:t>, </a:t>
            </a:r>
            <a:r>
              <a:rPr lang="pt-PT"/>
              <a:t>que a historia lhe deu.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470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Heran</a:t>
            </a:r>
            <a:r>
              <a:rPr lang="pt-PT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ça</a:t>
            </a:r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pt-PT" smtClean="0"/>
          </a:p>
          <a:p>
            <a:pPr marL="0" indent="0" algn="just">
              <a:buNone/>
            </a:pPr>
            <a:r>
              <a:rPr lang="pt-PT" smtClean="0"/>
              <a:t>Afonso </a:t>
            </a:r>
            <a:r>
              <a:rPr lang="pt-PT"/>
              <a:t>VI não tinha filho varão legítimo, por conseguinte Raimundo, marido de D. Urraca, esperava receber a herança, </a:t>
            </a:r>
            <a:r>
              <a:rPr lang="pt-PT" smtClean="0"/>
              <a:t> porém, ele morreu, </a:t>
            </a:r>
            <a:r>
              <a:rPr lang="pt-PT"/>
              <a:t>D. </a:t>
            </a:r>
            <a:r>
              <a:rPr lang="pt-PT" smtClean="0"/>
              <a:t>Sancho (o seu filho natural também) e </a:t>
            </a:r>
            <a:r>
              <a:rPr lang="pt-PT"/>
              <a:t>pouco tempo depois, e </a:t>
            </a:r>
            <a:r>
              <a:rPr lang="pt-PT" smtClean="0"/>
              <a:t>ficou a </a:t>
            </a:r>
            <a:r>
              <a:rPr lang="pt-PT"/>
              <a:t>legitima </a:t>
            </a:r>
            <a:r>
              <a:rPr lang="pt-PT" smtClean="0"/>
              <a:t>herdeira </a:t>
            </a:r>
            <a:r>
              <a:rPr lang="pt-PT"/>
              <a:t>D. Urraca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526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2400" b="1" smtClean="0"/>
              <a:t>1. ORIGENS DE PORTUGAL</a:t>
            </a:r>
            <a:br>
              <a:rPr lang="pt-PT" sz="2400" b="1" smtClean="0"/>
            </a:br>
            <a:r>
              <a:rPr lang="pt-PT" sz="2400" b="1" smtClean="0"/>
              <a:t>2. PORTUGUÊS ANTIGO – GALEGO-PORTUGUÊS</a:t>
            </a:r>
            <a:br>
              <a:rPr lang="pt-PT" sz="2400" b="1" smtClean="0"/>
            </a:br>
            <a:r>
              <a:rPr lang="pt-PT" sz="2400" b="1" smtClean="0"/>
              <a:t>3. VOGAIS TÓNICAS</a:t>
            </a:r>
            <a:endParaRPr lang="cs-CZ" sz="2400" b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 smtClean="0"/>
              <a:t>Esperança Cardeira</a:t>
            </a:r>
            <a:r>
              <a:rPr lang="pt-PT" smtClean="0"/>
              <a:t>, </a:t>
            </a:r>
            <a:r>
              <a:rPr lang="pt-PT" i="1" smtClean="0"/>
              <a:t>História do Português </a:t>
            </a:r>
            <a:r>
              <a:rPr lang="pt-PT" smtClean="0"/>
              <a:t>(pp.39-44)</a:t>
            </a:r>
          </a:p>
          <a:p>
            <a:pPr marL="0" indent="0">
              <a:buNone/>
            </a:pPr>
            <a:r>
              <a:rPr lang="cs-CZ" b="1" smtClean="0"/>
              <a:t>Edwin </a:t>
            </a:r>
            <a:r>
              <a:rPr lang="cs-CZ" b="1" err="1"/>
              <a:t>Williams</a:t>
            </a:r>
            <a:r>
              <a:rPr lang="cs-CZ"/>
              <a:t>, </a:t>
            </a:r>
            <a:r>
              <a:rPr lang="cs-CZ" i="1"/>
              <a:t>Do </a:t>
            </a:r>
            <a:r>
              <a:rPr lang="cs-CZ" i="1" err="1"/>
              <a:t>latim</a:t>
            </a:r>
            <a:r>
              <a:rPr lang="cs-CZ" i="1"/>
              <a:t> </a:t>
            </a:r>
            <a:r>
              <a:rPr lang="cs-CZ" i="1" err="1"/>
              <a:t>ao</a:t>
            </a:r>
            <a:r>
              <a:rPr lang="cs-CZ" i="1"/>
              <a:t> </a:t>
            </a:r>
            <a:r>
              <a:rPr lang="cs-CZ" i="1" err="1" smtClean="0"/>
              <a:t>portugu</a:t>
            </a:r>
            <a:r>
              <a:rPr lang="pt-PT" i="1" smtClean="0"/>
              <a:t>  </a:t>
            </a:r>
            <a:r>
              <a:rPr lang="cs-CZ" i="1" err="1" smtClean="0"/>
              <a:t>ês</a:t>
            </a:r>
            <a:endParaRPr lang="pt-PT" i="1"/>
          </a:p>
          <a:p>
            <a:pPr marL="0" indent="0">
              <a:buNone/>
            </a:pPr>
            <a:r>
              <a:rPr lang="cs-CZ" smtClean="0"/>
              <a:t>(</a:t>
            </a:r>
            <a:r>
              <a:rPr lang="pt-PT" smtClean="0"/>
              <a:t>pp.</a:t>
            </a:r>
            <a:r>
              <a:rPr lang="cs-CZ" smtClean="0"/>
              <a:t>42-</a:t>
            </a:r>
            <a:r>
              <a:rPr lang="pt-PT" smtClean="0"/>
              <a:t>52</a:t>
            </a:r>
            <a:r>
              <a:rPr lang="cs-CZ" smtClean="0"/>
              <a:t>)</a:t>
            </a:r>
            <a:endParaRPr lang="cs-CZ"/>
          </a:p>
          <a:p>
            <a:pPr marL="0" indent="0">
              <a:buNone/>
            </a:pPr>
            <a:r>
              <a:rPr lang="cs-CZ" b="1"/>
              <a:t>Paul </a:t>
            </a:r>
            <a:r>
              <a:rPr lang="cs-CZ" b="1" err="1"/>
              <a:t>Teyssier</a:t>
            </a:r>
            <a:r>
              <a:rPr lang="cs-CZ" b="1"/>
              <a:t> </a:t>
            </a:r>
            <a:r>
              <a:rPr lang="cs-CZ"/>
              <a:t>– </a:t>
            </a:r>
            <a:r>
              <a:rPr lang="cs-CZ" i="1" err="1"/>
              <a:t>História</a:t>
            </a:r>
            <a:r>
              <a:rPr lang="cs-CZ" i="1"/>
              <a:t> da </a:t>
            </a:r>
            <a:r>
              <a:rPr lang="cs-CZ" i="1" err="1"/>
              <a:t>Língua</a:t>
            </a:r>
            <a:r>
              <a:rPr lang="cs-CZ" i="1"/>
              <a:t> </a:t>
            </a:r>
            <a:r>
              <a:rPr lang="cs-CZ" i="1" err="1" smtClean="0"/>
              <a:t>Portuguesa</a:t>
            </a:r>
            <a:r>
              <a:rPr lang="pt-PT" i="1" smtClean="0"/>
              <a:t> </a:t>
            </a:r>
            <a:r>
              <a:rPr lang="cs-CZ" smtClean="0"/>
              <a:t>(</a:t>
            </a:r>
            <a:r>
              <a:rPr lang="pt-PT" smtClean="0"/>
              <a:t>pp.</a:t>
            </a:r>
            <a:r>
              <a:rPr lang="cs-CZ" smtClean="0"/>
              <a:t>21-34</a:t>
            </a:r>
            <a:r>
              <a:rPr lang="pt-PT" smtClean="0"/>
              <a:t>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46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Guerra civil </a:t>
            </a:r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smtClean="0"/>
              <a:t>Depois da morte de </a:t>
            </a:r>
            <a:r>
              <a:rPr lang="pt-PT"/>
              <a:t>D. Henrique </a:t>
            </a:r>
            <a:r>
              <a:rPr lang="pt-PT" smtClean="0"/>
              <a:t>(seu </a:t>
            </a:r>
            <a:r>
              <a:rPr lang="pt-PT"/>
              <a:t>corpo foi trasladado para Braga, e sepultado numa capela da </a:t>
            </a:r>
            <a:r>
              <a:rPr lang="pt-PT" smtClean="0"/>
              <a:t>sé), ficou </a:t>
            </a:r>
            <a:r>
              <a:rPr lang="pt-PT"/>
              <a:t>D. Teresa governando o condado de Portucale </a:t>
            </a:r>
            <a:r>
              <a:rPr lang="pt-PT" b="1"/>
              <a:t>na menoridade </a:t>
            </a:r>
            <a:r>
              <a:rPr lang="pt-PT"/>
              <a:t>de seu filho D. Afonso Henriques, que apenas contava três anos de idade</a:t>
            </a:r>
            <a:r>
              <a:rPr lang="pt-PT" smtClean="0"/>
              <a:t>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594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Afonso Henriques</a:t>
            </a:r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PT" sz="1800" b="1" smtClean="0"/>
              <a:t>D</a:t>
            </a:r>
            <a:r>
              <a:rPr lang="pt-PT" sz="1800" b="1"/>
              <a:t>. Afonso I de Portugal</a:t>
            </a:r>
            <a:r>
              <a:rPr lang="pt-PT" sz="1800"/>
              <a:t>, mais conhecido por </a:t>
            </a:r>
            <a:r>
              <a:rPr lang="pt-PT" sz="1800" b="1"/>
              <a:t>D. Afonso Henriques</a:t>
            </a:r>
            <a:r>
              <a:rPr lang="pt-PT" sz="1800"/>
              <a:t> </a:t>
            </a:r>
            <a:r>
              <a:rPr lang="pt-PT" sz="1800" smtClean="0"/>
              <a:t> foi </a:t>
            </a:r>
            <a:r>
              <a:rPr lang="pt-PT" sz="1800"/>
              <a:t>o fundador do </a:t>
            </a:r>
            <a:r>
              <a:rPr lang="pt-PT" sz="1800" smtClean="0"/>
              <a:t>Reino de Portugal e </a:t>
            </a:r>
            <a:r>
              <a:rPr lang="pt-PT" sz="1800"/>
              <a:t>o seu </a:t>
            </a:r>
            <a:r>
              <a:rPr lang="pt-PT" sz="1800" smtClean="0"/>
              <a:t>primeiro rei, </a:t>
            </a:r>
            <a:r>
              <a:rPr lang="pt-PT" sz="1800"/>
              <a:t>com o cognome </a:t>
            </a:r>
            <a:r>
              <a:rPr lang="pt-PT" sz="1800" i="1"/>
              <a:t>O Conquistador</a:t>
            </a:r>
            <a:r>
              <a:rPr lang="pt-PT" sz="1800"/>
              <a:t>, </a:t>
            </a:r>
            <a:r>
              <a:rPr lang="pt-PT" sz="1800" i="1"/>
              <a:t>O Fundador</a:t>
            </a:r>
            <a:r>
              <a:rPr lang="pt-PT" sz="1800"/>
              <a:t> ou </a:t>
            </a:r>
            <a:r>
              <a:rPr lang="pt-PT" sz="1800" i="1"/>
              <a:t>O Grande</a:t>
            </a:r>
            <a:r>
              <a:rPr lang="pt-PT" sz="1800"/>
              <a:t> pela fundação do reino e pelas muitas conquistas. </a:t>
            </a:r>
            <a:r>
              <a:rPr lang="pt-PT" sz="1800" smtClean="0"/>
              <a:t> Após </a:t>
            </a:r>
            <a:r>
              <a:rPr lang="pt-PT" sz="1800"/>
              <a:t>a morte de seu pai, Afonso tomou uma posição </a:t>
            </a:r>
            <a:r>
              <a:rPr lang="pt-PT" sz="1800" smtClean="0"/>
              <a:t>política oposta </a:t>
            </a:r>
            <a:r>
              <a:rPr lang="pt-PT" sz="1800"/>
              <a:t>à da mãe, que se aliara ao </a:t>
            </a:r>
            <a:r>
              <a:rPr lang="pt-PT" sz="1800" smtClean="0"/>
              <a:t>nobre galego Fernão Peres de Trava. </a:t>
            </a:r>
            <a:r>
              <a:rPr lang="pt-PT" sz="1800"/>
              <a:t>Pretendendo assegurar o domínio do condado </a:t>
            </a:r>
            <a:r>
              <a:rPr lang="pt-PT" sz="1800" smtClean="0"/>
              <a:t>armou-se cavaleiro e </a:t>
            </a:r>
            <a:r>
              <a:rPr lang="pt-PT" sz="1800"/>
              <a:t>após vencer a sua mãe na </a:t>
            </a:r>
            <a:r>
              <a:rPr lang="pt-PT" sz="1800" smtClean="0"/>
              <a:t>batalha de São Mamede, em </a:t>
            </a:r>
            <a:r>
              <a:rPr lang="pt-PT" sz="1800"/>
              <a:t>1128, assumiu o </a:t>
            </a:r>
            <a:r>
              <a:rPr lang="pt-PT" sz="1800" smtClean="0"/>
              <a:t>governo.</a:t>
            </a:r>
            <a:r>
              <a:rPr lang="pt-PT" sz="1800" baseline="30000"/>
              <a:t> </a:t>
            </a:r>
            <a:r>
              <a:rPr lang="pt-PT" sz="1800" smtClean="0"/>
              <a:t>Concentrou </a:t>
            </a:r>
            <a:r>
              <a:rPr lang="pt-PT" sz="1800"/>
              <a:t>então os esforços em obter o reconhecimento como reino. </a:t>
            </a:r>
            <a:r>
              <a:rPr lang="pt-PT" sz="1800" smtClean="0"/>
              <a:t>Em 1143, no tratado de Zamora, intitula-se rei, depois </a:t>
            </a:r>
            <a:r>
              <a:rPr lang="pt-PT" sz="1800"/>
              <a:t>da vitória na </a:t>
            </a:r>
            <a:r>
              <a:rPr lang="pt-PT" sz="1800" smtClean="0"/>
              <a:t>batalha de Ourique contra </a:t>
            </a:r>
            <a:r>
              <a:rPr lang="pt-PT" sz="1800"/>
              <a:t>um contingente mouro, D. Afonso Henriques proclamou-se </a:t>
            </a:r>
            <a:r>
              <a:rPr lang="pt-PT" sz="1800" smtClean="0"/>
              <a:t>rei de Portugal, com </a:t>
            </a:r>
            <a:r>
              <a:rPr lang="pt-PT" sz="1800"/>
              <a:t>o apoio das suas tropas. </a:t>
            </a:r>
            <a:r>
              <a:rPr lang="pt-PT" sz="1800" smtClean="0"/>
              <a:t> . </a:t>
            </a:r>
            <a:r>
              <a:rPr lang="pt-PT" sz="1800"/>
              <a:t>A </a:t>
            </a:r>
            <a:r>
              <a:rPr lang="pt-PT" sz="1800" smtClean="0"/>
              <a:t>independência portuguesa foi </a:t>
            </a:r>
            <a:r>
              <a:rPr lang="pt-PT" sz="1800"/>
              <a:t>reconhecida, em 1179, pelo </a:t>
            </a:r>
            <a:r>
              <a:rPr lang="pt-PT" sz="1800" smtClean="0"/>
              <a:t>papa Alexandre III, </a:t>
            </a:r>
            <a:r>
              <a:rPr lang="pt-PT" sz="1800"/>
              <a:t>através da </a:t>
            </a:r>
            <a:r>
              <a:rPr lang="pt-PT" sz="1800" smtClean="0"/>
              <a:t>bula </a:t>
            </a:r>
            <a:r>
              <a:rPr lang="pt-PT" sz="1800" i="1" smtClean="0"/>
              <a:t>Manifestir Probatum </a:t>
            </a:r>
            <a:r>
              <a:rPr lang="pt-PT" sz="1800" smtClean="0"/>
              <a:t>e </a:t>
            </a:r>
            <a:r>
              <a:rPr lang="pt-PT" sz="1800"/>
              <a:t>ganhou o título de </a:t>
            </a:r>
            <a:r>
              <a:rPr lang="pt-PT" sz="1800" i="1"/>
              <a:t>rex</a:t>
            </a:r>
            <a:r>
              <a:rPr lang="pt-PT" sz="1800"/>
              <a:t> (rei</a:t>
            </a:r>
            <a:r>
              <a:rPr lang="pt-PT" sz="1800" smtClean="0"/>
              <a:t>).</a:t>
            </a:r>
            <a:r>
              <a:rPr lang="pt-PT" sz="1800" baseline="30000"/>
              <a:t> </a:t>
            </a:r>
            <a:r>
              <a:rPr lang="pt-PT" sz="1800" smtClean="0"/>
              <a:t>Com </a:t>
            </a:r>
            <a:r>
              <a:rPr lang="pt-PT" sz="1800"/>
              <a:t>o apoio de </a:t>
            </a:r>
            <a:r>
              <a:rPr lang="pt-PT" sz="1800" smtClean="0"/>
              <a:t>cruzados do </a:t>
            </a:r>
            <a:r>
              <a:rPr lang="pt-PT" sz="1800"/>
              <a:t>norte da </a:t>
            </a:r>
            <a:r>
              <a:rPr lang="pt-PT" sz="1800" smtClean="0"/>
              <a:t>Europa conquistou Lisboa e Santarém </a:t>
            </a:r>
            <a:r>
              <a:rPr lang="pt-PT" sz="1800" b="1" smtClean="0"/>
              <a:t>1147</a:t>
            </a:r>
            <a:r>
              <a:rPr lang="pt-PT" sz="1800" smtClean="0"/>
              <a:t>. Liberta Faro em 1249 </a:t>
            </a:r>
            <a:r>
              <a:rPr lang="pt-PT" sz="1800"/>
              <a:t>Com a pacificação interna, prosseguiu as conquistas aos </a:t>
            </a:r>
            <a:r>
              <a:rPr lang="pt-PT" sz="1800" smtClean="0"/>
              <a:t>mouros, </a:t>
            </a:r>
            <a:r>
              <a:rPr lang="pt-PT" sz="1800"/>
              <a:t>empurrando as fronteiras para </a:t>
            </a:r>
            <a:r>
              <a:rPr lang="pt-PT" sz="1800" smtClean="0"/>
              <a:t>o sul</a:t>
            </a:r>
            <a:r>
              <a:rPr lang="pt-PT" sz="1800"/>
              <a:t>, desde </a:t>
            </a:r>
            <a:r>
              <a:rPr lang="pt-PT" sz="1800" b="1" smtClean="0"/>
              <a:t>Leiria ao Alentejo</a:t>
            </a:r>
            <a:r>
              <a:rPr lang="pt-PT" sz="1800" smtClean="0"/>
              <a:t>, </a:t>
            </a:r>
            <a:r>
              <a:rPr lang="pt-PT" sz="1800"/>
              <a:t>mais que </a:t>
            </a:r>
            <a:r>
              <a:rPr lang="pt-PT" sz="1800" b="1"/>
              <a:t>duplicando o território que herdara</a:t>
            </a:r>
            <a:r>
              <a:rPr lang="pt-PT" sz="1800"/>
              <a:t>. Os muçulmanos, em sinal de respeito, chamaram-lhe </a:t>
            </a:r>
            <a:r>
              <a:rPr lang="pt-PT" sz="1800" i="1"/>
              <a:t>Ibn-Arrik</a:t>
            </a:r>
            <a:r>
              <a:rPr lang="pt-PT" sz="1800"/>
              <a:t> («filho de Henrique», tradução literal do </a:t>
            </a:r>
            <a:r>
              <a:rPr lang="pt-PT" sz="1800" smtClean="0"/>
              <a:t>patronímico </a:t>
            </a:r>
            <a:r>
              <a:rPr lang="pt-PT" sz="1800" i="1" smtClean="0"/>
              <a:t>Henriques</a:t>
            </a:r>
            <a:r>
              <a:rPr lang="pt-PT" sz="1800"/>
              <a:t>) ou </a:t>
            </a:r>
            <a:r>
              <a:rPr lang="pt-PT" sz="1800" i="1"/>
              <a:t>El-Bortukali</a:t>
            </a:r>
            <a:r>
              <a:rPr lang="pt-PT" sz="1800"/>
              <a:t> («o Português»).</a:t>
            </a:r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245242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Reconquista castelhana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mtClean="0"/>
              <a:t>A reconquista  castelhana abrange um território muito mais extens</a:t>
            </a:r>
            <a:r>
              <a:rPr lang="pt-PT" smtClean="0"/>
              <a:t>a </a:t>
            </a:r>
            <a:r>
              <a:rPr lang="cs-CZ" smtClean="0"/>
              <a:t> </a:t>
            </a:r>
            <a:r>
              <a:rPr lang="pt-PT" smtClean="0"/>
              <a:t>é </a:t>
            </a:r>
            <a:r>
              <a:rPr lang="cs-CZ" smtClean="0"/>
              <a:t>mais lenta          </a:t>
            </a:r>
            <a:r>
              <a:rPr lang="pt-PT" smtClean="0"/>
              <a:t>         </a:t>
            </a:r>
            <a:r>
              <a:rPr lang="cs-CZ" smtClean="0"/>
              <a:t>t</a:t>
            </a:r>
            <a:r>
              <a:rPr lang="cs-CZ" smtClean="0"/>
              <a:t>ermina só em  </a:t>
            </a:r>
            <a:r>
              <a:rPr lang="cs-CZ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1492.</a:t>
            </a:r>
            <a:r>
              <a:rPr lang="cs-CZ"/>
              <a:t> </a:t>
            </a:r>
            <a:r>
              <a:rPr lang="pt-PT" smtClean="0"/>
              <a:t> Sobrepõe-se aos árabes e aos reinos vizinhos, cria um território homogêneo, do qual também Portugal irá fazer parte (</a:t>
            </a:r>
            <a:r>
              <a:rPr lang="pt-PT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1580-1640</a:t>
            </a:r>
            <a:r>
              <a:rPr lang="pt-PT" smtClean="0"/>
              <a:t>)         situação de </a:t>
            </a:r>
            <a:r>
              <a:rPr lang="pt-PT" b="1" smtClean="0"/>
              <a:t>diferenciação nítida linguística</a:t>
            </a:r>
            <a:r>
              <a:rPr lang="pt-PT" smtClean="0"/>
              <a:t> entre os diferentes territórios com diferentes romances ibéricos.</a:t>
            </a:r>
            <a:r>
              <a:rPr lang="pt-PT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Šipka doprava 3"/>
          <p:cNvSpPr/>
          <p:nvPr/>
        </p:nvSpPr>
        <p:spPr>
          <a:xfrm>
            <a:off x="4932040" y="2276872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se zářezem 4"/>
          <p:cNvSpPr/>
          <p:nvPr/>
        </p:nvSpPr>
        <p:spPr>
          <a:xfrm>
            <a:off x="5076056" y="4149080"/>
            <a:ext cx="504056" cy="2880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4067944" y="4221088"/>
            <a:ext cx="54636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736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pt-PT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Impacto </a:t>
            </a:r>
            <a:r>
              <a:rPr lang="pt-PT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no desenvolvimento  </a:t>
            </a:r>
            <a:r>
              <a:rPr lang="pt-PT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da </a:t>
            </a:r>
            <a:r>
              <a:rPr lang="pt-PT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língua</a:t>
            </a:r>
            <a:r>
              <a:rPr lang="pt-PT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PT" smtClean="0"/>
              <a:t>As circunstâncias históricas (diferentes substratos e superstratos) e territoriais influem em</a:t>
            </a:r>
          </a:p>
          <a:p>
            <a:pPr marL="0" indent="0" algn="just">
              <a:buNone/>
            </a:pPr>
            <a:r>
              <a:rPr lang="pt-PT" smtClean="0"/>
              <a:t>         implantação de </a:t>
            </a:r>
            <a:r>
              <a:rPr lang="pt-PT" b="1" smtClean="0"/>
              <a:t>diferentes inovações            </a:t>
            </a:r>
          </a:p>
          <a:p>
            <a:pPr marL="0" indent="0" algn="just">
              <a:buNone/>
            </a:pPr>
            <a:r>
              <a:rPr lang="pt-PT" b="1"/>
              <a:t> </a:t>
            </a:r>
            <a:r>
              <a:rPr lang="pt-PT" b="1" smtClean="0"/>
              <a:t>        linguísticas</a:t>
            </a:r>
            <a:endParaRPr lang="pt-PT" smtClean="0"/>
          </a:p>
          <a:p>
            <a:pPr marL="0" indent="0" algn="just">
              <a:buNone/>
            </a:pPr>
            <a:r>
              <a:rPr lang="pt-PT"/>
              <a:t> </a:t>
            </a:r>
            <a:r>
              <a:rPr lang="pt-PT" smtClean="0"/>
              <a:t>        no </a:t>
            </a:r>
            <a:r>
              <a:rPr lang="pt-PT" b="1" smtClean="0"/>
              <a:t>alargamento territorial. </a:t>
            </a:r>
          </a:p>
          <a:p>
            <a:pPr marL="0" indent="0" algn="just">
              <a:buNone/>
            </a:pPr>
            <a:endParaRPr lang="pt-PT"/>
          </a:p>
          <a:p>
            <a:pPr marL="0" indent="0" algn="just">
              <a:buNone/>
            </a:pPr>
            <a:r>
              <a:rPr lang="pt-PT" smtClean="0"/>
              <a:t>         As </a:t>
            </a:r>
            <a:r>
              <a:rPr lang="pt-PT" b="1" smtClean="0"/>
              <a:t>inovações linguísticas </a:t>
            </a:r>
            <a:r>
              <a:rPr lang="pt-PT" smtClean="0"/>
              <a:t>do Castelhano expandem-se conforme a expansão territorial da Castela e afasta outor reinos e romances.</a:t>
            </a:r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611560" y="2492896"/>
            <a:ext cx="5760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ětiúhelník 6"/>
          <p:cNvSpPr/>
          <p:nvPr/>
        </p:nvSpPr>
        <p:spPr>
          <a:xfrm>
            <a:off x="683568" y="4509120"/>
            <a:ext cx="576064" cy="21602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611560" y="3501008"/>
            <a:ext cx="64807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934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59024"/>
          </a:xfrm>
        </p:spPr>
        <p:txBody>
          <a:bodyPr>
            <a:normAutofit fontScale="90000"/>
          </a:bodyPr>
          <a:lstStyle/>
          <a:p>
            <a:pPr algn="just"/>
            <a:r>
              <a:rPr lang="pt-PT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Distribuição de alguns traços linguísticos </a:t>
            </a:r>
            <a:r>
              <a:rPr lang="pt-PT" sz="4000" b="1"/>
              <a:t> </a:t>
            </a:r>
            <a:r>
              <a:rPr lang="pt-PT" sz="40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iberorromânicos</a:t>
            </a:r>
            <a:r>
              <a:rPr lang="cs-CZ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cs-CZ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cs-CZ" sz="3100" b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PT" smtClean="0"/>
              <a:t>A expansão castelhana teve como consequência a  interrupção de uma relativa unidade hispânica:</a:t>
            </a:r>
          </a:p>
          <a:p>
            <a:pPr marL="0" indent="0" algn="ctr">
              <a:buNone/>
            </a:pPr>
            <a:r>
              <a:rPr lang="pt-PT" smtClean="0"/>
              <a:t> </a:t>
            </a:r>
            <a:r>
              <a:rPr lang="pt-PT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centro :  inovações  castelhanas</a:t>
            </a:r>
            <a:endParaRPr lang="cs-CZ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t-PT" smtClean="0"/>
              <a:t>apagamento </a:t>
            </a:r>
            <a:r>
              <a:rPr lang="pt-PT"/>
              <a:t>do </a:t>
            </a:r>
            <a:r>
              <a:rPr lang="pt-PT" b="1"/>
              <a:t>F</a:t>
            </a:r>
            <a:r>
              <a:rPr lang="pt-PT"/>
              <a:t> latino incicial</a:t>
            </a:r>
          </a:p>
          <a:p>
            <a:pPr marL="0" indent="0" algn="ctr">
              <a:buNone/>
            </a:pPr>
            <a:r>
              <a:rPr lang="pt-PT" smtClean="0"/>
              <a:t>evolução </a:t>
            </a:r>
            <a:r>
              <a:rPr lang="pt-PT"/>
              <a:t>dos grupos </a:t>
            </a:r>
            <a:r>
              <a:rPr lang="pt-PT" b="1"/>
              <a:t>LI</a:t>
            </a:r>
            <a:r>
              <a:rPr lang="pt-PT"/>
              <a:t> </a:t>
            </a:r>
            <a:r>
              <a:rPr lang="pt-PT"/>
              <a:t>e </a:t>
            </a:r>
            <a:r>
              <a:rPr lang="pt-PT" smtClean="0"/>
              <a:t>C´L </a:t>
            </a:r>
            <a:r>
              <a:rPr lang="pt-PT"/>
              <a:t>para uma fricativa velar</a:t>
            </a:r>
          </a:p>
          <a:p>
            <a:pPr marL="0" indent="0" algn="ctr">
              <a:buNone/>
            </a:pPr>
            <a:r>
              <a:rPr lang="pt-PT" smtClean="0"/>
              <a:t>evolução </a:t>
            </a:r>
            <a:r>
              <a:rPr lang="pt-PT"/>
              <a:t>do grupo –</a:t>
            </a:r>
            <a:r>
              <a:rPr lang="pt-PT" b="1"/>
              <a:t>CT</a:t>
            </a:r>
            <a:r>
              <a:rPr lang="pt-PT"/>
              <a:t> para uma africada palatal</a:t>
            </a:r>
          </a:p>
          <a:p>
            <a:pPr marL="0" indent="0" algn="ctr">
              <a:buNone/>
            </a:pPr>
            <a:r>
              <a:rPr lang="pt-PT" smtClean="0"/>
              <a:t>apagamento </a:t>
            </a:r>
            <a:r>
              <a:rPr lang="pt-PT"/>
              <a:t>do </a:t>
            </a:r>
            <a:r>
              <a:rPr lang="pt-PT" b="1"/>
              <a:t>i</a:t>
            </a:r>
            <a:r>
              <a:rPr lang="pt-PT"/>
              <a:t> semiconsonântico inicial</a:t>
            </a:r>
          </a:p>
          <a:p>
            <a:pPr marL="0" indent="0" algn="ctr">
              <a:buNone/>
            </a:pPr>
            <a:r>
              <a:rPr lang="pt-PT" b="1" smtClean="0"/>
              <a:t> </a:t>
            </a:r>
          </a:p>
          <a:p>
            <a:pPr marL="0" indent="0" algn="ctr">
              <a:buNone/>
            </a:pPr>
            <a:endParaRPr lang="pt-PT" b="1" smtClean="0"/>
          </a:p>
          <a:p>
            <a:pPr marL="0" indent="0" algn="ctr">
              <a:buNone/>
            </a:pPr>
            <a:endParaRPr lang="pt-PT" b="1" smtClean="0"/>
          </a:p>
        </p:txBody>
      </p:sp>
    </p:spTree>
    <p:extLst>
      <p:ext uri="{BB962C8B-B14F-4D97-AF65-F5344CB8AC3E}">
        <p14:creationId xmlns:p14="http://schemas.microsoft.com/office/powerpoint/2010/main" val="1051862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Distribuição de alguns traços linguísticos </a:t>
            </a:r>
            <a:r>
              <a:rPr lang="pt-PT" b="1"/>
              <a:t> </a:t>
            </a:r>
            <a:r>
              <a:rPr lang="pt-PT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iberorromânicos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PT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Periferia</a:t>
            </a:r>
          </a:p>
          <a:p>
            <a:pPr marL="0" indent="0" algn="ctr">
              <a:buNone/>
            </a:pPr>
            <a:r>
              <a:rPr lang="pt-PT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(Castela, Portugal, Catalunha</a:t>
            </a:r>
            <a:endParaRPr lang="cs-CZ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t-PT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r>
              <a:rPr lang="pt-PT" smtClean="0"/>
              <a:t>Conservam o </a:t>
            </a:r>
            <a:r>
              <a:rPr lang="pt-PT" b="1"/>
              <a:t>F</a:t>
            </a:r>
            <a:r>
              <a:rPr lang="pt-PT"/>
              <a:t> latino incicial</a:t>
            </a:r>
          </a:p>
          <a:p>
            <a:pPr marL="0" indent="0" algn="ctr">
              <a:buNone/>
            </a:pPr>
            <a:r>
              <a:rPr lang="pt-PT" smtClean="0"/>
              <a:t> os grupos </a:t>
            </a:r>
            <a:r>
              <a:rPr lang="pt-PT" b="1" smtClean="0"/>
              <a:t>LI</a:t>
            </a:r>
            <a:r>
              <a:rPr lang="pt-PT" smtClean="0"/>
              <a:t> </a:t>
            </a:r>
            <a:r>
              <a:rPr lang="pt-PT"/>
              <a:t>e </a:t>
            </a:r>
            <a:r>
              <a:rPr lang="pt-PT" b="1"/>
              <a:t>C´L</a:t>
            </a:r>
            <a:r>
              <a:rPr lang="pt-PT"/>
              <a:t> </a:t>
            </a:r>
            <a:r>
              <a:rPr lang="pt-PT" smtClean="0"/>
              <a:t>palatelizam  </a:t>
            </a:r>
            <a:r>
              <a:rPr lang="pt-PT" smtClean="0">
                <a:latin typeface="Times New Roman"/>
                <a:cs typeface="Times New Roman"/>
              </a:rPr>
              <a:t>→</a:t>
            </a:r>
            <a:r>
              <a:rPr lang="pt-PT" smtClean="0"/>
              <a:t> </a:t>
            </a:r>
            <a:r>
              <a:rPr lang="pt-PT" b="1" smtClean="0"/>
              <a:t>LH</a:t>
            </a:r>
            <a:endParaRPr lang="pt-PT" b="1"/>
          </a:p>
          <a:p>
            <a:pPr marL="0" indent="0" algn="ctr">
              <a:buNone/>
            </a:pPr>
            <a:r>
              <a:rPr lang="pt-PT"/>
              <a:t>evolução do grupo –</a:t>
            </a:r>
            <a:r>
              <a:rPr lang="pt-PT" b="1"/>
              <a:t>CT</a:t>
            </a:r>
            <a:r>
              <a:rPr lang="pt-PT"/>
              <a:t> </a:t>
            </a:r>
            <a:r>
              <a:rPr lang="pt-PT"/>
              <a:t>para </a:t>
            </a:r>
            <a:r>
              <a:rPr lang="pt-PT" b="1" smtClean="0"/>
              <a:t>IT</a:t>
            </a:r>
            <a:endParaRPr lang="pt-PT" b="1"/>
          </a:p>
          <a:p>
            <a:pPr marL="0" indent="0" algn="ctr">
              <a:buNone/>
            </a:pPr>
            <a:r>
              <a:rPr lang="pt-PT" smtClean="0"/>
              <a:t>O </a:t>
            </a:r>
            <a:r>
              <a:rPr lang="pt-PT" b="1" smtClean="0"/>
              <a:t>i</a:t>
            </a:r>
            <a:r>
              <a:rPr lang="pt-PT" smtClean="0"/>
              <a:t> </a:t>
            </a:r>
            <a:r>
              <a:rPr lang="pt-PT"/>
              <a:t>semiconsonântico </a:t>
            </a:r>
            <a:r>
              <a:rPr lang="pt-PT" smtClean="0"/>
              <a:t>inicial evolui para J</a:t>
            </a:r>
            <a:endParaRPr lang="pt-PT"/>
          </a:p>
          <a:p>
            <a:pPr marL="0" indent="0" algn="ctr">
              <a:buNone/>
            </a:pPr>
            <a:endParaRPr lang="pt-PT" b="1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t-PT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pt-PT" b="1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21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Exemplos</a:t>
            </a:r>
            <a:r>
              <a:rPr lang="pt-PT" smtClean="0"/>
              <a:t> </a:t>
            </a:r>
            <a:endParaRPr lang="cs-CZ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74488"/>
              </p:ext>
            </p:extLst>
          </p:nvPr>
        </p:nvGraphicFramePr>
        <p:xfrm>
          <a:off x="1619672" y="2132856"/>
          <a:ext cx="5976664" cy="2103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  <a:gridCol w="1440160"/>
                <a:gridCol w="1512168"/>
                <a:gridCol w="158417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>
                          <a:effectLst/>
                        </a:rPr>
                        <a:t>latim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>
                          <a:solidFill>
                            <a:srgbClr val="FF0000"/>
                          </a:solidFill>
                          <a:effectLst/>
                        </a:rPr>
                        <a:t>português</a:t>
                      </a:r>
                      <a:endParaRPr lang="cs-CZ" sz="24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>
                          <a:solidFill>
                            <a:srgbClr val="FFFF00"/>
                          </a:solidFill>
                          <a:effectLst/>
                        </a:rPr>
                        <a:t>castelhano</a:t>
                      </a:r>
                      <a:endParaRPr lang="cs-CZ" sz="240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>
                          <a:solidFill>
                            <a:srgbClr val="FF0000"/>
                          </a:solidFill>
                          <a:effectLst/>
                        </a:rPr>
                        <a:t>catalão</a:t>
                      </a:r>
                      <a:endParaRPr lang="cs-CZ" sz="24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>
                          <a:effectLst/>
                        </a:rPr>
                        <a:t>FILIU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>
                          <a:effectLst/>
                        </a:rPr>
                        <a:t>FI</a:t>
                      </a:r>
                      <a:r>
                        <a:rPr lang="pt-PT" sz="2400" b="1">
                          <a:solidFill>
                            <a:srgbClr val="FF0000"/>
                          </a:solidFill>
                          <a:effectLst/>
                        </a:rPr>
                        <a:t>LH</a:t>
                      </a:r>
                      <a:r>
                        <a:rPr lang="pt-PT" sz="2400">
                          <a:effectLst/>
                        </a:rPr>
                        <a:t>O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>
                          <a:effectLst/>
                        </a:rPr>
                        <a:t>HI</a:t>
                      </a:r>
                      <a:r>
                        <a:rPr lang="pt-PT" sz="2400" b="1">
                          <a:solidFill>
                            <a:srgbClr val="FFFF00"/>
                          </a:solidFill>
                          <a:effectLst/>
                        </a:rPr>
                        <a:t>J</a:t>
                      </a:r>
                      <a:r>
                        <a:rPr lang="pt-PT" sz="2400">
                          <a:effectLst/>
                        </a:rPr>
                        <a:t>O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>
                          <a:effectLst/>
                        </a:rPr>
                        <a:t>FI</a:t>
                      </a:r>
                      <a:r>
                        <a:rPr lang="pt-PT" sz="2400" b="1">
                          <a:solidFill>
                            <a:srgbClr val="FF0000"/>
                          </a:solidFill>
                          <a:effectLst/>
                        </a:rPr>
                        <a:t>LL</a:t>
                      </a:r>
                      <a:endParaRPr lang="cs-CZ" sz="24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>
                          <a:effectLst/>
                        </a:rPr>
                        <a:t>OCULU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>
                          <a:effectLst/>
                        </a:rPr>
                        <a:t>O</a:t>
                      </a:r>
                      <a:r>
                        <a:rPr lang="pt-PT" sz="2400" b="1">
                          <a:solidFill>
                            <a:srgbClr val="FF0000"/>
                          </a:solidFill>
                          <a:effectLst/>
                        </a:rPr>
                        <a:t>LH</a:t>
                      </a:r>
                      <a:r>
                        <a:rPr lang="pt-PT" sz="2400">
                          <a:effectLst/>
                        </a:rPr>
                        <a:t>O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>
                          <a:effectLst/>
                        </a:rPr>
                        <a:t>O</a:t>
                      </a:r>
                      <a:r>
                        <a:rPr lang="pt-PT" sz="2400" b="1">
                          <a:solidFill>
                            <a:srgbClr val="FFFF00"/>
                          </a:solidFill>
                          <a:effectLst/>
                        </a:rPr>
                        <a:t>J</a:t>
                      </a:r>
                      <a:r>
                        <a:rPr lang="pt-PT" sz="2400">
                          <a:effectLst/>
                        </a:rPr>
                        <a:t>O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smtClean="0">
                          <a:effectLst/>
                        </a:rPr>
                        <a:t>U</a:t>
                      </a:r>
                      <a:r>
                        <a:rPr lang="pt-PT" sz="2400" b="1" smtClean="0">
                          <a:solidFill>
                            <a:srgbClr val="FF0000"/>
                          </a:solidFill>
                          <a:effectLst/>
                        </a:rPr>
                        <a:t>LL</a:t>
                      </a:r>
                      <a:endParaRPr lang="cs-CZ" sz="2400" b="1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>
                          <a:effectLst/>
                        </a:rPr>
                        <a:t>LACTE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>
                          <a:effectLst/>
                        </a:rPr>
                        <a:t>LE</a:t>
                      </a:r>
                      <a:r>
                        <a:rPr lang="pt-PT" sz="2400" b="1">
                          <a:solidFill>
                            <a:srgbClr val="FF0000"/>
                          </a:solidFill>
                          <a:effectLst/>
                        </a:rPr>
                        <a:t>IT</a:t>
                      </a:r>
                      <a:r>
                        <a:rPr lang="pt-PT" sz="2400">
                          <a:effectLst/>
                        </a:rPr>
                        <a:t>E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>
                          <a:effectLst/>
                        </a:rPr>
                        <a:t>LE</a:t>
                      </a:r>
                      <a:r>
                        <a:rPr lang="pt-PT" sz="2400" b="1">
                          <a:solidFill>
                            <a:srgbClr val="FFFF00"/>
                          </a:solidFill>
                          <a:effectLst/>
                        </a:rPr>
                        <a:t>CH</a:t>
                      </a:r>
                      <a:r>
                        <a:rPr lang="pt-PT" sz="2400">
                          <a:effectLst/>
                        </a:rPr>
                        <a:t>E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b="1" smtClean="0">
                          <a:solidFill>
                            <a:srgbClr val="FF0000"/>
                          </a:solidFill>
                          <a:effectLst/>
                        </a:rPr>
                        <a:t>L</a:t>
                      </a:r>
                      <a:r>
                        <a:rPr lang="pt-PT" sz="2400" smtClean="0">
                          <a:effectLst/>
                        </a:rPr>
                        <a:t>IET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>
                          <a:effectLst/>
                        </a:rPr>
                        <a:t>IANUARIO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b="1">
                          <a:solidFill>
                            <a:srgbClr val="FF0000"/>
                          </a:solidFill>
                          <a:effectLst/>
                        </a:rPr>
                        <a:t>J</a:t>
                      </a:r>
                      <a:r>
                        <a:rPr lang="pt-PT" sz="2400">
                          <a:effectLst/>
                        </a:rPr>
                        <a:t>ANEIRO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b="1">
                          <a:solidFill>
                            <a:srgbClr val="FFFF00"/>
                          </a:solidFill>
                          <a:effectLst/>
                        </a:rPr>
                        <a:t>E</a:t>
                      </a:r>
                      <a:r>
                        <a:rPr lang="pt-PT" sz="2400">
                          <a:effectLst/>
                        </a:rPr>
                        <a:t>NERO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b="1">
                          <a:solidFill>
                            <a:srgbClr val="FF0000"/>
                          </a:solidFill>
                          <a:effectLst/>
                        </a:rPr>
                        <a:t>G</a:t>
                      </a:r>
                      <a:r>
                        <a:rPr lang="pt-PT" sz="2400">
                          <a:effectLst/>
                        </a:rPr>
                        <a:t>INER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005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mtClean="0"/>
              <a:t> </a:t>
            </a:r>
            <a:br>
              <a:rPr lang="pt-PT" smtClean="0"/>
            </a:br>
            <a:r>
              <a:rPr lang="pt-PT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MIGRAÇÃO </a:t>
            </a:r>
            <a:r>
              <a:rPr lang="pt-PT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DOS VENCEDORES</a:t>
            </a:r>
            <a:r>
              <a:rPr lang="cs-CZ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cs-CZ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pt-PT" smtClean="0"/>
          </a:p>
          <a:p>
            <a:pPr marL="0" indent="0" algn="just">
              <a:buNone/>
            </a:pPr>
            <a:endParaRPr lang="pt-PT"/>
          </a:p>
          <a:p>
            <a:pPr marL="0" indent="0" algn="just">
              <a:buNone/>
            </a:pPr>
            <a:endParaRPr lang="pt-PT" smtClean="0"/>
          </a:p>
          <a:p>
            <a:pPr marL="0" indent="0" algn="just">
              <a:buNone/>
            </a:pPr>
            <a:r>
              <a:rPr lang="pt-PT" smtClean="0"/>
              <a:t>A reconquista avançacava             o território alargava-se              abria-se caminho para a migração dos vencedores no território alargado.</a:t>
            </a:r>
          </a:p>
        </p:txBody>
      </p:sp>
      <p:sp>
        <p:nvSpPr>
          <p:cNvPr id="5" name="Šipka doprava 4"/>
          <p:cNvSpPr/>
          <p:nvPr/>
        </p:nvSpPr>
        <p:spPr>
          <a:xfrm>
            <a:off x="5292080" y="33569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2987824" y="39330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10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Repovoamento</a:t>
            </a:r>
            <a:r>
              <a:rPr lang="pt-PT" b="1" smtClean="0"/>
              <a:t> </a:t>
            </a:r>
            <a:endParaRPr lang="cs-CZ" b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PT" b="1"/>
              <a:t>No Norte </a:t>
            </a:r>
            <a:r>
              <a:rPr lang="pt-PT"/>
              <a:t>(</a:t>
            </a:r>
            <a:r>
              <a:rPr lang="pt-PT" i="1">
                <a:solidFill>
                  <a:srgbClr val="FF0000"/>
                </a:solidFill>
              </a:rPr>
              <a:t>da Galiza ao Douro</a:t>
            </a:r>
            <a:r>
              <a:rPr lang="pt-PT"/>
              <a:t>), o repovoamento que já tinha começado com D. Henriques, continuou, acresentando-se à </a:t>
            </a:r>
            <a:r>
              <a:rPr lang="pt-PT" b="1"/>
              <a:t>população </a:t>
            </a:r>
            <a:r>
              <a:rPr lang="pt-PT" b="1"/>
              <a:t>rural </a:t>
            </a:r>
            <a:r>
              <a:rPr lang="pt-PT" b="1" smtClean="0"/>
              <a:t>x novos </a:t>
            </a:r>
            <a:r>
              <a:rPr lang="pt-PT" b="1"/>
              <a:t>senhores </a:t>
            </a:r>
            <a:r>
              <a:rPr lang="pt-PT"/>
              <a:t>que se apoderaram das terras (presúria – apropriação das terras e pessoas).  São fundadas novas igrejas </a:t>
            </a:r>
            <a:r>
              <a:rPr lang="pt-PT"/>
              <a:t>e </a:t>
            </a:r>
            <a:r>
              <a:rPr lang="pt-PT" smtClean="0"/>
              <a:t>mosteiros. Os senhores instalam-se em </a:t>
            </a:r>
            <a:r>
              <a:rPr lang="pt-PT" b="1" i="1" smtClean="0"/>
              <a:t>vilas</a:t>
            </a:r>
            <a:r>
              <a:rPr lang="pt-PT" smtClean="0"/>
              <a:t>. </a:t>
            </a:r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76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Repovoamento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PT" b="1" smtClean="0"/>
          </a:p>
          <a:p>
            <a:pPr marL="0" indent="0" algn="just">
              <a:buNone/>
            </a:pPr>
            <a:r>
              <a:rPr lang="pt-PT" b="1" smtClean="0"/>
              <a:t>Entre </a:t>
            </a:r>
            <a:r>
              <a:rPr lang="pt-PT" i="1" smtClean="0">
                <a:solidFill>
                  <a:srgbClr val="FF0000"/>
                </a:solidFill>
              </a:rPr>
              <a:t>o</a:t>
            </a:r>
            <a:r>
              <a:rPr lang="pt-PT" b="1" smtClean="0"/>
              <a:t> </a:t>
            </a:r>
            <a:r>
              <a:rPr lang="pt-PT" i="1" smtClean="0">
                <a:solidFill>
                  <a:srgbClr val="FF0000"/>
                </a:solidFill>
              </a:rPr>
              <a:t>Mondego e o Tejo</a:t>
            </a:r>
            <a:r>
              <a:rPr lang="pt-PT" smtClean="0"/>
              <a:t>, o repovoamento tem um carácter mais </a:t>
            </a:r>
            <a:r>
              <a:rPr lang="pt-PT" b="1" smtClean="0"/>
              <a:t>municipal</a:t>
            </a:r>
            <a:r>
              <a:rPr lang="pt-PT" smtClean="0"/>
              <a:t> em torno das </a:t>
            </a:r>
            <a:r>
              <a:rPr lang="pt-PT" b="1" smtClean="0"/>
              <a:t>cidades</a:t>
            </a:r>
            <a:r>
              <a:rPr lang="pt-PT" smtClean="0"/>
              <a:t> e das </a:t>
            </a:r>
            <a:r>
              <a:rPr lang="pt-PT" b="1" smtClean="0"/>
              <a:t>vias</a:t>
            </a:r>
            <a:r>
              <a:rPr lang="pt-PT" smtClean="0"/>
              <a:t> principais. O interior é pouco povoado.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55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Origens de Portugal </a:t>
            </a:r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smtClean="0"/>
              <a:t> </a:t>
            </a:r>
            <a:r>
              <a:rPr lang="pt-PT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Fatores históricos </a:t>
            </a:r>
            <a:endParaRPr lang="cs-CZ" b="1" cap="none" spc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marL="0" indent="0">
              <a:buNone/>
            </a:pPr>
            <a:endParaRPr lang="pt-PT" smtClean="0"/>
          </a:p>
          <a:p>
            <a:pPr marL="0" indent="0">
              <a:buNone/>
            </a:pPr>
            <a:r>
              <a:rPr lang="pt-PT" smtClean="0"/>
              <a:t>As invasões </a:t>
            </a:r>
            <a:r>
              <a:rPr lang="pt-PT" b="1" smtClean="0"/>
              <a:t>árabes</a:t>
            </a:r>
            <a:r>
              <a:rPr lang="pt-PT" smtClean="0"/>
              <a:t>, que começaram no século VIII, influem no facto de               uma grande parte da antiga nobreza </a:t>
            </a:r>
            <a:r>
              <a:rPr lang="pt-PT" b="1" smtClean="0"/>
              <a:t>visigoda</a:t>
            </a:r>
            <a:r>
              <a:rPr lang="pt-PT" smtClean="0"/>
              <a:t> se refugia no </a:t>
            </a:r>
            <a:r>
              <a:rPr lang="pt-PT" b="1" smtClean="0"/>
              <a:t>Norte da Península. </a:t>
            </a:r>
          </a:p>
          <a:p>
            <a:pPr marL="0" indent="0">
              <a:buNone/>
            </a:pPr>
            <a:endParaRPr lang="pt-PT" b="1" smtClean="0"/>
          </a:p>
          <a:p>
            <a:pPr marL="0" indent="0">
              <a:buNone/>
            </a:pPr>
            <a:endParaRPr lang="cs-CZ" b="1"/>
          </a:p>
        </p:txBody>
      </p:sp>
      <p:sp>
        <p:nvSpPr>
          <p:cNvPr id="4" name="Šipka doprava 3"/>
          <p:cNvSpPr/>
          <p:nvPr/>
        </p:nvSpPr>
        <p:spPr>
          <a:xfrm>
            <a:off x="4644008" y="32849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55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Repovoamento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endParaRPr lang="pt-PT" b="1" smtClean="0"/>
          </a:p>
          <a:p>
            <a:pPr marL="0" indent="0" algn="just">
              <a:buNone/>
            </a:pPr>
            <a:r>
              <a:rPr lang="pt-PT" b="1" smtClean="0"/>
              <a:t>Entre</a:t>
            </a:r>
            <a:r>
              <a:rPr lang="pt-PT" smtClean="0"/>
              <a:t> </a:t>
            </a:r>
            <a:r>
              <a:rPr lang="pt-PT" i="1" smtClean="0">
                <a:solidFill>
                  <a:srgbClr val="FF0000"/>
                </a:solidFill>
              </a:rPr>
              <a:t>o rio Tejo e o sul </a:t>
            </a:r>
            <a:r>
              <a:rPr lang="pt-PT" smtClean="0"/>
              <a:t>existem ordens militares (Templários-cristo, Calatrava, Santiago) apoderam-se de vastas propriedades. Quanto à </a:t>
            </a:r>
            <a:r>
              <a:rPr lang="pt-PT" b="1" smtClean="0"/>
              <a:t>densidade populacional</a:t>
            </a:r>
            <a:r>
              <a:rPr lang="pt-PT" smtClean="0"/>
              <a:t>, esta resulta muito </a:t>
            </a:r>
            <a:r>
              <a:rPr lang="pt-PT" b="1" smtClean="0"/>
              <a:t>fraca</a:t>
            </a:r>
            <a:r>
              <a:rPr lang="pt-PT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297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Repovoamento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Norte </a:t>
            </a:r>
            <a:r>
              <a:rPr lang="pt-PT" smtClean="0"/>
              <a:t>– população estável, densa, antiga – e também a língua é mais variável; </a:t>
            </a:r>
          </a:p>
          <a:p>
            <a:r>
              <a:rPr lang="pt-PT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Nordeste </a:t>
            </a:r>
            <a:r>
              <a:rPr lang="pt-PT" smtClean="0"/>
              <a:t>– o Mirandês – testemunha a ligação com Leão;</a:t>
            </a:r>
          </a:p>
          <a:p>
            <a:r>
              <a:rPr lang="pt-PT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Centro e </a:t>
            </a:r>
            <a:r>
              <a:rPr lang="pt-PT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Sul </a:t>
            </a:r>
            <a:r>
              <a:rPr lang="pt-PT" smtClean="0"/>
              <a:t> – territórios de colonização, mistrura de populações vindas do norte ou do oeste – diversifica-se a língua.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682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Mapa de Portugal</a:t>
            </a:r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8720" y="476672"/>
            <a:ext cx="10513168" cy="6381328"/>
          </a:xfrm>
        </p:spPr>
      </p:pic>
    </p:spTree>
    <p:extLst>
      <p:ext uri="{BB962C8B-B14F-4D97-AF65-F5344CB8AC3E}">
        <p14:creationId xmlns:p14="http://schemas.microsoft.com/office/powerpoint/2010/main" val="57917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Diversificação linguística dialetológica</a:t>
            </a:r>
            <a:endParaRPr lang="cs-CZ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PT" smtClean="0"/>
              <a:t>Fonética </a:t>
            </a:r>
            <a:endParaRPr lang="pt-PT"/>
          </a:p>
          <a:p>
            <a:pPr marL="0" indent="0" algn="ctr">
              <a:buNone/>
            </a:pPr>
            <a:r>
              <a:rPr lang="pt-PT" smtClean="0">
                <a:latin typeface="Times New Roman"/>
                <a:cs typeface="Times New Roman"/>
              </a:rPr>
              <a:t>ʃ  x  tʃ x s´  tchabe x chave</a:t>
            </a:r>
          </a:p>
          <a:p>
            <a:pPr marL="0" indent="0" algn="ctr">
              <a:buNone/>
            </a:pPr>
            <a:r>
              <a:rPr lang="pt-PT" smtClean="0">
                <a:latin typeface="Times New Roman"/>
                <a:cs typeface="Times New Roman"/>
              </a:rPr>
              <a:t>ou x o mouro x moro</a:t>
            </a:r>
          </a:p>
          <a:p>
            <a:pPr marL="0" indent="0" algn="ctr">
              <a:buNone/>
            </a:pPr>
            <a:r>
              <a:rPr lang="pt-PT" smtClean="0">
                <a:latin typeface="Times New Roman"/>
                <a:cs typeface="Times New Roman"/>
              </a:rPr>
              <a:t>ei x e leite x lete</a:t>
            </a:r>
          </a:p>
          <a:p>
            <a:pPr marL="0" indent="0" algn="ctr">
              <a:buNone/>
            </a:pPr>
            <a:r>
              <a:rPr lang="pt-PT" smtClean="0">
                <a:latin typeface="Times New Roman"/>
                <a:cs typeface="Times New Roman"/>
              </a:rPr>
              <a:t>betacismo b/v tchabe x chave</a:t>
            </a:r>
            <a:endParaRPr lang="pt-PT" smtClean="0"/>
          </a:p>
        </p:txBody>
      </p:sp>
      <p:sp>
        <p:nvSpPr>
          <p:cNvPr id="4" name="Obdélník 3"/>
          <p:cNvSpPr/>
          <p:nvPr/>
        </p:nvSpPr>
        <p:spPr>
          <a:xfrm>
            <a:off x="4381884" y="2967335"/>
            <a:ext cx="380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cs-CZ" sz="5400" b="1" cap="none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400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Diversificação linguística dialetológica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t-PT" b="1" smtClean="0"/>
              <a:t>Lexicologia</a:t>
            </a:r>
            <a:r>
              <a:rPr lang="pt-PT" smtClean="0"/>
              <a:t>: </a:t>
            </a:r>
          </a:p>
          <a:p>
            <a:pPr marL="0" indent="0" algn="just">
              <a:buNone/>
            </a:pPr>
            <a:r>
              <a:rPr lang="pt-PT" smtClean="0"/>
              <a:t>O </a:t>
            </a:r>
            <a:r>
              <a:rPr lang="pt-PT" b="1" smtClean="0"/>
              <a:t>noroeste</a:t>
            </a:r>
            <a:r>
              <a:rPr lang="pt-PT" smtClean="0"/>
              <a:t>:  individualizado pela história pelo facto de a população ser estável, tendências conservadoreas, sobrevivência de arcaismos, por vezes  dos mais antigos de toda a Romância: anho, haja bem, formoso, etc. . .</a:t>
            </a:r>
          </a:p>
          <a:p>
            <a:pPr marL="0" indent="0" algn="just">
              <a:buNone/>
            </a:pPr>
            <a:r>
              <a:rPr lang="pt-PT" smtClean="0"/>
              <a:t>O sul: mais sujeito a inovações. No sul, a ocupação árabe foi mais  intensiva também no qua diz respeito à influência linguística: </a:t>
            </a:r>
          </a:p>
          <a:p>
            <a:pPr marL="0" indent="0" algn="ctr">
              <a:buNone/>
            </a:pPr>
            <a:r>
              <a:rPr lang="pt-PT" smtClean="0"/>
              <a:t>Sega, cesto, gruta, bolso /</a:t>
            </a:r>
            <a:r>
              <a:rPr lang="pt-PT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norte</a:t>
            </a:r>
            <a:r>
              <a:rPr lang="pt-PT" smtClean="0"/>
              <a:t>/ </a:t>
            </a:r>
          </a:p>
          <a:p>
            <a:pPr marL="0" indent="0" algn="ctr">
              <a:buNone/>
            </a:pPr>
            <a:r>
              <a:rPr lang="pt-PT" smtClean="0"/>
              <a:t>==</a:t>
            </a:r>
          </a:p>
          <a:p>
            <a:pPr marL="0" indent="0" algn="ctr">
              <a:buNone/>
            </a:pPr>
            <a:r>
              <a:rPr lang="pt-PT" smtClean="0"/>
              <a:t> ceifa, alcoga, algar, algibeira /</a:t>
            </a:r>
            <a:r>
              <a:rPr lang="pt-PT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sul</a:t>
            </a:r>
            <a:r>
              <a:rPr lang="pt-PT" smtClean="0"/>
              <a:t>/.</a:t>
            </a:r>
          </a:p>
        </p:txBody>
      </p:sp>
    </p:spTree>
    <p:extLst>
      <p:ext uri="{BB962C8B-B14F-4D97-AF65-F5344CB8AC3E}">
        <p14:creationId xmlns:p14="http://schemas.microsoft.com/office/powerpoint/2010/main" val="290684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Diversificação linguística dialetológica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PT" b="1" smtClean="0">
                <a:solidFill>
                  <a:srgbClr val="FF0000"/>
                </a:solidFill>
              </a:rPr>
              <a:t>No sul </a:t>
            </a:r>
            <a:r>
              <a:rPr lang="pt-PT" smtClean="0"/>
              <a:t>– os dialetos meridionais , por serem mais variáveis, impuseram a necessidade de comunicação entre falantes de diferentes  variedades         e portanto      – também a necessidade de </a:t>
            </a:r>
            <a:r>
              <a:rPr lang="pt-PT" b="1" smtClean="0"/>
              <a:t>nivelamento linguístico</a:t>
            </a:r>
            <a:r>
              <a:rPr lang="pt-PT" smtClean="0"/>
              <a:t>. Assim,                                                            </a:t>
            </a:r>
          </a:p>
          <a:p>
            <a:pPr marL="0" indent="0" algn="just">
              <a:buNone/>
            </a:pPr>
            <a:r>
              <a:rPr lang="pt-PT" smtClean="0"/>
              <a:t>            eliminam-se diferenças entre os falantes para a comunicação ser mais fácil.</a:t>
            </a:r>
            <a:endParaRPr lang="cs-CZ"/>
          </a:p>
        </p:txBody>
      </p:sp>
      <p:sp>
        <p:nvSpPr>
          <p:cNvPr id="4" name="Šipka doprava 3"/>
          <p:cNvSpPr/>
          <p:nvPr/>
        </p:nvSpPr>
        <p:spPr>
          <a:xfrm>
            <a:off x="2699792" y="31409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5724128" y="31409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539552" y="41490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926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Origens de Portugal 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PT" smtClean="0"/>
          </a:p>
          <a:p>
            <a:pPr marL="0" indent="0" algn="just">
              <a:buNone/>
            </a:pPr>
            <a:r>
              <a:rPr lang="pt-PT" smtClean="0"/>
              <a:t>Os visigodos organizam-se em </a:t>
            </a:r>
            <a:r>
              <a:rPr lang="pt-PT" b="1" smtClean="0"/>
              <a:t>núcleos políticos </a:t>
            </a:r>
            <a:r>
              <a:rPr lang="pt-PT" smtClean="0"/>
              <a:t>e organizam um movimento de </a:t>
            </a:r>
            <a:r>
              <a:rPr lang="pt-PT" b="1" smtClean="0"/>
              <a:t>expansão territorial.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76601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Símbolo do início da reconquista cristã</a:t>
            </a:r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smtClean="0"/>
              <a:t>Poucos anos depois da ocupação muçulmana, os árabes são derrotados na </a:t>
            </a:r>
            <a:r>
              <a:rPr lang="pt-PT" b="1" smtClean="0"/>
              <a:t>batalha de Covadonga </a:t>
            </a:r>
            <a:r>
              <a:rPr lang="pt-PT" smtClean="0"/>
              <a:t>pelo exército hispano-godo, comandado  por </a:t>
            </a: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779912" y="3567947"/>
            <a:ext cx="21602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3600" b="1" cap="none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Pelágio</a:t>
            </a:r>
            <a:endParaRPr lang="cs-CZ" sz="3600" b="1" cap="none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92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PELÁGIO 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t-PT" b="1" smtClean="0">
                <a:effectLst/>
              </a:rPr>
              <a:t>Pelágio</a:t>
            </a:r>
            <a:r>
              <a:rPr lang="pt-PT" smtClean="0">
                <a:effectLst/>
              </a:rPr>
              <a:t> (latim:   </a:t>
            </a:r>
            <a:r>
              <a:rPr lang="pt-PT" i="1" smtClean="0">
                <a:effectLst/>
              </a:rPr>
              <a:t>Pelagius</a:t>
            </a:r>
            <a:r>
              <a:rPr lang="pt-PT" smtClean="0">
                <a:effectLst/>
              </a:rPr>
              <a:t>, galego: </a:t>
            </a:r>
            <a:r>
              <a:rPr lang="pt-PT" i="1" smtClean="0">
                <a:effectLst/>
              </a:rPr>
              <a:t>Paio</a:t>
            </a:r>
            <a:r>
              <a:rPr lang="pt-PT" smtClean="0"/>
              <a:t>, castelhano: </a:t>
            </a:r>
            <a:r>
              <a:rPr lang="pt-PT" i="1" smtClean="0">
                <a:effectLst/>
              </a:rPr>
              <a:t>Pelayo</a:t>
            </a:r>
            <a:r>
              <a:rPr lang="pt-PT" smtClean="0">
                <a:effectLst/>
              </a:rPr>
              <a:t>) foi o fundador e o primeiro monarca do Reino de Astúrias (715-737) que governou até sua morte. </a:t>
            </a:r>
          </a:p>
          <a:p>
            <a:pPr algn="just"/>
            <a:r>
              <a:rPr lang="pt-PT" smtClean="0">
                <a:effectLst/>
              </a:rPr>
              <a:t>Segundo a lenda, Pelágio era um nobre visigodo, filho do duque </a:t>
            </a:r>
            <a:r>
              <a:rPr lang="pt-PT" b="1" smtClean="0">
                <a:effectLst/>
              </a:rPr>
              <a:t>Fávila</a:t>
            </a:r>
            <a:r>
              <a:rPr lang="pt-PT" smtClean="0">
                <a:effectLst/>
              </a:rPr>
              <a:t>. Devido às intrigas entre a nobreza visigoda, o rei Vitiza conspirou para </a:t>
            </a:r>
            <a:r>
              <a:rPr lang="pt-PT" b="1" smtClean="0">
                <a:effectLst/>
              </a:rPr>
              <a:t>assassinar o seu pai</a:t>
            </a:r>
            <a:r>
              <a:rPr lang="pt-PT" smtClean="0">
                <a:effectLst/>
              </a:rPr>
              <a:t>. Pelágio fugiu para as Astúrias, onde tinha amigos ou família. Posteriormente, ao sentir-se inseguro no reino, partiu em peregrinação a Jerusalém.  Ali permaneceu até à morte de Vitiza e entronizacão de Rodrigo, de quem era partidário. Com este, ocupou o cargo de conde de espatários  ou da guarda do rei e como tal combateu na Batalha de Guadalete,  abril ou maio do ano 711.  </a:t>
            </a:r>
          </a:p>
          <a:p>
            <a:endParaRPr lang="cs-CZ" smtClean="0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581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</a:t>
            </a:r>
            <a:r>
              <a:rPr lang="pt-PT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econquista  = guerra santa</a:t>
            </a:r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pt-PT" smtClean="0"/>
          </a:p>
          <a:p>
            <a:pPr marL="0" indent="0" algn="just">
              <a:buNone/>
            </a:pPr>
            <a:r>
              <a:rPr lang="pt-PT" smtClean="0"/>
              <a:t>O movimento cristão parte </a:t>
            </a:r>
            <a:r>
              <a:rPr lang="pt-PT" b="1" smtClean="0"/>
              <a:t>do Reino de Astúrias  e Leão,</a:t>
            </a:r>
            <a:r>
              <a:rPr lang="pt-PT" smtClean="0"/>
              <a:t> liberta o vale de Douro e a região de Mondego. Ao ser descoberto o túmulo do apóstolo em </a:t>
            </a:r>
            <a:r>
              <a:rPr lang="pt-PT" b="1" smtClean="0"/>
              <a:t>Santiago de Compostela</a:t>
            </a:r>
            <a:r>
              <a:rPr lang="pt-PT" smtClean="0"/>
              <a:t>, a reconquista transforma-se </a:t>
            </a:r>
            <a:r>
              <a:rPr lang="pt-PT" b="1" smtClean="0"/>
              <a:t>em guerra santa</a:t>
            </a:r>
            <a:r>
              <a:rPr lang="pt-PT" smtClean="0"/>
              <a:t>, atraindo nobres de toda a Europa.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24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pt-BR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r>
              <a:rPr lang="pt-BR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que é Guerra Santa </a:t>
            </a:r>
            <a:br>
              <a:rPr lang="pt-BR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b="1" smtClean="0"/>
              <a:t>Guerra santa é um recurso extremista que as grandes religiões monoteístas têm usado ao longo da história para proteger o que consideram ameaça aos seus dogmas e a seus lugares sagrados.  </a:t>
            </a:r>
            <a:r>
              <a:rPr lang="pt-BR" smtClean="0"/>
              <a:t>Na origem das primeiras "guerras santas" já travadas na história estão o Islamismo e o Cristianismo.</a:t>
            </a:r>
          </a:p>
          <a:p>
            <a:pPr algn="just"/>
            <a:r>
              <a:rPr lang="pt-BR" smtClean="0"/>
              <a:t>A guerra santa é uma guerra originada por diferenças entre as religiões, e também como estratégia para espalhar a sua crença através do expansionismo fazendo uso da violência.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32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pt-BR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t-BR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vida de Santiago </a:t>
            </a:r>
            <a:r>
              <a:rPr lang="pt-BR" b="1" smtClean="0">
                <a:effectLst/>
              </a:rPr>
              <a:t/>
            </a:r>
            <a:br>
              <a:rPr lang="pt-BR" b="1" smtClean="0">
                <a:effectLst/>
              </a:rPr>
            </a:b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65104"/>
          </a:xfrm>
        </p:spPr>
        <p:txBody>
          <a:bodyPr>
            <a:noAutofit/>
          </a:bodyPr>
          <a:lstStyle/>
          <a:p>
            <a:pPr algn="just"/>
            <a:r>
              <a:rPr lang="pt-BR" sz="1800" b="1" smtClean="0">
                <a:effectLst/>
              </a:rPr>
              <a:t>Tiago</a:t>
            </a:r>
            <a:r>
              <a:rPr lang="pt-BR" sz="1800" smtClean="0">
                <a:effectLst/>
              </a:rPr>
              <a:t> (</a:t>
            </a:r>
            <a:r>
              <a:rPr lang="pt-BR" sz="1800" b="1" i="1" smtClean="0">
                <a:effectLst/>
              </a:rPr>
              <a:t>Jacobus, Iago, Jacques</a:t>
            </a:r>
            <a:r>
              <a:rPr lang="pt-BR" sz="1800" smtClean="0">
                <a:effectLst/>
              </a:rPr>
              <a:t>) foi um dos primeiros seguidores de Jesus Cristo. Depois da crucificação de Jesus, Tiago divulgou a palavra do seu Mestre e numa das suas viagens chegou </a:t>
            </a:r>
            <a:r>
              <a:rPr lang="pt-BR" sz="1800" b="1" smtClean="0">
                <a:effectLst/>
              </a:rPr>
              <a:t>à Galiza </a:t>
            </a:r>
            <a:r>
              <a:rPr lang="pt-BR" sz="1800" smtClean="0">
                <a:effectLst/>
              </a:rPr>
              <a:t>onde pregou durante alguns anos, ainda que sem grande sucesso. De regresso a Jerusalém, em 44 d.C., Santiago foi mandado prender (ser preso) por Herodes Agripa, por idolatria, e condenado a morrer decapitado. O corpo de Tiago foi lançado às feras mas dois dos seus discípulos – Atanásio e Teodoro – anteciparam-se, recolheram-no e, de barco, viajaram em direcção à Galiza com o intuito de aí o enterrarem. Conta a lenda que o pequeno barco não tinha leme nem velas mas que seguiu o seu rumo guiado por um anjo.</a:t>
            </a:r>
          </a:p>
          <a:p>
            <a:pPr algn="just"/>
            <a:r>
              <a:rPr lang="pt-BR" sz="1800" smtClean="0">
                <a:effectLst/>
              </a:rPr>
              <a:t>A recepção na Galiza não foi calorosa. Quem governava era a rainha Lupa, que só concordou em acolher os restos de Santiago após a superação de uma prova: Atanásio e Teodoro tinham que matar o dragão e trazer os touros bravos que viviam em Pico Sacro. Eles conseguiram e, perante tal façanha, a rainha Lupa converteu-se ao cristianismo e deixou-os sepultar o apóstolo num lugar chamado Libredón. Aí foi erguida uma pequena capela e sob o altar ficaram as relíquias de </a:t>
            </a:r>
            <a:r>
              <a:rPr lang="pt-BR" sz="1800" smtClean="0">
                <a:effectLst/>
              </a:rPr>
              <a:t>Santiago</a:t>
            </a:r>
            <a:r>
              <a:rPr lang="cs-CZ" sz="1800"/>
              <a:t>.</a:t>
            </a:r>
            <a:endParaRPr lang="pt-BR" sz="180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6746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2537</Words>
  <Application>Microsoft Office PowerPoint</Application>
  <PresentationFormat>Předvádění na obrazovce (4:3)</PresentationFormat>
  <Paragraphs>156</Paragraphs>
  <Slides>35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6" baseType="lpstr">
      <vt:lpstr>Motiv systému Office</vt:lpstr>
      <vt:lpstr>História da Língua Portuguesa </vt:lpstr>
      <vt:lpstr>1. ORIGENS DE PORTUGAL 2. PORTUGUÊS ANTIGO – GALEGO-PORTUGUÊS 3. VOGAIS TÓNICAS</vt:lpstr>
      <vt:lpstr>Origens de Portugal </vt:lpstr>
      <vt:lpstr>Origens de Portugal </vt:lpstr>
      <vt:lpstr>Símbolo do início da reconquista cristã</vt:lpstr>
      <vt:lpstr>PELÁGIO </vt:lpstr>
      <vt:lpstr>reconquista  = guerra santa</vt:lpstr>
      <vt:lpstr> o que é Guerra Santa  </vt:lpstr>
      <vt:lpstr> A vida de Santiago  </vt:lpstr>
      <vt:lpstr>A vida de Santiago</vt:lpstr>
      <vt:lpstr>finais do século IX</vt:lpstr>
      <vt:lpstr>Vimara Peres</vt:lpstr>
      <vt:lpstr>Al-Mansor </vt:lpstr>
      <vt:lpstr>INÍCIO DO SÉCULO XI</vt:lpstr>
      <vt:lpstr>Conde de Borgonha, o Bom. </vt:lpstr>
      <vt:lpstr>Conde de Borgonha, o Bom. </vt:lpstr>
      <vt:lpstr>Libertação de D.Henriques da suserrania de Raimundo</vt:lpstr>
      <vt:lpstr>D. Henrique vence Hecha e Hali Aben Joseph</vt:lpstr>
      <vt:lpstr>Herança</vt:lpstr>
      <vt:lpstr>Guerra civil </vt:lpstr>
      <vt:lpstr>Afonso Henriques</vt:lpstr>
      <vt:lpstr>Reconquista castelhana</vt:lpstr>
      <vt:lpstr> Impacto no desenvolvimento  da língua </vt:lpstr>
      <vt:lpstr>Distribuição de alguns traços linguísticos  iberorromânicos </vt:lpstr>
      <vt:lpstr>Distribuição de alguns traços linguísticos  iberorromânicos</vt:lpstr>
      <vt:lpstr>Exemplos </vt:lpstr>
      <vt:lpstr>  MIGRAÇÃO DOS VENCEDORES </vt:lpstr>
      <vt:lpstr>Repovoamento </vt:lpstr>
      <vt:lpstr>Repovoamento</vt:lpstr>
      <vt:lpstr>Repovoamento</vt:lpstr>
      <vt:lpstr>Repovoamento</vt:lpstr>
      <vt:lpstr>Mapa de Portugal</vt:lpstr>
      <vt:lpstr>Diversificação linguística dialetológica</vt:lpstr>
      <vt:lpstr>Diversificação linguística dialetológica</vt:lpstr>
      <vt:lpstr>Diversificação linguística dialetológica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História da Língua Portuguesa </dc:title>
  <dc:creator>Iva Svobodová</dc:creator>
  <cp:lastModifiedBy>Iva Svobodová</cp:lastModifiedBy>
  <cp:revision>35</cp:revision>
  <dcterms:created xsi:type="dcterms:W3CDTF">2015-03-19T09:18:17Z</dcterms:created>
  <dcterms:modified xsi:type="dcterms:W3CDTF">2015-03-20T13:10:03Z</dcterms:modified>
</cp:coreProperties>
</file>