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3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8" r:id="rId8"/>
    <p:sldId id="267" r:id="rId9"/>
    <p:sldId id="269" r:id="rId10"/>
    <p:sldId id="270" r:id="rId11"/>
    <p:sldId id="271" r:id="rId12"/>
    <p:sldId id="263" r:id="rId13"/>
    <p:sldId id="278" r:id="rId14"/>
    <p:sldId id="273" r:id="rId15"/>
    <p:sldId id="280" r:id="rId16"/>
    <p:sldId id="261" r:id="rId17"/>
    <p:sldId id="275" r:id="rId18"/>
    <p:sldId id="272" r:id="rId19"/>
    <p:sldId id="274" r:id="rId20"/>
    <p:sldId id="279" r:id="rId21"/>
    <p:sldId id="276" r:id="rId22"/>
    <p:sldId id="282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1. 4. 2015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1. 4. 2015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1. 4. 2015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1. 4. 2015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1. 4. 2015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1. 4. 2015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1. 4. 2015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1. 4. 2015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1. 4. 2015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1. 4. 2015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1. 4. 2015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1. 4. 2015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1. 4. 2015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1. 4. 2015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1. 4. 2015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66FDA73-D07E-E849-98D1-9D74E985EEF0}" type="datetimeFigureOut">
              <a:t>1. 4. 2015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E1EF9A2-D0F2-A44C-835A-F29AE5612BAD}" type="slidenum"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tace.co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gepub.com/lichtman2estudy/samples.htm" TargetMode="External"/><Relationship Id="rId2" Type="http://schemas.openxmlformats.org/officeDocument/2006/relationships/hyperlink" Target="http://www-distance.syr.edu/quantproposal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Výzkumný projekt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06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Zpracování 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postupy </a:t>
            </a:r>
          </a:p>
          <a:p>
            <a:pPr lvl="1"/>
            <a:r>
              <a:rPr lang="en-US"/>
              <a:t>skórování</a:t>
            </a:r>
          </a:p>
          <a:p>
            <a:pPr marL="685800" lvl="2" indent="0">
              <a:buNone/>
            </a:pPr>
            <a:r>
              <a:rPr lang="en-US"/>
              <a:t>kódování</a:t>
            </a:r>
          </a:p>
          <a:p>
            <a:pPr marL="685800" lvl="2" indent="0">
              <a:buNone/>
            </a:pPr>
            <a:r>
              <a:rPr lang="en-US"/>
              <a:t>statistické analýzy kvantitativních dat – stručně, ale konkrétně</a:t>
            </a:r>
          </a:p>
          <a:p>
            <a:pPr marL="685800" lvl="2" indent="0">
              <a:buNone/>
            </a:pPr>
            <a:endParaRPr lang="en-US"/>
          </a:p>
          <a:p>
            <a:r>
              <a:rPr lang="en-US"/>
              <a:t>postup analýzy kvalitativních dat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44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370668"/>
            <a:ext cx="7610476" cy="3895662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v projektu nejde o diskusi výsledků</a:t>
            </a:r>
          </a:p>
          <a:p>
            <a:r>
              <a:rPr lang="en-US"/>
              <a:t>potencionální přínos výzkumu</a:t>
            </a:r>
          </a:p>
          <a:p>
            <a:r>
              <a:rPr lang="en-US"/>
              <a:t>faktory, které potencionálně mohou ovlivnit validitu našeho výzkumu (interní i externí)</a:t>
            </a:r>
          </a:p>
          <a:p>
            <a:r>
              <a:rPr lang="en-US"/>
              <a:t>tyto úvahy možno uvést také postupně na příslušných místech projektu (např. přínos výzkumu v sekci Výzkumná otázka, faktory validity – např. postupy znáhodnění/vyrovnání výzkumných skupin, údaje o reliabilitě a validitě nástrojů v sekci Metoda)</a:t>
            </a:r>
          </a:p>
          <a:p>
            <a:r>
              <a:rPr lang="en-US"/>
              <a:t>zamyslet se i nad etickými aspekty výzkumného projektu – opět buď v diskusi nebo v příslušném oddíle (např. Soubor)</a:t>
            </a:r>
          </a:p>
        </p:txBody>
      </p:sp>
    </p:spTree>
    <p:extLst>
      <p:ext uri="{BB962C8B-B14F-4D97-AF65-F5344CB8AC3E}">
        <p14:creationId xmlns:p14="http://schemas.microsoft.com/office/powerpoint/2010/main" val="129666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Etické aspekty výzkumu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kompetence výzkumníka – nástroje; možná dvojí role</a:t>
            </a:r>
          </a:p>
          <a:p>
            <a:r>
              <a:rPr lang="en-US"/>
              <a:t>informovaný souhlas, klamání, odměny…</a:t>
            </a:r>
          </a:p>
          <a:p>
            <a:r>
              <a:rPr lang="en-US"/>
              <a:t>možná rizika pro účastníky (včetně výzkumníka)</a:t>
            </a:r>
          </a:p>
          <a:p>
            <a:r>
              <a:rPr lang="en-US"/>
              <a:t>důvěrnost informací, anonymita, využití dat</a:t>
            </a:r>
          </a:p>
          <a:p>
            <a:r>
              <a:rPr lang="en-US"/>
              <a:t>politicky korektní výrazy – účastníci vs. zkoumané osoby/subjekty (doporučení APA)</a:t>
            </a:r>
          </a:p>
        </p:txBody>
      </p:sp>
    </p:spTree>
    <p:extLst>
      <p:ext uri="{BB962C8B-B14F-4D97-AF65-F5344CB8AC3E}">
        <p14:creationId xmlns:p14="http://schemas.microsoft.com/office/powerpoint/2010/main" val="2844512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Časový plán, rozpočet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odhad, kolik jednotlivé fáze výzkumu a úkoly zaberou času</a:t>
            </a:r>
          </a:p>
          <a:p>
            <a:r>
              <a:rPr lang="en-US"/>
              <a:t>neověřené metody – nutno počítat s pilotáží nástrojů</a:t>
            </a:r>
          </a:p>
          <a:p>
            <a:r>
              <a:rPr lang="en-US"/>
              <a:t>u klinické populace souhlas etické komise</a:t>
            </a:r>
          </a:p>
        </p:txBody>
      </p:sp>
    </p:spTree>
    <p:extLst>
      <p:ext uri="{BB962C8B-B14F-4D97-AF65-F5344CB8AC3E}">
        <p14:creationId xmlns:p14="http://schemas.microsoft.com/office/powerpoint/2010/main" val="2867008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Seznam zdrojů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neuvádíme všechny, které jsme při studiu literatury prošli - jen ty vybrané, na které v projektu skutečně odkazujeme</a:t>
            </a:r>
          </a:p>
          <a:p>
            <a:pPr lvl="1"/>
            <a:r>
              <a:rPr lang="en-US"/>
              <a:t>tj. ty nejdůležitejší, nejvlivnější v dané oblasti výzkumu</a:t>
            </a:r>
          </a:p>
          <a:p>
            <a:pPr lvl="1"/>
            <a:r>
              <a:rPr lang="en-US"/>
              <a:t>nejrelevantnější k tématu</a:t>
            </a:r>
          </a:p>
          <a:p>
            <a:pPr lvl="1"/>
            <a:r>
              <a:rPr lang="en-US"/>
              <a:t>aktuální</a:t>
            </a:r>
          </a:p>
          <a:p>
            <a:r>
              <a:rPr lang="en-US"/>
              <a:t>jednotný formát – podle zvolené citační normy, např.</a:t>
            </a:r>
          </a:p>
          <a:p>
            <a:pPr lvl="1"/>
            <a:r>
              <a:rPr lang="en-US"/>
              <a:t>APA</a:t>
            </a:r>
          </a:p>
          <a:p>
            <a:pPr lvl="1"/>
            <a:r>
              <a:rPr lang="en-US"/>
              <a:t>citační norma ‪ČSN ISO 690:2011‬(</a:t>
            </a:r>
            <a:r>
              <a:rPr lang="en-US">
                <a:hlinkClick r:id="rId2"/>
              </a:rPr>
              <a:t>www.citace.com</a:t>
            </a:r>
            <a:r>
              <a:rPr lang="en-US"/>
              <a:t>)</a:t>
            </a:r>
          </a:p>
          <a:p>
            <a:pPr marL="349250" lvl="1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21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Přílohy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návrhy metod</a:t>
            </a:r>
          </a:p>
          <a:p>
            <a:r>
              <a:rPr lang="en-US"/>
              <a:t>informovaný souhlas</a:t>
            </a:r>
          </a:p>
          <a:p>
            <a:r>
              <a:rPr lang="en-US"/>
              <a:t>vzor dopisu na nábor účastníků </a:t>
            </a:r>
          </a:p>
          <a:p>
            <a:pPr marL="0" indent="0">
              <a:buNone/>
            </a:pPr>
            <a:r>
              <a:rPr lang="en-US"/>
              <a:t>atd…</a:t>
            </a:r>
          </a:p>
        </p:txBody>
      </p:sp>
    </p:spTree>
    <p:extLst>
      <p:ext uri="{BB962C8B-B14F-4D97-AF65-F5344CB8AC3E}">
        <p14:creationId xmlns:p14="http://schemas.microsoft.com/office/powerpoint/2010/main" val="40492463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Časté chyby v projektu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příliš obecný název projektu</a:t>
            </a:r>
          </a:p>
          <a:p>
            <a:r>
              <a:rPr lang="en-US"/>
              <a:t>nerozpracovaná východiska projektu – výzkumná otázka málo zakotvená (či působící zcela nahodile)</a:t>
            </a:r>
          </a:p>
          <a:p>
            <a:r>
              <a:rPr lang="en-US"/>
              <a:t>nepodložené hypotézy</a:t>
            </a:r>
          </a:p>
          <a:p>
            <a:r>
              <a:rPr lang="en-US"/>
              <a:t>nezdůvodněná metoda – vzhledem k výzkumné otázce</a:t>
            </a:r>
          </a:p>
          <a:p>
            <a:r>
              <a:rPr lang="en-US"/>
              <a:t>metoda málo konkrétní (buď opomenutím nebo nedostatečně promyšlená)</a:t>
            </a:r>
          </a:p>
          <a:p>
            <a:r>
              <a:rPr lang="en-US"/>
              <a:t>odkazy (podle citačního manuálu – nejen seznam zdrojů, ale i odkazy v textu!)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89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Doplňující materiály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 </a:t>
            </a:r>
            <a:r>
              <a:rPr lang="en-US">
                <a:hlinkClick r:id="rId2"/>
              </a:rPr>
              <a:t>příklad </a:t>
            </a:r>
            <a:r>
              <a:rPr lang="en-US"/>
              <a:t>výzkumného projektu v kvantitativním výzkumu</a:t>
            </a:r>
          </a:p>
          <a:p>
            <a:endParaRPr lang="en-US"/>
          </a:p>
          <a:p>
            <a:r>
              <a:rPr lang="en-US"/>
              <a:t>odkazy k </a:t>
            </a:r>
            <a:r>
              <a:rPr lang="en-US">
                <a:hlinkClick r:id="rId3"/>
              </a:rPr>
              <a:t>výzkumným projektům v kvalitativním výzkumu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280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Výzkumný projekt ke zkoušce </a:t>
            </a:r>
            <a:br>
              <a:rPr lang="en-US"/>
            </a:br>
            <a:r>
              <a:rPr lang="en-US"/>
              <a:t>z Metodologie psychologie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větší důraz na ideový než technický plán</a:t>
            </a:r>
          </a:p>
          <a:p>
            <a:r>
              <a:rPr lang="en-US"/>
              <a:t>důležité </a:t>
            </a:r>
          </a:p>
          <a:p>
            <a:pPr lvl="1"/>
            <a:r>
              <a:rPr lang="en-US" b="1"/>
              <a:t>kvalitní zpracování teoretických východisek</a:t>
            </a:r>
          </a:p>
          <a:p>
            <a:pPr lvl="1"/>
            <a:r>
              <a:rPr lang="en-US"/>
              <a:t>práce se zdroji</a:t>
            </a:r>
          </a:p>
          <a:p>
            <a:pPr lvl="1"/>
            <a:r>
              <a:rPr lang="en-US"/>
              <a:t>metoda odpovídající výzkumné otázce</a:t>
            </a:r>
          </a:p>
          <a:p>
            <a:r>
              <a:rPr lang="en-US"/>
              <a:t>max. rozsah 10 normostran</a:t>
            </a:r>
          </a:p>
          <a:p>
            <a:r>
              <a:rPr lang="en-US"/>
              <a:t>termín odevzdání – konec podzimního semestru</a:t>
            </a:r>
          </a:p>
        </p:txBody>
      </p:sp>
    </p:spTree>
    <p:extLst>
      <p:ext uri="{BB962C8B-B14F-4D97-AF65-F5344CB8AC3E}">
        <p14:creationId xmlns:p14="http://schemas.microsoft.com/office/powerpoint/2010/main" val="37684348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53439"/>
            <a:ext cx="8913813" cy="914400"/>
          </a:xfrm>
        </p:spPr>
        <p:txBody>
          <a:bodyPr/>
          <a:lstStyle/>
          <a:p>
            <a:r>
              <a:rPr lang="en-US"/>
              <a:t>Kritéria hodnocení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3" y="1852083"/>
            <a:ext cx="7362827" cy="4656667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východiska</a:t>
            </a:r>
          </a:p>
          <a:p>
            <a:pPr lvl="1"/>
            <a:r>
              <a:rPr lang="en-US"/>
              <a:t>přehled současných, relevantních poznatků</a:t>
            </a:r>
          </a:p>
          <a:p>
            <a:pPr lvl="1"/>
            <a:r>
              <a:rPr lang="en-US"/>
              <a:t>východiska jasně a srozumitelně strukturována</a:t>
            </a:r>
          </a:p>
          <a:p>
            <a:r>
              <a:rPr lang="en-US"/>
              <a:t>výzkumná otázka</a:t>
            </a:r>
          </a:p>
          <a:p>
            <a:pPr lvl="1"/>
            <a:r>
              <a:rPr lang="en-US"/>
              <a:t>vyplývá z teoretických východisek</a:t>
            </a:r>
          </a:p>
          <a:p>
            <a:pPr lvl="1"/>
            <a:r>
              <a:rPr lang="en-US"/>
              <a:t>jasně vymezená</a:t>
            </a:r>
          </a:p>
          <a:p>
            <a:pPr lvl="1"/>
            <a:r>
              <a:rPr lang="en-US"/>
              <a:t>jsou uvedeny hypotézy (pokud to odpovídá typu výzkumu)</a:t>
            </a:r>
          </a:p>
          <a:p>
            <a:r>
              <a:rPr lang="en-US"/>
              <a:t>metoda</a:t>
            </a:r>
          </a:p>
          <a:p>
            <a:pPr lvl="1"/>
            <a:r>
              <a:rPr lang="en-US"/>
              <a:t>přiměřená výzkumné otázce</a:t>
            </a:r>
          </a:p>
          <a:p>
            <a:pPr lvl="1"/>
            <a:r>
              <a:rPr lang="en-US"/>
              <a:t>konkrétně popsaný postup výzkumu, včetně etických aspektů a zdrojů ohrožení validity výzkumu</a:t>
            </a:r>
          </a:p>
          <a:p>
            <a:r>
              <a:rPr lang="en-US"/>
              <a:t>zdroje</a:t>
            </a:r>
          </a:p>
          <a:p>
            <a:pPr lvl="1"/>
            <a:r>
              <a:rPr lang="en-US"/>
              <a:t>správně odkazovány podle citační normy</a:t>
            </a:r>
          </a:p>
        </p:txBody>
      </p:sp>
    </p:spTree>
    <p:extLst>
      <p:ext uri="{BB962C8B-B14F-4D97-AF65-F5344CB8AC3E}">
        <p14:creationId xmlns:p14="http://schemas.microsoft.com/office/powerpoint/2010/main" val="3725813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Základní otázky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co je výzkumný projekt?</a:t>
            </a:r>
          </a:p>
          <a:p>
            <a:pPr lvl="1"/>
            <a:r>
              <a:rPr lang="en-US"/>
              <a:t>co chceme zkoumat? (výzkumná otázka)</a:t>
            </a:r>
          </a:p>
          <a:p>
            <a:pPr lvl="1"/>
            <a:r>
              <a:rPr lang="en-US"/>
              <a:t>proč je to důležité a co už víme? (východiska a zdroje)</a:t>
            </a:r>
          </a:p>
          <a:p>
            <a:pPr lvl="1"/>
            <a:r>
              <a:rPr lang="en-US"/>
              <a:t>jak to budeme zkoumat (metoda)</a:t>
            </a:r>
          </a:p>
          <a:p>
            <a:endParaRPr lang="en-US"/>
          </a:p>
          <a:p>
            <a:r>
              <a:rPr lang="en-US"/>
              <a:t>proč výzkumný projekt?</a:t>
            </a:r>
          </a:p>
          <a:p>
            <a:r>
              <a:rPr lang="en-US"/>
              <a:t>ideový a technický plán výzkumu</a:t>
            </a:r>
          </a:p>
        </p:txBody>
      </p:sp>
    </p:spTree>
    <p:extLst>
      <p:ext uri="{BB962C8B-B14F-4D97-AF65-F5344CB8AC3E}">
        <p14:creationId xmlns:p14="http://schemas.microsoft.com/office/powerpoint/2010/main" val="5031960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96389"/>
            <a:ext cx="8913813" cy="1541867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Část</a:t>
            </a:r>
            <a:r>
              <a:rPr lang="en-US" dirty="0"/>
              <a:t> </a:t>
            </a:r>
            <a:r>
              <a:rPr lang="en-US" dirty="0" err="1"/>
              <a:t>výzkumného</a:t>
            </a:r>
            <a:r>
              <a:rPr lang="en-US" dirty="0"/>
              <a:t> </a:t>
            </a:r>
            <a:r>
              <a:rPr lang="en-US" dirty="0" err="1"/>
              <a:t>projektu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kolokviu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z </a:t>
            </a:r>
            <a:r>
              <a:rPr lang="en-US" dirty="0" err="1"/>
              <a:t>Metodologie</a:t>
            </a:r>
            <a:r>
              <a:rPr lang="en-US" dirty="0"/>
              <a:t> </a:t>
            </a:r>
            <a:r>
              <a:rPr lang="en-US" dirty="0" err="1"/>
              <a:t>psychologie</a:t>
            </a:r>
            <a:r>
              <a:rPr lang="en-US" dirty="0"/>
              <a:t>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zpracování teoretických východisek, výzkumné otázky a hypotéz (+ seznam zdrojů)</a:t>
            </a:r>
          </a:p>
          <a:p>
            <a:r>
              <a:rPr lang="en-US"/>
              <a:t> rozsah 3-7 normostran</a:t>
            </a:r>
          </a:p>
          <a:p>
            <a:r>
              <a:rPr lang="en-US"/>
              <a:t>termín odevzdání – </a:t>
            </a:r>
            <a:r>
              <a:rPr lang="en-US">
                <a:solidFill>
                  <a:srgbClr val="FF0000"/>
                </a:solidFill>
              </a:rPr>
              <a:t>25. dubna 2014</a:t>
            </a:r>
          </a:p>
          <a:p>
            <a:r>
              <a:rPr lang="en-US">
                <a:solidFill>
                  <a:srgbClr val="000000"/>
                </a:solidFill>
              </a:rPr>
              <a:t>práce bude hodnocena 0-5 body, minimální počet bodů pro připuštění k závěrečnému kolokviálnímu testu jsou 3 body</a:t>
            </a:r>
          </a:p>
        </p:txBody>
      </p:sp>
    </p:spTree>
    <p:extLst>
      <p:ext uri="{BB962C8B-B14F-4D97-AF65-F5344CB8AC3E}">
        <p14:creationId xmlns:p14="http://schemas.microsoft.com/office/powerpoint/2010/main" val="40664146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Proč a jak východiska zpracovat?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 založena na přehledu poznatků (literature review)</a:t>
            </a:r>
          </a:p>
          <a:p>
            <a:r>
              <a:rPr lang="en-US"/>
              <a:t>účel přehledu poznatků (McMillan and Schumacher, 1984) </a:t>
            </a:r>
          </a:p>
          <a:p>
            <a:pPr lvl="1"/>
            <a:r>
              <a:rPr lang="en-US"/>
              <a:t>vymezit problém</a:t>
            </a:r>
          </a:p>
          <a:p>
            <a:pPr lvl="1"/>
            <a:r>
              <a:rPr lang="en-US"/>
              <a:t>zasadit náš výzkum do kontextu již provedených výzkumů</a:t>
            </a:r>
          </a:p>
          <a:p>
            <a:pPr lvl="1"/>
            <a:r>
              <a:rPr lang="en-US"/>
              <a:t>vyhnout se nezáměrné replikaci předchozích studií</a:t>
            </a:r>
          </a:p>
          <a:p>
            <a:pPr lvl="1"/>
            <a:r>
              <a:rPr lang="en-US"/>
              <a:t>dobře zvolit metodu a nástroje</a:t>
            </a:r>
          </a:p>
          <a:p>
            <a:pPr lvl="1"/>
            <a:r>
              <a:rPr lang="en-US"/>
              <a:t>vztáhnout svoje výsledky k předchozím zjištěním a navrhnout možnosti dalšího výzkumu</a:t>
            </a:r>
          </a:p>
        </p:txBody>
      </p:sp>
    </p:spTree>
    <p:extLst>
      <p:ext uri="{BB962C8B-B14F-4D97-AF65-F5344CB8AC3E}">
        <p14:creationId xmlns:p14="http://schemas.microsoft.com/office/powerpoint/2010/main" val="1591796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Jak východiska zpracovat?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vyhledávání zdrojů – podle klíčových slov, odkazů v už vyhledaných zdrojích…</a:t>
            </a:r>
          </a:p>
          <a:p>
            <a:pPr lvl="1"/>
            <a:r>
              <a:rPr lang="en-US"/>
              <a:t>knihovny</a:t>
            </a:r>
          </a:p>
          <a:p>
            <a:pPr lvl="1"/>
            <a:r>
              <a:rPr lang="en-US"/>
              <a:t>časopisecké databáze (EBSCO, PROQUEST atd.) – vyhledávání pomocí služby Discovery</a:t>
            </a:r>
          </a:p>
          <a:p>
            <a:pPr lvl="1"/>
            <a:r>
              <a:rPr lang="en-US"/>
              <a:t>Google Scholar</a:t>
            </a:r>
          </a:p>
          <a:p>
            <a:r>
              <a:rPr lang="en-US"/>
              <a:t>dobré vymezení klíčových slov(vyhledávaných termínů)</a:t>
            </a:r>
          </a:p>
          <a:p>
            <a:r>
              <a:rPr lang="en-US"/>
              <a:t>nalezené poznatky dobře strukturovat </a:t>
            </a:r>
          </a:p>
          <a:p>
            <a:pPr lvl="1"/>
            <a:r>
              <a:rPr lang="en-US"/>
              <a:t>nejprve pro sebe (např. mentální mapa)</a:t>
            </a:r>
          </a:p>
          <a:p>
            <a:pPr lvl="1"/>
            <a:r>
              <a:rPr lang="en-US"/>
              <a:t>pak se zřetelem k účelu východisek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312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Příklad mentální mapy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2811" b="2811"/>
          <a:stretch>
            <a:fillRect/>
          </a:stretch>
        </p:blipFill>
        <p:spPr>
          <a:xfrm>
            <a:off x="751417" y="2420474"/>
            <a:ext cx="7973483" cy="3845856"/>
          </a:xfrm>
        </p:spPr>
      </p:pic>
    </p:spTree>
    <p:extLst>
      <p:ext uri="{BB962C8B-B14F-4D97-AF65-F5344CB8AC3E}">
        <p14:creationId xmlns:p14="http://schemas.microsoft.com/office/powerpoint/2010/main" val="1492376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Struktura výzkumného projektu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338918"/>
            <a:ext cx="7610476" cy="3927412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název (+příp. anotace)</a:t>
            </a:r>
          </a:p>
          <a:p>
            <a:r>
              <a:rPr lang="en-US"/>
              <a:t>úvod - východiska</a:t>
            </a:r>
          </a:p>
          <a:p>
            <a:r>
              <a:rPr lang="en-US"/>
              <a:t>výzkumný cíl / výzkumné otázky / hypotézy</a:t>
            </a:r>
          </a:p>
          <a:p>
            <a:r>
              <a:rPr lang="en-US"/>
              <a:t>metoda </a:t>
            </a:r>
          </a:p>
          <a:p>
            <a:pPr lvl="1"/>
            <a:r>
              <a:rPr lang="en-US"/>
              <a:t>sběr dat – nástroje a výzkumný soubor, procedura</a:t>
            </a:r>
          </a:p>
          <a:p>
            <a:pPr lvl="1"/>
            <a:r>
              <a:rPr lang="en-US"/>
              <a:t>zpracování dat</a:t>
            </a:r>
          </a:p>
          <a:p>
            <a:r>
              <a:rPr lang="en-US"/>
              <a:t>diskuse (omezení výzkumu, etické aspekty)</a:t>
            </a:r>
          </a:p>
          <a:p>
            <a:r>
              <a:rPr lang="en-US"/>
              <a:t>časový plán, rozpočet</a:t>
            </a:r>
          </a:p>
          <a:p>
            <a:r>
              <a:rPr lang="en-US"/>
              <a:t>seznam zdrojů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26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Název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 čem je náš výzkum?</a:t>
            </a:r>
          </a:p>
          <a:p>
            <a:r>
              <a:rPr lang="en-US"/>
              <a:t>srozumitelný a výstižný </a:t>
            </a:r>
          </a:p>
          <a:p>
            <a:pPr lvl="1"/>
            <a:r>
              <a:rPr lang="en-US"/>
              <a:t>ne moc obecný</a:t>
            </a:r>
          </a:p>
          <a:p>
            <a:pPr lvl="1"/>
            <a:r>
              <a:rPr lang="en-US"/>
              <a:t>ne zbytečně dlouhý</a:t>
            </a:r>
          </a:p>
          <a:p>
            <a:r>
              <a:rPr lang="en-US"/>
              <a:t>často 2 části – obecná a specifikace</a:t>
            </a:r>
          </a:p>
          <a:p>
            <a:r>
              <a:rPr lang="en-US"/>
              <a:t>někdy následován anotací/abstraktem</a:t>
            </a:r>
          </a:p>
        </p:txBody>
      </p:sp>
    </p:spTree>
    <p:extLst>
      <p:ext uri="{BB962C8B-B14F-4D97-AF65-F5344CB8AC3E}">
        <p14:creationId xmlns:p14="http://schemas.microsoft.com/office/powerpoint/2010/main" val="284528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Východiska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teoretický rámec projektu – nejdůležitější koncepty, teorie, principy, pojmy… - soubor dosavadního poznání o tématu</a:t>
            </a:r>
          </a:p>
          <a:p>
            <a:pPr lvl="1"/>
            <a:r>
              <a:rPr lang="en-US"/>
              <a:t>někdy pojato z historického hlediska</a:t>
            </a:r>
          </a:p>
          <a:p>
            <a:pPr lvl="1"/>
            <a:r>
              <a:rPr lang="en-US"/>
              <a:t>není nutné (a většinou ani možné) v projektu zpracovat vše podrobně</a:t>
            </a:r>
          </a:p>
          <a:p>
            <a:pPr lvl="1"/>
            <a:r>
              <a:rPr lang="en-US"/>
              <a:t>podstatou je prokázat znalost problematiky a odkázat na relevantní zdroje</a:t>
            </a:r>
          </a:p>
          <a:p>
            <a:r>
              <a:rPr lang="en-US"/>
              <a:t>východiska ústí ve výzkumnou otázku/y – případně jí začínají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214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Výzkumná otázka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určuje jak podobu východisek, tak části Metoda</a:t>
            </a:r>
          </a:p>
          <a:p>
            <a:r>
              <a:rPr lang="en-US"/>
              <a:t>postupně zpřesňována</a:t>
            </a:r>
          </a:p>
          <a:p>
            <a:r>
              <a:rPr lang="en-US"/>
              <a:t>ve formě otázek nebo deklarace cíle</a:t>
            </a:r>
          </a:p>
          <a:p>
            <a:r>
              <a:rPr lang="en-US"/>
              <a:t>volba výzkumné otázky </a:t>
            </a:r>
          </a:p>
          <a:p>
            <a:pPr lvl="1"/>
            <a:r>
              <a:rPr lang="en-US"/>
              <a:t>nevolit již jasně odpovězené (ani pro DP)</a:t>
            </a:r>
          </a:p>
          <a:p>
            <a:pPr lvl="1"/>
            <a:r>
              <a:rPr lang="en-US"/>
              <a:t>jednodušší je volba v rámci aktuálně zkoumaného tématu – hodně zdrojů, přehledové studie</a:t>
            </a:r>
          </a:p>
        </p:txBody>
      </p:sp>
    </p:spTree>
    <p:extLst>
      <p:ext uri="{BB962C8B-B14F-4D97-AF65-F5344CB8AC3E}">
        <p14:creationId xmlns:p14="http://schemas.microsoft.com/office/powerpoint/2010/main" val="1045564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Hypotézy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podle typu výzkumu </a:t>
            </a:r>
          </a:p>
          <a:p>
            <a:r>
              <a:rPr lang="en-US"/>
              <a:t>hypotézy ve formě výroků – odpovědi na výzkumné otázky</a:t>
            </a:r>
          </a:p>
          <a:p>
            <a:pPr lvl="1"/>
            <a:r>
              <a:rPr lang="en-US"/>
              <a:t>odpovědi předpokládané na základě teoretických východisek, nikoli intuitivně</a:t>
            </a:r>
          </a:p>
          <a:p>
            <a:r>
              <a:rPr lang="en-US"/>
              <a:t>v přítomném čase (odpovědi vztahujeme k populaci, nikoli na náš konkrétní výzkumný soubor)</a:t>
            </a:r>
          </a:p>
          <a:p>
            <a:r>
              <a:rPr lang="en-US"/>
              <a:t>obvykle se neuvádějí nulové hypotézy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14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Metoda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obecný metodologický přístup i podrobný technický plán </a:t>
            </a:r>
          </a:p>
          <a:p>
            <a:r>
              <a:rPr lang="en-US"/>
              <a:t>členění podle konkrétního přístupu</a:t>
            </a:r>
          </a:p>
          <a:p>
            <a:r>
              <a:rPr lang="en-US"/>
              <a:t>metoda musí sloužit výzkumné otázce, ne naopak! </a:t>
            </a:r>
          </a:p>
          <a:p>
            <a:r>
              <a:rPr lang="en-US"/>
              <a:t>popsat postup operacionalizace </a:t>
            </a:r>
          </a:p>
          <a:p>
            <a:r>
              <a:rPr lang="en-US"/>
              <a:t>zdůvodněný výběr metody – ne nahodile, musí odpovídat teoretickým východiskům</a:t>
            </a:r>
          </a:p>
        </p:txBody>
      </p:sp>
    </p:spTree>
    <p:extLst>
      <p:ext uri="{BB962C8B-B14F-4D97-AF65-F5344CB8AC3E}">
        <p14:creationId xmlns:p14="http://schemas.microsoft.com/office/powerpoint/2010/main" val="2750137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Sběr 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nástroje, populace/soubor, procedura</a:t>
            </a:r>
          </a:p>
          <a:p>
            <a:r>
              <a:rPr lang="en-US"/>
              <a:t>nástroje - přesný a konkrétní popis nástrojů a procedur</a:t>
            </a:r>
          </a:p>
          <a:p>
            <a:r>
              <a:rPr lang="en-US"/>
              <a:t>populace/soubor</a:t>
            </a:r>
          </a:p>
          <a:p>
            <a:pPr lvl="1"/>
            <a:r>
              <a:rPr lang="en-US"/>
              <a:t>vymezit populaci, kritéria inkluze/exkluze</a:t>
            </a:r>
          </a:p>
          <a:p>
            <a:pPr lvl="1"/>
            <a:r>
              <a:rPr lang="en-US"/>
              <a:t>velikost výzkumného souboru - zdůvodněná</a:t>
            </a:r>
          </a:p>
          <a:p>
            <a:pPr lvl="1"/>
            <a:r>
              <a:rPr lang="en-US"/>
              <a:t>způsob výběru – zajištění reprezentativnosti </a:t>
            </a:r>
          </a:p>
          <a:p>
            <a:r>
              <a:rPr lang="en-US"/>
              <a:t>procedura – postup sběru dat, pořadí nástrojů, podmínky</a:t>
            </a:r>
          </a:p>
          <a:p>
            <a:pPr lvl="1"/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42488"/>
      </p:ext>
    </p:extLst>
  </p:cSld>
  <p:clrMapOvr>
    <a:masterClrMapping/>
  </p:clrMapOvr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750</TotalTime>
  <Words>911</Words>
  <Application>Microsoft Office PowerPoint</Application>
  <PresentationFormat>Předvádění na obrazovce (4:3)</PresentationFormat>
  <Paragraphs>151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Century Gothic</vt:lpstr>
      <vt:lpstr>Wingdings 2</vt:lpstr>
      <vt:lpstr>Perception</vt:lpstr>
      <vt:lpstr>Výzkumný projekt</vt:lpstr>
      <vt:lpstr>Základní otázky</vt:lpstr>
      <vt:lpstr>Struktura výzkumného projektu</vt:lpstr>
      <vt:lpstr>Název</vt:lpstr>
      <vt:lpstr>Východiska</vt:lpstr>
      <vt:lpstr>Výzkumná otázka</vt:lpstr>
      <vt:lpstr>Hypotézy</vt:lpstr>
      <vt:lpstr>Metoda</vt:lpstr>
      <vt:lpstr>Sběr dat</vt:lpstr>
      <vt:lpstr>Zpracování dat</vt:lpstr>
      <vt:lpstr>Diskuse</vt:lpstr>
      <vt:lpstr>Etické aspekty výzkumu</vt:lpstr>
      <vt:lpstr>Časový plán, rozpočet</vt:lpstr>
      <vt:lpstr>Seznam zdrojů</vt:lpstr>
      <vt:lpstr>Přílohy</vt:lpstr>
      <vt:lpstr>Časté chyby v projektu</vt:lpstr>
      <vt:lpstr>Doplňující materiály</vt:lpstr>
      <vt:lpstr>Výzkumný projekt ke zkoušce  z Metodologie psychologie II</vt:lpstr>
      <vt:lpstr>Kritéria hodnocení</vt:lpstr>
      <vt:lpstr>Část výzkumného projektu ke kolokviu z Metodologie psychologie I</vt:lpstr>
      <vt:lpstr>Proč a jak východiska zpracovat?</vt:lpstr>
      <vt:lpstr>Jak východiska zpracovat?</vt:lpstr>
      <vt:lpstr>Příklad mentální mapy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Výzkumný projekt</dc:title>
  <dc:creator>Helena Klimusová</dc:creator>
  <cp:lastModifiedBy>Martin Jelinek</cp:lastModifiedBy>
  <cp:revision>49</cp:revision>
  <dcterms:created xsi:type="dcterms:W3CDTF">2012-12-02T21:55:30Z</dcterms:created>
  <dcterms:modified xsi:type="dcterms:W3CDTF">2015-04-01T10:27:15Z</dcterms:modified>
</cp:coreProperties>
</file>