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84" r:id="rId3"/>
    <p:sldId id="285" r:id="rId4"/>
    <p:sldId id="287" r:id="rId5"/>
    <p:sldId id="259" r:id="rId6"/>
    <p:sldId id="288" r:id="rId7"/>
    <p:sldId id="289" r:id="rId8"/>
    <p:sldId id="290" r:id="rId9"/>
    <p:sldId id="291" r:id="rId10"/>
    <p:sldId id="292" r:id="rId11"/>
    <p:sldId id="293" r:id="rId12"/>
    <p:sldId id="294" r:id="rId13"/>
    <p:sldId id="295" r:id="rId14"/>
    <p:sldId id="296" r:id="rId15"/>
    <p:sldId id="297" r:id="rId16"/>
    <p:sldId id="298" r:id="rId17"/>
    <p:sldId id="299"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9" d="100"/>
          <a:sy n="139" d="100"/>
        </p:scale>
        <p:origin x="-104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4CEB2A-5219-5149-97F1-5684B18E54E5}" type="datetimeFigureOut">
              <a:t>14.03.15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65C1D7-64EC-1344-8BB3-9C43ABF9CF8E}" type="slidenum">
              <a:t>‹#›</a:t>
            </a:fld>
            <a:endParaRPr lang="en-US"/>
          </a:p>
        </p:txBody>
      </p:sp>
    </p:spTree>
    <p:extLst>
      <p:ext uri="{BB962C8B-B14F-4D97-AF65-F5344CB8AC3E}">
        <p14:creationId xmlns:p14="http://schemas.microsoft.com/office/powerpoint/2010/main" val="17231925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txBox="1">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3" name="Text Box 2"/>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eaLnBrk="1" hangingPunct="1">
              <a:buClr>
                <a:srgbClr val="000000"/>
              </a:buClr>
              <a:buSzPct val="100000"/>
              <a:buFont typeface="Times New Roman" charset="0"/>
              <a:buNone/>
            </a:pPr>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
          <p:cNvSpPr txBox="1">
            <a:spLocks noChangeArrowheads="1" noTextEdit="1"/>
          </p:cNvSpPr>
          <p:nvPr>
            <p:ph type="sldImg"/>
          </p:nvPr>
        </p:nvSpPr>
        <p:spPr>
          <a:xfrm>
            <a:off x="-14225588" y="-11796713"/>
            <a:ext cx="16651288" cy="12490451"/>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5" name="Rectangle 2"/>
          <p:cNvSpPr txBox="1">
            <a:spLocks noChangeArrowheads="1"/>
          </p:cNvSpPr>
          <p:nvPr>
            <p:ph type="body" idx="1"/>
          </p:nvPr>
        </p:nvSpPr>
        <p:spPr>
          <a:xfrm>
            <a:off x="685800" y="4343400"/>
            <a:ext cx="5483225" cy="4111625"/>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cs-CZ">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1"/>
          <p:cNvSpPr txBox="1">
            <a:spLocks noChangeArrowheads="1" noTextEdit="1"/>
          </p:cNvSpPr>
          <p:nvPr>
            <p:ph type="sldImg"/>
          </p:nvPr>
        </p:nvSpPr>
        <p:spPr>
          <a:xfrm>
            <a:off x="-14225588" y="-11796713"/>
            <a:ext cx="16651288" cy="12490451"/>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1" name="Rectangle 2"/>
          <p:cNvSpPr txBox="1">
            <a:spLocks noChangeArrowheads="1"/>
          </p:cNvSpPr>
          <p:nvPr>
            <p:ph type="body" idx="1"/>
          </p:nvPr>
        </p:nvSpPr>
        <p:spPr>
          <a:xfrm>
            <a:off x="685800" y="4343400"/>
            <a:ext cx="5483225" cy="4111625"/>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cs-CZ">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1"/>
          <p:cNvSpPr txBox="1">
            <a:spLocks noChangeArrowheads="1" noTextEdit="1"/>
          </p:cNvSpPr>
          <p:nvPr>
            <p:ph type="sldImg"/>
          </p:nvPr>
        </p:nvSpPr>
        <p:spPr>
          <a:xfrm>
            <a:off x="-14225588" y="-11796713"/>
            <a:ext cx="16651288" cy="12490451"/>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9" name="Rectangle 2"/>
          <p:cNvSpPr txBox="1">
            <a:spLocks noChangeArrowheads="1"/>
          </p:cNvSpPr>
          <p:nvPr>
            <p:ph type="body" idx="1"/>
          </p:nvPr>
        </p:nvSpPr>
        <p:spPr>
          <a:xfrm>
            <a:off x="685800" y="4343400"/>
            <a:ext cx="5483225" cy="4111625"/>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cs-CZ">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1"/>
          <p:cNvSpPr txBox="1">
            <a:spLocks noChangeArrowheads="1" noTextEdit="1"/>
          </p:cNvSpPr>
          <p:nvPr>
            <p:ph type="sldImg"/>
          </p:nvPr>
        </p:nvSpPr>
        <p:spPr>
          <a:xfrm>
            <a:off x="-14225588" y="-11796713"/>
            <a:ext cx="16651288" cy="12490451"/>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7" name="Rectangle 2"/>
          <p:cNvSpPr txBox="1">
            <a:spLocks noChangeArrowheads="1"/>
          </p:cNvSpPr>
          <p:nvPr>
            <p:ph type="body" idx="1"/>
          </p:nvPr>
        </p:nvSpPr>
        <p:spPr>
          <a:xfrm>
            <a:off x="685800" y="4343400"/>
            <a:ext cx="5483225" cy="4111625"/>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cs-CZ">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1"/>
          <p:cNvSpPr txBox="1">
            <a:spLocks noChangeArrowheads="1" noTextEdit="1"/>
          </p:cNvSpPr>
          <p:nvPr>
            <p:ph type="sldImg"/>
          </p:nvPr>
        </p:nvSpPr>
        <p:spPr>
          <a:xfrm>
            <a:off x="-14225588" y="-11796713"/>
            <a:ext cx="16651288" cy="12490451"/>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5" name="Rectangle 2"/>
          <p:cNvSpPr txBox="1">
            <a:spLocks noChangeArrowheads="1"/>
          </p:cNvSpPr>
          <p:nvPr>
            <p:ph type="body" idx="1"/>
          </p:nvPr>
        </p:nvSpPr>
        <p:spPr>
          <a:xfrm>
            <a:off x="685800" y="4343400"/>
            <a:ext cx="5483225" cy="4111625"/>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cs-CZ">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p:cNvSpPr txBox="1">
            <a:spLocks noChangeArrowheads="1" noTextEdit="1"/>
          </p:cNvSpPr>
          <p:nvPr>
            <p:ph type="sldImg"/>
          </p:nvPr>
        </p:nvSpPr>
        <p:spPr>
          <a:xfrm>
            <a:off x="-14225588" y="-11796713"/>
            <a:ext cx="16651288" cy="12490451"/>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3" name="Rectangle 2"/>
          <p:cNvSpPr txBox="1">
            <a:spLocks noChangeArrowheads="1"/>
          </p:cNvSpPr>
          <p:nvPr>
            <p:ph type="body" idx="1"/>
          </p:nvPr>
        </p:nvSpPr>
        <p:spPr>
          <a:xfrm>
            <a:off x="685800" y="4343400"/>
            <a:ext cx="5483225" cy="4111625"/>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cs-CZ">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p:cNvSpPr txBox="1">
            <a:spLocks noChangeArrowheads="1" noTextEdit="1"/>
          </p:cNvSpPr>
          <p:nvPr>
            <p:ph type="sldImg"/>
          </p:nvPr>
        </p:nvSpPr>
        <p:spPr>
          <a:xfrm>
            <a:off x="-14225588" y="-11796713"/>
            <a:ext cx="16651288" cy="12490451"/>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1" name="Rectangle 2"/>
          <p:cNvSpPr txBox="1">
            <a:spLocks noChangeArrowheads="1"/>
          </p:cNvSpPr>
          <p:nvPr>
            <p:ph type="body" idx="1"/>
          </p:nvPr>
        </p:nvSpPr>
        <p:spPr>
          <a:xfrm>
            <a:off x="685800" y="4343400"/>
            <a:ext cx="5483225" cy="4111625"/>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cs-CZ">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
          <p:cNvSpPr txBox="1">
            <a:spLocks noChangeArrowheads="1" noTextEdit="1"/>
          </p:cNvSpPr>
          <p:nvPr>
            <p:ph type="sldImg"/>
          </p:nvPr>
        </p:nvSpPr>
        <p:spPr>
          <a:xfrm>
            <a:off x="-14225588" y="-11796713"/>
            <a:ext cx="16651288" cy="12490451"/>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9" name="Rectangle 2"/>
          <p:cNvSpPr txBox="1">
            <a:spLocks noChangeArrowheads="1"/>
          </p:cNvSpPr>
          <p:nvPr>
            <p:ph type="body" idx="1"/>
          </p:nvPr>
        </p:nvSpPr>
        <p:spPr>
          <a:xfrm>
            <a:off x="685800" y="4343400"/>
            <a:ext cx="5483225" cy="4111625"/>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cs-CZ">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
          <p:cNvSpPr txBox="1">
            <a:spLocks noChangeArrowheads="1" noTextEdit="1"/>
          </p:cNvSpPr>
          <p:nvPr>
            <p:ph type="sldImg"/>
          </p:nvPr>
        </p:nvSpPr>
        <p:spPr>
          <a:xfrm>
            <a:off x="-14225588" y="-11796713"/>
            <a:ext cx="16651288" cy="12490451"/>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7" name="Rectangle 2"/>
          <p:cNvSpPr txBox="1">
            <a:spLocks noChangeArrowheads="1"/>
          </p:cNvSpPr>
          <p:nvPr>
            <p:ph type="body" idx="1"/>
          </p:nvPr>
        </p:nvSpPr>
        <p:spPr>
          <a:xfrm>
            <a:off x="685800" y="4343400"/>
            <a:ext cx="5483225" cy="4111625"/>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wrap="none" anchor="ctr"/>
          <a:lstStyle/>
          <a:p>
            <a:endParaRPr lang="cs-CZ">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Obdélník se zakulaceným příčným rohem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Nadpis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10" name="Zástupný symbol pro datum 9"/>
          <p:cNvSpPr>
            <a:spLocks noGrp="1"/>
          </p:cNvSpPr>
          <p:nvPr>
            <p:ph type="dt" sz="half" idx="10"/>
          </p:nvPr>
        </p:nvSpPr>
        <p:spPr>
          <a:xfrm>
            <a:off x="5562600" y="6509004"/>
            <a:ext cx="3002280" cy="274320"/>
          </a:xfrm>
        </p:spPr>
        <p:txBody>
          <a:bodyPr vert="horz" rtlCol="0"/>
          <a:lstStyle>
            <a:extLst/>
          </a:lstStyle>
          <a:p>
            <a:fld id="{18A2481B-5154-415F-B752-558547769AA3}" type="datetimeFigureOut">
              <a:rPr lang="cs-CZ" smtClean="0"/>
              <a:pPr/>
              <a:t>14.03.15</a:t>
            </a:fld>
            <a:endParaRPr lang="cs-CZ"/>
          </a:p>
        </p:txBody>
      </p:sp>
      <p:sp>
        <p:nvSpPr>
          <p:cNvPr id="11" name="Zástupný symbol pro číslo snímku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2" name="Zástupný symbol pro zápatí 11"/>
          <p:cNvSpPr>
            <a:spLocks noGrp="1"/>
          </p:cNvSpPr>
          <p:nvPr>
            <p:ph type="ftr" sz="quarter" idx="12"/>
          </p:nvPr>
        </p:nvSpPr>
        <p:spPr>
          <a:xfrm>
            <a:off x="1600200" y="6509004"/>
            <a:ext cx="3907464" cy="274320"/>
          </a:xfrm>
        </p:spPr>
        <p:txBody>
          <a:bodyPr vert="horz" rtlCol="0"/>
          <a:lstStyle>
            <a:extLst/>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14.03.15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lvl1pPr algn="l">
              <a:defRPr/>
            </a:lvl1pPr>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14.03.15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4838" cy="1138237"/>
          </a:xfrm>
        </p:spPr>
        <p:txBody>
          <a:bodyPr/>
          <a:lstStyle/>
          <a:p>
            <a:r>
              <a:rPr lang="cs-CZ" smtClean="0"/>
              <a:t>Kliknutím lze upravit styl.</a:t>
            </a:r>
            <a:endParaRPr lang="cs-CZ"/>
          </a:p>
        </p:txBody>
      </p:sp>
      <p:sp>
        <p:nvSpPr>
          <p:cNvPr id="3" name="Rectangle 8"/>
          <p:cNvSpPr>
            <a:spLocks noGrp="1" noChangeArrowheads="1"/>
          </p:cNvSpPr>
          <p:nvPr>
            <p:ph type="sldNum" idx="10"/>
          </p:nvPr>
        </p:nvSpPr>
        <p:spPr>
          <a:ln/>
        </p:spPr>
        <p:txBody>
          <a:bodyPr/>
          <a:lstStyle>
            <a:lvl1pPr>
              <a:defRPr/>
            </a:lvl1pPr>
          </a:lstStyle>
          <a:p>
            <a:fld id="{48427D0A-CFE7-B646-A755-4CD988034AB0}" type="slidenum">
              <a:rPr lang="cs-CZ"/>
              <a:pPr/>
              <a:t>‹#›</a:t>
            </a:fld>
            <a:endParaRPr lang="cs-CZ"/>
          </a:p>
        </p:txBody>
      </p:sp>
    </p:spTree>
    <p:extLst>
      <p:ext uri="{BB962C8B-B14F-4D97-AF65-F5344CB8AC3E}">
        <p14:creationId xmlns:p14="http://schemas.microsoft.com/office/powerpoint/2010/main" val="1367953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7" name="Obdélní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14.03.15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7" name="Obdélník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8" name="Zástupný symbol pro datum 7"/>
          <p:cNvSpPr>
            <a:spLocks noGrp="1"/>
          </p:cNvSpPr>
          <p:nvPr>
            <p:ph type="dt" sz="half" idx="10"/>
          </p:nvPr>
        </p:nvSpPr>
        <p:spPr>
          <a:xfrm>
            <a:off x="5562600" y="6513670"/>
            <a:ext cx="3002280" cy="274320"/>
          </a:xfrm>
        </p:spPr>
        <p:txBody>
          <a:bodyPr vert="horz" rtlCol="0"/>
          <a:lstStyle>
            <a:extLst/>
          </a:lstStyle>
          <a:p>
            <a:fld id="{18A2481B-5154-415F-B752-558547769AA3}" type="datetimeFigureOut">
              <a:rPr lang="cs-CZ" smtClean="0"/>
              <a:pPr/>
              <a:t>14.03.15</a:t>
            </a:fld>
            <a:endParaRPr lang="cs-CZ"/>
          </a:p>
        </p:txBody>
      </p:sp>
      <p:sp>
        <p:nvSpPr>
          <p:cNvPr id="9" name="Zástupný symbol pro číslo snímku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0" name="Zástupný symbol pro zápatí 9"/>
          <p:cNvSpPr>
            <a:spLocks noGrp="1"/>
          </p:cNvSpPr>
          <p:nvPr>
            <p:ph type="ftr" sz="quarter" idx="12"/>
          </p:nvPr>
        </p:nvSpPr>
        <p:spPr>
          <a:xfrm>
            <a:off x="1600200" y="6513670"/>
            <a:ext cx="3907464" cy="274320"/>
          </a:xfrm>
        </p:spPr>
        <p:txBody>
          <a:bodyPr vert="horz" rtlCol="0"/>
          <a:lstStyle>
            <a:extLst/>
          </a:lstStyle>
          <a:p>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14.03.15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a:xfrm>
            <a:off x="8641080" y="6514568"/>
            <a:ext cx="464288" cy="274320"/>
          </a:xfrm>
        </p:spPr>
        <p:txBody>
          <a:bodyPr/>
          <a:lstStyle>
            <a:extLst/>
          </a:lstStyle>
          <a:p>
            <a:fld id="{20264769-77EF-4CD0-90DE-F7D7F2D423C4}" type="slidenum">
              <a:rPr lang="cs-CZ" smtClean="0"/>
              <a:pPr/>
              <a:t>‹#›</a:t>
            </a:fld>
            <a:endParaRPr lang="cs-CZ"/>
          </a:p>
        </p:txBody>
      </p:sp>
      <p:sp>
        <p:nvSpPr>
          <p:cNvPr id="10" name="Obdélník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Obdélník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Obdélník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Nadpis 1"/>
          <p:cNvSpPr>
            <a:spLocks noGrp="1"/>
          </p:cNvSpPr>
          <p:nvPr>
            <p:ph type="title"/>
          </p:nvPr>
        </p:nvSpPr>
        <p:spPr>
          <a:xfrm>
            <a:off x="457200" y="251948"/>
            <a:ext cx="8229600" cy="1143000"/>
          </a:xfrm>
        </p:spPr>
        <p:txBody>
          <a:bodyPr anchor="b"/>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14.03.15</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a:xfrm>
            <a:off x="8641080" y="6514568"/>
            <a:ext cx="464288" cy="274320"/>
          </a:xfrm>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53218"/>
            <a:ext cx="8229600" cy="1143000"/>
          </a:xfrm>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14.03.15</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14.03.15</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2"/>
      </p:bgRef>
    </p:bg>
    <p:spTree>
      <p:nvGrpSpPr>
        <p:cNvPr id="1" name=""/>
        <p:cNvGrpSpPr/>
        <p:nvPr/>
      </p:nvGrpSpPr>
      <p:grpSpPr>
        <a:xfrm>
          <a:off x="0" y="0"/>
          <a:ext cx="0" cy="0"/>
          <a:chOff x="0" y="0"/>
          <a:chExt cx="0" cy="0"/>
        </a:xfrm>
      </p:grpSpPr>
      <p:sp>
        <p:nvSpPr>
          <p:cNvPr id="8" name="Obdélník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4963136" y="304800"/>
            <a:ext cx="3931920" cy="762000"/>
          </a:xfrm>
        </p:spPr>
        <p:txBody>
          <a:bodyPr anchor="b"/>
          <a:lstStyle>
            <a:lvl1pPr marL="0" algn="r">
              <a:buNone/>
              <a:defRPr sz="2000" b="1"/>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9" name="Zástupný symbol pro datum 8"/>
          <p:cNvSpPr>
            <a:spLocks noGrp="1"/>
          </p:cNvSpPr>
          <p:nvPr>
            <p:ph type="dt" sz="half" idx="10"/>
          </p:nvPr>
        </p:nvSpPr>
        <p:spPr>
          <a:xfrm>
            <a:off x="5562600" y="6513670"/>
            <a:ext cx="3002280" cy="274320"/>
          </a:xfrm>
        </p:spPr>
        <p:txBody>
          <a:bodyPr vert="horz" rtlCol="0"/>
          <a:lstStyle>
            <a:extLst/>
          </a:lstStyle>
          <a:p>
            <a:fld id="{18A2481B-5154-415F-B752-558547769AA3}" type="datetimeFigureOut">
              <a:rPr lang="cs-CZ" smtClean="0"/>
              <a:pPr/>
              <a:t>14.03.15</a:t>
            </a:fld>
            <a:endParaRPr lang="cs-CZ"/>
          </a:p>
        </p:txBody>
      </p:sp>
      <p:sp>
        <p:nvSpPr>
          <p:cNvPr id="10" name="Zástupný symbol pro číslo snímku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1" name="Zástupný symbol pro zápatí 10"/>
          <p:cNvSpPr>
            <a:spLocks noGrp="1"/>
          </p:cNvSpPr>
          <p:nvPr>
            <p:ph type="ftr" sz="quarter" idx="12"/>
          </p:nvPr>
        </p:nvSpPr>
        <p:spPr>
          <a:xfrm>
            <a:off x="1600200" y="6513670"/>
            <a:ext cx="3907464" cy="274320"/>
          </a:xfrm>
        </p:spPr>
        <p:txBody>
          <a:bodyPr vert="horz" rtlCol="0"/>
          <a:lstStyle>
            <a:extLst/>
          </a:lstStyle>
          <a:p>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3040443" y="4724400"/>
            <a:ext cx="5486400" cy="664536"/>
          </a:xfrm>
        </p:spPr>
        <p:txBody>
          <a:bodyPr anchor="b"/>
          <a:lstStyle>
            <a:lvl1pPr marL="0" algn="r">
              <a:buNone/>
              <a:defRPr sz="2000" b="1"/>
            </a:lvl1pPr>
            <a:extLst/>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sp>
        <p:nvSpPr>
          <p:cNvPr id="13" name="Zástupný symbol pro obrázek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cs-CZ" smtClean="0">
                <a:solidFill>
                  <a:schemeClr val="lt1"/>
                </a:solidFill>
                <a:latin typeface="+mn-lt"/>
                <a:ea typeface="+mn-ea"/>
                <a:cs typeface="+mn-cs"/>
              </a:rPr>
              <a:t>Klepnutím na ikonu přidáte obrázek.</a:t>
            </a:r>
            <a:endParaRPr kumimoji="0" lang="en-US" dirty="0">
              <a:solidFill>
                <a:schemeClr val="lt1"/>
              </a:solidFill>
              <a:latin typeface="+mn-lt"/>
              <a:ea typeface="+mn-ea"/>
              <a:cs typeface="+mn-cs"/>
            </a:endParaRPr>
          </a:p>
        </p:txBody>
      </p:sp>
      <p:sp>
        <p:nvSpPr>
          <p:cNvPr id="8" name="Zástupný symbol pro datum 7"/>
          <p:cNvSpPr>
            <a:spLocks noGrp="1"/>
          </p:cNvSpPr>
          <p:nvPr>
            <p:ph type="dt" sz="half" idx="10"/>
          </p:nvPr>
        </p:nvSpPr>
        <p:spPr>
          <a:xfrm>
            <a:off x="5562600" y="6509004"/>
            <a:ext cx="3002280" cy="274320"/>
          </a:xfrm>
        </p:spPr>
        <p:txBody>
          <a:bodyPr vert="horz" rtlCol="0"/>
          <a:lstStyle>
            <a:extLst/>
          </a:lstStyle>
          <a:p>
            <a:fld id="{18A2481B-5154-415F-B752-558547769AA3}" type="datetimeFigureOut">
              <a:rPr lang="cs-CZ" smtClean="0"/>
              <a:pPr/>
              <a:t>14.03.15</a:t>
            </a:fld>
            <a:endParaRPr lang="cs-CZ"/>
          </a:p>
        </p:txBody>
      </p:sp>
      <p:sp>
        <p:nvSpPr>
          <p:cNvPr id="9" name="Zástupný symbol pro číslo snímku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0264769-77EF-4CD0-90DE-F7D7F2D423C4}" type="slidenum">
              <a:rPr lang="cs-CZ" smtClean="0"/>
              <a:pPr/>
              <a:t>‹#›</a:t>
            </a:fld>
            <a:endParaRPr lang="cs-CZ"/>
          </a:p>
        </p:txBody>
      </p:sp>
      <p:sp>
        <p:nvSpPr>
          <p:cNvPr id="10" name="Zástupný symbol pro zápatí 9"/>
          <p:cNvSpPr>
            <a:spLocks noGrp="1"/>
          </p:cNvSpPr>
          <p:nvPr>
            <p:ph type="ftr" sz="quarter" idx="12"/>
          </p:nvPr>
        </p:nvSpPr>
        <p:spPr>
          <a:xfrm>
            <a:off x="1600200" y="6509004"/>
            <a:ext cx="3907464" cy="274320"/>
          </a:xfrm>
        </p:spPr>
        <p:txBody>
          <a:bodyPr vert="horz" rtlCol="0"/>
          <a:lstStyle>
            <a:extLst/>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Obdélník se zakulaceným příčným rohem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Zástupný symbol pro zápatí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cs-CZ"/>
          </a:p>
        </p:txBody>
      </p:sp>
      <p:sp>
        <p:nvSpPr>
          <p:cNvPr id="14" name="Zástupný symbol pro datum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8A2481B-5154-415F-B752-558547769AA3}" type="datetimeFigureOut">
              <a:rPr lang="cs-CZ" smtClean="0"/>
              <a:pPr/>
              <a:t>14.03.15</a:t>
            </a:fld>
            <a:endParaRPr lang="cs-CZ"/>
          </a:p>
        </p:txBody>
      </p:sp>
      <p:sp>
        <p:nvSpPr>
          <p:cNvPr id="23" name="Zástupný symbol pro číslo snímku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0264769-77EF-4CD0-90DE-F7D7F2D423C4}" type="slidenum">
              <a:rPr lang="cs-CZ" smtClean="0"/>
              <a:pPr/>
              <a:t>‹#›</a:t>
            </a:fld>
            <a:endParaRPr lang="cs-CZ"/>
          </a:p>
        </p:txBody>
      </p:sp>
      <p:sp>
        <p:nvSpPr>
          <p:cNvPr id="22" name="Zástupný symbol pro nadpis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Etika v psychologii</a:t>
            </a:r>
            <a:endParaRPr lang="cs-CZ" dirty="0"/>
          </a:p>
        </p:txBody>
      </p:sp>
      <p:sp>
        <p:nvSpPr>
          <p:cNvPr id="3" name="Podnadpis 2"/>
          <p:cNvSpPr>
            <a:spLocks noGrp="1"/>
          </p:cNvSpPr>
          <p:nvPr>
            <p:ph type="subTitle" idx="1"/>
          </p:nvPr>
        </p:nvSpPr>
        <p:spPr>
          <a:xfrm>
            <a:off x="971600" y="2819400"/>
            <a:ext cx="7722234" cy="1752600"/>
          </a:xfrm>
        </p:spPr>
        <p:txBody>
          <a:bodyPr>
            <a:normAutofit/>
          </a:bodyPr>
          <a:lstStyle/>
          <a:p>
            <a:r>
              <a:rPr lang="cs-CZ" smtClean="0"/>
              <a:t>Vybrané etické teorie</a:t>
            </a:r>
            <a:br>
              <a:rPr lang="cs-CZ" smtClean="0"/>
            </a:br>
            <a:r>
              <a:rPr lang="cs-CZ" smtClean="0"/>
              <a:t>Teorie morálního vývoje</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457200" y="127000"/>
            <a:ext cx="8226425" cy="14351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Stádia morálního vývoje </a:t>
            </a:r>
            <a:br>
              <a:rPr lang="cs-CZ">
                <a:latin typeface="Tahoma" charset="0"/>
                <a:ea typeface="Microsoft YaHei" charset="0"/>
              </a:rPr>
            </a:br>
            <a:r>
              <a:rPr lang="cs-CZ">
                <a:latin typeface="Tahoma" charset="0"/>
                <a:ea typeface="Microsoft YaHei" charset="0"/>
              </a:rPr>
              <a:t>L. Kohlberg</a:t>
            </a:r>
          </a:p>
        </p:txBody>
      </p:sp>
      <p:sp>
        <p:nvSpPr>
          <p:cNvPr id="8195" name="Rectangle 2"/>
          <p:cNvSpPr>
            <a:spLocks noGrp="1" noChangeArrowheads="1"/>
          </p:cNvSpPr>
          <p:nvPr>
            <p:ph type="subTitle" idx="4294967295"/>
          </p:nvPr>
        </p:nvSpPr>
        <p:spPr>
          <a:xfrm>
            <a:off x="457200" y="1600200"/>
            <a:ext cx="8226425" cy="4540250"/>
          </a:xfrm>
        </p:spPr>
        <p:txBody>
          <a:bodyPr lIns="0" tIns="0" rIns="0" bIns="0"/>
          <a:lstStyle/>
          <a:p>
            <a:pPr marL="449263" indent="0" algn="just">
              <a:spcBef>
                <a:spcPct val="0"/>
              </a:spcBef>
              <a:spcAft>
                <a:spcPts val="600"/>
              </a:spcAft>
              <a:tabLst>
                <a:tab pos="449263"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pPr>
            <a:r>
              <a:rPr lang="cs-CZ">
                <a:latin typeface="Calibri" charset="0"/>
                <a:ea typeface="Microsoft YaHei" charset="0"/>
                <a:cs typeface="Arial" charset="0"/>
              </a:rPr>
              <a:t>- nejznámějším příběhem je „Heinzovo dilema“</a:t>
            </a:r>
            <a:r>
              <a:rPr lang="cs-CZ">
                <a:latin typeface="Arial" charset="0"/>
                <a:ea typeface="Microsoft YaHei" charset="0"/>
                <a:cs typeface="Arial" charset="0"/>
              </a:rPr>
              <a:t>: </a:t>
            </a:r>
          </a:p>
          <a:p>
            <a:pPr marL="449263" indent="0" algn="ctr">
              <a:spcBef>
                <a:spcPct val="0"/>
              </a:spcBef>
              <a:spcAft>
                <a:spcPts val="600"/>
              </a:spcAft>
              <a:tabLst>
                <a:tab pos="449263"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pPr>
            <a:r>
              <a:rPr lang="cs-CZ" sz="2800" i="1">
                <a:latin typeface="Calibri" charset="0"/>
                <a:ea typeface="Microsoft YaHei" charset="0"/>
                <a:cs typeface="Arial" charset="0"/>
              </a:rPr>
              <a:t>muž, jehož umírající žena nutně potřebuje drahý lék, na který nemá peníze, nejprve prosí lékárníka, aby jej prodal levněji, a poté co lékárník odmítne, rozhodne se lék ukrást</a:t>
            </a:r>
            <a:r>
              <a:rPr lang="cs-CZ" sz="2800">
                <a:latin typeface="Calibri" charset="0"/>
                <a:ea typeface="Microsoft YaHei" charset="0"/>
                <a:cs typeface="Arial" charset="0"/>
              </a:rPr>
              <a:t>. </a:t>
            </a:r>
          </a:p>
          <a:p>
            <a:pPr marL="449263" indent="0">
              <a:spcBef>
                <a:spcPct val="0"/>
              </a:spcBef>
              <a:spcAft>
                <a:spcPts val="600"/>
              </a:spcAft>
              <a:tabLst>
                <a:tab pos="449263"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pPr>
            <a:r>
              <a:rPr lang="cs-CZ" sz="2800">
                <a:latin typeface="Calibri" charset="0"/>
                <a:ea typeface="Microsoft YaHei" charset="0"/>
                <a:cs typeface="Arial" charset="0"/>
              </a:rPr>
              <a:t>- Pokusné osoby diskutují čin tohoto muže, ovšem nejen z hlediska toho, co bylo v dané situaci správné, ale především z hlediska motivů, kterými je možné jeho chování odůvodnit.</a:t>
            </a:r>
          </a:p>
        </p:txBody>
      </p:sp>
    </p:spTree>
    <p:extLst>
      <p:ext uri="{BB962C8B-B14F-4D97-AF65-F5344CB8AC3E}">
        <p14:creationId xmlns:p14="http://schemas.microsoft.com/office/powerpoint/2010/main" val="2388528567"/>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69" name="Group 1"/>
          <p:cNvGraphicFramePr>
            <a:graphicFrameLocks noGrp="1"/>
          </p:cNvGraphicFramePr>
          <p:nvPr/>
        </p:nvGraphicFramePr>
        <p:xfrm>
          <a:off x="449263" y="2092325"/>
          <a:ext cx="8228012" cy="3358757"/>
        </p:xfrm>
        <a:graphic>
          <a:graphicData uri="http://schemas.openxmlformats.org/drawingml/2006/table">
            <a:tbl>
              <a:tblPr/>
              <a:tblGrid>
                <a:gridCol w="3987800"/>
                <a:gridCol w="4240212"/>
              </a:tblGrid>
              <a:tr h="1306513">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1" i="0" u="none" strike="noStrike" cap="none" normalizeH="0" baseline="0">
                          <a:ln>
                            <a:noFill/>
                          </a:ln>
                          <a:solidFill>
                            <a:schemeClr val="tx1"/>
                          </a:solidFill>
                          <a:effectLst/>
                          <a:latin typeface="Calibri" charset="0"/>
                          <a:ea typeface="Microsoft YaHei" charset="0"/>
                          <a:cs typeface="Arial" charset="0"/>
                        </a:rPr>
                        <a:t>I.stadium: </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0" u="none" strike="noStrike" cap="none" normalizeH="0" baseline="0">
                          <a:ln>
                            <a:noFill/>
                          </a:ln>
                          <a:solidFill>
                            <a:schemeClr val="tx1"/>
                          </a:solidFill>
                          <a:effectLst/>
                          <a:latin typeface="Calibri" charset="0"/>
                          <a:ea typeface="Microsoft YaHei" charset="0"/>
                          <a:cs typeface="Arial" charset="0"/>
                        </a:rPr>
                        <a:t>Naivní morální realismus, motivací je vyhnutí se trestu, egocentrické podřízení se moci</a:t>
                      </a: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1" u="none" strike="noStrike" cap="none" normalizeH="0" baseline="0">
                          <a:ln>
                            <a:noFill/>
                          </a:ln>
                          <a:solidFill>
                            <a:schemeClr val="tx1"/>
                          </a:solidFill>
                          <a:effectLst/>
                          <a:latin typeface="Calibri" charset="0"/>
                          <a:ea typeface="Microsoft YaHei" charset="0"/>
                          <a:cs typeface="Arial" charset="0"/>
                        </a:rPr>
                        <a:t>“Jestliže člověk nechá manželku zemřít, dostane se do potíží”</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1" u="none" strike="noStrike" cap="none" normalizeH="0" baseline="0">
                          <a:ln>
                            <a:noFill/>
                          </a:ln>
                          <a:solidFill>
                            <a:schemeClr val="tx1"/>
                          </a:solidFill>
                          <a:effectLst/>
                          <a:latin typeface="Calibri" charset="0"/>
                          <a:ea typeface="Microsoft YaHei" charset="0"/>
                          <a:cs typeface="Arial" charset="0"/>
                        </a:rPr>
                        <a:t>“Bůh mne potrestá, nechám-li svou ženu umřít”</a:t>
                      </a: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CC99"/>
                    </a:solidFill>
                  </a:tcPr>
                </a:tc>
              </a:tr>
              <a:tr h="1671638">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1" i="0" u="none" strike="noStrike" cap="none" normalizeH="0" baseline="0">
                          <a:ln>
                            <a:noFill/>
                          </a:ln>
                          <a:solidFill>
                            <a:schemeClr val="tx1"/>
                          </a:solidFill>
                          <a:effectLst/>
                          <a:latin typeface="Calibri" charset="0"/>
                          <a:ea typeface="Microsoft YaHei" charset="0"/>
                          <a:cs typeface="Arial" charset="0"/>
                        </a:rPr>
                        <a:t>II.stadium:</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0" u="none" strike="noStrike" cap="none" normalizeH="0" baseline="0">
                          <a:ln>
                            <a:noFill/>
                          </a:ln>
                          <a:solidFill>
                            <a:schemeClr val="tx1"/>
                          </a:solidFill>
                          <a:effectLst/>
                          <a:latin typeface="Calibri" charset="0"/>
                          <a:ea typeface="Microsoft YaHei" charset="0"/>
                          <a:cs typeface="Arial" charset="0"/>
                        </a:rPr>
                        <a:t>Pragmatická morálka, naivně egocentrická orientace, chování zaměřené na uspokojení vlastních potřeb a posuzováno podle snahy o maximální výhodu (odměnu) či minimální negativní následky</a:t>
                      </a: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9966"/>
                    </a:solidFill>
                  </a:tcPr>
                </a:tc>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1" u="none" strike="noStrike" cap="none" normalizeH="0" baseline="0">
                          <a:ln>
                            <a:noFill/>
                          </a:ln>
                          <a:solidFill>
                            <a:schemeClr val="tx1"/>
                          </a:solidFill>
                          <a:effectLst/>
                          <a:latin typeface="Calibri" charset="0"/>
                          <a:ea typeface="Microsoft YaHei" charset="0"/>
                          <a:cs typeface="Arial" charset="0"/>
                        </a:rPr>
                        <a:t>“Kdyby člověk ten lék ukradl, mohla by mu manželka stejně zemřít dřív, než se vrátí z vězení, takže z toho nebude nic mít.”</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1" u="none" strike="noStrike" cap="none" normalizeH="0" baseline="0">
                          <a:ln>
                            <a:noFill/>
                          </a:ln>
                          <a:solidFill>
                            <a:schemeClr val="tx1"/>
                          </a:solidFill>
                          <a:effectLst/>
                          <a:latin typeface="Calibri" charset="0"/>
                          <a:ea typeface="Microsoft YaHei" charset="0"/>
                          <a:cs typeface="Arial" charset="0"/>
                        </a:rPr>
                        <a:t>“Mám právo na svou ženu a to je důležitější než nároky nějakého lékárníka”</a:t>
                      </a:r>
                      <a:r>
                        <a:rPr kumimoji="0" lang="cs-CZ" sz="1800" b="0" i="1" u="none" strike="noStrike" cap="none" normalizeH="0" baseline="0">
                          <a:ln>
                            <a:noFill/>
                          </a:ln>
                          <a:solidFill>
                            <a:schemeClr val="tx1"/>
                          </a:solidFill>
                          <a:effectLst/>
                          <a:latin typeface="Arial" charset="0"/>
                          <a:ea typeface="Microsoft YaHei" charset="0"/>
                          <a:cs typeface="Arial" charset="0"/>
                        </a:rPr>
                        <a:t> </a:t>
                      </a: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9966"/>
                    </a:solidFill>
                  </a:tcPr>
                </a:tc>
              </a:tr>
            </a:tbl>
          </a:graphicData>
        </a:graphic>
      </p:graphicFrame>
      <p:sp>
        <p:nvSpPr>
          <p:cNvPr id="10253" name="Rectangle 18"/>
          <p:cNvSpPr>
            <a:spLocks noGrp="1" noChangeArrowheads="1"/>
          </p:cNvSpPr>
          <p:nvPr>
            <p:ph type="title"/>
          </p:nvPr>
        </p:nvSpPr>
        <p:spPr>
          <a:xfrm>
            <a:off x="457200" y="-85725"/>
            <a:ext cx="8226425" cy="1862138"/>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1. prekonvenční úroveň</a:t>
            </a:r>
            <a:br>
              <a:rPr lang="cs-CZ">
                <a:latin typeface="Tahoma" charset="0"/>
                <a:ea typeface="Microsoft YaHei" charset="0"/>
              </a:rPr>
            </a:br>
            <a:r>
              <a:rPr lang="cs-CZ" sz="3600">
                <a:latin typeface="Tahoma" charset="0"/>
                <a:ea typeface="Microsoft YaHei" charset="0"/>
              </a:rPr>
              <a:t>(2-7 let, stádium předoperačního myšlení)</a:t>
            </a:r>
          </a:p>
        </p:txBody>
      </p:sp>
    </p:spTree>
    <p:extLst>
      <p:ext uri="{BB962C8B-B14F-4D97-AF65-F5344CB8AC3E}">
        <p14:creationId xmlns:p14="http://schemas.microsoft.com/office/powerpoint/2010/main" val="4290004479"/>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57200" y="-85725"/>
            <a:ext cx="8226425" cy="1862138"/>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2. konvenční úroveň</a:t>
            </a:r>
            <a:br>
              <a:rPr lang="cs-CZ">
                <a:latin typeface="Tahoma" charset="0"/>
                <a:ea typeface="Microsoft YaHei" charset="0"/>
              </a:rPr>
            </a:br>
            <a:r>
              <a:rPr lang="cs-CZ" sz="3600">
                <a:latin typeface="Tahoma" charset="0"/>
                <a:ea typeface="Microsoft YaHei" charset="0"/>
              </a:rPr>
              <a:t>(7-11 let, stádium konkrétních myšlenkových operací)</a:t>
            </a:r>
          </a:p>
        </p:txBody>
      </p:sp>
      <p:graphicFrame>
        <p:nvGraphicFramePr>
          <p:cNvPr id="8194" name="Group 2"/>
          <p:cNvGraphicFramePr>
            <a:graphicFrameLocks noGrp="1"/>
          </p:cNvGraphicFramePr>
          <p:nvPr/>
        </p:nvGraphicFramePr>
        <p:xfrm>
          <a:off x="404813" y="1831975"/>
          <a:ext cx="8389937" cy="4474579"/>
        </p:xfrm>
        <a:graphic>
          <a:graphicData uri="http://schemas.openxmlformats.org/drawingml/2006/table">
            <a:tbl>
              <a:tblPr/>
              <a:tblGrid>
                <a:gridCol w="4267200"/>
                <a:gridCol w="4122737"/>
              </a:tblGrid>
              <a:tr h="2203450">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1" i="0" u="none" strike="noStrike" cap="none" normalizeH="0" baseline="0">
                          <a:ln>
                            <a:noFill/>
                          </a:ln>
                          <a:solidFill>
                            <a:schemeClr val="tx1"/>
                          </a:solidFill>
                          <a:effectLst/>
                          <a:latin typeface="Calibri" charset="0"/>
                          <a:ea typeface="Microsoft YaHei" charset="0"/>
                          <a:cs typeface="Arial" charset="0"/>
                        </a:rPr>
                        <a:t>III.stadium:</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0" u="none" strike="noStrike" cap="none" normalizeH="0" baseline="0">
                          <a:ln>
                            <a:noFill/>
                          </a:ln>
                          <a:solidFill>
                            <a:schemeClr val="tx1"/>
                          </a:solidFill>
                          <a:effectLst/>
                          <a:latin typeface="Calibri" charset="0"/>
                          <a:ea typeface="Microsoft YaHei" charset="0"/>
                          <a:cs typeface="Arial" charset="0"/>
                        </a:rPr>
                        <a:t>Čin hodnocen podle očekávaného souhlasu či nesouhlasu druhých, konformita se standardními obrazy spo­leč­nosti, orientace “dobrý hoch”, “dobré děvče”, “dobrý občan”, dodržení role a zachování pořádku</a:t>
                      </a: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1" u="none" strike="noStrike" cap="none" normalizeH="0" baseline="0">
                          <a:ln>
                            <a:noFill/>
                          </a:ln>
                          <a:solidFill>
                            <a:schemeClr val="tx1"/>
                          </a:solidFill>
                          <a:effectLst/>
                          <a:latin typeface="Calibri" charset="0"/>
                          <a:ea typeface="Microsoft YaHei" charset="0"/>
                          <a:cs typeface="Arial" charset="0"/>
                        </a:rPr>
                        <a:t>“Když ten lék člověk ukradne, lidi si o něm nebudou myslet, že je špatný, jestliže nechá manželku zemřít, nebude se moci nikomu podívat do očí”</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1" u="none" strike="noStrike" cap="none" normalizeH="0" baseline="0">
                          <a:ln>
                            <a:noFill/>
                          </a:ln>
                          <a:solidFill>
                            <a:schemeClr val="tx1"/>
                          </a:solidFill>
                          <a:effectLst/>
                          <a:latin typeface="Calibri" charset="0"/>
                          <a:ea typeface="Microsoft YaHei" charset="0"/>
                          <a:cs typeface="Arial" charset="0"/>
                        </a:rPr>
                        <a:t>“Udělám to, co by učinil každý řádný manžel, ochráním svou ženu a splním svou povinnost”</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kumimoji="0" lang="cs-CZ" sz="1500" b="0" i="1" u="none" strike="noStrike" cap="none" normalizeH="0" baseline="0">
                        <a:ln>
                          <a:noFill/>
                        </a:ln>
                        <a:solidFill>
                          <a:schemeClr val="tx1"/>
                        </a:solidFill>
                        <a:effectLst/>
                        <a:latin typeface="Calibri" charset="0"/>
                        <a:ea typeface="Microsoft YaHei" charset="0"/>
                        <a:cs typeface="Arial" charset="0"/>
                      </a:endParaRP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CC99"/>
                    </a:solidFill>
                  </a:tcPr>
                </a:tc>
              </a:tr>
              <a:tr h="2189163">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1" i="0" u="none" strike="noStrike" cap="none" normalizeH="0" baseline="0">
                          <a:ln>
                            <a:noFill/>
                          </a:ln>
                          <a:solidFill>
                            <a:schemeClr val="tx1"/>
                          </a:solidFill>
                          <a:effectLst/>
                          <a:latin typeface="Calibri" charset="0"/>
                          <a:ea typeface="Microsoft YaHei" charset="0"/>
                          <a:cs typeface="Arial" charset="0"/>
                        </a:rPr>
                        <a:t>IV.stadium:</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0" u="none" strike="noStrike" cap="none" normalizeH="0" baseline="0">
                          <a:ln>
                            <a:noFill/>
                          </a:ln>
                          <a:solidFill>
                            <a:schemeClr val="tx1"/>
                          </a:solidFill>
                          <a:effectLst/>
                          <a:latin typeface="Calibri" charset="0"/>
                          <a:ea typeface="Microsoft YaHei" charset="0"/>
                          <a:cs typeface="Arial" charset="0"/>
                        </a:rPr>
                        <a:t>Orientace na autority sociálního pořádku, na fixovaná pravidla, čin posuzován podle očekávané ztráty cti (nejen podle nesouhlasu) a podle viny za škodu způsobenou druhým</a:t>
                      </a: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9966"/>
                    </a:solidFill>
                  </a:tcPr>
                </a:tc>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1" u="none" strike="noStrike" cap="none" normalizeH="0" baseline="0">
                          <a:ln>
                            <a:noFill/>
                          </a:ln>
                          <a:solidFill>
                            <a:schemeClr val="tx1"/>
                          </a:solidFill>
                          <a:effectLst/>
                          <a:latin typeface="Calibri" charset="0"/>
                          <a:ea typeface="Microsoft YaHei" charset="0"/>
                          <a:cs typeface="Arial" charset="0"/>
                        </a:rPr>
                        <a:t>“Jestliže má člověk nějaký smysl pro čest, nenechá manželku zemřít. Jestliže vůči ní nesplní svou povinnost, bude mít neustálé pocity viny za to, že způsobil její smrt.”</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1" u="none" strike="noStrike" cap="none" normalizeH="0" baseline="0">
                          <a:ln>
                            <a:noFill/>
                          </a:ln>
                          <a:solidFill>
                            <a:schemeClr val="tx1"/>
                          </a:solidFill>
                          <a:effectLst/>
                          <a:latin typeface="Calibri" charset="0"/>
                          <a:ea typeface="Microsoft YaHei" charset="0"/>
                          <a:cs typeface="Arial" charset="0"/>
                        </a:rPr>
                        <a:t>“Jsem povinen poslechnout vyšší zákon manželství, společnost na něm stojí”</a:t>
                      </a: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9966"/>
                    </a:solidFill>
                  </a:tcPr>
                </a:tc>
              </a:tr>
            </a:tbl>
          </a:graphicData>
        </a:graphic>
      </p:graphicFrame>
    </p:spTree>
    <p:extLst>
      <p:ext uri="{BB962C8B-B14F-4D97-AF65-F5344CB8AC3E}">
        <p14:creationId xmlns:p14="http://schemas.microsoft.com/office/powerpoint/2010/main" val="793783887"/>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7200" y="-85725"/>
            <a:ext cx="8226425" cy="1862138"/>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3. Postkonvenční úroveň</a:t>
            </a:r>
            <a:br>
              <a:rPr lang="cs-CZ">
                <a:latin typeface="Tahoma" charset="0"/>
                <a:ea typeface="Microsoft YaHei" charset="0"/>
              </a:rPr>
            </a:br>
            <a:r>
              <a:rPr lang="cs-CZ" sz="3600">
                <a:latin typeface="Tahoma" charset="0"/>
                <a:ea typeface="Microsoft YaHei" charset="0"/>
              </a:rPr>
              <a:t>(od 12 let, stádium formálních myšlenkových operací)</a:t>
            </a:r>
          </a:p>
        </p:txBody>
      </p:sp>
      <p:graphicFrame>
        <p:nvGraphicFramePr>
          <p:cNvPr id="9218" name="Group 2"/>
          <p:cNvGraphicFramePr>
            <a:graphicFrameLocks noGrp="1"/>
          </p:cNvGraphicFramePr>
          <p:nvPr/>
        </p:nvGraphicFramePr>
        <p:xfrm>
          <a:off x="485775" y="1817688"/>
          <a:ext cx="8215313" cy="4664102"/>
        </p:xfrm>
        <a:graphic>
          <a:graphicData uri="http://schemas.openxmlformats.org/drawingml/2006/table">
            <a:tbl>
              <a:tblPr/>
              <a:tblGrid>
                <a:gridCol w="4064000"/>
                <a:gridCol w="4151313"/>
              </a:tblGrid>
              <a:tr h="2273300">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1" i="0" u="none" strike="noStrike" cap="none" normalizeH="0" baseline="0">
                          <a:ln>
                            <a:noFill/>
                          </a:ln>
                          <a:solidFill>
                            <a:schemeClr val="tx1"/>
                          </a:solidFill>
                          <a:effectLst/>
                          <a:latin typeface="Calibri" charset="0"/>
                          <a:ea typeface="Microsoft YaHei" charset="0"/>
                          <a:cs typeface="Arial" charset="0"/>
                        </a:rPr>
                        <a:t>V.stadium:</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0" u="none" strike="noStrike" cap="none" normalizeH="0" baseline="0">
                          <a:ln>
                            <a:noFill/>
                          </a:ln>
                          <a:solidFill>
                            <a:schemeClr val="tx1"/>
                          </a:solidFill>
                          <a:effectLst/>
                          <a:latin typeface="Calibri" charset="0"/>
                          <a:ea typeface="Microsoft YaHei" charset="0"/>
                          <a:cs typeface="Arial" charset="0"/>
                        </a:rPr>
                        <a:t>Morálka lidských práv a společenského blaha, orientace na “sociální smlouvu”, na společně sdílené hodnoty, chápání relativity hodnot, zvažování hodnot a práv, jež by měly existovat v mravní společnosti, čin posuzován podle dodržování úcty ke společnosti a k sobě samému.</a:t>
                      </a: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1" u="none" strike="noStrike" cap="none" normalizeH="0" baseline="0">
                          <a:ln>
                            <a:noFill/>
                          </a:ln>
                          <a:solidFill>
                            <a:schemeClr val="tx1"/>
                          </a:solidFill>
                          <a:effectLst/>
                          <a:latin typeface="Calibri" charset="0"/>
                          <a:ea typeface="Microsoft YaHei" charset="0"/>
                          <a:cs typeface="Arial" charset="0"/>
                        </a:rPr>
                        <a:t>“Jestliže ten lék neukradne a nechá manželku zemřít, bude to ze strachu, nikoli zdůvodněné rozumem. Ztratí sebeúctu i úctu druhých lidí”</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1" u="none" strike="noStrike" cap="none" normalizeH="0" baseline="0">
                          <a:ln>
                            <a:noFill/>
                          </a:ln>
                          <a:solidFill>
                            <a:schemeClr val="tx1"/>
                          </a:solidFill>
                          <a:effectLst/>
                          <a:latin typeface="Calibri" charset="0"/>
                          <a:ea typeface="Microsoft YaHei" charset="0"/>
                          <a:cs typeface="Arial" charset="0"/>
                        </a:rPr>
                        <a:t>“Máme si s manželkou pomáhat, proto jsem povinen jí nyní pomoci”</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kumimoji="0" lang="cs-CZ" sz="1800" b="0" i="1" u="none" strike="noStrike" cap="none" normalizeH="0" baseline="0">
                        <a:ln>
                          <a:noFill/>
                        </a:ln>
                        <a:solidFill>
                          <a:schemeClr val="tx1"/>
                        </a:solidFill>
                        <a:effectLst/>
                        <a:latin typeface="Calibri" charset="0"/>
                        <a:ea typeface="Microsoft YaHei" charset="0"/>
                        <a:cs typeface="Arial" charset="0"/>
                      </a:endParaRP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CC99"/>
                    </a:solidFill>
                  </a:tcPr>
                </a:tc>
              </a:tr>
              <a:tr h="2041525">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1" i="0" u="none" strike="noStrike" cap="none" normalizeH="0" baseline="0">
                          <a:ln>
                            <a:noFill/>
                          </a:ln>
                          <a:solidFill>
                            <a:schemeClr val="tx1"/>
                          </a:solidFill>
                          <a:effectLst/>
                          <a:latin typeface="Calibri" charset="0"/>
                          <a:ea typeface="Microsoft YaHei" charset="0"/>
                          <a:cs typeface="Arial" charset="0"/>
                        </a:rPr>
                        <a:t>VI.stadium:</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0" u="none" strike="noStrike" cap="none" normalizeH="0" baseline="0">
                          <a:ln>
                            <a:noFill/>
                          </a:ln>
                          <a:solidFill>
                            <a:schemeClr val="tx1"/>
                          </a:solidFill>
                          <a:effectLst/>
                          <a:latin typeface="Calibri" charset="0"/>
                          <a:ea typeface="Microsoft YaHei" charset="0"/>
                          <a:cs typeface="Arial" charset="0"/>
                        </a:rPr>
                        <a:t>Všeobecné etické principy, orientace na svědomí, respektování druhých, čin je veden poctivostí, spravedlností a snahou o uchování vlastních morálních zásad</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kumimoji="0" lang="cs-CZ" sz="1800" b="1" i="0" u="none" strike="noStrike" cap="none" normalizeH="0" baseline="0">
                        <a:ln>
                          <a:noFill/>
                        </a:ln>
                        <a:solidFill>
                          <a:schemeClr val="tx1"/>
                        </a:solidFill>
                        <a:effectLst/>
                        <a:latin typeface="Calibri" charset="0"/>
                        <a:ea typeface="Microsoft YaHei" charset="0"/>
                        <a:cs typeface="Arial" charset="0"/>
                      </a:endParaRP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9966"/>
                    </a:solidFill>
                  </a:tcPr>
                </a:tc>
                <a:tc>
                  <a:txBody>
                    <a:body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0" u="none" strike="noStrike" cap="none" normalizeH="0" baseline="0">
                          <a:ln>
                            <a:noFill/>
                          </a:ln>
                          <a:solidFill>
                            <a:schemeClr val="tx1"/>
                          </a:solidFill>
                          <a:effectLst/>
                          <a:latin typeface="Calibri" charset="0"/>
                          <a:ea typeface="Microsoft YaHei" charset="0"/>
                          <a:cs typeface="Arial" charset="0"/>
                        </a:rPr>
                        <a:t>“</a:t>
                      </a:r>
                      <a:r>
                        <a:rPr kumimoji="0" lang="cs-CZ" sz="1800" b="0" i="1" u="none" strike="noStrike" cap="none" normalizeH="0" baseline="0">
                          <a:ln>
                            <a:noFill/>
                          </a:ln>
                          <a:solidFill>
                            <a:schemeClr val="tx1"/>
                          </a:solidFill>
                          <a:effectLst/>
                          <a:latin typeface="Calibri" charset="0"/>
                          <a:ea typeface="Microsoft YaHei" charset="0"/>
                          <a:cs typeface="Arial" charset="0"/>
                        </a:rPr>
                        <a:t>Žádný zákon ani trest mne nemohou odvrátit od toho, abych zachránil lidský život”</a:t>
                      </a:r>
                    </a:p>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charset="0"/>
                        <a:buNone/>
                        <a:tabLst>
                          <a:tab pos="407988"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kumimoji="0" lang="cs-CZ" sz="1800" b="0" i="0" u="none" strike="noStrike" cap="none" normalizeH="0" baseline="0">
                          <a:ln>
                            <a:noFill/>
                          </a:ln>
                          <a:solidFill>
                            <a:schemeClr val="tx1"/>
                          </a:solidFill>
                          <a:effectLst/>
                          <a:latin typeface="Calibri" charset="0"/>
                          <a:ea typeface="Microsoft YaHei" charset="0"/>
                          <a:cs typeface="Arial" charset="0"/>
                        </a:rPr>
                        <a:t>“</a:t>
                      </a:r>
                      <a:r>
                        <a:rPr kumimoji="0" lang="cs-CZ" sz="1800" b="0" i="1" u="none" strike="noStrike" cap="none" normalizeH="0" baseline="0">
                          <a:ln>
                            <a:noFill/>
                          </a:ln>
                          <a:solidFill>
                            <a:schemeClr val="tx1"/>
                          </a:solidFill>
                          <a:effectLst/>
                          <a:latin typeface="Calibri" charset="0"/>
                          <a:ea typeface="Microsoft YaHei" charset="0"/>
                          <a:cs typeface="Arial" charset="0"/>
                        </a:rPr>
                        <a:t>Jestliže člověk lék neukradne, nikdo ho sice nebude obviňovat, dodržel by zákon, ale porušil by zásady vlastního svědomí, nejednal by v souladu s ním”</a:t>
                      </a:r>
                    </a:p>
                  </a:txBody>
                  <a:tcPr marL="90000" marR="90000" marT="46800"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FF9966"/>
                    </a:solidFill>
                  </a:tcPr>
                </a:tc>
              </a:tr>
            </a:tbl>
          </a:graphicData>
        </a:graphic>
      </p:graphicFrame>
    </p:spTree>
    <p:extLst>
      <p:ext uri="{BB962C8B-B14F-4D97-AF65-F5344CB8AC3E}">
        <p14:creationId xmlns:p14="http://schemas.microsoft.com/office/powerpoint/2010/main" val="483270164"/>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503238" y="252413"/>
            <a:ext cx="8226425" cy="14351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Stádia morálního vývoje</a:t>
            </a:r>
            <a:br>
              <a:rPr lang="cs-CZ">
                <a:latin typeface="Tahoma" charset="0"/>
                <a:ea typeface="Microsoft YaHei" charset="0"/>
              </a:rPr>
            </a:br>
            <a:r>
              <a:rPr lang="cs-CZ">
                <a:latin typeface="Tahoma" charset="0"/>
                <a:ea typeface="Microsoft YaHei" charset="0"/>
              </a:rPr>
              <a:t>C. Gilliganová</a:t>
            </a:r>
          </a:p>
        </p:txBody>
      </p:sp>
      <p:sp>
        <p:nvSpPr>
          <p:cNvPr id="10242" name="Rectangle 2"/>
          <p:cNvSpPr>
            <a:spLocks noGrp="1" noChangeArrowheads="1"/>
          </p:cNvSpPr>
          <p:nvPr>
            <p:ph type="subTitle" idx="4294967295"/>
          </p:nvPr>
        </p:nvSpPr>
        <p:spPr>
          <a:xfrm>
            <a:off x="360363" y="2016125"/>
            <a:ext cx="8226425" cy="4105275"/>
          </a:xfrm>
        </p:spPr>
        <p:txBody>
          <a:bodyPr lIns="0" tIns="0" rIns="0" bIns="0"/>
          <a:lstStyle/>
          <a:p>
            <a:pPr marL="228600" indent="-227013">
              <a:buSzPct val="45000"/>
              <a:buFont typeface="Wingdings" charset="0"/>
              <a:buNone/>
              <a:tabLst>
                <a:tab pos="228600" algn="l"/>
                <a:tab pos="333375"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Lst>
            </a:pPr>
            <a:r>
              <a:rPr lang="cs-CZ" sz="2400" b="1" u="sng">
                <a:latin typeface="Calibri" charset="0"/>
                <a:ea typeface="Microsoft YaHei" charset="0"/>
                <a:cs typeface="Arial" charset="0"/>
              </a:rPr>
              <a:t>Prekonvenční stadium: Orientace na přežití.</a:t>
            </a:r>
          </a:p>
          <a:p>
            <a:pPr marL="228600" indent="-227013">
              <a:buClrTx/>
              <a:buSzTx/>
              <a:buFontTx/>
              <a:buNone/>
              <a:tabLst>
                <a:tab pos="228600" algn="l"/>
                <a:tab pos="333375"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Lst>
            </a:pPr>
            <a:r>
              <a:rPr lang="cs-CZ" sz="2400">
                <a:latin typeface="Calibri" charset="0"/>
                <a:ea typeface="Microsoft YaHei" charset="0"/>
                <a:cs typeface="Arial" charset="0"/>
              </a:rPr>
              <a:t>	Převažuje zaměření na sebe, na vlastní přežití, stadium egocentrické perspektivy.</a:t>
            </a:r>
          </a:p>
          <a:p>
            <a:pPr marL="228600" indent="-227013">
              <a:buClrTx/>
              <a:buSzTx/>
              <a:buFontTx/>
              <a:buNone/>
              <a:tabLst>
                <a:tab pos="228600" algn="l"/>
                <a:tab pos="333375"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Lst>
            </a:pPr>
            <a:endParaRPr lang="cs-CZ" sz="2400">
              <a:latin typeface="Calibri" charset="0"/>
              <a:ea typeface="Microsoft YaHei" charset="0"/>
              <a:cs typeface="Arial" charset="0"/>
            </a:endParaRPr>
          </a:p>
          <a:p>
            <a:pPr marL="228600" indent="-227013">
              <a:buClrTx/>
              <a:buSzTx/>
              <a:buFontTx/>
              <a:buNone/>
              <a:tabLst>
                <a:tab pos="228600" algn="l"/>
                <a:tab pos="333375"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Lst>
            </a:pPr>
            <a:r>
              <a:rPr lang="cs-CZ" sz="2400">
                <a:latin typeface="Calibri" charset="0"/>
                <a:ea typeface="Microsoft YaHei" charset="0"/>
                <a:cs typeface="Arial" charset="0"/>
              </a:rPr>
              <a:t>1. Přechodná fáze: Od egoismu k odpovědnosti.</a:t>
            </a:r>
          </a:p>
          <a:p>
            <a:pPr marL="228600" indent="-227013">
              <a:buClrTx/>
              <a:buSzTx/>
              <a:buFontTx/>
              <a:buNone/>
              <a:tabLst>
                <a:tab pos="228600" algn="l"/>
                <a:tab pos="333375"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Lst>
            </a:pPr>
            <a:r>
              <a:rPr lang="cs-CZ" sz="2400">
                <a:latin typeface="Calibri" charset="0"/>
                <a:ea typeface="Microsoft YaHei" charset="0"/>
              </a:rPr>
              <a:t>	Orientace na sebe je identifikována, předcházející postoj je vnímán jako sobecký, sílí rozpor mezi egoismem a odpovědností. Zesiluje se vědomí příslušnosti a spojení s druhými.</a:t>
            </a:r>
          </a:p>
          <a:p>
            <a:pPr marL="228600" indent="-227013">
              <a:buClrTx/>
              <a:buSzTx/>
              <a:buFontTx/>
              <a:buNone/>
              <a:tabLst>
                <a:tab pos="228600" algn="l"/>
                <a:tab pos="333375"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Lst>
            </a:pPr>
            <a:endParaRPr lang="cs-CZ" sz="2000" b="1" u="sng">
              <a:latin typeface="Calibri" charset="0"/>
              <a:ea typeface="Microsoft YaHei" charset="0"/>
              <a:cs typeface="Arial" charset="0"/>
            </a:endParaRPr>
          </a:p>
        </p:txBody>
      </p:sp>
    </p:spTree>
    <p:extLst>
      <p:ext uri="{BB962C8B-B14F-4D97-AF65-F5344CB8AC3E}">
        <p14:creationId xmlns:p14="http://schemas.microsoft.com/office/powerpoint/2010/main" val="2299426774"/>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457200" y="127000"/>
            <a:ext cx="8226425" cy="14351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Stádia morálního vývoje</a:t>
            </a:r>
            <a:br>
              <a:rPr lang="cs-CZ">
                <a:latin typeface="Tahoma" charset="0"/>
                <a:ea typeface="Microsoft YaHei" charset="0"/>
              </a:rPr>
            </a:br>
            <a:r>
              <a:rPr lang="cs-CZ">
                <a:latin typeface="Tahoma" charset="0"/>
                <a:ea typeface="Microsoft YaHei" charset="0"/>
              </a:rPr>
              <a:t>C. Gilliganová</a:t>
            </a:r>
          </a:p>
        </p:txBody>
      </p:sp>
      <p:sp>
        <p:nvSpPr>
          <p:cNvPr id="11266" name="Rectangle 2"/>
          <p:cNvSpPr>
            <a:spLocks noGrp="1" noChangeArrowheads="1"/>
          </p:cNvSpPr>
          <p:nvPr>
            <p:ph type="subTitle" idx="4294967295"/>
          </p:nvPr>
        </p:nvSpPr>
        <p:spPr>
          <a:xfrm>
            <a:off x="457200" y="1600200"/>
            <a:ext cx="8226425" cy="4573588"/>
          </a:xfrm>
        </p:spPr>
        <p:txBody>
          <a:bodyPr lIns="0" tIns="0" rIns="0" bIns="0"/>
          <a:lstStyle/>
          <a:p>
            <a:pPr marL="228600" indent="-227013">
              <a:tabLst>
                <a:tab pos="228600" algn="l"/>
                <a:tab pos="333375"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Lst>
            </a:pPr>
            <a:r>
              <a:rPr lang="cs-CZ" sz="2000" b="1" u="sng">
                <a:latin typeface="Calibri" charset="0"/>
                <a:ea typeface="Microsoft YaHei" charset="0"/>
                <a:cs typeface="Arial" charset="0"/>
              </a:rPr>
              <a:t>Konvenční stadium: Zřeknutí se dobrého.</a:t>
            </a:r>
          </a:p>
          <a:p>
            <a:pPr marL="228600" indent="-227013">
              <a:tabLst>
                <a:tab pos="228600" algn="l"/>
                <a:tab pos="333375"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Lst>
            </a:pPr>
            <a:r>
              <a:rPr lang="cs-CZ" sz="2000">
                <a:latin typeface="Calibri" charset="0"/>
                <a:ea typeface="Microsoft YaHei" charset="0"/>
              </a:rPr>
              <a:t>	Zde je již zaujato altruistické stanovisko. Dobro je ztotožněno s péčí o druhé. Ve shodě se společenskou konvencí ženskosti (chápání péče o jiné jako něčeho, co se od ženy očekává) se stává odpovědnost za druhé ústřední částí sebepojetí. Z toho vyplývá “mateřská morálka”, péče o slabší, potřebnější …, při níž ovšem žena nebere ohledy na vlastní zájmy a potřeby. Prosazování svého Já je v tomto stadiu považováno za nemorální, protože “dobro” je ztotožňováno s péčí o druhé a sebeobětováním.</a:t>
            </a:r>
          </a:p>
          <a:p>
            <a:pPr marL="228600" indent="-227013">
              <a:tabLst>
                <a:tab pos="228600" algn="l"/>
                <a:tab pos="333375"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Lst>
            </a:pPr>
            <a:r>
              <a:rPr lang="cs-CZ" sz="2000">
                <a:latin typeface="Calibri" charset="0"/>
                <a:ea typeface="Microsoft YaHei" charset="0"/>
              </a:rPr>
              <a:t>2. Přechodná fáze: Od dobroty k pravdě.</a:t>
            </a:r>
          </a:p>
          <a:p>
            <a:pPr marL="228600" indent="-227013">
              <a:tabLst>
                <a:tab pos="228600" algn="l"/>
                <a:tab pos="333375"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Lst>
            </a:pPr>
            <a:r>
              <a:rPr lang="cs-CZ" sz="2000">
                <a:latin typeface="Calibri" charset="0"/>
                <a:ea typeface="Microsoft YaHei" charset="0"/>
                <a:cs typeface="Arial" charset="0"/>
              </a:rPr>
              <a:t>	Konvenční pohled je rozpoznán jako nesprávný. Rozpor mezi egoismem a altruismem není hodnocen podle kritérií konvenčního “dobra”, ale podle kritérií “pravdy”. Žena řeší problém současné zodpovědnosti za sebe i za druhé. Morálnost či nemorálnost jednání již neposuzuje podle toho, co “by řekli druzí”, ale podle toho, do jaké míry se záměr slučuje s důsledky.</a:t>
            </a:r>
            <a:r>
              <a:rPr lang="cs-CZ" sz="2000">
                <a:latin typeface="Calibri" charset="0"/>
                <a:ea typeface="Microsoft YaHei" charset="0"/>
              </a:rPr>
              <a:t> </a:t>
            </a:r>
          </a:p>
        </p:txBody>
      </p:sp>
    </p:spTree>
    <p:extLst>
      <p:ext uri="{BB962C8B-B14F-4D97-AF65-F5344CB8AC3E}">
        <p14:creationId xmlns:p14="http://schemas.microsoft.com/office/powerpoint/2010/main" val="2352248281"/>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457200" y="127000"/>
            <a:ext cx="8226425" cy="14351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Stádia morálního vývoje</a:t>
            </a:r>
            <a:br>
              <a:rPr lang="cs-CZ">
                <a:latin typeface="Tahoma" charset="0"/>
                <a:ea typeface="Microsoft YaHei" charset="0"/>
              </a:rPr>
            </a:br>
            <a:r>
              <a:rPr lang="cs-CZ">
                <a:latin typeface="Tahoma" charset="0"/>
                <a:ea typeface="Microsoft YaHei" charset="0"/>
              </a:rPr>
              <a:t>C. Gilliganová</a:t>
            </a:r>
          </a:p>
        </p:txBody>
      </p:sp>
      <p:sp>
        <p:nvSpPr>
          <p:cNvPr id="20483" name="Rectangle 2"/>
          <p:cNvSpPr>
            <a:spLocks noGrp="1" noChangeArrowheads="1"/>
          </p:cNvSpPr>
          <p:nvPr>
            <p:ph type="subTitle" idx="4294967295"/>
          </p:nvPr>
        </p:nvSpPr>
        <p:spPr>
          <a:xfrm>
            <a:off x="431800" y="1987550"/>
            <a:ext cx="8226425" cy="4492625"/>
          </a:xfrm>
        </p:spPr>
        <p:txBody>
          <a:bodyPr lIns="0" tIns="0" rIns="0" bIns="0"/>
          <a:lstStyle/>
          <a:p>
            <a:pPr marL="0" indent="1588">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u="sng">
                <a:latin typeface="Calibri" charset="0"/>
                <a:ea typeface="Microsoft YaHei" charset="0"/>
              </a:rPr>
              <a:t>Postkonvenční stadium: Morálka nenásilí.</a:t>
            </a:r>
          </a:p>
          <a:p>
            <a:pPr marL="0" indent="1588">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Calibri" charset="0"/>
                <a:ea typeface="Microsoft YaHei" charset="0"/>
              </a:rPr>
              <a:t>	</a:t>
            </a:r>
            <a:r>
              <a:rPr lang="cs-CZ" sz="2600">
                <a:latin typeface="Calibri" charset="0"/>
                <a:ea typeface="Microsoft YaHei" charset="0"/>
              </a:rPr>
              <a:t>Napětí mezi sobectvím a odpovědností se redukuje prostřednictvím nové úrovně porozumění vztahu k sobě v souvislosti se vztahem k jiným lidem. Péče se pro ženu stává principem, pro něž se svobodně rozhoduje (zde již není péče výsledkem konformně vnímané povinnosti). Orientace na svobodně zvolené morální principy předpokládá (i) odpovědnost za sebe sama.</a:t>
            </a:r>
          </a:p>
        </p:txBody>
      </p:sp>
    </p:spTree>
    <p:extLst>
      <p:ext uri="{BB962C8B-B14F-4D97-AF65-F5344CB8AC3E}">
        <p14:creationId xmlns:p14="http://schemas.microsoft.com/office/powerpoint/2010/main" val="2695012931"/>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457200" y="342900"/>
            <a:ext cx="8226425" cy="1312863"/>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Teorie objektivní sebepercepce </a:t>
            </a:r>
            <a:br>
              <a:rPr lang="cs-CZ">
                <a:latin typeface="Tahoma" charset="0"/>
                <a:ea typeface="Microsoft YaHei" charset="0"/>
              </a:rPr>
            </a:br>
            <a:r>
              <a:rPr lang="cs-CZ" sz="3600">
                <a:latin typeface="Tahoma" charset="0"/>
                <a:ea typeface="Microsoft YaHei" charset="0"/>
              </a:rPr>
              <a:t>(Duval &amp; Wicklund, 1972)</a:t>
            </a:r>
          </a:p>
        </p:txBody>
      </p:sp>
      <p:sp>
        <p:nvSpPr>
          <p:cNvPr id="22531" name="Rectangle 2"/>
          <p:cNvSpPr>
            <a:spLocks noGrp="1" noChangeArrowheads="1"/>
          </p:cNvSpPr>
          <p:nvPr>
            <p:ph type="subTitle" idx="4294967295"/>
          </p:nvPr>
        </p:nvSpPr>
        <p:spPr>
          <a:xfrm>
            <a:off x="125413" y="1627188"/>
            <a:ext cx="8226425" cy="4492625"/>
          </a:xfrm>
        </p:spPr>
        <p:txBody>
          <a:bodyPr lIns="0" tIns="0" rIns="0" bIns="0" anchor="ctr"/>
          <a:lstStyle/>
          <a:p>
            <a:pPr marL="741363" lvl="1" indent="-284163" algn="ctr">
              <a:spcBef>
                <a:spcPct val="0"/>
              </a:spcBef>
              <a:tabLst>
                <a:tab pos="741363" algn="l"/>
                <a:tab pos="846138" algn="l"/>
                <a:tab pos="1295400" algn="l"/>
                <a:tab pos="1744663" algn="l"/>
                <a:tab pos="2193925" algn="l"/>
                <a:tab pos="2643188" algn="l"/>
                <a:tab pos="3092450" algn="l"/>
                <a:tab pos="3541713" algn="l"/>
                <a:tab pos="3990975" algn="l"/>
                <a:tab pos="4440238" algn="l"/>
                <a:tab pos="4889500" algn="l"/>
                <a:tab pos="5338763" algn="l"/>
                <a:tab pos="5788025" algn="l"/>
                <a:tab pos="6237288" algn="l"/>
                <a:tab pos="6686550" algn="l"/>
                <a:tab pos="7135813" algn="l"/>
                <a:tab pos="7585075" algn="l"/>
                <a:tab pos="8034338" algn="l"/>
                <a:tab pos="8483600" algn="l"/>
                <a:tab pos="8932863" algn="l"/>
                <a:tab pos="9382125" algn="l"/>
              </a:tabLst>
            </a:pPr>
            <a:r>
              <a:rPr lang="cs-CZ" sz="3200">
                <a:latin typeface="Tahoma" charset="0"/>
                <a:ea typeface="Microsoft YaHei" charset="0"/>
              </a:rPr>
              <a:t>„Nejvyšší morální stupeň, který je nám k dispozici, popisuje do jisté míry ideální pozornost, kterou můžeme našemu morálnímu Já věnovat.“ </a:t>
            </a:r>
          </a:p>
          <a:p>
            <a:pPr marL="741363" lvl="1" indent="-284163" algn="ctr">
              <a:spcBef>
                <a:spcPct val="0"/>
              </a:spcBef>
              <a:buFont typeface="Times New Roman" charset="0"/>
              <a:buChar char="–"/>
              <a:tabLst>
                <a:tab pos="741363" algn="l"/>
                <a:tab pos="846138" algn="l"/>
                <a:tab pos="1295400" algn="l"/>
                <a:tab pos="1744663" algn="l"/>
                <a:tab pos="2193925" algn="l"/>
                <a:tab pos="2643188" algn="l"/>
                <a:tab pos="3092450" algn="l"/>
                <a:tab pos="3541713" algn="l"/>
                <a:tab pos="3990975" algn="l"/>
                <a:tab pos="4440238" algn="l"/>
                <a:tab pos="4889500" algn="l"/>
                <a:tab pos="5338763" algn="l"/>
                <a:tab pos="5788025" algn="l"/>
                <a:tab pos="6237288" algn="l"/>
                <a:tab pos="6686550" algn="l"/>
                <a:tab pos="7135813" algn="l"/>
                <a:tab pos="7585075" algn="l"/>
                <a:tab pos="8034338" algn="l"/>
                <a:tab pos="8483600" algn="l"/>
                <a:tab pos="8932863" algn="l"/>
                <a:tab pos="9382125" algn="l"/>
              </a:tabLst>
            </a:pPr>
            <a:r>
              <a:rPr lang="cs-CZ" sz="3200">
                <a:latin typeface="Tahoma" charset="0"/>
                <a:ea typeface="Microsoft YaHei" charset="0"/>
              </a:rPr>
              <a:t>(Heidbrink, 1997)</a:t>
            </a:r>
          </a:p>
        </p:txBody>
      </p:sp>
    </p:spTree>
    <p:extLst>
      <p:ext uri="{BB962C8B-B14F-4D97-AF65-F5344CB8AC3E}">
        <p14:creationId xmlns:p14="http://schemas.microsoft.com/office/powerpoint/2010/main" val="3241598549"/>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Základní otázky</a:t>
            </a:r>
          </a:p>
        </p:txBody>
      </p:sp>
      <p:sp>
        <p:nvSpPr>
          <p:cNvPr id="3" name="Content Placeholder 2"/>
          <p:cNvSpPr>
            <a:spLocks noGrp="1"/>
          </p:cNvSpPr>
          <p:nvPr>
            <p:ph idx="1"/>
          </p:nvPr>
        </p:nvSpPr>
        <p:spPr/>
        <p:txBody>
          <a:bodyPr>
            <a:normAutofit/>
          </a:bodyPr>
          <a:lstStyle/>
          <a:p>
            <a:endParaRPr lang="cs-CZ"/>
          </a:p>
          <a:p>
            <a:r>
              <a:rPr lang="cs-CZ"/>
              <a:t>co je dobro/štěstí...?</a:t>
            </a:r>
          </a:p>
          <a:p>
            <a:endParaRPr lang="cs-CZ"/>
          </a:p>
          <a:p>
            <a:r>
              <a:rPr lang="cs-CZ"/>
              <a:t>jak dospět k pravidlům správného jednání?</a:t>
            </a:r>
          </a:p>
          <a:p>
            <a:endParaRPr lang="cs-CZ"/>
          </a:p>
          <a:p>
            <a:r>
              <a:rPr lang="cs-CZ"/>
              <a:t>jak skutečně správně jednat?</a:t>
            </a:r>
            <a:br>
              <a:rPr lang="cs-CZ"/>
            </a:br>
            <a:endParaRPr lang="en-US"/>
          </a:p>
        </p:txBody>
      </p:sp>
    </p:spTree>
    <p:extLst>
      <p:ext uri="{BB962C8B-B14F-4D97-AF65-F5344CB8AC3E}">
        <p14:creationId xmlns:p14="http://schemas.microsoft.com/office/powerpoint/2010/main" val="3471349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Dobro</a:t>
            </a:r>
          </a:p>
        </p:txBody>
      </p:sp>
      <p:sp>
        <p:nvSpPr>
          <p:cNvPr id="3" name="Content Placeholder 2"/>
          <p:cNvSpPr>
            <a:spLocks noGrp="1"/>
          </p:cNvSpPr>
          <p:nvPr>
            <p:ph idx="1"/>
          </p:nvPr>
        </p:nvSpPr>
        <p:spPr/>
        <p:txBody>
          <a:bodyPr>
            <a:normAutofit/>
          </a:bodyPr>
          <a:lstStyle/>
          <a:p>
            <a:r>
              <a:rPr lang="en-US"/>
              <a:t>intuitivní pojetí</a:t>
            </a:r>
          </a:p>
          <a:p>
            <a:endParaRPr lang="en-US"/>
          </a:p>
          <a:p>
            <a:r>
              <a:rPr lang="en-US"/>
              <a:t>emotivní pojetí</a:t>
            </a:r>
          </a:p>
          <a:p>
            <a:endParaRPr lang="en-US"/>
          </a:p>
          <a:p>
            <a:r>
              <a:rPr lang="en-US"/>
              <a:t>teleologické pojetí</a:t>
            </a:r>
          </a:p>
        </p:txBody>
      </p:sp>
    </p:spTree>
    <p:extLst>
      <p:ext uri="{BB962C8B-B14F-4D97-AF65-F5344CB8AC3E}">
        <p14:creationId xmlns:p14="http://schemas.microsoft.com/office/powerpoint/2010/main" val="487083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Odkud se berou pravidla?</a:t>
            </a:r>
          </a:p>
        </p:txBody>
      </p:sp>
      <p:sp>
        <p:nvSpPr>
          <p:cNvPr id="3" name="Content Placeholder 2"/>
          <p:cNvSpPr>
            <a:spLocks noGrp="1"/>
          </p:cNvSpPr>
          <p:nvPr>
            <p:ph idx="1"/>
          </p:nvPr>
        </p:nvSpPr>
        <p:spPr/>
        <p:txBody>
          <a:bodyPr/>
          <a:lstStyle/>
          <a:p>
            <a:r>
              <a:rPr lang="en-US"/>
              <a:t>teorie přirozeného zákona</a:t>
            </a:r>
          </a:p>
          <a:p>
            <a:endParaRPr lang="en-US"/>
          </a:p>
          <a:p>
            <a:r>
              <a:rPr lang="en-US"/>
              <a:t>teorie přirozeného práva</a:t>
            </a:r>
          </a:p>
          <a:p>
            <a:endParaRPr lang="en-US"/>
          </a:p>
          <a:p>
            <a:r>
              <a:rPr lang="en-US"/>
              <a:t>teorie pozitivního zákona</a:t>
            </a:r>
          </a:p>
          <a:p>
            <a:endParaRPr lang="en-US"/>
          </a:p>
        </p:txBody>
      </p:sp>
    </p:spTree>
    <p:extLst>
      <p:ext uri="{BB962C8B-B14F-4D97-AF65-F5344CB8AC3E}">
        <p14:creationId xmlns:p14="http://schemas.microsoft.com/office/powerpoint/2010/main" val="258115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Jak správně jednat?</a:t>
            </a:r>
          </a:p>
        </p:txBody>
      </p:sp>
      <p:sp>
        <p:nvSpPr>
          <p:cNvPr id="3" name="Zástupný symbol pro obsah 2"/>
          <p:cNvSpPr>
            <a:spLocks noGrp="1"/>
          </p:cNvSpPr>
          <p:nvPr>
            <p:ph idx="1"/>
          </p:nvPr>
        </p:nvSpPr>
        <p:spPr>
          <a:xfrm>
            <a:off x="467544" y="1628800"/>
            <a:ext cx="8229600" cy="4752528"/>
          </a:xfrm>
        </p:spPr>
        <p:txBody>
          <a:bodyPr>
            <a:normAutofit fontScale="85000" lnSpcReduction="10000"/>
          </a:bodyPr>
          <a:lstStyle/>
          <a:p>
            <a:r>
              <a:rPr lang="cs-CZ"/>
              <a:t>deontologický přístup</a:t>
            </a:r>
          </a:p>
          <a:p>
            <a:endParaRPr lang="cs-CZ"/>
          </a:p>
          <a:p>
            <a:r>
              <a:rPr lang="cs-CZ"/>
              <a:t>Kantova etika povinnosti</a:t>
            </a:r>
          </a:p>
          <a:p>
            <a:r>
              <a:rPr lang="cs-CZ"/>
              <a:t>hypotetický a kategorický imperativ</a:t>
            </a:r>
          </a:p>
          <a:p>
            <a:endParaRPr lang="cs-CZ"/>
          </a:p>
          <a:p>
            <a:r>
              <a:rPr lang="cs-CZ" b="1"/>
              <a:t>kategorický imperativ</a:t>
            </a:r>
            <a:r>
              <a:rPr lang="cs-CZ"/>
              <a:t>: </a:t>
            </a:r>
            <a:r>
              <a:rPr lang="en-US" i="1"/>
              <a:t>Jednej vždy tak, aby se maximy Tvého jednání mohly stát obecným zákonodárstvím. </a:t>
            </a:r>
          </a:p>
          <a:p>
            <a:endParaRPr lang="en-US" i="1"/>
          </a:p>
          <a:p>
            <a:r>
              <a:rPr lang="en-US" i="1"/>
              <a:t>Jednej tak, abys používal lidství jak ve své osobě, tak i v osobě každého druhého vždy zároveň jako účel a nikdy pouze jako prostředek.</a:t>
            </a:r>
            <a:endParaRPr lang="en-US"/>
          </a:p>
          <a:p>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Jak správně jednat?</a:t>
            </a:r>
          </a:p>
        </p:txBody>
      </p:sp>
      <p:sp>
        <p:nvSpPr>
          <p:cNvPr id="3" name="Zástupný symbol pro obsah 2"/>
          <p:cNvSpPr>
            <a:spLocks noGrp="1"/>
          </p:cNvSpPr>
          <p:nvPr>
            <p:ph idx="1"/>
          </p:nvPr>
        </p:nvSpPr>
        <p:spPr/>
        <p:txBody>
          <a:bodyPr/>
          <a:lstStyle/>
          <a:p>
            <a:r>
              <a:rPr lang="cs-CZ"/>
              <a:t>teleologický přístup</a:t>
            </a:r>
          </a:p>
          <a:p>
            <a:r>
              <a:rPr lang="cs-CZ"/>
              <a:t>utilitarismus (J. Bentham, J.S. Mill)</a:t>
            </a:r>
          </a:p>
          <a:p>
            <a:pPr lvl="1"/>
            <a:r>
              <a:rPr lang="cs-CZ"/>
              <a:t>princip následků</a:t>
            </a:r>
          </a:p>
          <a:p>
            <a:pPr lvl="1"/>
            <a:r>
              <a:rPr lang="cs-CZ"/>
              <a:t>princip užitku</a:t>
            </a:r>
          </a:p>
          <a:p>
            <a:pPr lvl="1"/>
            <a:r>
              <a:rPr lang="cs-CZ"/>
              <a:t>princip hedonismu</a:t>
            </a:r>
          </a:p>
          <a:p>
            <a:pPr lvl="1"/>
            <a:r>
              <a:rPr lang="cs-CZ"/>
              <a:t>princip sociální</a:t>
            </a:r>
          </a:p>
          <a:p>
            <a:pPr lvl="1"/>
            <a:endParaRPr lang="cs-CZ"/>
          </a:p>
          <a:p>
            <a:r>
              <a:rPr lang="cs-CZ"/>
              <a:t>princip dvojího účinku</a:t>
            </a:r>
          </a:p>
        </p:txBody>
      </p:sp>
    </p:spTree>
    <p:extLst>
      <p:ext uri="{BB962C8B-B14F-4D97-AF65-F5344CB8AC3E}">
        <p14:creationId xmlns:p14="http://schemas.microsoft.com/office/powerpoint/2010/main" val="1880379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Etika ctností</a:t>
            </a:r>
          </a:p>
        </p:txBody>
      </p:sp>
      <p:sp>
        <p:nvSpPr>
          <p:cNvPr id="3" name="Content Placeholder 2"/>
          <p:cNvSpPr>
            <a:spLocks noGrp="1"/>
          </p:cNvSpPr>
          <p:nvPr>
            <p:ph idx="1"/>
          </p:nvPr>
        </p:nvSpPr>
        <p:spPr/>
        <p:txBody>
          <a:bodyPr/>
          <a:lstStyle/>
          <a:p>
            <a:r>
              <a:rPr lang="en-US"/>
              <a:t>vychází z charakterových vlastností</a:t>
            </a:r>
          </a:p>
          <a:p>
            <a:r>
              <a:rPr lang="en-US"/>
              <a:t>získaná zběhlost v morálním jednání</a:t>
            </a:r>
          </a:p>
          <a:p>
            <a:endParaRPr lang="en-US"/>
          </a:p>
          <a:p>
            <a:r>
              <a:rPr lang="en-US"/>
              <a:t>kardinální ctnosti v antickém Řecku</a:t>
            </a:r>
          </a:p>
          <a:p>
            <a:pPr lvl="1"/>
            <a:r>
              <a:rPr lang="en-US"/>
              <a:t>moudrost</a:t>
            </a:r>
          </a:p>
          <a:p>
            <a:pPr lvl="1"/>
            <a:r>
              <a:rPr lang="en-US"/>
              <a:t>spravedlnost</a:t>
            </a:r>
          </a:p>
          <a:p>
            <a:pPr lvl="1"/>
            <a:r>
              <a:rPr lang="en-US"/>
              <a:t>statečnost </a:t>
            </a:r>
          </a:p>
          <a:p>
            <a:pPr lvl="1"/>
            <a:r>
              <a:rPr lang="en-US"/>
              <a:t>uměřenost</a:t>
            </a:r>
          </a:p>
        </p:txBody>
      </p:sp>
    </p:spTree>
    <p:extLst>
      <p:ext uri="{BB962C8B-B14F-4D97-AF65-F5344CB8AC3E}">
        <p14:creationId xmlns:p14="http://schemas.microsoft.com/office/powerpoint/2010/main" val="3212960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1768475"/>
            <a:ext cx="7772400" cy="173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nchorCtr="1"/>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charset="0"/>
                <a:ea typeface="Microsoft YaHei" charset="0"/>
                <a:cs typeface="Microsoft YaHei" charset="0"/>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charset="0"/>
                <a:ea typeface="Microsoft YaHei" charset="0"/>
                <a:cs typeface="Microsoft YaHei" charset="0"/>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charset="0"/>
                <a:ea typeface="Microsoft YaHei" charset="0"/>
                <a:cs typeface="Microsoft YaHei" charset="0"/>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charset="0"/>
                <a:ea typeface="Microsoft YaHei" charset="0"/>
                <a:cs typeface="Microsoft YaHei" charset="0"/>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charset="0"/>
                <a:ea typeface="Microsoft YaHei" charset="0"/>
                <a:cs typeface="Microsoft YaHei"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charset="0"/>
                <a:ea typeface="Microsoft YaHei" charset="0"/>
                <a:cs typeface="Microsoft YaHei"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charset="0"/>
                <a:ea typeface="Microsoft YaHei" charset="0"/>
                <a:cs typeface="Microsoft YaHei"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charset="0"/>
                <a:ea typeface="Microsoft YaHei" charset="0"/>
                <a:cs typeface="Microsoft YaHei"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charset="0"/>
                <a:ea typeface="Microsoft YaHei" charset="0"/>
                <a:cs typeface="Microsoft YaHei" charset="0"/>
              </a:defRPr>
            </a:lvl9pPr>
          </a:lstStyle>
          <a:p>
            <a:pPr algn="ctr" eaLnBrk="1" hangingPunct="1">
              <a:buClrTx/>
              <a:buFontTx/>
              <a:buNone/>
            </a:pPr>
            <a:r>
              <a:rPr lang="cs-CZ" sz="5400">
                <a:solidFill>
                  <a:srgbClr val="FFFFCC"/>
                </a:solidFill>
                <a:effectLst>
                  <a:outerShdw blurRad="38100" dist="38100" dir="2700000" algn="tl">
                    <a:srgbClr val="000000"/>
                  </a:outerShdw>
                </a:effectLst>
              </a:rPr>
              <a:t>Morální vývoj</a:t>
            </a:r>
          </a:p>
        </p:txBody>
      </p:sp>
    </p:spTree>
    <p:extLst>
      <p:ext uri="{BB962C8B-B14F-4D97-AF65-F5344CB8AC3E}">
        <p14:creationId xmlns:p14="http://schemas.microsoft.com/office/powerpoint/2010/main" val="1313416904"/>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457200" y="127000"/>
            <a:ext cx="8226425" cy="14351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Stádia morálního vývoje</a:t>
            </a:r>
            <a:br>
              <a:rPr lang="cs-CZ">
                <a:latin typeface="Tahoma" charset="0"/>
                <a:ea typeface="Microsoft YaHei" charset="0"/>
              </a:rPr>
            </a:br>
            <a:r>
              <a:rPr lang="cs-CZ">
                <a:latin typeface="Tahoma" charset="0"/>
                <a:ea typeface="Microsoft YaHei" charset="0"/>
              </a:rPr>
              <a:t>J. Piaget</a:t>
            </a:r>
          </a:p>
        </p:txBody>
      </p:sp>
      <p:sp>
        <p:nvSpPr>
          <p:cNvPr id="6147" name="Rectangle 2"/>
          <p:cNvSpPr>
            <a:spLocks noGrp="1" noChangeArrowheads="1"/>
          </p:cNvSpPr>
          <p:nvPr>
            <p:ph type="subTitle" idx="4294967295"/>
          </p:nvPr>
        </p:nvSpPr>
        <p:spPr>
          <a:xfrm>
            <a:off x="457200" y="2058988"/>
            <a:ext cx="8226425" cy="4203700"/>
          </a:xfrm>
        </p:spPr>
        <p:txBody>
          <a:bodyPr lIns="0" tIns="0" rIns="0" bIns="0"/>
          <a:lstStyle/>
          <a:p>
            <a:pPr marL="0" indent="1588">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 základem mikropříběhy</a:t>
            </a:r>
          </a:p>
          <a:p>
            <a:pPr marL="0" indent="1588">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atin typeface="Tahoma" charset="0"/>
              <a:ea typeface="Microsoft YaHei" charset="0"/>
            </a:endParaRPr>
          </a:p>
          <a:p>
            <a:pPr marL="0" indent="1588">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1. Heteronomní morálka – z vnějšku řízená morálka (zákazy a tresty, libost či nelibost důležitých osob a vychovatelů)</a:t>
            </a:r>
          </a:p>
          <a:p>
            <a:pPr marL="0" indent="1588">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atin typeface="Tahoma" charset="0"/>
                <a:ea typeface="Microsoft YaHei" charset="0"/>
              </a:rPr>
              <a:t>2. Autonomní morálka – zvnitřnění sociálních norem a hodnot nezávislé na vnější kontrole chování.</a:t>
            </a:r>
          </a:p>
        </p:txBody>
      </p:sp>
    </p:spTree>
    <p:extLst>
      <p:ext uri="{BB962C8B-B14F-4D97-AF65-F5344CB8AC3E}">
        <p14:creationId xmlns:p14="http://schemas.microsoft.com/office/powerpoint/2010/main" val="1800794950"/>
      </p:ext>
    </p:extLst>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tí písma">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ití písma">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ití písma">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272</TotalTime>
  <Words>719</Words>
  <Application>Microsoft Macintosh PowerPoint</Application>
  <PresentationFormat>On-screen Show (4:3)</PresentationFormat>
  <Paragraphs>102</Paragraphs>
  <Slides>17</Slides>
  <Notes>10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Lití písma</vt:lpstr>
      <vt:lpstr>Etika v psychologii</vt:lpstr>
      <vt:lpstr>Základní otázky</vt:lpstr>
      <vt:lpstr>Dobro</vt:lpstr>
      <vt:lpstr>Odkud se berou pravidla?</vt:lpstr>
      <vt:lpstr>Jak správně jednat?</vt:lpstr>
      <vt:lpstr>Jak správně jednat?</vt:lpstr>
      <vt:lpstr>Etika ctností</vt:lpstr>
      <vt:lpstr>PowerPoint Presentation</vt:lpstr>
      <vt:lpstr>Stádia morálního vývoje J. Piaget</vt:lpstr>
      <vt:lpstr>Stádia morálního vývoje  L. Kohlberg</vt:lpstr>
      <vt:lpstr>1. prekonvenční úroveň (2-7 let, stádium předoperačního myšlení)</vt:lpstr>
      <vt:lpstr>2. konvenční úroveň (7-11 let, stádium konkrétních myšlenkových operací)</vt:lpstr>
      <vt:lpstr>3. Postkonvenční úroveň (od 12 let, stádium formálních myšlenkových operací)</vt:lpstr>
      <vt:lpstr>Stádia morálního vývoje C. Gilliganová</vt:lpstr>
      <vt:lpstr>Stádia morálního vývoje C. Gilliganová</vt:lpstr>
      <vt:lpstr>Stádia morálního vývoje C. Gilliganová</vt:lpstr>
      <vt:lpstr>Teorie objektivní sebepercepce  (Duval &amp; Wicklund, 1972)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v psychologii</dc:title>
  <dc:creator>helena</dc:creator>
  <cp:lastModifiedBy>Helena Klimusová</cp:lastModifiedBy>
  <cp:revision>43</cp:revision>
  <dcterms:created xsi:type="dcterms:W3CDTF">2010-09-28T19:07:36Z</dcterms:created>
  <dcterms:modified xsi:type="dcterms:W3CDTF">2015-03-14T12:43:30Z</dcterms:modified>
</cp:coreProperties>
</file>