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73" r:id="rId4"/>
    <p:sldId id="276" r:id="rId5"/>
    <p:sldId id="277" r:id="rId6"/>
    <p:sldId id="278" r:id="rId7"/>
    <p:sldId id="279" r:id="rId8"/>
    <p:sldId id="274" r:id="rId9"/>
    <p:sldId id="280" r:id="rId10"/>
    <p:sldId id="281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-4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27.04.15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27.04.15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27.04.15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27.04.15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27.04.15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27.04.15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27.04.15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27.04.15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27.04.15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27.04.15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27.04.15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27.04.15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Etika v psychologii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2819400"/>
            <a:ext cx="7722234" cy="1752600"/>
          </a:xfrm>
        </p:spPr>
        <p:txBody>
          <a:bodyPr>
            <a:normAutofit/>
          </a:bodyPr>
          <a:lstStyle/>
          <a:p>
            <a:r>
              <a:rPr lang="cs-CZ"/>
              <a:t>Etika psychologa ve vztahu k médiím</a:t>
            </a:r>
            <a:endParaRPr lang="cs-CZ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Sociální sítě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BPS (2012): </a:t>
            </a:r>
            <a:r>
              <a:rPr lang="en-US"/>
              <a:t>Supplementary guidance on the use of social media</a:t>
            </a:r>
          </a:p>
          <a:p>
            <a:r>
              <a:rPr lang="en-US"/>
              <a:t>sdělení na soc. sítích/internetu považována za veřejná a trvalá</a:t>
            </a:r>
          </a:p>
          <a:p>
            <a:r>
              <a:rPr lang="en-US"/>
              <a:t>nutno udržovat hranice profesionálních vztahů </a:t>
            </a:r>
          </a:p>
        </p:txBody>
      </p:sp>
    </p:spTree>
    <p:extLst>
      <p:ext uri="{BB962C8B-B14F-4D97-AF65-F5344CB8AC3E}">
        <p14:creationId xmlns:p14="http://schemas.microsoft.com/office/powerpoint/2010/main" val="2874996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Vztah k médiím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proč se vyjadřovat v médiích?</a:t>
            </a:r>
          </a:p>
          <a:p>
            <a:endParaRPr lang="en-US"/>
          </a:p>
          <a:p>
            <a:r>
              <a:rPr lang="en-US"/>
              <a:t>co vše je vystoupení v médiích?</a:t>
            </a:r>
          </a:p>
          <a:p>
            <a:endParaRPr lang="en-US"/>
          </a:p>
          <a:p>
            <a:r>
              <a:rPr lang="en-US"/>
              <a:t>čím se řídit, abychom naše jednání bylo etické?</a:t>
            </a:r>
          </a:p>
        </p:txBody>
      </p:sp>
    </p:spTree>
    <p:extLst>
      <p:ext uri="{BB962C8B-B14F-4D97-AF65-F5344CB8AC3E}">
        <p14:creationId xmlns:p14="http://schemas.microsoft.com/office/powerpoint/2010/main" val="1848357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kodex </a:t>
            </a:r>
            <a:r>
              <a:rPr lang="cs-CZ" smtClean="0"/>
              <a:t>ČMPS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nevyjadřuje se konkrétně k médiím</a:t>
            </a:r>
          </a:p>
          <a:p>
            <a:r>
              <a:rPr lang="cs-CZ"/>
              <a:t>obecné principy ale aplikovatelné</a:t>
            </a:r>
          </a:p>
          <a:p>
            <a:pPr lvl="1"/>
            <a:r>
              <a:rPr lang="cs-CZ"/>
              <a:t>kompetence</a:t>
            </a:r>
          </a:p>
          <a:p>
            <a:pPr lvl="1"/>
            <a:r>
              <a:rPr lang="cs-CZ"/>
              <a:t>zodpovědné postupy</a:t>
            </a:r>
          </a:p>
          <a:p>
            <a:pPr lvl="1"/>
            <a:r>
              <a:rPr lang="cs-CZ"/>
              <a:t>realistické přísliby</a:t>
            </a:r>
          </a:p>
          <a:p>
            <a:pPr lvl="1"/>
            <a:r>
              <a:rPr lang="cs-CZ"/>
              <a:t>důvěrnost informací</a:t>
            </a:r>
          </a:p>
          <a:p>
            <a:pPr lvl="1"/>
            <a:r>
              <a:rPr lang="cs-CZ"/>
              <a:t>ochrana psdg. metod</a:t>
            </a:r>
          </a:p>
          <a:p>
            <a:pPr lvl="1"/>
            <a:r>
              <a:rPr lang="cs-CZ"/>
              <a:t>kolegialita</a:t>
            </a:r>
          </a:p>
        </p:txBody>
      </p:sp>
    </p:spTree>
    <p:extLst>
      <p:ext uri="{BB962C8B-B14F-4D97-AF65-F5344CB8AC3E}">
        <p14:creationId xmlns:p14="http://schemas.microsoft.com/office/powerpoint/2010/main" val="4138975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etický kodex APA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Advertising and Public Statements</a:t>
            </a:r>
          </a:p>
          <a:p>
            <a:r>
              <a:rPr lang="en-US" b="1"/>
              <a:t>5.04 Prezentace v médiích </a:t>
            </a:r>
          </a:p>
          <a:p>
            <a:pPr lvl="1"/>
            <a:r>
              <a:rPr lang="en-US" b="1"/>
              <a:t>kompetence</a:t>
            </a:r>
          </a:p>
          <a:p>
            <a:pPr lvl="1"/>
            <a:r>
              <a:rPr lang="en-US" b="1"/>
              <a:t>etický kodex</a:t>
            </a:r>
          </a:p>
          <a:p>
            <a:pPr lvl="1"/>
            <a:r>
              <a:rPr lang="en-US" b="1"/>
              <a:t>nenavázán vztah klient-psycholog</a:t>
            </a:r>
          </a:p>
          <a:p>
            <a:pPr lvl="1"/>
            <a:endParaRPr lang="en-US" b="1"/>
          </a:p>
          <a:p>
            <a:r>
              <a:rPr lang="en-US" b="1"/>
              <a:t>zmínky v dalších standardech </a:t>
            </a:r>
          </a:p>
          <a:p>
            <a:pPr lvl="1"/>
            <a:r>
              <a:rPr lang="en-US" b="1"/>
              <a:t>důvěrnost informací</a:t>
            </a:r>
          </a:p>
          <a:p>
            <a:pPr lvl="1"/>
            <a:r>
              <a:rPr lang="en-US" b="1"/>
              <a:t>sdělovat jen podložené informace</a:t>
            </a:r>
          </a:p>
        </p:txBody>
      </p:sp>
    </p:spTree>
    <p:extLst>
      <p:ext uri="{BB962C8B-B14F-4D97-AF65-F5344CB8AC3E}">
        <p14:creationId xmlns:p14="http://schemas.microsoft.com/office/powerpoint/2010/main" val="1490841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APA Ethics Office – 4 otázky (2008)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/>
              <a:t>jaká je moje role a povaha vztahu s jedinci a skupinami, kterých se mé sdělení týká?</a:t>
            </a:r>
          </a:p>
          <a:p>
            <a:r>
              <a:rPr lang="en-US"/>
              <a:t>jakou míru kontroly budu mít nad finálním produktem?</a:t>
            </a:r>
          </a:p>
          <a:p>
            <a:pPr lvl="0"/>
            <a:r>
              <a:rPr lang="en-US"/>
              <a:t>nakolik jsou v souladu zájmy jednotlivců a skupin, kterých se sdělení týká?</a:t>
            </a:r>
          </a:p>
          <a:p>
            <a:r>
              <a:rPr lang="en-US"/>
              <a:t>co jsem schopen sdělit vzhledem k omezením plynoucím z dostupných informací?</a:t>
            </a:r>
          </a:p>
          <a:p>
            <a:pPr lvl="0"/>
            <a:endParaRPr lang="en-US"/>
          </a:p>
          <a:p>
            <a:pPr lvl="0"/>
            <a:endParaRPr lang="en-US"/>
          </a:p>
          <a:p>
            <a:endParaRPr lang="en-US"/>
          </a:p>
          <a:p>
            <a:endParaRPr lang="en-US"/>
          </a:p>
          <a:p>
            <a:pPr lvl="0"/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985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Vyjadřování se k veřejně známým osobám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Goldwaterovo pravidlo (Americká asociace psychiatrů) – vyjadřovat se o psychiatrických otázkách a duševních poruchách pouze obecně</a:t>
            </a:r>
          </a:p>
          <a:p>
            <a:r>
              <a:rPr lang="en-US"/>
              <a:t>navržená revize – o historických osobnostech se akademici vyjadřovat mohou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93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ubále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900" y="0"/>
            <a:ext cx="66639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605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EFPA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85000" lnSpcReduction="20000"/>
          </a:bodyPr>
          <a:lstStyle/>
          <a:p>
            <a:r>
              <a:rPr lang="en-US" b="1"/>
              <a:t>Guidelines for psychologists who contribute to the media (2011)</a:t>
            </a:r>
          </a:p>
          <a:p>
            <a:pPr>
              <a:buNone/>
            </a:pPr>
            <a:endParaRPr lang="cs-CZ" smtClean="0"/>
          </a:p>
          <a:p>
            <a:r>
              <a:rPr lang="cs-CZ" smtClean="0"/>
              <a:t>1. respekt</a:t>
            </a:r>
          </a:p>
          <a:p>
            <a:r>
              <a:rPr lang="cs-CZ" smtClean="0"/>
              <a:t>2. nesdělovat názor na jakoukoli osobu (bez vyšetření a souhlasu)</a:t>
            </a:r>
          </a:p>
          <a:p>
            <a:r>
              <a:rPr lang="pl-PL" smtClean="0"/>
              <a:t>3. zvlášt u vl. klientů</a:t>
            </a:r>
          </a:p>
          <a:p>
            <a:r>
              <a:rPr lang="cs-CZ" smtClean="0"/>
              <a:t>4. kompetence</a:t>
            </a:r>
          </a:p>
          <a:p>
            <a:r>
              <a:rPr lang="cs-CZ" smtClean="0"/>
              <a:t>5. prospěch veřejnosti, srozumitelně</a:t>
            </a:r>
          </a:p>
          <a:p>
            <a:r>
              <a:rPr lang="cs-CZ" smtClean="0"/>
              <a:t>6. reprezentace psychologické profese</a:t>
            </a:r>
          </a:p>
          <a:p>
            <a:r>
              <a:rPr lang="cs-CZ" smtClean="0"/>
              <a:t>7. zvážit dopady na třetí stranu</a:t>
            </a:r>
          </a:p>
          <a:p>
            <a:r>
              <a:rPr lang="cs-CZ" smtClean="0"/>
              <a:t>8. negativní dopady sebe-propagace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787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Praktické rady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zvážit 3 faktory</a:t>
            </a:r>
          </a:p>
          <a:p>
            <a:pPr lvl="1"/>
            <a:r>
              <a:rPr lang="en-US"/>
              <a:t>kompetence</a:t>
            </a:r>
          </a:p>
          <a:p>
            <a:pPr lvl="1"/>
            <a:r>
              <a:rPr lang="en-US"/>
              <a:t>časový rámec</a:t>
            </a:r>
          </a:p>
          <a:p>
            <a:pPr lvl="1"/>
            <a:r>
              <a:rPr lang="en-US"/>
              <a:t>míra kontroly</a:t>
            </a:r>
          </a:p>
          <a:p>
            <a:pPr lvl="1"/>
            <a:endParaRPr lang="en-US"/>
          </a:p>
          <a:p>
            <a:r>
              <a:rPr lang="en-US"/>
              <a:t>naučit se říkat NE, odolávat nátlaku </a:t>
            </a:r>
          </a:p>
          <a:p>
            <a:r>
              <a:rPr lang="en-US"/>
              <a:t>vždy na zřeteli základní principy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2118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503</TotalTime>
  <Words>300</Words>
  <Application>Microsoft Macintosh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Lití písma</vt:lpstr>
      <vt:lpstr>Etika v psychologii</vt:lpstr>
      <vt:lpstr>Vztah k médiím</vt:lpstr>
      <vt:lpstr>kodex ČMPS</vt:lpstr>
      <vt:lpstr>etický kodex APA</vt:lpstr>
      <vt:lpstr>APA Ethics Office – 4 otázky (2008)  </vt:lpstr>
      <vt:lpstr>Vyjadřování se k veřejně známým osobám</vt:lpstr>
      <vt:lpstr>PowerPoint Presentation</vt:lpstr>
      <vt:lpstr>EFPA</vt:lpstr>
      <vt:lpstr>Praktické rady</vt:lpstr>
      <vt:lpstr>Sociální sítě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 psychologii</dc:title>
  <dc:creator>helena</dc:creator>
  <cp:lastModifiedBy>Helena Klimusová</cp:lastModifiedBy>
  <cp:revision>85</cp:revision>
  <dcterms:created xsi:type="dcterms:W3CDTF">2010-09-28T19:07:36Z</dcterms:created>
  <dcterms:modified xsi:type="dcterms:W3CDTF">2015-04-27T00:15:49Z</dcterms:modified>
</cp:coreProperties>
</file>