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80" r:id="rId5"/>
    <p:sldId id="261" r:id="rId6"/>
    <p:sldId id="270" r:id="rId7"/>
    <p:sldId id="272" r:id="rId8"/>
    <p:sldId id="297" r:id="rId9"/>
    <p:sldId id="269" r:id="rId10"/>
    <p:sldId id="271" r:id="rId11"/>
    <p:sldId id="273" r:id="rId12"/>
    <p:sldId id="274" r:id="rId13"/>
    <p:sldId id="275" r:id="rId14"/>
    <p:sldId id="298" r:id="rId15"/>
    <p:sldId id="276" r:id="rId16"/>
    <p:sldId id="288" r:id="rId17"/>
    <p:sldId id="295" r:id="rId18"/>
    <p:sldId id="289" r:id="rId19"/>
    <p:sldId id="287" r:id="rId20"/>
    <p:sldId id="290" r:id="rId21"/>
    <p:sldId id="291" r:id="rId22"/>
    <p:sldId id="262" r:id="rId23"/>
    <p:sldId id="263" r:id="rId24"/>
    <p:sldId id="264" r:id="rId25"/>
    <p:sldId id="265" r:id="rId26"/>
    <p:sldId id="266" r:id="rId27"/>
    <p:sldId id="277" r:id="rId28"/>
    <p:sldId id="282" r:id="rId29"/>
    <p:sldId id="283" r:id="rId30"/>
    <p:sldId id="284" r:id="rId31"/>
    <p:sldId id="294" r:id="rId32"/>
    <p:sldId id="285" r:id="rId33"/>
    <p:sldId id="293" r:id="rId34"/>
    <p:sldId id="258" r:id="rId35"/>
    <p:sldId id="296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63FEC8-CA49-4517-B9C1-0B38CA27DF9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B2F3FD-DEE8-4838-954F-13264B4B4ED8}">
      <dgm:prSet phldrT="[Text]" custT="1"/>
      <dgm:spPr/>
      <dgm:t>
        <a:bodyPr/>
        <a:lstStyle/>
        <a:p>
          <a:r>
            <a:rPr lang="cs-CZ" sz="1400" dirty="0" err="1" smtClean="0"/>
            <a:t>Peripheral</a:t>
          </a:r>
          <a:r>
            <a:rPr lang="cs-CZ" sz="1400" dirty="0" smtClean="0"/>
            <a:t> </a:t>
          </a:r>
          <a:r>
            <a:rPr lang="cs-CZ" sz="1400" dirty="0" err="1" smtClean="0"/>
            <a:t>symptoms</a:t>
          </a:r>
          <a:r>
            <a:rPr lang="cs-CZ" sz="1400" dirty="0" smtClean="0"/>
            <a:t> – </a:t>
          </a:r>
          <a:r>
            <a:rPr lang="cs-CZ" sz="1400" dirty="0" err="1" smtClean="0"/>
            <a:t>culture</a:t>
          </a:r>
          <a:r>
            <a:rPr lang="cs-CZ" sz="1400" dirty="0" smtClean="0"/>
            <a:t> </a:t>
          </a:r>
          <a:r>
            <a:rPr lang="cs-CZ" sz="1400" dirty="0" err="1" smtClean="0"/>
            <a:t>specific</a:t>
          </a:r>
          <a:endParaRPr lang="en-GB" sz="1400" dirty="0"/>
        </a:p>
      </dgm:t>
    </dgm:pt>
    <dgm:pt modelId="{FDE5DF98-B5D0-48C2-959E-4CA99E3F7244}" type="parTrans" cxnId="{5575E9E0-0680-460C-A08E-D63341F9F15A}">
      <dgm:prSet/>
      <dgm:spPr/>
      <dgm:t>
        <a:bodyPr/>
        <a:lstStyle/>
        <a:p>
          <a:endParaRPr lang="en-GB"/>
        </a:p>
      </dgm:t>
    </dgm:pt>
    <dgm:pt modelId="{F0A29839-FD98-49F8-9ABC-B76DD5F2AB2B}" type="sibTrans" cxnId="{5575E9E0-0680-460C-A08E-D63341F9F15A}">
      <dgm:prSet/>
      <dgm:spPr/>
      <dgm:t>
        <a:bodyPr/>
        <a:lstStyle/>
        <a:p>
          <a:endParaRPr lang="en-GB"/>
        </a:p>
      </dgm:t>
    </dgm:pt>
    <dgm:pt modelId="{28DE4AE5-233E-4062-A5FF-2262B6AE4EDD}">
      <dgm:prSet phldrT="[Text]" custT="1"/>
      <dgm:spPr/>
      <dgm:t>
        <a:bodyPr/>
        <a:lstStyle/>
        <a:p>
          <a:r>
            <a:rPr lang="cs-CZ" sz="1600" dirty="0" err="1" smtClean="0"/>
            <a:t>Central</a:t>
          </a:r>
          <a:r>
            <a:rPr lang="cs-CZ" sz="1600" dirty="0" smtClean="0"/>
            <a:t> </a:t>
          </a:r>
          <a:r>
            <a:rPr lang="cs-CZ" sz="1600" dirty="0" err="1" smtClean="0"/>
            <a:t>symproms</a:t>
          </a:r>
          <a:r>
            <a:rPr lang="cs-CZ" sz="1600" dirty="0" smtClean="0"/>
            <a:t> – </a:t>
          </a:r>
          <a:r>
            <a:rPr lang="cs-CZ" sz="1600" dirty="0" err="1" smtClean="0"/>
            <a:t>culture</a:t>
          </a:r>
          <a:r>
            <a:rPr lang="cs-CZ" sz="1600" dirty="0" smtClean="0"/>
            <a:t> universal</a:t>
          </a:r>
          <a:endParaRPr lang="en-GB" sz="1600" dirty="0"/>
        </a:p>
      </dgm:t>
    </dgm:pt>
    <dgm:pt modelId="{F896F95E-CD7F-4BD0-AE4F-E0CA62259339}" type="parTrans" cxnId="{8BB0F0E0-D43E-4994-B90A-EE135292E9F6}">
      <dgm:prSet/>
      <dgm:spPr/>
      <dgm:t>
        <a:bodyPr/>
        <a:lstStyle/>
        <a:p>
          <a:endParaRPr lang="en-GB"/>
        </a:p>
      </dgm:t>
    </dgm:pt>
    <dgm:pt modelId="{E12B8E70-BC2D-4AFC-B86F-6A1A70728F34}" type="sibTrans" cxnId="{8BB0F0E0-D43E-4994-B90A-EE135292E9F6}">
      <dgm:prSet/>
      <dgm:spPr/>
      <dgm:t>
        <a:bodyPr/>
        <a:lstStyle/>
        <a:p>
          <a:endParaRPr lang="en-GB"/>
        </a:p>
      </dgm:t>
    </dgm:pt>
    <dgm:pt modelId="{D7936086-5FA5-4E58-80C6-2A497169DEFD}" type="pres">
      <dgm:prSet presAssocID="{3F63FEC8-CA49-4517-B9C1-0B38CA27DF9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F06F2A-F3E8-4A13-9F51-BECC19DAFC01}" type="pres">
      <dgm:prSet presAssocID="{3F63FEC8-CA49-4517-B9C1-0B38CA27DF9A}" presName="comp1" presStyleCnt="0"/>
      <dgm:spPr/>
    </dgm:pt>
    <dgm:pt modelId="{A2E89EB1-D5A7-4C67-8A55-EE3359F816E8}" type="pres">
      <dgm:prSet presAssocID="{3F63FEC8-CA49-4517-B9C1-0B38CA27DF9A}" presName="circle1" presStyleLbl="node1" presStyleIdx="0" presStyleCnt="2"/>
      <dgm:spPr/>
      <dgm:t>
        <a:bodyPr/>
        <a:lstStyle/>
        <a:p>
          <a:endParaRPr lang="en-GB"/>
        </a:p>
      </dgm:t>
    </dgm:pt>
    <dgm:pt modelId="{D719E936-3581-4236-A92D-335EE5D33419}" type="pres">
      <dgm:prSet presAssocID="{3F63FEC8-CA49-4517-B9C1-0B38CA27DF9A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2445DB-A2E2-4890-9796-4AB484C35D3C}" type="pres">
      <dgm:prSet presAssocID="{3F63FEC8-CA49-4517-B9C1-0B38CA27DF9A}" presName="comp2" presStyleCnt="0"/>
      <dgm:spPr/>
    </dgm:pt>
    <dgm:pt modelId="{4CA17C70-B240-438F-9A05-740934A47F33}" type="pres">
      <dgm:prSet presAssocID="{3F63FEC8-CA49-4517-B9C1-0B38CA27DF9A}" presName="circle2" presStyleLbl="node1" presStyleIdx="1" presStyleCnt="2" custScaleX="86043" custScaleY="65517"/>
      <dgm:spPr/>
      <dgm:t>
        <a:bodyPr/>
        <a:lstStyle/>
        <a:p>
          <a:endParaRPr lang="en-GB"/>
        </a:p>
      </dgm:t>
    </dgm:pt>
    <dgm:pt modelId="{671F3E6B-F52D-45B9-9CCB-11D0608A460B}" type="pres">
      <dgm:prSet presAssocID="{3F63FEC8-CA49-4517-B9C1-0B38CA27DF9A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575E9E0-0680-460C-A08E-D63341F9F15A}" srcId="{3F63FEC8-CA49-4517-B9C1-0B38CA27DF9A}" destId="{B1B2F3FD-DEE8-4838-954F-13264B4B4ED8}" srcOrd="0" destOrd="0" parTransId="{FDE5DF98-B5D0-48C2-959E-4CA99E3F7244}" sibTransId="{F0A29839-FD98-49F8-9ABC-B76DD5F2AB2B}"/>
    <dgm:cxn modelId="{A8FBE0A0-8C50-4705-A8A4-338DAD130616}" type="presOf" srcId="{3F63FEC8-CA49-4517-B9C1-0B38CA27DF9A}" destId="{D7936086-5FA5-4E58-80C6-2A497169DEFD}" srcOrd="0" destOrd="0" presId="urn:microsoft.com/office/officeart/2005/8/layout/venn2"/>
    <dgm:cxn modelId="{6502FB7E-549F-4266-B99C-C7D532424A33}" type="presOf" srcId="{28DE4AE5-233E-4062-A5FF-2262B6AE4EDD}" destId="{4CA17C70-B240-438F-9A05-740934A47F33}" srcOrd="0" destOrd="0" presId="urn:microsoft.com/office/officeart/2005/8/layout/venn2"/>
    <dgm:cxn modelId="{C4C33239-987B-4872-9958-CA6A2B4CA79F}" type="presOf" srcId="{28DE4AE5-233E-4062-A5FF-2262B6AE4EDD}" destId="{671F3E6B-F52D-45B9-9CCB-11D0608A460B}" srcOrd="1" destOrd="0" presId="urn:microsoft.com/office/officeart/2005/8/layout/venn2"/>
    <dgm:cxn modelId="{6F002F5E-0DDB-4D65-B221-DC6D84E86991}" type="presOf" srcId="{B1B2F3FD-DEE8-4838-954F-13264B4B4ED8}" destId="{D719E936-3581-4236-A92D-335EE5D33419}" srcOrd="1" destOrd="0" presId="urn:microsoft.com/office/officeart/2005/8/layout/venn2"/>
    <dgm:cxn modelId="{8BB0F0E0-D43E-4994-B90A-EE135292E9F6}" srcId="{3F63FEC8-CA49-4517-B9C1-0B38CA27DF9A}" destId="{28DE4AE5-233E-4062-A5FF-2262B6AE4EDD}" srcOrd="1" destOrd="0" parTransId="{F896F95E-CD7F-4BD0-AE4F-E0CA62259339}" sibTransId="{E12B8E70-BC2D-4AFC-B86F-6A1A70728F34}"/>
    <dgm:cxn modelId="{6187A473-700A-48EC-9D87-F79B9C25864C}" type="presOf" srcId="{B1B2F3FD-DEE8-4838-954F-13264B4B4ED8}" destId="{A2E89EB1-D5A7-4C67-8A55-EE3359F816E8}" srcOrd="0" destOrd="0" presId="urn:microsoft.com/office/officeart/2005/8/layout/venn2"/>
    <dgm:cxn modelId="{C3D68BBA-21AA-4E5B-B0C4-0D7975FCAD9A}" type="presParOf" srcId="{D7936086-5FA5-4E58-80C6-2A497169DEFD}" destId="{EAF06F2A-F3E8-4A13-9F51-BECC19DAFC01}" srcOrd="0" destOrd="0" presId="urn:microsoft.com/office/officeart/2005/8/layout/venn2"/>
    <dgm:cxn modelId="{2D84DF17-181B-4846-B3E0-F6F6AD53D383}" type="presParOf" srcId="{EAF06F2A-F3E8-4A13-9F51-BECC19DAFC01}" destId="{A2E89EB1-D5A7-4C67-8A55-EE3359F816E8}" srcOrd="0" destOrd="0" presId="urn:microsoft.com/office/officeart/2005/8/layout/venn2"/>
    <dgm:cxn modelId="{AE33D541-D2F8-42F4-9BBF-01FD57B609F3}" type="presParOf" srcId="{EAF06F2A-F3E8-4A13-9F51-BECC19DAFC01}" destId="{D719E936-3581-4236-A92D-335EE5D33419}" srcOrd="1" destOrd="0" presId="urn:microsoft.com/office/officeart/2005/8/layout/venn2"/>
    <dgm:cxn modelId="{4FFF6B0E-2B55-4FAF-BDFD-8526D48895C1}" type="presParOf" srcId="{D7936086-5FA5-4E58-80C6-2A497169DEFD}" destId="{782445DB-A2E2-4890-9796-4AB484C35D3C}" srcOrd="1" destOrd="0" presId="urn:microsoft.com/office/officeart/2005/8/layout/venn2"/>
    <dgm:cxn modelId="{7F0B76FC-9505-4708-A616-C2DC85343B93}" type="presParOf" srcId="{782445DB-A2E2-4890-9796-4AB484C35D3C}" destId="{4CA17C70-B240-438F-9A05-740934A47F33}" srcOrd="0" destOrd="0" presId="urn:microsoft.com/office/officeart/2005/8/layout/venn2"/>
    <dgm:cxn modelId="{0A569DC2-FEBB-475A-AC5D-AB3B6BF374E7}" type="presParOf" srcId="{782445DB-A2E2-4890-9796-4AB484C35D3C}" destId="{671F3E6B-F52D-45B9-9CCB-11D0608A460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60C07B-0CD9-4DE0-999A-8B628E7048A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148747-E807-474B-8921-9267F56A969A}">
      <dgm:prSet phldrT="[Text]"/>
      <dgm:spPr/>
      <dgm:t>
        <a:bodyPr/>
        <a:lstStyle/>
        <a:p>
          <a:r>
            <a:rPr lang="en-GB" noProof="0" dirty="0" smtClean="0"/>
            <a:t>Extreme universals</a:t>
          </a:r>
          <a:endParaRPr lang="en-GB" noProof="0" dirty="0"/>
        </a:p>
      </dgm:t>
    </dgm:pt>
    <dgm:pt modelId="{0AF269AA-021E-4106-8D12-8176CB6D7B78}" type="parTrans" cxnId="{FFEB1A32-EFEE-4485-9715-AA1425652B71}">
      <dgm:prSet/>
      <dgm:spPr/>
      <dgm:t>
        <a:bodyPr/>
        <a:lstStyle/>
        <a:p>
          <a:endParaRPr lang="en-GB"/>
        </a:p>
      </dgm:t>
    </dgm:pt>
    <dgm:pt modelId="{D2FC701F-77CC-45D4-9244-E664D4720D7A}" type="sibTrans" cxnId="{FFEB1A32-EFEE-4485-9715-AA1425652B71}">
      <dgm:prSet/>
      <dgm:spPr/>
      <dgm:t>
        <a:bodyPr/>
        <a:lstStyle/>
        <a:p>
          <a:endParaRPr lang="en-GB"/>
        </a:p>
      </dgm:t>
    </dgm:pt>
    <dgm:pt modelId="{E09F3DD8-29C8-4821-A991-A0825D0DCFB2}">
      <dgm:prSet phldrT="[Text]"/>
      <dgm:spPr/>
      <dgm:t>
        <a:bodyPr/>
        <a:lstStyle/>
        <a:p>
          <a:r>
            <a:rPr lang="en-GB" noProof="0" dirty="0" smtClean="0"/>
            <a:t>Psychopathological phenomena invariant across cultures in their origin and expression </a:t>
          </a:r>
          <a:endParaRPr lang="en-GB" noProof="0" dirty="0"/>
        </a:p>
      </dgm:t>
    </dgm:pt>
    <dgm:pt modelId="{86A97122-7B09-4B0C-930C-F2FE281DF025}" type="parTrans" cxnId="{0817CEF5-0263-4140-9672-01A1DEEBB075}">
      <dgm:prSet/>
      <dgm:spPr/>
      <dgm:t>
        <a:bodyPr/>
        <a:lstStyle/>
        <a:p>
          <a:endParaRPr lang="en-GB"/>
        </a:p>
      </dgm:t>
    </dgm:pt>
    <dgm:pt modelId="{33B10C35-150B-46FF-9660-82039294C1B0}" type="sibTrans" cxnId="{0817CEF5-0263-4140-9672-01A1DEEBB075}">
      <dgm:prSet/>
      <dgm:spPr/>
      <dgm:t>
        <a:bodyPr/>
        <a:lstStyle/>
        <a:p>
          <a:endParaRPr lang="en-GB"/>
        </a:p>
      </dgm:t>
    </dgm:pt>
    <dgm:pt modelId="{220738C1-3762-4973-AC7F-82E11320DA84}">
      <dgm:prSet phldrT="[Text]"/>
      <dgm:spPr/>
      <dgm:t>
        <a:bodyPr/>
        <a:lstStyle/>
        <a:p>
          <a:r>
            <a:rPr lang="en-GB" noProof="0" dirty="0" smtClean="0"/>
            <a:t>Moderate universals</a:t>
          </a:r>
          <a:endParaRPr lang="en-GB" noProof="0" dirty="0"/>
        </a:p>
      </dgm:t>
    </dgm:pt>
    <dgm:pt modelId="{6E8ADCA6-4376-4758-8002-1FEEC0D254F7}" type="parTrans" cxnId="{16F10A74-4C05-4927-88D2-2241AAB1A131}">
      <dgm:prSet/>
      <dgm:spPr/>
      <dgm:t>
        <a:bodyPr/>
        <a:lstStyle/>
        <a:p>
          <a:endParaRPr lang="en-GB"/>
        </a:p>
      </dgm:t>
    </dgm:pt>
    <dgm:pt modelId="{68908A53-3EA2-4E6B-9BDF-FAA91D622F59}" type="sibTrans" cxnId="{16F10A74-4C05-4927-88D2-2241AAB1A131}">
      <dgm:prSet/>
      <dgm:spPr/>
      <dgm:t>
        <a:bodyPr/>
        <a:lstStyle/>
        <a:p>
          <a:endParaRPr lang="en-GB"/>
        </a:p>
      </dgm:t>
    </dgm:pt>
    <dgm:pt modelId="{E9628664-D564-4AB0-BCAD-AD7EDF0C67C1}">
      <dgm:prSet phldrT="[Text]"/>
      <dgm:spPr/>
      <dgm:t>
        <a:bodyPr/>
        <a:lstStyle/>
        <a:p>
          <a:r>
            <a:rPr lang="cs-CZ" noProof="0" dirty="0" err="1" smtClean="0"/>
            <a:t>Psychopathology</a:t>
          </a:r>
          <a:r>
            <a:rPr lang="cs-CZ" noProof="0" dirty="0" smtClean="0"/>
            <a:t> p</a:t>
          </a:r>
          <a:r>
            <a:rPr lang="en-GB" noProof="0" dirty="0" smtClean="0"/>
            <a:t>resent</a:t>
          </a:r>
          <a:r>
            <a:rPr lang="cs-CZ" noProof="0" dirty="0" smtClean="0"/>
            <a:t>s</a:t>
          </a:r>
          <a:r>
            <a:rPr lang="en-GB" noProof="0" dirty="0" smtClean="0"/>
            <a:t> </a:t>
          </a:r>
          <a:r>
            <a:rPr lang="en-GB" noProof="0" dirty="0" smtClean="0"/>
            <a:t>in some form in all cultures, </a:t>
          </a:r>
          <a:endParaRPr lang="en-GB" noProof="0" dirty="0"/>
        </a:p>
      </dgm:t>
    </dgm:pt>
    <dgm:pt modelId="{74307DF0-7056-49D1-9D15-682665356D8C}" type="parTrans" cxnId="{D35DB3E3-89A4-40C7-8CCE-03D5D13BAE0C}">
      <dgm:prSet/>
      <dgm:spPr/>
      <dgm:t>
        <a:bodyPr/>
        <a:lstStyle/>
        <a:p>
          <a:endParaRPr lang="en-GB"/>
        </a:p>
      </dgm:t>
    </dgm:pt>
    <dgm:pt modelId="{B02B0DC5-EA98-4966-81A7-2689DFABC919}" type="sibTrans" cxnId="{D35DB3E3-89A4-40C7-8CCE-03D5D13BAE0C}">
      <dgm:prSet/>
      <dgm:spPr/>
      <dgm:t>
        <a:bodyPr/>
        <a:lstStyle/>
        <a:p>
          <a:endParaRPr lang="en-GB"/>
        </a:p>
      </dgm:t>
    </dgm:pt>
    <dgm:pt modelId="{E4F3C4D9-EB59-4A7A-BEB8-408574F7D1CE}">
      <dgm:prSet phldrT="[Text]"/>
      <dgm:spPr/>
      <dgm:t>
        <a:bodyPr/>
        <a:lstStyle/>
        <a:p>
          <a:r>
            <a:rPr lang="en-GB" noProof="0" dirty="0" smtClean="0"/>
            <a:t>but subject to cultural influence on factors such as the onset and expression </a:t>
          </a:r>
          <a:endParaRPr lang="en-GB" noProof="0" dirty="0"/>
        </a:p>
      </dgm:t>
    </dgm:pt>
    <dgm:pt modelId="{41ED97D7-9466-4C91-89BF-6FCCC228AB48}" type="parTrans" cxnId="{FDC2EB8B-CF1F-446B-A38B-CE2428900412}">
      <dgm:prSet/>
      <dgm:spPr/>
      <dgm:t>
        <a:bodyPr/>
        <a:lstStyle/>
        <a:p>
          <a:endParaRPr lang="en-GB"/>
        </a:p>
      </dgm:t>
    </dgm:pt>
    <dgm:pt modelId="{F64BB9F0-AF78-4F20-9F41-E8AD925DCB59}" type="sibTrans" cxnId="{FDC2EB8B-CF1F-446B-A38B-CE2428900412}">
      <dgm:prSet/>
      <dgm:spPr/>
      <dgm:t>
        <a:bodyPr/>
        <a:lstStyle/>
        <a:p>
          <a:endParaRPr lang="en-GB"/>
        </a:p>
      </dgm:t>
    </dgm:pt>
    <dgm:pt modelId="{22C282A8-6511-4EAC-A979-89C013DFDC7B}">
      <dgm:prSet/>
      <dgm:spPr/>
      <dgm:t>
        <a:bodyPr/>
        <a:lstStyle/>
        <a:p>
          <a:r>
            <a:rPr lang="en-GB" noProof="0" dirty="0" smtClean="0"/>
            <a:t>Culturally relative</a:t>
          </a:r>
          <a:endParaRPr lang="en-GB" noProof="0" dirty="0"/>
        </a:p>
      </dgm:t>
    </dgm:pt>
    <dgm:pt modelId="{0C7D0442-219C-4EA9-AC29-F5C2A3DE7AD4}" type="parTrans" cxnId="{C47A47F9-7A50-46B0-82C8-9BC054C287C8}">
      <dgm:prSet/>
      <dgm:spPr/>
      <dgm:t>
        <a:bodyPr/>
        <a:lstStyle/>
        <a:p>
          <a:endParaRPr lang="en-GB"/>
        </a:p>
      </dgm:t>
    </dgm:pt>
    <dgm:pt modelId="{FDF6CA64-A370-4FB1-B36B-8766F5666809}" type="sibTrans" cxnId="{C47A47F9-7A50-46B0-82C8-9BC054C287C8}">
      <dgm:prSet/>
      <dgm:spPr/>
      <dgm:t>
        <a:bodyPr/>
        <a:lstStyle/>
        <a:p>
          <a:endParaRPr lang="en-GB"/>
        </a:p>
      </dgm:t>
    </dgm:pt>
    <dgm:pt modelId="{4CEA0E84-055F-49FA-A661-796DD58125B6}">
      <dgm:prSet/>
      <dgm:spPr/>
      <dgm:t>
        <a:bodyPr/>
        <a:lstStyle/>
        <a:p>
          <a:r>
            <a:rPr lang="cs-CZ" noProof="0" dirty="0" err="1" smtClean="0"/>
            <a:t>Psychopathology</a:t>
          </a:r>
          <a:r>
            <a:rPr lang="cs-CZ" noProof="0" dirty="0" smtClean="0"/>
            <a:t> u</a:t>
          </a:r>
          <a:r>
            <a:rPr lang="en-GB" noProof="0" dirty="0" err="1" smtClean="0"/>
            <a:t>nique</a:t>
          </a:r>
          <a:r>
            <a:rPr lang="en-GB" noProof="0" dirty="0" smtClean="0"/>
            <a:t> </a:t>
          </a:r>
          <a:r>
            <a:rPr lang="en-GB" noProof="0" dirty="0" smtClean="0"/>
            <a:t>to some cultures and understandable only in terms of that culture</a:t>
          </a:r>
          <a:endParaRPr lang="en-GB" noProof="0" dirty="0"/>
        </a:p>
      </dgm:t>
    </dgm:pt>
    <dgm:pt modelId="{CC90DF3C-1E8F-407F-9A7C-BA5A0866382C}" type="parTrans" cxnId="{376A986D-4E9F-4313-BD44-94A2CF706107}">
      <dgm:prSet/>
      <dgm:spPr/>
      <dgm:t>
        <a:bodyPr/>
        <a:lstStyle/>
        <a:p>
          <a:endParaRPr lang="en-GB"/>
        </a:p>
      </dgm:t>
    </dgm:pt>
    <dgm:pt modelId="{89C7D23B-2864-404F-908B-EAA1A25B4A0F}" type="sibTrans" cxnId="{376A986D-4E9F-4313-BD44-94A2CF706107}">
      <dgm:prSet/>
      <dgm:spPr/>
      <dgm:t>
        <a:bodyPr/>
        <a:lstStyle/>
        <a:p>
          <a:endParaRPr lang="en-GB"/>
        </a:p>
      </dgm:t>
    </dgm:pt>
    <dgm:pt modelId="{54822ECC-3285-4224-8152-5157072C92E0}" type="pres">
      <dgm:prSet presAssocID="{D560C07B-0CD9-4DE0-999A-8B628E7048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DB1FE2E-A737-43BD-A367-909037F4030A}" type="pres">
      <dgm:prSet presAssocID="{BC148747-E807-474B-8921-9267F56A969A}" presName="linNode" presStyleCnt="0"/>
      <dgm:spPr/>
    </dgm:pt>
    <dgm:pt modelId="{C7CEB395-C4B3-444D-9BC6-3D841C3AEF6C}" type="pres">
      <dgm:prSet presAssocID="{BC148747-E807-474B-8921-9267F56A969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C97BB7C-77DD-4797-8462-26405958CA7E}" type="pres">
      <dgm:prSet presAssocID="{BC148747-E807-474B-8921-9267F56A969A}" presName="descendantText" presStyleLbl="alignAccFollowNode1" presStyleIdx="0" presStyleCnt="3" custLinFactNeighborX="601" custLinFactNeighborY="379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ED8866-2E25-4616-B428-439F2292068A}" type="pres">
      <dgm:prSet presAssocID="{D2FC701F-77CC-45D4-9244-E664D4720D7A}" presName="sp" presStyleCnt="0"/>
      <dgm:spPr/>
    </dgm:pt>
    <dgm:pt modelId="{C6D8675B-DF9E-444D-A895-C06A4A20E1EC}" type="pres">
      <dgm:prSet presAssocID="{220738C1-3762-4973-AC7F-82E11320DA84}" presName="linNode" presStyleCnt="0"/>
      <dgm:spPr/>
    </dgm:pt>
    <dgm:pt modelId="{6398293B-4EA0-4286-A2FF-153CEE53F53E}" type="pres">
      <dgm:prSet presAssocID="{220738C1-3762-4973-AC7F-82E11320DA8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56DE7A-541B-4DFB-9B87-992362709D9A}" type="pres">
      <dgm:prSet presAssocID="{220738C1-3762-4973-AC7F-82E11320DA84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D2EF21-1758-4939-B1E2-A3AC1A0DA690}" type="pres">
      <dgm:prSet presAssocID="{68908A53-3EA2-4E6B-9BDF-FAA91D622F59}" presName="sp" presStyleCnt="0"/>
      <dgm:spPr/>
    </dgm:pt>
    <dgm:pt modelId="{E4F934F7-C096-4263-B400-AC2A05D9C2ED}" type="pres">
      <dgm:prSet presAssocID="{22C282A8-6511-4EAC-A979-89C013DFDC7B}" presName="linNode" presStyleCnt="0"/>
      <dgm:spPr/>
    </dgm:pt>
    <dgm:pt modelId="{085C45C6-948E-4EF5-9B2B-5B5E6CD264CF}" type="pres">
      <dgm:prSet presAssocID="{22C282A8-6511-4EAC-A979-89C013DFDC7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3EFAA6-2045-415D-B7FA-201C8A6914CA}" type="pres">
      <dgm:prSet presAssocID="{22C282A8-6511-4EAC-A979-89C013DFDC7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42D63DF-5E8F-4EE6-935C-AC3998EA3423}" type="presOf" srcId="{220738C1-3762-4973-AC7F-82E11320DA84}" destId="{6398293B-4EA0-4286-A2FF-153CEE53F53E}" srcOrd="0" destOrd="0" presId="urn:microsoft.com/office/officeart/2005/8/layout/vList5"/>
    <dgm:cxn modelId="{D4F9B7F7-7932-48B7-A8DF-DA49A25EC1C2}" type="presOf" srcId="{BC148747-E807-474B-8921-9267F56A969A}" destId="{C7CEB395-C4B3-444D-9BC6-3D841C3AEF6C}" srcOrd="0" destOrd="0" presId="urn:microsoft.com/office/officeart/2005/8/layout/vList5"/>
    <dgm:cxn modelId="{C47A47F9-7A50-46B0-82C8-9BC054C287C8}" srcId="{D560C07B-0CD9-4DE0-999A-8B628E7048A8}" destId="{22C282A8-6511-4EAC-A979-89C013DFDC7B}" srcOrd="2" destOrd="0" parTransId="{0C7D0442-219C-4EA9-AC29-F5C2A3DE7AD4}" sibTransId="{FDF6CA64-A370-4FB1-B36B-8766F5666809}"/>
    <dgm:cxn modelId="{16F10A74-4C05-4927-88D2-2241AAB1A131}" srcId="{D560C07B-0CD9-4DE0-999A-8B628E7048A8}" destId="{220738C1-3762-4973-AC7F-82E11320DA84}" srcOrd="1" destOrd="0" parTransId="{6E8ADCA6-4376-4758-8002-1FEEC0D254F7}" sibTransId="{68908A53-3EA2-4E6B-9BDF-FAA91D622F59}"/>
    <dgm:cxn modelId="{46D3C63F-E03C-4C5A-8CB5-C3002D9CE273}" type="presOf" srcId="{E9628664-D564-4AB0-BCAD-AD7EDF0C67C1}" destId="{3456DE7A-541B-4DFB-9B87-992362709D9A}" srcOrd="0" destOrd="0" presId="urn:microsoft.com/office/officeart/2005/8/layout/vList5"/>
    <dgm:cxn modelId="{FFEB1A32-EFEE-4485-9715-AA1425652B71}" srcId="{D560C07B-0CD9-4DE0-999A-8B628E7048A8}" destId="{BC148747-E807-474B-8921-9267F56A969A}" srcOrd="0" destOrd="0" parTransId="{0AF269AA-021E-4106-8D12-8176CB6D7B78}" sibTransId="{D2FC701F-77CC-45D4-9244-E664D4720D7A}"/>
    <dgm:cxn modelId="{EFBA8217-C8F6-4E5A-B7FC-60F4A3387C1F}" type="presOf" srcId="{22C282A8-6511-4EAC-A979-89C013DFDC7B}" destId="{085C45C6-948E-4EF5-9B2B-5B5E6CD264CF}" srcOrd="0" destOrd="0" presId="urn:microsoft.com/office/officeart/2005/8/layout/vList5"/>
    <dgm:cxn modelId="{48AEEBBD-40F9-4699-92D0-C3DA4DAEBF06}" type="presOf" srcId="{D560C07B-0CD9-4DE0-999A-8B628E7048A8}" destId="{54822ECC-3285-4224-8152-5157072C92E0}" srcOrd="0" destOrd="0" presId="urn:microsoft.com/office/officeart/2005/8/layout/vList5"/>
    <dgm:cxn modelId="{FDC2EB8B-CF1F-446B-A38B-CE2428900412}" srcId="{220738C1-3762-4973-AC7F-82E11320DA84}" destId="{E4F3C4D9-EB59-4A7A-BEB8-408574F7D1CE}" srcOrd="1" destOrd="0" parTransId="{41ED97D7-9466-4C91-89BF-6FCCC228AB48}" sibTransId="{F64BB9F0-AF78-4F20-9F41-E8AD925DCB59}"/>
    <dgm:cxn modelId="{03C6E4FE-4D07-4F78-B137-9E754EF01580}" type="presOf" srcId="{E09F3DD8-29C8-4821-A991-A0825D0DCFB2}" destId="{2C97BB7C-77DD-4797-8462-26405958CA7E}" srcOrd="0" destOrd="0" presId="urn:microsoft.com/office/officeart/2005/8/layout/vList5"/>
    <dgm:cxn modelId="{528C336B-68BA-4ECB-A298-E88BCB6E7975}" type="presOf" srcId="{4CEA0E84-055F-49FA-A661-796DD58125B6}" destId="{6E3EFAA6-2045-415D-B7FA-201C8A6914CA}" srcOrd="0" destOrd="0" presId="urn:microsoft.com/office/officeart/2005/8/layout/vList5"/>
    <dgm:cxn modelId="{FCB709F6-C6DC-433F-B0FD-7E8C320352BF}" type="presOf" srcId="{E4F3C4D9-EB59-4A7A-BEB8-408574F7D1CE}" destId="{3456DE7A-541B-4DFB-9B87-992362709D9A}" srcOrd="0" destOrd="1" presId="urn:microsoft.com/office/officeart/2005/8/layout/vList5"/>
    <dgm:cxn modelId="{376A986D-4E9F-4313-BD44-94A2CF706107}" srcId="{22C282A8-6511-4EAC-A979-89C013DFDC7B}" destId="{4CEA0E84-055F-49FA-A661-796DD58125B6}" srcOrd="0" destOrd="0" parTransId="{CC90DF3C-1E8F-407F-9A7C-BA5A0866382C}" sibTransId="{89C7D23B-2864-404F-908B-EAA1A25B4A0F}"/>
    <dgm:cxn modelId="{0817CEF5-0263-4140-9672-01A1DEEBB075}" srcId="{BC148747-E807-474B-8921-9267F56A969A}" destId="{E09F3DD8-29C8-4821-A991-A0825D0DCFB2}" srcOrd="0" destOrd="0" parTransId="{86A97122-7B09-4B0C-930C-F2FE281DF025}" sibTransId="{33B10C35-150B-46FF-9660-82039294C1B0}"/>
    <dgm:cxn modelId="{D35DB3E3-89A4-40C7-8CCE-03D5D13BAE0C}" srcId="{220738C1-3762-4973-AC7F-82E11320DA84}" destId="{E9628664-D564-4AB0-BCAD-AD7EDF0C67C1}" srcOrd="0" destOrd="0" parTransId="{74307DF0-7056-49D1-9D15-682665356D8C}" sibTransId="{B02B0DC5-EA98-4966-81A7-2689DFABC919}"/>
    <dgm:cxn modelId="{F536156B-641E-457E-B573-10DF9629D0F9}" type="presParOf" srcId="{54822ECC-3285-4224-8152-5157072C92E0}" destId="{0DB1FE2E-A737-43BD-A367-909037F4030A}" srcOrd="0" destOrd="0" presId="urn:microsoft.com/office/officeart/2005/8/layout/vList5"/>
    <dgm:cxn modelId="{33F3525B-B21E-4CEA-8343-FB61B83E1DFB}" type="presParOf" srcId="{0DB1FE2E-A737-43BD-A367-909037F4030A}" destId="{C7CEB395-C4B3-444D-9BC6-3D841C3AEF6C}" srcOrd="0" destOrd="0" presId="urn:microsoft.com/office/officeart/2005/8/layout/vList5"/>
    <dgm:cxn modelId="{5BA2FC58-53DD-44DF-9F22-23678B4E8BDA}" type="presParOf" srcId="{0DB1FE2E-A737-43BD-A367-909037F4030A}" destId="{2C97BB7C-77DD-4797-8462-26405958CA7E}" srcOrd="1" destOrd="0" presId="urn:microsoft.com/office/officeart/2005/8/layout/vList5"/>
    <dgm:cxn modelId="{331EFFD6-8762-4958-B34D-4D7BCF2BBE17}" type="presParOf" srcId="{54822ECC-3285-4224-8152-5157072C92E0}" destId="{1FED8866-2E25-4616-B428-439F2292068A}" srcOrd="1" destOrd="0" presId="urn:microsoft.com/office/officeart/2005/8/layout/vList5"/>
    <dgm:cxn modelId="{09128BBD-8D95-4A34-ADC5-345A8E6AFF99}" type="presParOf" srcId="{54822ECC-3285-4224-8152-5157072C92E0}" destId="{C6D8675B-DF9E-444D-A895-C06A4A20E1EC}" srcOrd="2" destOrd="0" presId="urn:microsoft.com/office/officeart/2005/8/layout/vList5"/>
    <dgm:cxn modelId="{6BA6D962-C7F5-479E-B76E-2C95846B0641}" type="presParOf" srcId="{C6D8675B-DF9E-444D-A895-C06A4A20E1EC}" destId="{6398293B-4EA0-4286-A2FF-153CEE53F53E}" srcOrd="0" destOrd="0" presId="urn:microsoft.com/office/officeart/2005/8/layout/vList5"/>
    <dgm:cxn modelId="{22F1137A-1878-4359-B1A8-D624A520778E}" type="presParOf" srcId="{C6D8675B-DF9E-444D-A895-C06A4A20E1EC}" destId="{3456DE7A-541B-4DFB-9B87-992362709D9A}" srcOrd="1" destOrd="0" presId="urn:microsoft.com/office/officeart/2005/8/layout/vList5"/>
    <dgm:cxn modelId="{008DD46D-9F4B-479D-AEA8-6EFE8BCC4B95}" type="presParOf" srcId="{54822ECC-3285-4224-8152-5157072C92E0}" destId="{78D2EF21-1758-4939-B1E2-A3AC1A0DA690}" srcOrd="3" destOrd="0" presId="urn:microsoft.com/office/officeart/2005/8/layout/vList5"/>
    <dgm:cxn modelId="{815C5B32-F4C1-4C29-A48F-F74FA3421BBE}" type="presParOf" srcId="{54822ECC-3285-4224-8152-5157072C92E0}" destId="{E4F934F7-C096-4263-B400-AC2A05D9C2ED}" srcOrd="4" destOrd="0" presId="urn:microsoft.com/office/officeart/2005/8/layout/vList5"/>
    <dgm:cxn modelId="{21E02331-2721-4070-A5E5-53C158B32406}" type="presParOf" srcId="{E4F934F7-C096-4263-B400-AC2A05D9C2ED}" destId="{085C45C6-948E-4EF5-9B2B-5B5E6CD264CF}" srcOrd="0" destOrd="0" presId="urn:microsoft.com/office/officeart/2005/8/layout/vList5"/>
    <dgm:cxn modelId="{AF796E57-9FF3-4F3B-81E1-A97E8B3B020B}" type="presParOf" srcId="{E4F934F7-C096-4263-B400-AC2A05D9C2ED}" destId="{6E3EFAA6-2045-415D-B7FA-201C8A6914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617F25-F9B9-4906-8540-AD55D752BEC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101C53D-6B3D-443D-B175-3EBCF71B0161}">
      <dgm:prSet phldrT="[Text]"/>
      <dgm:spPr/>
      <dgm:t>
        <a:bodyPr/>
        <a:lstStyle/>
        <a:p>
          <a:r>
            <a:rPr lang="cs-CZ" dirty="0" err="1" smtClean="0"/>
            <a:t>Indigenous</a:t>
          </a:r>
          <a:r>
            <a:rPr lang="cs-CZ" dirty="0" smtClean="0"/>
            <a:t> </a:t>
          </a:r>
          <a:endParaRPr lang="cs-CZ" dirty="0"/>
        </a:p>
      </dgm:t>
    </dgm:pt>
    <dgm:pt modelId="{E1CA8FD5-EC94-41AC-9D4A-4EE3A7047410}" type="parTrans" cxnId="{C2DDA5CA-592C-43C5-94CF-F48508B4F2CD}">
      <dgm:prSet/>
      <dgm:spPr/>
      <dgm:t>
        <a:bodyPr/>
        <a:lstStyle/>
        <a:p>
          <a:endParaRPr lang="cs-CZ"/>
        </a:p>
      </dgm:t>
    </dgm:pt>
    <dgm:pt modelId="{BC08BA6C-ED50-41A1-8C74-D152AB1D4030}" type="sibTrans" cxnId="{C2DDA5CA-592C-43C5-94CF-F48508B4F2CD}">
      <dgm:prSet/>
      <dgm:spPr/>
      <dgm:t>
        <a:bodyPr/>
        <a:lstStyle/>
        <a:p>
          <a:endParaRPr lang="cs-CZ"/>
        </a:p>
      </dgm:t>
    </dgm:pt>
    <dgm:pt modelId="{FF2F233B-D914-4AF5-B994-181D3251F3FC}">
      <dgm:prSet phldrT="[Text]"/>
      <dgm:spPr/>
      <dgm:t>
        <a:bodyPr/>
        <a:lstStyle/>
        <a:p>
          <a:r>
            <a:rPr lang="cs-CZ" dirty="0" err="1" smtClean="0"/>
            <a:t>Cross-cultural</a:t>
          </a:r>
          <a:endParaRPr lang="cs-CZ" dirty="0"/>
        </a:p>
      </dgm:t>
    </dgm:pt>
    <dgm:pt modelId="{D4FF9F18-42F1-4EC0-A7B7-6B9B45068E63}" type="parTrans" cxnId="{0FFE0816-E15D-4E7A-8DCC-7C5E24531F19}">
      <dgm:prSet/>
      <dgm:spPr/>
      <dgm:t>
        <a:bodyPr/>
        <a:lstStyle/>
        <a:p>
          <a:endParaRPr lang="cs-CZ"/>
        </a:p>
      </dgm:t>
    </dgm:pt>
    <dgm:pt modelId="{7A2961AA-C165-43EE-BCC4-6EAA16420906}" type="sibTrans" cxnId="{0FFE0816-E15D-4E7A-8DCC-7C5E24531F19}">
      <dgm:prSet/>
      <dgm:spPr/>
      <dgm:t>
        <a:bodyPr/>
        <a:lstStyle/>
        <a:p>
          <a:endParaRPr lang="cs-CZ"/>
        </a:p>
      </dgm:t>
    </dgm:pt>
    <dgm:pt modelId="{20DF70E2-058C-4C8C-81D3-FEDD45088ECD}">
      <dgm:prSet phldrT="[Text]"/>
      <dgm:spPr/>
      <dgm:t>
        <a:bodyPr/>
        <a:lstStyle/>
        <a:p>
          <a:r>
            <a:rPr lang="cs-CZ" dirty="0" err="1" smtClean="0"/>
            <a:t>Multicultural</a:t>
          </a:r>
          <a:endParaRPr lang="cs-CZ" dirty="0"/>
        </a:p>
      </dgm:t>
    </dgm:pt>
    <dgm:pt modelId="{9A639ADD-7AAF-47D1-8EE2-0D5E82E9CAB4}" type="parTrans" cxnId="{ACF963EC-A86A-42C4-A0E3-5AF6F1B2A060}">
      <dgm:prSet/>
      <dgm:spPr/>
      <dgm:t>
        <a:bodyPr/>
        <a:lstStyle/>
        <a:p>
          <a:endParaRPr lang="cs-CZ"/>
        </a:p>
      </dgm:t>
    </dgm:pt>
    <dgm:pt modelId="{E9A16644-60A9-4FB4-8CCF-85C504AB0F33}" type="sibTrans" cxnId="{ACF963EC-A86A-42C4-A0E3-5AF6F1B2A060}">
      <dgm:prSet/>
      <dgm:spPr/>
      <dgm:t>
        <a:bodyPr/>
        <a:lstStyle/>
        <a:p>
          <a:endParaRPr lang="cs-CZ"/>
        </a:p>
      </dgm:t>
    </dgm:pt>
    <dgm:pt modelId="{2CEFFCF0-F71A-4853-95A8-337F4B0FD91D}" type="pres">
      <dgm:prSet presAssocID="{8D617F25-F9B9-4906-8540-AD55D752BE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A6559C-D495-455C-8962-1F4759E3E2D1}" type="pres">
      <dgm:prSet presAssocID="{1101C53D-6B3D-443D-B175-3EBCF71B0161}" presName="parentLin" presStyleCnt="0"/>
      <dgm:spPr/>
    </dgm:pt>
    <dgm:pt modelId="{25FD0ABF-1F30-4702-8D21-E9D2EF847043}" type="pres">
      <dgm:prSet presAssocID="{1101C53D-6B3D-443D-B175-3EBCF71B0161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667C7B54-B3F7-49F6-A1A0-2D6FB7038015}" type="pres">
      <dgm:prSet presAssocID="{1101C53D-6B3D-443D-B175-3EBCF71B016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6BE099F-DC28-4FD1-B23D-92DB6EF51B4D}" type="pres">
      <dgm:prSet presAssocID="{1101C53D-6B3D-443D-B175-3EBCF71B0161}" presName="negativeSpace" presStyleCnt="0"/>
      <dgm:spPr/>
    </dgm:pt>
    <dgm:pt modelId="{B6F11E6F-EFDA-4366-B115-E215D258884F}" type="pres">
      <dgm:prSet presAssocID="{1101C53D-6B3D-443D-B175-3EBCF71B0161}" presName="childText" presStyleLbl="conFgAcc1" presStyleIdx="0" presStyleCnt="3">
        <dgm:presLayoutVars>
          <dgm:bulletEnabled val="1"/>
        </dgm:presLayoutVars>
      </dgm:prSet>
      <dgm:spPr/>
    </dgm:pt>
    <dgm:pt modelId="{B58C89A7-B9B2-4D49-9B4A-C47B8C6260E4}" type="pres">
      <dgm:prSet presAssocID="{BC08BA6C-ED50-41A1-8C74-D152AB1D4030}" presName="spaceBetweenRectangles" presStyleCnt="0"/>
      <dgm:spPr/>
    </dgm:pt>
    <dgm:pt modelId="{236672E3-B402-409D-8123-7F678C373789}" type="pres">
      <dgm:prSet presAssocID="{FF2F233B-D914-4AF5-B994-181D3251F3FC}" presName="parentLin" presStyleCnt="0"/>
      <dgm:spPr/>
    </dgm:pt>
    <dgm:pt modelId="{FBDFC8F5-4E79-4A9B-A079-A0A8F88C00AD}" type="pres">
      <dgm:prSet presAssocID="{FF2F233B-D914-4AF5-B994-181D3251F3FC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1F082BE1-D848-4F52-9553-7729BDCB968D}" type="pres">
      <dgm:prSet presAssocID="{FF2F233B-D914-4AF5-B994-181D3251F3F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3A8EDC-8B17-4339-ABED-AE0F9018ED3D}" type="pres">
      <dgm:prSet presAssocID="{FF2F233B-D914-4AF5-B994-181D3251F3FC}" presName="negativeSpace" presStyleCnt="0"/>
      <dgm:spPr/>
    </dgm:pt>
    <dgm:pt modelId="{D6CC3E87-34C9-4A37-8EBB-B3573F776AC1}" type="pres">
      <dgm:prSet presAssocID="{FF2F233B-D914-4AF5-B994-181D3251F3FC}" presName="childText" presStyleLbl="conFgAcc1" presStyleIdx="1" presStyleCnt="3">
        <dgm:presLayoutVars>
          <dgm:bulletEnabled val="1"/>
        </dgm:presLayoutVars>
      </dgm:prSet>
      <dgm:spPr/>
    </dgm:pt>
    <dgm:pt modelId="{A8F85859-61AB-4FFA-8B2B-65B7D977B6BA}" type="pres">
      <dgm:prSet presAssocID="{7A2961AA-C165-43EE-BCC4-6EAA16420906}" presName="spaceBetweenRectangles" presStyleCnt="0"/>
      <dgm:spPr/>
    </dgm:pt>
    <dgm:pt modelId="{E68D7B46-6003-47B3-8E61-B32980142B5F}" type="pres">
      <dgm:prSet presAssocID="{20DF70E2-058C-4C8C-81D3-FEDD45088ECD}" presName="parentLin" presStyleCnt="0"/>
      <dgm:spPr/>
    </dgm:pt>
    <dgm:pt modelId="{4077E11D-7F61-484A-BFFE-8FF4DC883393}" type="pres">
      <dgm:prSet presAssocID="{20DF70E2-058C-4C8C-81D3-FEDD45088ECD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80BF8F67-75BA-4F10-BD09-930EDCEE57A5}" type="pres">
      <dgm:prSet presAssocID="{20DF70E2-058C-4C8C-81D3-FEDD45088EC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33F71C-56BF-4432-BB42-E153FAE050ED}" type="pres">
      <dgm:prSet presAssocID="{20DF70E2-058C-4C8C-81D3-FEDD45088ECD}" presName="negativeSpace" presStyleCnt="0"/>
      <dgm:spPr/>
    </dgm:pt>
    <dgm:pt modelId="{D4CAC6F5-5570-49F0-97C7-E1DEF5DFF430}" type="pres">
      <dgm:prSet presAssocID="{20DF70E2-058C-4C8C-81D3-FEDD45088EC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83FC7F5-1C64-47FD-9E62-71E3FB2683BB}" type="presOf" srcId="{1101C53D-6B3D-443D-B175-3EBCF71B0161}" destId="{667C7B54-B3F7-49F6-A1A0-2D6FB7038015}" srcOrd="1" destOrd="0" presId="urn:microsoft.com/office/officeart/2005/8/layout/list1"/>
    <dgm:cxn modelId="{ACF963EC-A86A-42C4-A0E3-5AF6F1B2A060}" srcId="{8D617F25-F9B9-4906-8540-AD55D752BECD}" destId="{20DF70E2-058C-4C8C-81D3-FEDD45088ECD}" srcOrd="2" destOrd="0" parTransId="{9A639ADD-7AAF-47D1-8EE2-0D5E82E9CAB4}" sibTransId="{E9A16644-60A9-4FB4-8CCF-85C504AB0F33}"/>
    <dgm:cxn modelId="{D1D622A9-FDBB-4768-9FC7-1909D4D850B4}" type="presOf" srcId="{20DF70E2-058C-4C8C-81D3-FEDD45088ECD}" destId="{80BF8F67-75BA-4F10-BD09-930EDCEE57A5}" srcOrd="1" destOrd="0" presId="urn:microsoft.com/office/officeart/2005/8/layout/list1"/>
    <dgm:cxn modelId="{58700DAE-B3E9-4E71-B1B2-0289A03622C8}" type="presOf" srcId="{FF2F233B-D914-4AF5-B994-181D3251F3FC}" destId="{1F082BE1-D848-4F52-9553-7729BDCB968D}" srcOrd="1" destOrd="0" presId="urn:microsoft.com/office/officeart/2005/8/layout/list1"/>
    <dgm:cxn modelId="{C2DDA5CA-592C-43C5-94CF-F48508B4F2CD}" srcId="{8D617F25-F9B9-4906-8540-AD55D752BECD}" destId="{1101C53D-6B3D-443D-B175-3EBCF71B0161}" srcOrd="0" destOrd="0" parTransId="{E1CA8FD5-EC94-41AC-9D4A-4EE3A7047410}" sibTransId="{BC08BA6C-ED50-41A1-8C74-D152AB1D4030}"/>
    <dgm:cxn modelId="{B2BC4D76-EEFE-486F-BDED-9657FC20F726}" type="presOf" srcId="{8D617F25-F9B9-4906-8540-AD55D752BECD}" destId="{2CEFFCF0-F71A-4853-95A8-337F4B0FD91D}" srcOrd="0" destOrd="0" presId="urn:microsoft.com/office/officeart/2005/8/layout/list1"/>
    <dgm:cxn modelId="{9117C518-FBFA-4C1C-9AB3-771CCFC9902C}" type="presOf" srcId="{FF2F233B-D914-4AF5-B994-181D3251F3FC}" destId="{FBDFC8F5-4E79-4A9B-A079-A0A8F88C00AD}" srcOrd="0" destOrd="0" presId="urn:microsoft.com/office/officeart/2005/8/layout/list1"/>
    <dgm:cxn modelId="{81D5279D-3187-42AE-BA97-E10AC48EAD75}" type="presOf" srcId="{20DF70E2-058C-4C8C-81D3-FEDD45088ECD}" destId="{4077E11D-7F61-484A-BFFE-8FF4DC883393}" srcOrd="0" destOrd="0" presId="urn:microsoft.com/office/officeart/2005/8/layout/list1"/>
    <dgm:cxn modelId="{B8EC05E1-43BD-4781-ABE4-ACC0B946325D}" type="presOf" srcId="{1101C53D-6B3D-443D-B175-3EBCF71B0161}" destId="{25FD0ABF-1F30-4702-8D21-E9D2EF847043}" srcOrd="0" destOrd="0" presId="urn:microsoft.com/office/officeart/2005/8/layout/list1"/>
    <dgm:cxn modelId="{0FFE0816-E15D-4E7A-8DCC-7C5E24531F19}" srcId="{8D617F25-F9B9-4906-8540-AD55D752BECD}" destId="{FF2F233B-D914-4AF5-B994-181D3251F3FC}" srcOrd="1" destOrd="0" parTransId="{D4FF9F18-42F1-4EC0-A7B7-6B9B45068E63}" sibTransId="{7A2961AA-C165-43EE-BCC4-6EAA16420906}"/>
    <dgm:cxn modelId="{6F75C653-CD61-416B-AA99-BE47B5CF2FA8}" type="presParOf" srcId="{2CEFFCF0-F71A-4853-95A8-337F4B0FD91D}" destId="{AFA6559C-D495-455C-8962-1F4759E3E2D1}" srcOrd="0" destOrd="0" presId="urn:microsoft.com/office/officeart/2005/8/layout/list1"/>
    <dgm:cxn modelId="{8549E8D8-3756-41F5-B60D-177B6A885840}" type="presParOf" srcId="{AFA6559C-D495-455C-8962-1F4759E3E2D1}" destId="{25FD0ABF-1F30-4702-8D21-E9D2EF847043}" srcOrd="0" destOrd="0" presId="urn:microsoft.com/office/officeart/2005/8/layout/list1"/>
    <dgm:cxn modelId="{0B37C577-84AE-4799-AA07-92AD22AF338A}" type="presParOf" srcId="{AFA6559C-D495-455C-8962-1F4759E3E2D1}" destId="{667C7B54-B3F7-49F6-A1A0-2D6FB7038015}" srcOrd="1" destOrd="0" presId="urn:microsoft.com/office/officeart/2005/8/layout/list1"/>
    <dgm:cxn modelId="{E7F13364-D303-4324-A8F5-ABC393CD2BDB}" type="presParOf" srcId="{2CEFFCF0-F71A-4853-95A8-337F4B0FD91D}" destId="{A6BE099F-DC28-4FD1-B23D-92DB6EF51B4D}" srcOrd="1" destOrd="0" presId="urn:microsoft.com/office/officeart/2005/8/layout/list1"/>
    <dgm:cxn modelId="{C007FAFB-43D6-4D47-9E9E-553BCB8990D4}" type="presParOf" srcId="{2CEFFCF0-F71A-4853-95A8-337F4B0FD91D}" destId="{B6F11E6F-EFDA-4366-B115-E215D258884F}" srcOrd="2" destOrd="0" presId="urn:microsoft.com/office/officeart/2005/8/layout/list1"/>
    <dgm:cxn modelId="{B10AB265-9E53-461B-9BB7-4671625C7C07}" type="presParOf" srcId="{2CEFFCF0-F71A-4853-95A8-337F4B0FD91D}" destId="{B58C89A7-B9B2-4D49-9B4A-C47B8C6260E4}" srcOrd="3" destOrd="0" presId="urn:microsoft.com/office/officeart/2005/8/layout/list1"/>
    <dgm:cxn modelId="{BE97ABDA-F15D-4D72-8814-6EC54C69CC8D}" type="presParOf" srcId="{2CEFFCF0-F71A-4853-95A8-337F4B0FD91D}" destId="{236672E3-B402-409D-8123-7F678C373789}" srcOrd="4" destOrd="0" presId="urn:microsoft.com/office/officeart/2005/8/layout/list1"/>
    <dgm:cxn modelId="{A29993F0-2230-47EC-9DAE-230C5F77AD9A}" type="presParOf" srcId="{236672E3-B402-409D-8123-7F678C373789}" destId="{FBDFC8F5-4E79-4A9B-A079-A0A8F88C00AD}" srcOrd="0" destOrd="0" presId="urn:microsoft.com/office/officeart/2005/8/layout/list1"/>
    <dgm:cxn modelId="{831526F3-6E4D-4E3B-83C3-C13B12FE0F2D}" type="presParOf" srcId="{236672E3-B402-409D-8123-7F678C373789}" destId="{1F082BE1-D848-4F52-9553-7729BDCB968D}" srcOrd="1" destOrd="0" presId="urn:microsoft.com/office/officeart/2005/8/layout/list1"/>
    <dgm:cxn modelId="{8745643E-0732-4440-A119-C13A4DE6557D}" type="presParOf" srcId="{2CEFFCF0-F71A-4853-95A8-337F4B0FD91D}" destId="{163A8EDC-8B17-4339-ABED-AE0F9018ED3D}" srcOrd="5" destOrd="0" presId="urn:microsoft.com/office/officeart/2005/8/layout/list1"/>
    <dgm:cxn modelId="{EA89C103-443C-4A82-9825-0AECA78C87D1}" type="presParOf" srcId="{2CEFFCF0-F71A-4853-95A8-337F4B0FD91D}" destId="{D6CC3E87-34C9-4A37-8EBB-B3573F776AC1}" srcOrd="6" destOrd="0" presId="urn:microsoft.com/office/officeart/2005/8/layout/list1"/>
    <dgm:cxn modelId="{B7A7ED41-376B-4241-A48E-2CF98D067D96}" type="presParOf" srcId="{2CEFFCF0-F71A-4853-95A8-337F4B0FD91D}" destId="{A8F85859-61AB-4FFA-8B2B-65B7D977B6BA}" srcOrd="7" destOrd="0" presId="urn:microsoft.com/office/officeart/2005/8/layout/list1"/>
    <dgm:cxn modelId="{4D0FD9A3-B883-4E81-83AA-FEFC8D24C2DE}" type="presParOf" srcId="{2CEFFCF0-F71A-4853-95A8-337F4B0FD91D}" destId="{E68D7B46-6003-47B3-8E61-B32980142B5F}" srcOrd="8" destOrd="0" presId="urn:microsoft.com/office/officeart/2005/8/layout/list1"/>
    <dgm:cxn modelId="{54A4CE0F-F364-443C-90D2-9C0058FB28B6}" type="presParOf" srcId="{E68D7B46-6003-47B3-8E61-B32980142B5F}" destId="{4077E11D-7F61-484A-BFFE-8FF4DC883393}" srcOrd="0" destOrd="0" presId="urn:microsoft.com/office/officeart/2005/8/layout/list1"/>
    <dgm:cxn modelId="{B86612AD-3338-438A-AD32-289723B49B65}" type="presParOf" srcId="{E68D7B46-6003-47B3-8E61-B32980142B5F}" destId="{80BF8F67-75BA-4F10-BD09-930EDCEE57A5}" srcOrd="1" destOrd="0" presId="urn:microsoft.com/office/officeart/2005/8/layout/list1"/>
    <dgm:cxn modelId="{43FD3362-5F21-442D-A50C-F69B41A2B295}" type="presParOf" srcId="{2CEFFCF0-F71A-4853-95A8-337F4B0FD91D}" destId="{5533F71C-56BF-4432-BB42-E153FAE050ED}" srcOrd="9" destOrd="0" presId="urn:microsoft.com/office/officeart/2005/8/layout/list1"/>
    <dgm:cxn modelId="{A6E21747-075C-48EA-8AF8-3D71CBB62864}" type="presParOf" srcId="{2CEFFCF0-F71A-4853-95A8-337F4B0FD91D}" destId="{D4CAC6F5-5570-49F0-97C7-E1DEF5DFF43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E89EB1-D5A7-4C67-8A55-EE3359F816E8}">
      <dsp:nvSpPr>
        <dsp:cNvPr id="0" name=""/>
        <dsp:cNvSpPr/>
      </dsp:nvSpPr>
      <dsp:spPr>
        <a:xfrm>
          <a:off x="397565" y="0"/>
          <a:ext cx="3140765" cy="31407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Peripheral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symptoms</a:t>
          </a:r>
          <a:r>
            <a:rPr lang="cs-CZ" sz="1400" kern="1200" dirty="0" smtClean="0"/>
            <a:t> – </a:t>
          </a:r>
          <a:r>
            <a:rPr lang="cs-CZ" sz="1400" kern="1200" dirty="0" err="1" smtClean="0"/>
            <a:t>culture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specific</a:t>
          </a:r>
          <a:endParaRPr lang="en-GB" sz="1400" kern="1200" dirty="0"/>
        </a:p>
      </dsp:txBody>
      <dsp:txXfrm>
        <a:off x="1143497" y="235557"/>
        <a:ext cx="1648901" cy="533930"/>
      </dsp:txXfrm>
    </dsp:sp>
    <dsp:sp modelId="{4CA17C70-B240-438F-9A05-740934A47F33}">
      <dsp:nvSpPr>
        <dsp:cNvPr id="0" name=""/>
        <dsp:cNvSpPr/>
      </dsp:nvSpPr>
      <dsp:spPr>
        <a:xfrm>
          <a:off x="954544" y="1191327"/>
          <a:ext cx="2026806" cy="15433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err="1" smtClean="0"/>
            <a:t>Central</a:t>
          </a:r>
          <a:r>
            <a:rPr lang="cs-CZ" sz="1600" kern="1200" dirty="0" smtClean="0"/>
            <a:t> </a:t>
          </a:r>
          <a:r>
            <a:rPr lang="cs-CZ" sz="1600" kern="1200" dirty="0" err="1" smtClean="0"/>
            <a:t>symproms</a:t>
          </a:r>
          <a:r>
            <a:rPr lang="cs-CZ" sz="1600" kern="1200" dirty="0" smtClean="0"/>
            <a:t> – </a:t>
          </a:r>
          <a:r>
            <a:rPr lang="cs-CZ" sz="1600" kern="1200" dirty="0" err="1" smtClean="0"/>
            <a:t>culture</a:t>
          </a:r>
          <a:r>
            <a:rPr lang="cs-CZ" sz="1600" kern="1200" dirty="0" smtClean="0"/>
            <a:t> universal</a:t>
          </a:r>
          <a:endParaRPr lang="en-GB" sz="1600" kern="1200" dirty="0"/>
        </a:p>
      </dsp:txBody>
      <dsp:txXfrm>
        <a:off x="1251363" y="1577152"/>
        <a:ext cx="1433168" cy="771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7BB7C-77DD-4797-8462-26405958CA7E}">
      <dsp:nvSpPr>
        <dsp:cNvPr id="0" name=""/>
        <dsp:cNvSpPr/>
      </dsp:nvSpPr>
      <dsp:spPr>
        <a:xfrm rot="5400000">
          <a:off x="4555801" y="-1622638"/>
          <a:ext cx="1213548" cy="4858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Psychopathological phenomena invariant across cultures in their origin and expression </a:t>
          </a:r>
          <a:endParaRPr lang="en-GB" sz="1800" kern="1200" noProof="0" dirty="0"/>
        </a:p>
      </dsp:txBody>
      <dsp:txXfrm rot="-5400000">
        <a:off x="2733129" y="259275"/>
        <a:ext cx="4799653" cy="1095066"/>
      </dsp:txXfrm>
    </dsp:sp>
    <dsp:sp modelId="{C7CEB395-C4B3-444D-9BC6-3D841C3AEF6C}">
      <dsp:nvSpPr>
        <dsp:cNvPr id="0" name=""/>
        <dsp:cNvSpPr/>
      </dsp:nvSpPr>
      <dsp:spPr>
        <a:xfrm>
          <a:off x="0" y="2298"/>
          <a:ext cx="2733128" cy="1516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noProof="0" dirty="0" smtClean="0"/>
            <a:t>Extreme universals</a:t>
          </a:r>
          <a:endParaRPr lang="en-GB" sz="3800" kern="1200" noProof="0" dirty="0"/>
        </a:p>
      </dsp:txBody>
      <dsp:txXfrm>
        <a:off x="74051" y="76349"/>
        <a:ext cx="2585026" cy="1368833"/>
      </dsp:txXfrm>
    </dsp:sp>
    <dsp:sp modelId="{3456DE7A-541B-4DFB-9B87-992362709D9A}">
      <dsp:nvSpPr>
        <dsp:cNvPr id="0" name=""/>
        <dsp:cNvSpPr/>
      </dsp:nvSpPr>
      <dsp:spPr>
        <a:xfrm rot="5400000">
          <a:off x="4555801" y="-75898"/>
          <a:ext cx="1213548" cy="4858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noProof="0" dirty="0" err="1" smtClean="0"/>
            <a:t>Psychopathology</a:t>
          </a:r>
          <a:r>
            <a:rPr lang="cs-CZ" sz="1800" kern="1200" noProof="0" dirty="0" smtClean="0"/>
            <a:t> p</a:t>
          </a:r>
          <a:r>
            <a:rPr lang="en-GB" sz="1800" kern="1200" noProof="0" dirty="0" smtClean="0"/>
            <a:t>resent</a:t>
          </a:r>
          <a:r>
            <a:rPr lang="cs-CZ" sz="1800" kern="1200" noProof="0" dirty="0" smtClean="0"/>
            <a:t>s</a:t>
          </a:r>
          <a:r>
            <a:rPr lang="en-GB" sz="1800" kern="1200" noProof="0" dirty="0" smtClean="0"/>
            <a:t> </a:t>
          </a:r>
          <a:r>
            <a:rPr lang="en-GB" sz="1800" kern="1200" noProof="0" dirty="0" smtClean="0"/>
            <a:t>in some form in all cultures, </a:t>
          </a:r>
          <a:endParaRPr lang="en-GB" sz="1800" kern="1200" noProof="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noProof="0" dirty="0" smtClean="0"/>
            <a:t>but subject to cultural influence on factors such as the onset and expression </a:t>
          </a:r>
          <a:endParaRPr lang="en-GB" sz="1800" kern="1200" noProof="0" dirty="0"/>
        </a:p>
      </dsp:txBody>
      <dsp:txXfrm rot="-5400000">
        <a:off x="2733129" y="1806015"/>
        <a:ext cx="4799653" cy="1095066"/>
      </dsp:txXfrm>
    </dsp:sp>
    <dsp:sp modelId="{6398293B-4EA0-4286-A2FF-153CEE53F53E}">
      <dsp:nvSpPr>
        <dsp:cNvPr id="0" name=""/>
        <dsp:cNvSpPr/>
      </dsp:nvSpPr>
      <dsp:spPr>
        <a:xfrm>
          <a:off x="0" y="1595081"/>
          <a:ext cx="2733128" cy="1516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noProof="0" dirty="0" smtClean="0"/>
            <a:t>Moderate universals</a:t>
          </a:r>
          <a:endParaRPr lang="en-GB" sz="3800" kern="1200" noProof="0" dirty="0"/>
        </a:p>
      </dsp:txBody>
      <dsp:txXfrm>
        <a:off x="74051" y="1669132"/>
        <a:ext cx="2585026" cy="1368833"/>
      </dsp:txXfrm>
    </dsp:sp>
    <dsp:sp modelId="{6E3EFAA6-2045-415D-B7FA-201C8A6914CA}">
      <dsp:nvSpPr>
        <dsp:cNvPr id="0" name=""/>
        <dsp:cNvSpPr/>
      </dsp:nvSpPr>
      <dsp:spPr>
        <a:xfrm rot="5400000">
          <a:off x="4555801" y="1516884"/>
          <a:ext cx="1213548" cy="485889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noProof="0" dirty="0" err="1" smtClean="0"/>
            <a:t>Psychopathology</a:t>
          </a:r>
          <a:r>
            <a:rPr lang="cs-CZ" sz="1800" kern="1200" noProof="0" dirty="0" smtClean="0"/>
            <a:t> u</a:t>
          </a:r>
          <a:r>
            <a:rPr lang="en-GB" sz="1800" kern="1200" noProof="0" dirty="0" err="1" smtClean="0"/>
            <a:t>nique</a:t>
          </a:r>
          <a:r>
            <a:rPr lang="en-GB" sz="1800" kern="1200" noProof="0" dirty="0" smtClean="0"/>
            <a:t> </a:t>
          </a:r>
          <a:r>
            <a:rPr lang="en-GB" sz="1800" kern="1200" noProof="0" dirty="0" smtClean="0"/>
            <a:t>to some cultures and understandable only in terms of that culture</a:t>
          </a:r>
          <a:endParaRPr lang="en-GB" sz="1800" kern="1200" noProof="0" dirty="0"/>
        </a:p>
      </dsp:txBody>
      <dsp:txXfrm rot="-5400000">
        <a:off x="2733129" y="3398798"/>
        <a:ext cx="4799653" cy="1095066"/>
      </dsp:txXfrm>
    </dsp:sp>
    <dsp:sp modelId="{085C45C6-948E-4EF5-9B2B-5B5E6CD264CF}">
      <dsp:nvSpPr>
        <dsp:cNvPr id="0" name=""/>
        <dsp:cNvSpPr/>
      </dsp:nvSpPr>
      <dsp:spPr>
        <a:xfrm>
          <a:off x="0" y="3187863"/>
          <a:ext cx="2733128" cy="15169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noProof="0" dirty="0" smtClean="0"/>
            <a:t>Culturally relative</a:t>
          </a:r>
          <a:endParaRPr lang="en-GB" sz="3800" kern="1200" noProof="0" dirty="0"/>
        </a:p>
      </dsp:txBody>
      <dsp:txXfrm>
        <a:off x="74051" y="3261914"/>
        <a:ext cx="2585026" cy="13688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11E6F-EFDA-4366-B115-E215D258884F}">
      <dsp:nvSpPr>
        <dsp:cNvPr id="0" name=""/>
        <dsp:cNvSpPr/>
      </dsp:nvSpPr>
      <dsp:spPr>
        <a:xfrm>
          <a:off x="0" y="556341"/>
          <a:ext cx="712819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C7B54-B3F7-49F6-A1A0-2D6FB7038015}">
      <dsp:nvSpPr>
        <dsp:cNvPr id="0" name=""/>
        <dsp:cNvSpPr/>
      </dsp:nvSpPr>
      <dsp:spPr>
        <a:xfrm>
          <a:off x="356409" y="54501"/>
          <a:ext cx="498973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00" tIns="0" rIns="18860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err="1" smtClean="0"/>
            <a:t>Indigenous</a:t>
          </a:r>
          <a:r>
            <a:rPr lang="cs-CZ" sz="3400" kern="1200" dirty="0" smtClean="0"/>
            <a:t> </a:t>
          </a:r>
          <a:endParaRPr lang="cs-CZ" sz="3400" kern="1200" dirty="0"/>
        </a:p>
      </dsp:txBody>
      <dsp:txXfrm>
        <a:off x="405405" y="103497"/>
        <a:ext cx="4891745" cy="905688"/>
      </dsp:txXfrm>
    </dsp:sp>
    <dsp:sp modelId="{D6CC3E87-34C9-4A37-8EBB-B3573F776AC1}">
      <dsp:nvSpPr>
        <dsp:cNvPr id="0" name=""/>
        <dsp:cNvSpPr/>
      </dsp:nvSpPr>
      <dsp:spPr>
        <a:xfrm>
          <a:off x="0" y="2098581"/>
          <a:ext cx="712819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82BE1-D848-4F52-9553-7729BDCB968D}">
      <dsp:nvSpPr>
        <dsp:cNvPr id="0" name=""/>
        <dsp:cNvSpPr/>
      </dsp:nvSpPr>
      <dsp:spPr>
        <a:xfrm>
          <a:off x="356409" y="1596741"/>
          <a:ext cx="498973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00" tIns="0" rIns="18860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err="1" smtClean="0"/>
            <a:t>Cross-cultural</a:t>
          </a:r>
          <a:endParaRPr lang="cs-CZ" sz="3400" kern="1200" dirty="0"/>
        </a:p>
      </dsp:txBody>
      <dsp:txXfrm>
        <a:off x="405405" y="1645737"/>
        <a:ext cx="4891745" cy="905688"/>
      </dsp:txXfrm>
    </dsp:sp>
    <dsp:sp modelId="{D4CAC6F5-5570-49F0-97C7-E1DEF5DFF430}">
      <dsp:nvSpPr>
        <dsp:cNvPr id="0" name=""/>
        <dsp:cNvSpPr/>
      </dsp:nvSpPr>
      <dsp:spPr>
        <a:xfrm>
          <a:off x="0" y="3640821"/>
          <a:ext cx="7128196" cy="85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BF8F67-75BA-4F10-BD09-930EDCEE57A5}">
      <dsp:nvSpPr>
        <dsp:cNvPr id="0" name=""/>
        <dsp:cNvSpPr/>
      </dsp:nvSpPr>
      <dsp:spPr>
        <a:xfrm>
          <a:off x="356409" y="3138981"/>
          <a:ext cx="4989737" cy="100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8600" tIns="0" rIns="188600" bIns="0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400" kern="1200" dirty="0" err="1" smtClean="0"/>
            <a:t>Multicultural</a:t>
          </a:r>
          <a:endParaRPr lang="cs-CZ" sz="3400" kern="1200" dirty="0"/>
        </a:p>
      </dsp:txBody>
      <dsp:txXfrm>
        <a:off x="405405" y="3187977"/>
        <a:ext cx="4891745" cy="905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41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311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49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816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439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86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26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57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50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403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45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2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391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10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586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A09EF-F039-4F68-8DE8-950306EF9E83}" type="datetimeFigureOut">
              <a:rPr lang="en-GB" smtClean="0"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D43ADB-9215-4073-A720-614393F64C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77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tSqWdJfX8g" TargetMode="External"/><Relationship Id="rId2" Type="http://schemas.openxmlformats.org/officeDocument/2006/relationships/hyperlink" Target="http://en.wikipedia.org/wiki/Naikan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4000" dirty="0" err="1"/>
              <a:t>Lecture</a:t>
            </a:r>
            <a:r>
              <a:rPr lang="cs-CZ" altLang="cs-CZ" sz="4000" dirty="0"/>
              <a:t> </a:t>
            </a:r>
            <a:r>
              <a:rPr lang="cs-CZ" altLang="cs-CZ" sz="4000" dirty="0" smtClean="0"/>
              <a:t>5</a:t>
            </a:r>
            <a:br>
              <a:rPr lang="cs-CZ" altLang="cs-CZ" sz="4000" dirty="0" smtClean="0"/>
            </a:br>
            <a:r>
              <a:rPr lang="en-GB" sz="4000" dirty="0"/>
              <a:t>Culture specific mental disorders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dirty="0"/>
              <a:t>Cross-cultural psychology</a:t>
            </a:r>
          </a:p>
          <a:p>
            <a:pPr>
              <a:defRPr/>
            </a:pPr>
            <a:r>
              <a:rPr lang="en-GB" dirty="0"/>
              <a:t>Petra </a:t>
            </a:r>
            <a:r>
              <a:rPr lang="en-GB" dirty="0" err="1"/>
              <a:t>Chvojkova</a:t>
            </a:r>
            <a:endParaRPr lang="en-GB" dirty="0"/>
          </a:p>
          <a:p>
            <a:pPr>
              <a:defRPr/>
            </a:pPr>
            <a:r>
              <a:rPr lang="cs-CZ" dirty="0"/>
              <a:t>2.4. 2015</a:t>
            </a:r>
          </a:p>
          <a:p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6" y="366505"/>
            <a:ext cx="66675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06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927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677334" y="1497496"/>
            <a:ext cx="4184035" cy="4543865"/>
          </a:xfrm>
        </p:spPr>
        <p:txBody>
          <a:bodyPr>
            <a:normAutofit/>
          </a:bodyPr>
          <a:lstStyle/>
          <a:p>
            <a:r>
              <a:rPr lang="en-GB" sz="2000" dirty="0" smtClean="0"/>
              <a:t>E. </a:t>
            </a:r>
            <a:r>
              <a:rPr lang="en-GB" sz="2000" dirty="0" err="1" smtClean="0"/>
              <a:t>Kraepelin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start of 20th century </a:t>
            </a:r>
          </a:p>
          <a:p>
            <a:r>
              <a:rPr lang="en-GB" sz="2000" dirty="0" smtClean="0"/>
              <a:t>Comparative Psychiatry</a:t>
            </a:r>
          </a:p>
          <a:p>
            <a:pPr lvl="1"/>
            <a:r>
              <a:rPr lang="en-GB" sz="1800" dirty="0" smtClean="0"/>
              <a:t>= sub discipline in psychiatry to study cultural differences in psychopathology.</a:t>
            </a:r>
            <a:endParaRPr lang="en-GB" sz="1800" dirty="0"/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22" y="2160588"/>
            <a:ext cx="2772455" cy="3881437"/>
          </a:xfrm>
        </p:spPr>
      </p:pic>
    </p:spTree>
    <p:extLst>
      <p:ext uri="{BB962C8B-B14F-4D97-AF65-F5344CB8AC3E}">
        <p14:creationId xmlns:p14="http://schemas.microsoft.com/office/powerpoint/2010/main" val="3188830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677334" y="437322"/>
            <a:ext cx="8596668" cy="172278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232453"/>
            <a:ext cx="8596668" cy="480891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Western illness perspective - </a:t>
            </a:r>
            <a:r>
              <a:rPr lang="en-GB" sz="2400" dirty="0" smtClean="0">
                <a:solidFill>
                  <a:srgbClr val="FF0000"/>
                </a:solidFill>
              </a:rPr>
              <a:t>Biomedical model of mental illness </a:t>
            </a:r>
            <a:endParaRPr lang="en-GB" sz="2400" dirty="0" smtClean="0"/>
          </a:p>
          <a:p>
            <a:pPr lvl="1"/>
            <a:r>
              <a:rPr lang="en-GB" sz="2000" dirty="0" smtClean="0"/>
              <a:t>„psychopathology essentially homogenous, with only superficial variation presentation across people“</a:t>
            </a:r>
          </a:p>
          <a:p>
            <a:pPr lvl="1"/>
            <a:r>
              <a:rPr lang="en-GB" sz="2000" dirty="0" smtClean="0"/>
              <a:t> –&gt;&gt; position of extreme universalism </a:t>
            </a:r>
            <a:endParaRPr lang="en-GB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548" y="3519901"/>
            <a:ext cx="3979379" cy="29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56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424069"/>
            <a:ext cx="8596668" cy="1046922"/>
          </a:xfrm>
        </p:spPr>
        <p:txBody>
          <a:bodyPr>
            <a:normAutofit/>
          </a:bodyPr>
          <a:lstStyle/>
          <a:p>
            <a:r>
              <a:rPr lang="en-GB" dirty="0" smtClean="0"/>
              <a:t>Universalism of psychopathology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10130553"/>
              </p:ext>
            </p:extLst>
          </p:nvPr>
        </p:nvGraphicFramePr>
        <p:xfrm>
          <a:off x="677334" y="1974574"/>
          <a:ext cx="7592023" cy="4707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083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Prevalence of some mental health disorders across countries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Study Goldberg</a:t>
            </a:r>
            <a:r>
              <a:rPr lang="cs-CZ" sz="2400" dirty="0" smtClean="0"/>
              <a:t> and</a:t>
            </a:r>
            <a:r>
              <a:rPr lang="en-GB" sz="2400" dirty="0" smtClean="0"/>
              <a:t> </a:t>
            </a:r>
            <a:r>
              <a:rPr lang="en-GB" sz="2400" dirty="0" err="1" smtClean="0"/>
              <a:t>Lecrubier</a:t>
            </a:r>
            <a:r>
              <a:rPr lang="en-GB" sz="2400" dirty="0" smtClean="0"/>
              <a:t>, 1995, </a:t>
            </a:r>
            <a:r>
              <a:rPr lang="en-GB" sz="2400" dirty="0" err="1" smtClean="0"/>
              <a:t>Ustun</a:t>
            </a:r>
            <a:r>
              <a:rPr lang="cs-CZ" sz="2400" dirty="0"/>
              <a:t> </a:t>
            </a:r>
            <a:r>
              <a:rPr lang="cs-CZ" sz="2400" dirty="0" smtClean="0"/>
              <a:t>and</a:t>
            </a:r>
            <a:r>
              <a:rPr lang="en-GB" sz="2400" dirty="0" smtClean="0"/>
              <a:t> Sartorius, 1995) </a:t>
            </a:r>
          </a:p>
          <a:p>
            <a:pPr lvl="1"/>
            <a:r>
              <a:rPr lang="en-GB" sz="2000" dirty="0" smtClean="0"/>
              <a:t>Prevalence rate for </a:t>
            </a:r>
            <a:r>
              <a:rPr lang="en-GB" sz="2000" dirty="0" smtClean="0">
                <a:solidFill>
                  <a:srgbClr val="FF0000"/>
                </a:solidFill>
              </a:rPr>
              <a:t>Current Depression </a:t>
            </a:r>
            <a:r>
              <a:rPr lang="en-GB" sz="2000" dirty="0" smtClean="0"/>
              <a:t>– 29,5% in Santiago, 2,3% in Nagasaki, 11,6% in Ankara. </a:t>
            </a:r>
          </a:p>
          <a:p>
            <a:pPr lvl="1"/>
            <a:r>
              <a:rPr lang="en-GB" sz="2000" dirty="0" smtClean="0"/>
              <a:t>Prevalence rate for </a:t>
            </a:r>
            <a:r>
              <a:rPr lang="en-GB" sz="2000" dirty="0" smtClean="0">
                <a:solidFill>
                  <a:srgbClr val="FF0000"/>
                </a:solidFill>
              </a:rPr>
              <a:t>Generalize Anxiety </a:t>
            </a:r>
            <a:r>
              <a:rPr lang="en-GB" sz="2000" dirty="0" smtClean="0"/>
              <a:t>0,9</a:t>
            </a:r>
            <a:r>
              <a:rPr lang="cs-CZ" sz="2000" dirty="0" smtClean="0"/>
              <a:t>%</a:t>
            </a:r>
            <a:r>
              <a:rPr lang="en-GB" sz="2000" dirty="0" smtClean="0"/>
              <a:t> in Ankara and 2,6</a:t>
            </a:r>
            <a:r>
              <a:rPr lang="cs-CZ" sz="2000" dirty="0" smtClean="0"/>
              <a:t>%</a:t>
            </a:r>
            <a:r>
              <a:rPr lang="en-GB" sz="2000" dirty="0" smtClean="0"/>
              <a:t> in </a:t>
            </a:r>
            <a:r>
              <a:rPr lang="cs-CZ" sz="2000" dirty="0" smtClean="0"/>
              <a:t>R</a:t>
            </a:r>
            <a:r>
              <a:rPr lang="en-GB" sz="2000" dirty="0" err="1" smtClean="0"/>
              <a:t>io</a:t>
            </a:r>
            <a:r>
              <a:rPr lang="en-GB" sz="2000" dirty="0" smtClean="0"/>
              <a:t> de </a:t>
            </a:r>
            <a:r>
              <a:rPr lang="en-GB" sz="2000" dirty="0" err="1" smtClean="0"/>
              <a:t>Janierio</a:t>
            </a:r>
            <a:endParaRPr lang="en-GB" sz="2000" dirty="0" smtClean="0"/>
          </a:p>
          <a:p>
            <a:pPr lvl="1"/>
            <a:r>
              <a:rPr lang="en-GB" sz="2000" b="1" dirty="0" smtClean="0"/>
              <a:t>= psychopathology present in all societies + qualification what pathological and expression differ from society to society </a:t>
            </a:r>
          </a:p>
          <a:p>
            <a:pPr lvl="1"/>
            <a:r>
              <a:rPr lang="en-GB" sz="2000" dirty="0" err="1" smtClean="0"/>
              <a:t>Kleinman</a:t>
            </a:r>
            <a:r>
              <a:rPr lang="en-GB" sz="2000" dirty="0" smtClean="0"/>
              <a:t> – category f</a:t>
            </a:r>
            <a:r>
              <a:rPr lang="cs-CZ" sz="2000" dirty="0" smtClean="0"/>
              <a:t>e</a:t>
            </a:r>
            <a:r>
              <a:rPr lang="en-GB" sz="2000" dirty="0" err="1" smtClean="0"/>
              <a:t>llacy</a:t>
            </a:r>
            <a:r>
              <a:rPr lang="en-GB" sz="2000" dirty="0" smtClean="0"/>
              <a:t>  -</a:t>
            </a:r>
            <a:endParaRPr lang="cs-CZ" sz="2000" dirty="0" smtClean="0"/>
          </a:p>
          <a:p>
            <a:pPr lvl="2"/>
            <a:r>
              <a:rPr lang="en-GB" sz="1800" dirty="0" smtClean="0"/>
              <a:t> impute the illness categories of their culture to other culture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86605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Psychopathologies across cultures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79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Schizophrenia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90261"/>
            <a:ext cx="8596668" cy="4451101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Aprrox</a:t>
            </a:r>
            <a:r>
              <a:rPr lang="en-GB" sz="2000" dirty="0" smtClean="0"/>
              <a:t>. 1% of the worlds population today is affected by schizophrenia </a:t>
            </a:r>
          </a:p>
          <a:p>
            <a:r>
              <a:rPr lang="en-GB" sz="2000" dirty="0" smtClean="0"/>
              <a:t>cultural practice may affect the apparent prevalence</a:t>
            </a:r>
          </a:p>
          <a:p>
            <a:pPr lvl="1"/>
            <a:r>
              <a:rPr lang="en-GB" sz="1800" dirty="0" smtClean="0"/>
              <a:t>In US black have relatively higher rates of schizophrenia than whites</a:t>
            </a:r>
          </a:p>
          <a:p>
            <a:pPr lvl="1"/>
            <a:r>
              <a:rPr lang="en-GB" sz="1800" dirty="0" smtClean="0"/>
              <a:t>Acute and catatonic cases more prevalent in developing counties (compared </a:t>
            </a:r>
            <a:r>
              <a:rPr lang="en-GB" sz="1800" dirty="0" err="1" smtClean="0"/>
              <a:t>develope</a:t>
            </a:r>
            <a:r>
              <a:rPr lang="cs-CZ" sz="1800" dirty="0" smtClean="0"/>
              <a:t>d</a:t>
            </a:r>
            <a:r>
              <a:rPr lang="en-GB" sz="1800" dirty="0" smtClean="0"/>
              <a:t> </a:t>
            </a:r>
            <a:r>
              <a:rPr lang="en-GB" sz="1800" dirty="0" smtClean="0"/>
              <a:t>) </a:t>
            </a:r>
          </a:p>
          <a:p>
            <a:r>
              <a:rPr lang="en-GB" sz="2000" dirty="0" smtClean="0"/>
              <a:t>The contents of delusions varied </a:t>
            </a:r>
          </a:p>
          <a:p>
            <a:pPr lvl="1"/>
            <a:r>
              <a:rPr lang="en-GB" sz="1800" dirty="0" smtClean="0"/>
              <a:t>Religious delusions and delusional guilt are primarily found in Christian traditions</a:t>
            </a:r>
          </a:p>
          <a:p>
            <a:r>
              <a:rPr lang="en-GB" sz="2000" b="1" dirty="0" smtClean="0"/>
              <a:t>=&gt;Schizophrenia as moderate universal disorder recognizably present in all cultures, but respond to different cultural experience in prevalence rates and modes of expression, and prognosis </a:t>
            </a:r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71460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391479"/>
            <a:ext cx="8596668" cy="4649884"/>
          </a:xfrm>
        </p:spPr>
        <p:txBody>
          <a:bodyPr>
            <a:normAutofit/>
          </a:bodyPr>
          <a:lstStyle/>
          <a:p>
            <a:pPr lvl="1" algn="just"/>
            <a:r>
              <a:rPr lang="en-GB" sz="1900" dirty="0" smtClean="0"/>
              <a:t>Huge differences in prevalence and incidence rates across societies </a:t>
            </a:r>
          </a:p>
          <a:p>
            <a:pPr lvl="2" algn="just"/>
            <a:r>
              <a:rPr lang="en-GB" sz="1700" dirty="0" smtClean="0"/>
              <a:t>Prevalence rate from 1,0% in Nigeria to 10,3% in </a:t>
            </a:r>
            <a:r>
              <a:rPr lang="en-GB" sz="1700" dirty="0" err="1" smtClean="0"/>
              <a:t>th</a:t>
            </a:r>
            <a:r>
              <a:rPr lang="cs-CZ" sz="1700" dirty="0" smtClean="0"/>
              <a:t>e</a:t>
            </a:r>
            <a:r>
              <a:rPr lang="en-GB" sz="1700" dirty="0" smtClean="0"/>
              <a:t> US</a:t>
            </a:r>
          </a:p>
          <a:p>
            <a:pPr lvl="2" algn="just"/>
            <a:r>
              <a:rPr lang="en-GB" sz="1700" dirty="0" smtClean="0"/>
              <a:t>Explanation:  research artefacts, differential use of diagnosis, variations in pathways to care, health care, attitudes towards physicians, different terminology in language for being depressed</a:t>
            </a:r>
          </a:p>
          <a:p>
            <a:pPr lvl="1" algn="just"/>
            <a:r>
              <a:rPr lang="en-GB" sz="1900" dirty="0" smtClean="0"/>
              <a:t>Descriptions found in text of ancient civilizations as Egypt, China, in Ramayana</a:t>
            </a:r>
          </a:p>
          <a:p>
            <a:pPr lvl="1" algn="just"/>
            <a:r>
              <a:rPr lang="en-GB" sz="1900" dirty="0" smtClean="0"/>
              <a:t>„depressed“ has no language equivalent among American Indians , some South Asian groups</a:t>
            </a:r>
          </a:p>
          <a:p>
            <a:pPr lvl="1"/>
            <a:endParaRPr lang="cs-CZ" dirty="0" smtClean="0"/>
          </a:p>
          <a:p>
            <a:endParaRPr lang="en-GB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9674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 smtClean="0"/>
              <a:t>DEPRESSION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505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DEPRESSION</a:t>
            </a:r>
            <a:r>
              <a:rPr lang="en-GB" dirty="0"/>
              <a:t/>
            </a:r>
            <a:br>
              <a:rPr lang="en-GB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sz="2000" dirty="0"/>
              <a:t>Core symptoms</a:t>
            </a:r>
          </a:p>
          <a:p>
            <a:pPr lvl="1" algn="just"/>
            <a:r>
              <a:rPr lang="en-GB" sz="1800" dirty="0"/>
              <a:t>Dysphoria, anxiety, tension, lack of energy, ideas of insufficiency</a:t>
            </a:r>
          </a:p>
          <a:p>
            <a:pPr algn="just"/>
            <a:r>
              <a:rPr lang="en-GB" sz="2000" dirty="0"/>
              <a:t>Peripheral</a:t>
            </a:r>
          </a:p>
          <a:p>
            <a:pPr lvl="1" algn="just"/>
            <a:r>
              <a:rPr lang="en-GB" sz="1800" dirty="0"/>
              <a:t>Headaches in </a:t>
            </a:r>
            <a:r>
              <a:rPr lang="en-GB" sz="1800" dirty="0" smtClean="0"/>
              <a:t>Latino</a:t>
            </a:r>
            <a:r>
              <a:rPr lang="cs-CZ" sz="1800" dirty="0" smtClean="0"/>
              <a:t>,</a:t>
            </a:r>
            <a:r>
              <a:rPr lang="en-GB" sz="1800" dirty="0" smtClean="0"/>
              <a:t> Mediterranean</a:t>
            </a:r>
            <a:endParaRPr lang="en-GB" sz="1800" dirty="0"/>
          </a:p>
          <a:p>
            <a:pPr lvl="1" algn="just"/>
            <a:r>
              <a:rPr lang="en-GB" sz="1800" dirty="0"/>
              <a:t>Weakness, imbalance</a:t>
            </a:r>
            <a:r>
              <a:rPr lang="cs-CZ" sz="1800" dirty="0"/>
              <a:t>,</a:t>
            </a:r>
            <a:r>
              <a:rPr lang="en-GB" sz="1800" dirty="0"/>
              <a:t> tidiness in China and Asia</a:t>
            </a:r>
          </a:p>
          <a:p>
            <a:pPr lvl="1" algn="just"/>
            <a:r>
              <a:rPr lang="en-GB" sz="1800" dirty="0"/>
              <a:t>Problem of the „heart“  in middle Eastern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53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67409"/>
          </a:xfrm>
        </p:spPr>
        <p:txBody>
          <a:bodyPr/>
          <a:lstStyle/>
          <a:p>
            <a:r>
              <a:rPr lang="cs-CZ" dirty="0"/>
              <a:t>DEPRESSION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69775"/>
            <a:ext cx="8596668" cy="4664764"/>
          </a:xfrm>
        </p:spPr>
        <p:txBody>
          <a:bodyPr>
            <a:normAutofit/>
          </a:bodyPr>
          <a:lstStyle/>
          <a:p>
            <a:r>
              <a:rPr lang="en-GB" dirty="0" smtClean="0"/>
              <a:t>Fear of stigmatization in some countries – </a:t>
            </a:r>
            <a:r>
              <a:rPr lang="en-GB" dirty="0" smtClean="0"/>
              <a:t>other</a:t>
            </a:r>
            <a:r>
              <a:rPr lang="cs-CZ" dirty="0" smtClean="0"/>
              <a:t> (</a:t>
            </a:r>
            <a:r>
              <a:rPr lang="cs-CZ" dirty="0" err="1" smtClean="0"/>
              <a:t>somatic</a:t>
            </a:r>
            <a:r>
              <a:rPr lang="cs-CZ" dirty="0" smtClean="0"/>
              <a:t>)</a:t>
            </a:r>
            <a:r>
              <a:rPr lang="en-GB" dirty="0" smtClean="0"/>
              <a:t> </a:t>
            </a:r>
            <a:r>
              <a:rPr lang="en-GB" dirty="0" smtClean="0"/>
              <a:t>diagnosis instead of depression </a:t>
            </a:r>
          </a:p>
          <a:p>
            <a:r>
              <a:rPr lang="en-GB" dirty="0" smtClean="0"/>
              <a:t>emotional </a:t>
            </a:r>
            <a:r>
              <a:rPr lang="en-GB" dirty="0" smtClean="0"/>
              <a:t>disturbance not taken as mental illness , explained by situational factors (Zimbabwe )</a:t>
            </a:r>
          </a:p>
          <a:p>
            <a:r>
              <a:rPr lang="en-GB" dirty="0" smtClean="0"/>
              <a:t>Some (affective and cognitive) symptoms underreported – more refer somatic complains </a:t>
            </a:r>
          </a:p>
          <a:p>
            <a:r>
              <a:rPr lang="en-GB" dirty="0" smtClean="0"/>
              <a:t>Non Western people tend to somatise their distress x Western cultures to psychologize </a:t>
            </a:r>
          </a:p>
          <a:p>
            <a:pPr lvl="1"/>
            <a:r>
              <a:rPr lang="en-GB" dirty="0" smtClean="0"/>
              <a:t>Physical (somatic) symptoms such as headache more often in non-western countries </a:t>
            </a:r>
          </a:p>
          <a:p>
            <a:pPr lvl="1"/>
            <a:r>
              <a:rPr lang="en-GB" dirty="0" smtClean="0"/>
              <a:t>Disapproval of strong expression of negative emotions – directing emotional feelings into bodily –complaints is more legitimate</a:t>
            </a:r>
          </a:p>
          <a:p>
            <a:pPr lvl="1"/>
            <a:r>
              <a:rPr lang="en-GB" dirty="0" smtClean="0"/>
              <a:t>In China neurasthenia (somatoform disorder x depression</a:t>
            </a:r>
            <a:r>
              <a:rPr lang="en-GB" dirty="0" smtClean="0"/>
              <a:t>)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61422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Trauma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Traumatic events (terrorism, captivity, torture) produce similar behavioural responses in individuals of different national, cultural and religious  backgrounds</a:t>
            </a:r>
          </a:p>
          <a:p>
            <a:pPr lvl="1"/>
            <a:r>
              <a:rPr lang="en-GB" sz="1800" dirty="0" smtClean="0"/>
              <a:t> -&gt;posttraumatic stress disorder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63141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cs-CZ" dirty="0" smtClean="0"/>
              <a:t>Content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Classification of mental diseases </a:t>
            </a:r>
          </a:p>
          <a:p>
            <a:r>
              <a:rPr lang="en-GB" dirty="0" smtClean="0"/>
              <a:t>Psychopathologies across culture</a:t>
            </a:r>
          </a:p>
          <a:p>
            <a:r>
              <a:rPr lang="en-GB" dirty="0" smtClean="0"/>
              <a:t>Culture-bound syndromes</a:t>
            </a:r>
          </a:p>
          <a:p>
            <a:r>
              <a:rPr lang="en-GB" dirty="0" smtClean="0"/>
              <a:t>Culture specific psychotherapy 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876" y="877956"/>
            <a:ext cx="35909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34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 and suicide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 smtClean="0"/>
              <a:t>US:India</a:t>
            </a:r>
            <a:r>
              <a:rPr lang="en-GB" sz="2000" dirty="0" smtClean="0"/>
              <a:t> </a:t>
            </a:r>
            <a:r>
              <a:rPr lang="en-GB" sz="2000" dirty="0" smtClean="0"/>
              <a:t>(suicide rate) = 2:1 </a:t>
            </a:r>
          </a:p>
          <a:p>
            <a:r>
              <a:rPr lang="en-GB" sz="2000" dirty="0" smtClean="0"/>
              <a:t>Low suicide rate</a:t>
            </a:r>
            <a:r>
              <a:rPr lang="cs-CZ" sz="2000" dirty="0" smtClean="0"/>
              <a:t>:</a:t>
            </a:r>
            <a:r>
              <a:rPr lang="en-GB" sz="2000" dirty="0" smtClean="0"/>
              <a:t> Syria, Egypt, Jordan and Kuwait</a:t>
            </a:r>
          </a:p>
          <a:p>
            <a:r>
              <a:rPr lang="en-GB" sz="2000" dirty="0" smtClean="0"/>
              <a:t>Hi</a:t>
            </a:r>
            <a:r>
              <a:rPr lang="cs-CZ" sz="2000" dirty="0" smtClean="0"/>
              <a:t>g</a:t>
            </a:r>
            <a:r>
              <a:rPr lang="en-GB" sz="2000" dirty="0" smtClean="0"/>
              <a:t>h rate</a:t>
            </a:r>
            <a:r>
              <a:rPr lang="cs-CZ" sz="2000" dirty="0" smtClean="0"/>
              <a:t>: </a:t>
            </a:r>
            <a:r>
              <a:rPr lang="en-GB" sz="2000" dirty="0" smtClean="0"/>
              <a:t>Japan, Singapore, </a:t>
            </a:r>
            <a:r>
              <a:rPr lang="en-GB" sz="2000" dirty="0" smtClean="0"/>
              <a:t>Scandinavian</a:t>
            </a:r>
            <a:r>
              <a:rPr lang="cs-CZ" sz="2000" dirty="0" smtClean="0"/>
              <a:t>,</a:t>
            </a:r>
            <a:r>
              <a:rPr lang="en-GB" sz="2000" dirty="0" smtClean="0"/>
              <a:t> </a:t>
            </a:r>
            <a:r>
              <a:rPr lang="en-GB" sz="2000" dirty="0" smtClean="0"/>
              <a:t>Central , East Europe</a:t>
            </a:r>
          </a:p>
          <a:p>
            <a:r>
              <a:rPr lang="en-GB" sz="2000" dirty="0" smtClean="0"/>
              <a:t>Causes such as alcoholism, group pressure, depressive disorder,…</a:t>
            </a:r>
          </a:p>
          <a:p>
            <a:r>
              <a:rPr lang="en-GB" sz="2000" dirty="0" smtClean="0"/>
              <a:t>Significant relationship between societal complexity and frequency of suicide (Durkheim hypothesis)</a:t>
            </a:r>
          </a:p>
          <a:p>
            <a:pPr lvl="1"/>
            <a:r>
              <a:rPr lang="en-GB" sz="1800" dirty="0" smtClean="0"/>
              <a:t>Some religious beliefs may prevent from considering self-killing</a:t>
            </a:r>
          </a:p>
          <a:p>
            <a:pPr lvl="1"/>
            <a:r>
              <a:rPr lang="en-GB" sz="1800" dirty="0" smtClean="0"/>
              <a:t>Come cultural norms increase the social supportiveness among people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8172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Substance abuse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Wide cultural variations in attitudes toward substance consumption, patterns of substance use, accessibility of substance  and prevalence of disorder related t</a:t>
            </a:r>
            <a:r>
              <a:rPr lang="cs-CZ" sz="2000" dirty="0" smtClean="0"/>
              <a:t>o</a:t>
            </a:r>
            <a:r>
              <a:rPr lang="en-GB" sz="2000" dirty="0" smtClean="0"/>
              <a:t> substance</a:t>
            </a:r>
          </a:p>
          <a:p>
            <a:r>
              <a:rPr lang="en-GB" sz="2000" dirty="0" smtClean="0"/>
              <a:t>Highest consumption : Argentina, Australia, Northern Hemisphere</a:t>
            </a:r>
          </a:p>
          <a:p>
            <a:r>
              <a:rPr lang="en-GB" sz="2000" dirty="0" smtClean="0"/>
              <a:t>Low consumption level : </a:t>
            </a:r>
            <a:r>
              <a:rPr lang="en-GB" sz="2000" dirty="0" smtClean="0"/>
              <a:t>Africa</a:t>
            </a:r>
            <a:r>
              <a:rPr lang="cs-CZ" sz="2000" dirty="0" smtClean="0"/>
              <a:t>,</a:t>
            </a:r>
            <a:r>
              <a:rPr lang="en-GB" sz="2000" dirty="0" smtClean="0"/>
              <a:t> </a:t>
            </a:r>
            <a:r>
              <a:rPr lang="en-GB" sz="2000" dirty="0" smtClean="0"/>
              <a:t>southern Asia, Indian Ocean </a:t>
            </a:r>
          </a:p>
          <a:p>
            <a:r>
              <a:rPr lang="en-GB" sz="2000" dirty="0" smtClean="0"/>
              <a:t>Europeans consumes 50% alcohol on Earth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53662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Culture-bound syndroms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11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26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1232453"/>
            <a:ext cx="8596668" cy="4808910"/>
          </a:xfrm>
        </p:spPr>
        <p:txBody>
          <a:bodyPr/>
          <a:lstStyle/>
          <a:p>
            <a:r>
              <a:rPr lang="en-GB" sz="2000" dirty="0" smtClean="0"/>
              <a:t>= recurrent, locality-specific patterns of aberrant behaviour, and troubling experience (that may or may not be linked to  a particular DSM-V diagnostic category)</a:t>
            </a:r>
          </a:p>
          <a:p>
            <a:r>
              <a:rPr lang="en-GB" sz="2000" dirty="0" smtClean="0"/>
              <a:t>Are found only in a particular cultural group</a:t>
            </a:r>
          </a:p>
          <a:p>
            <a:r>
              <a:rPr lang="en-GB" sz="2000" dirty="0" smtClean="0"/>
              <a:t>A collection of signs and symptoms which are restricted to a limited number of cultures primarily by reason of certain psychosocial features </a:t>
            </a:r>
          </a:p>
          <a:p>
            <a:r>
              <a:rPr lang="en-GB" sz="1800" dirty="0" smtClean="0"/>
              <a:t>Culturally unique or local expressions of some universal disorders</a:t>
            </a:r>
          </a:p>
          <a:p>
            <a:r>
              <a:rPr lang="en-GB" dirty="0" smtClean="0"/>
              <a:t>All cultures have separate categories for normal and abnormal </a:t>
            </a:r>
            <a:r>
              <a:rPr lang="en-GB" dirty="0" err="1" smtClean="0"/>
              <a:t>bahavior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sz="2000" b="1" dirty="0" smtClean="0"/>
              <a:t>Found in the </a:t>
            </a:r>
            <a:r>
              <a:rPr lang="en-GB" sz="2000" b="1" dirty="0" smtClean="0">
                <a:solidFill>
                  <a:srgbClr val="FF0000"/>
                </a:solidFill>
              </a:rPr>
              <a:t>appendix</a:t>
            </a:r>
            <a:r>
              <a:rPr lang="en-GB" sz="2000" b="1" dirty="0" smtClean="0"/>
              <a:t> of the DSM-IV, but</a:t>
            </a:r>
            <a:r>
              <a:rPr lang="en-GB" sz="2000" b="1" dirty="0" smtClean="0">
                <a:solidFill>
                  <a:srgbClr val="FF0000"/>
                </a:solidFill>
              </a:rPr>
              <a:t> not </a:t>
            </a:r>
            <a:r>
              <a:rPr lang="en-GB" sz="2000" b="1" dirty="0" smtClean="0"/>
              <a:t>in the ICD-10</a:t>
            </a:r>
          </a:p>
          <a:p>
            <a:pPr marL="457200" lvl="1" indent="0">
              <a:buNone/>
            </a:pP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075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99" y="-307063"/>
            <a:ext cx="11310002" cy="747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77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017" y="-646590"/>
            <a:ext cx="8334658" cy="8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56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9" y="-45751"/>
            <a:ext cx="11212502" cy="694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1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Psychotherapy across cultures</a:t>
            </a:r>
            <a:endParaRPr lang="en-GB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0647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Psychotherapy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1577009"/>
            <a:ext cx="8596668" cy="446435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 = alleviating the patients suffering due to a psychological problem or disorder</a:t>
            </a:r>
          </a:p>
          <a:p>
            <a:r>
              <a:rPr lang="en-GB" sz="2000" dirty="0" smtClean="0"/>
              <a:t>= special practice involving a designated healer (or therapist) and an identified client (or patient) with the particular purpose of solving a problem </a:t>
            </a:r>
            <a:r>
              <a:rPr lang="en-GB" sz="2000" dirty="0" err="1" smtClean="0"/>
              <a:t>fo</a:t>
            </a:r>
            <a:r>
              <a:rPr lang="cs-CZ" sz="2000" dirty="0" smtClean="0"/>
              <a:t>r</a:t>
            </a:r>
            <a:r>
              <a:rPr lang="en-GB" sz="2000" dirty="0" smtClean="0"/>
              <a:t> </a:t>
            </a:r>
            <a:r>
              <a:rPr lang="en-GB" sz="2000" dirty="0" smtClean="0"/>
              <a:t>which the client suffering or promoting the client's mental health. The practice may take various forms, and the fundamental orientation may be supernatural, natural, biomedical, sociophilosophical or psychological (Tseng, 2001)</a:t>
            </a:r>
          </a:p>
          <a:p>
            <a:r>
              <a:rPr lang="en-GB" sz="2000" dirty="0" smtClean="0"/>
              <a:t>Cultural beliefs and practices usually enter into psychotherapeutic process</a:t>
            </a:r>
          </a:p>
          <a:p>
            <a:pPr lvl="1"/>
            <a:r>
              <a:rPr lang="en-GB" sz="1800" dirty="0" smtClean="0"/>
              <a:t> – part of the therapist's and patient's understandings of the problem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791667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Psychotherapy</a:t>
            </a:r>
            <a:endParaRPr lang="cs-CZ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28479648"/>
              </p:ext>
            </p:extLst>
          </p:nvPr>
        </p:nvGraphicFramePr>
        <p:xfrm>
          <a:off x="783352" y="1930400"/>
          <a:ext cx="7128196" cy="4552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9626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 example…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24" y="2663687"/>
            <a:ext cx="11813389" cy="33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658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Indigenous psychotherapies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16765"/>
            <a:ext cx="8596668" cy="4691270"/>
          </a:xfrm>
        </p:spPr>
        <p:txBody>
          <a:bodyPr>
            <a:noAutofit/>
          </a:bodyPr>
          <a:lstStyle/>
          <a:p>
            <a:r>
              <a:rPr lang="en-GB" dirty="0" smtClean="0"/>
              <a:t>Shared common culture </a:t>
            </a:r>
          </a:p>
          <a:p>
            <a:r>
              <a:rPr lang="en-GB" dirty="0" smtClean="0"/>
              <a:t>Indigenous healing practices produce psychotherapeutic effects – </a:t>
            </a:r>
            <a:r>
              <a:rPr lang="cs-CZ" dirty="0" smtClean="0"/>
              <a:t>„</a:t>
            </a:r>
            <a:r>
              <a:rPr lang="en-GB" dirty="0" smtClean="0"/>
              <a:t>folk psychotherapy</a:t>
            </a:r>
            <a:r>
              <a:rPr lang="cs-CZ" dirty="0" smtClean="0"/>
              <a:t>“</a:t>
            </a:r>
            <a:endParaRPr lang="en-GB" dirty="0" smtClean="0"/>
          </a:p>
          <a:p>
            <a:r>
              <a:rPr lang="en-GB" dirty="0" smtClean="0"/>
              <a:t>Seen as religious ceremonies or healing exercises related to supernatural or natural powers</a:t>
            </a:r>
          </a:p>
          <a:p>
            <a:r>
              <a:rPr lang="en-GB" dirty="0" smtClean="0"/>
              <a:t>The mobilization of ones own resources through medico-religious practices that one believes in </a:t>
            </a:r>
          </a:p>
          <a:p>
            <a:r>
              <a:rPr lang="en-GB" dirty="0" smtClean="0"/>
              <a:t>Indigenous healers </a:t>
            </a:r>
          </a:p>
          <a:p>
            <a:pPr lvl="1"/>
            <a:r>
              <a:rPr lang="en-GB" dirty="0" smtClean="0"/>
              <a:t>More accessible</a:t>
            </a:r>
          </a:p>
          <a:p>
            <a:pPr lvl="1"/>
            <a:r>
              <a:rPr lang="en-GB" dirty="0" smtClean="0"/>
              <a:t>Accept patient's description of problems</a:t>
            </a:r>
          </a:p>
          <a:p>
            <a:pPr lvl="1"/>
            <a:r>
              <a:rPr lang="en-GB" dirty="0" smtClean="0"/>
              <a:t>Empathetic and charismatic – effective healing relationship </a:t>
            </a:r>
          </a:p>
          <a:p>
            <a:pPr lvl="1"/>
            <a:r>
              <a:rPr lang="en-GB" dirty="0" smtClean="0"/>
              <a:t>Placebo effect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549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Indigenous psychotherapies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Examples: religious healing practice, healing ceremony, shamanism, divination, fortune-telling, voodoo</a:t>
            </a:r>
          </a:p>
          <a:p>
            <a:pPr lvl="1"/>
            <a:r>
              <a:rPr lang="en-GB" dirty="0"/>
              <a:t>Morita therapy and </a:t>
            </a:r>
            <a:r>
              <a:rPr lang="en-GB" dirty="0" err="1"/>
              <a:t>Naikan</a:t>
            </a:r>
            <a:r>
              <a:rPr lang="en-GB" dirty="0"/>
              <a:t> therapy in japan</a:t>
            </a:r>
          </a:p>
          <a:p>
            <a:pPr lvl="2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en.wikipedia.org/wiki/Naikan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www.youtube.com/watch?v=StSqWdJfX8g</a:t>
            </a:r>
            <a:endParaRPr lang="cs-CZ" dirty="0" smtClean="0"/>
          </a:p>
          <a:p>
            <a:pPr lvl="2"/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709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Cross-cultural psychotherapy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across international borders </a:t>
            </a:r>
          </a:p>
          <a:p>
            <a:r>
              <a:rPr lang="en-GB" sz="2000" dirty="0" smtClean="0"/>
              <a:t>western-based </a:t>
            </a:r>
            <a:r>
              <a:rPr lang="en-GB" sz="2000" dirty="0" smtClean="0"/>
              <a:t>theory and method used to examine persons of other cultures </a:t>
            </a:r>
          </a:p>
          <a:p>
            <a:r>
              <a:rPr lang="en-GB" dirty="0" smtClean="0"/>
              <a:t>Common core to psychotherapeutic practices but with different </a:t>
            </a:r>
            <a:r>
              <a:rPr lang="en-GB" dirty="0" smtClean="0"/>
              <a:t>historical </a:t>
            </a:r>
            <a:r>
              <a:rPr lang="en-GB" dirty="0" smtClean="0"/>
              <a:t>and cultural roots and highly varied cultural expressions</a:t>
            </a:r>
          </a:p>
          <a:p>
            <a:r>
              <a:rPr lang="en-GB" dirty="0" smtClean="0"/>
              <a:t>Can medical beliefs and practices from one culture be effective in the healing process in another culture?</a:t>
            </a:r>
          </a:p>
          <a:p>
            <a:r>
              <a:rPr lang="en-GB" dirty="0" err="1" smtClean="0"/>
              <a:t>Griner</a:t>
            </a:r>
            <a:r>
              <a:rPr lang="en-GB" dirty="0" smtClean="0"/>
              <a:t>, Smith (2006) meta-analysis culturally adapted psychological intervention X traditional intervention </a:t>
            </a:r>
          </a:p>
          <a:p>
            <a:pPr lvl="1"/>
            <a:r>
              <a:rPr lang="en-GB" dirty="0" smtClean="0"/>
              <a:t>Overall positive effect of cult. Adapted therapy (d=0,3-0,6)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612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Multicultural psychotherapy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culturally sensitive and appropriate psychotherapeutic methods taking into consideration the </a:t>
            </a:r>
            <a:r>
              <a:rPr lang="en-GB" sz="2000" dirty="0" smtClean="0">
                <a:solidFill>
                  <a:srgbClr val="FF0000"/>
                </a:solidFill>
              </a:rPr>
              <a:t>cultural and ethnic backgrounds </a:t>
            </a:r>
            <a:r>
              <a:rPr lang="en-GB" sz="2000" dirty="0" smtClean="0"/>
              <a:t>of the therapist and client and the acculturating context </a:t>
            </a:r>
          </a:p>
          <a:p>
            <a:r>
              <a:rPr lang="en-GB" sz="2000" dirty="0" smtClean="0"/>
              <a:t>=&gt; incorporation of </a:t>
            </a:r>
            <a:r>
              <a:rPr lang="en-GB" sz="2000" dirty="0" smtClean="0">
                <a:solidFill>
                  <a:srgbClr val="FF0000"/>
                </a:solidFill>
              </a:rPr>
              <a:t>culture-relevant and culture-sensitive </a:t>
            </a:r>
            <a:r>
              <a:rPr lang="en-GB" sz="2000" dirty="0" smtClean="0"/>
              <a:t>information into practice of psychotherapy with diverse clients</a:t>
            </a:r>
          </a:p>
          <a:p>
            <a:r>
              <a:rPr lang="en-GB" sz="2000" dirty="0" smtClean="0"/>
              <a:t>Cultural adaptation of psychotherapeutic methods that have been proven scientifically to be effective </a:t>
            </a:r>
          </a:p>
          <a:p>
            <a:r>
              <a:rPr lang="en-GB" sz="2000" dirty="0" smtClean="0"/>
              <a:t>Therapist need to be aware of his own ethnic views and biases and how it may interact</a:t>
            </a:r>
          </a:p>
          <a:p>
            <a:endParaRPr lang="en-GB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6986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Resources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err="1"/>
              <a:t>Shiraev</a:t>
            </a:r>
            <a:r>
              <a:rPr lang="cs-CZ" altLang="cs-CZ" dirty="0"/>
              <a:t>, E., </a:t>
            </a:r>
            <a:r>
              <a:rPr lang="cs-CZ" altLang="cs-CZ" dirty="0" err="1"/>
              <a:t>Levy</a:t>
            </a:r>
            <a:r>
              <a:rPr lang="cs-CZ" altLang="cs-CZ" dirty="0"/>
              <a:t> D. (2014). </a:t>
            </a:r>
            <a:r>
              <a:rPr lang="cs-CZ" altLang="cs-CZ" dirty="0" err="1"/>
              <a:t>Cross-Cultural</a:t>
            </a:r>
            <a:r>
              <a:rPr lang="cs-CZ" altLang="cs-CZ" dirty="0"/>
              <a:t> Psychology. </a:t>
            </a:r>
            <a:r>
              <a:rPr lang="cs-CZ" altLang="cs-CZ" dirty="0" err="1"/>
              <a:t>Pearson</a:t>
            </a:r>
            <a:r>
              <a:rPr lang="cs-CZ" altLang="cs-CZ" dirty="0"/>
              <a:t>.</a:t>
            </a:r>
          </a:p>
          <a:p>
            <a:r>
              <a:rPr lang="cs-CZ" altLang="cs-CZ" dirty="0" err="1"/>
              <a:t>Berry</a:t>
            </a:r>
            <a:r>
              <a:rPr lang="cs-CZ" altLang="cs-CZ" dirty="0"/>
              <a:t>, J. W., </a:t>
            </a:r>
            <a:r>
              <a:rPr lang="cs-CZ" altLang="cs-CZ" dirty="0" err="1"/>
              <a:t>Poortinga</a:t>
            </a:r>
            <a:r>
              <a:rPr lang="cs-CZ" altLang="cs-CZ" dirty="0"/>
              <a:t>, Y. H., et al. (2011).</a:t>
            </a:r>
            <a:r>
              <a:rPr lang="cs-CZ" altLang="cs-CZ" i="1" dirty="0"/>
              <a:t> </a:t>
            </a:r>
            <a:r>
              <a:rPr lang="cs-CZ" altLang="cs-CZ" i="1" dirty="0" err="1"/>
              <a:t>Cross-cultural</a:t>
            </a:r>
            <a:r>
              <a:rPr lang="cs-CZ" altLang="cs-CZ" i="1" dirty="0"/>
              <a:t> Psychology: </a:t>
            </a:r>
            <a:r>
              <a:rPr lang="cs-CZ" altLang="cs-CZ" dirty="0"/>
              <a:t> </a:t>
            </a:r>
            <a:r>
              <a:rPr lang="cs-CZ" altLang="cs-CZ" dirty="0" err="1"/>
              <a:t>Research</a:t>
            </a:r>
            <a:r>
              <a:rPr lang="cs-CZ" altLang="cs-CZ" dirty="0"/>
              <a:t> and </a:t>
            </a:r>
            <a:r>
              <a:rPr lang="cs-CZ" altLang="cs-CZ" dirty="0" err="1"/>
              <a:t>aplication</a:t>
            </a:r>
            <a:r>
              <a:rPr lang="cs-CZ" altLang="cs-CZ" dirty="0"/>
              <a:t>. </a:t>
            </a:r>
            <a:r>
              <a:rPr lang="cs-CZ" altLang="cs-CZ" dirty="0" err="1"/>
              <a:t>Third</a:t>
            </a:r>
            <a:r>
              <a:rPr lang="cs-CZ" altLang="cs-CZ" dirty="0"/>
              <a:t> </a:t>
            </a:r>
            <a:r>
              <a:rPr lang="cs-CZ" altLang="cs-CZ" dirty="0" err="1"/>
              <a:t>Edition</a:t>
            </a:r>
            <a:r>
              <a:rPr lang="cs-CZ" altLang="cs-CZ" dirty="0"/>
              <a:t>. Cambridge university </a:t>
            </a:r>
            <a:r>
              <a:rPr lang="cs-CZ" altLang="cs-CZ" dirty="0" err="1"/>
              <a:t>press</a:t>
            </a:r>
            <a:r>
              <a:rPr lang="cs-CZ" altLang="cs-CZ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00996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dirty="0" err="1"/>
              <a:t>Thank</a:t>
            </a:r>
            <a:r>
              <a:rPr lang="cs-CZ" altLang="cs-CZ" dirty="0"/>
              <a:t> </a:t>
            </a:r>
            <a:r>
              <a:rPr lang="cs-CZ" altLang="cs-CZ" dirty="0" err="1"/>
              <a:t>You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230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Classification of mental diseases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493" y="675860"/>
            <a:ext cx="4012754" cy="269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flipV="1">
            <a:off x="677334" y="543339"/>
            <a:ext cx="8596668" cy="66261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834887"/>
            <a:ext cx="8596668" cy="5206476"/>
          </a:xfrm>
        </p:spPr>
        <p:txBody>
          <a:bodyPr>
            <a:normAutofit/>
          </a:bodyPr>
          <a:lstStyle/>
          <a:p>
            <a:r>
              <a:rPr lang="cs-CZ" sz="2000" b="1" i="1" dirty="0">
                <a:solidFill>
                  <a:srgbClr val="FF0000"/>
                </a:solidFill>
              </a:rPr>
              <a:t>MENTAL DISORDER </a:t>
            </a:r>
            <a:r>
              <a:rPr lang="cs-CZ" sz="2000" b="1" i="1" dirty="0"/>
              <a:t>= </a:t>
            </a:r>
            <a:r>
              <a:rPr lang="en-US" sz="2000" b="1" dirty="0"/>
              <a:t> “a clinically significant behavioral or psychological syndrome or pattern that occurs in an individual [which] is associated with present distress…or disability…or with a significant increased risk of suffering.”</a:t>
            </a:r>
            <a:endParaRPr lang="cs-CZ" sz="2000" b="1" dirty="0"/>
          </a:p>
          <a:p>
            <a:endParaRPr lang="cs-CZ" sz="2000" dirty="0" smtClean="0"/>
          </a:p>
          <a:p>
            <a:r>
              <a:rPr lang="en-GB" sz="2000" dirty="0" smtClean="0"/>
              <a:t>Psychopathological symptom x</a:t>
            </a:r>
            <a:r>
              <a:rPr lang="cs-CZ" sz="2000" dirty="0" smtClean="0"/>
              <a:t> </a:t>
            </a:r>
            <a:r>
              <a:rPr lang="en-GB" sz="2000" dirty="0" smtClean="0"/>
              <a:t> culture norm</a:t>
            </a:r>
            <a:endParaRPr lang="cs-CZ" sz="2000" dirty="0" smtClean="0"/>
          </a:p>
          <a:p>
            <a:endParaRPr lang="en-GB" sz="2000" dirty="0" smtClean="0"/>
          </a:p>
          <a:p>
            <a:r>
              <a:rPr lang="en-GB" sz="2000" i="1" dirty="0" smtClean="0"/>
              <a:t>Diagnostic and Statistical Manual of Mental Disorders </a:t>
            </a:r>
            <a:r>
              <a:rPr lang="en-GB" sz="2000" dirty="0" smtClean="0">
                <a:solidFill>
                  <a:srgbClr val="FF0000"/>
                </a:solidFill>
              </a:rPr>
              <a:t>DSM-V</a:t>
            </a:r>
            <a:r>
              <a:rPr lang="en-GB" sz="2000" i="1" dirty="0" smtClean="0"/>
              <a:t>  (by American Psychiatric Association)</a:t>
            </a:r>
          </a:p>
          <a:p>
            <a:pPr lvl="1"/>
            <a:r>
              <a:rPr lang="en-GB" sz="1800" i="1" dirty="0" smtClean="0"/>
              <a:t>Today DSM V has become the main system of classification of psychological disorders</a:t>
            </a:r>
          </a:p>
          <a:p>
            <a:r>
              <a:rPr lang="en-GB" sz="2000" dirty="0" smtClean="0"/>
              <a:t>International Classification of Diseases </a:t>
            </a:r>
            <a:r>
              <a:rPr lang="en-GB" sz="2000" dirty="0" smtClean="0">
                <a:solidFill>
                  <a:srgbClr val="FF0000"/>
                </a:solidFill>
              </a:rPr>
              <a:t>ICD 10 </a:t>
            </a:r>
            <a:r>
              <a:rPr lang="en-GB" sz="2000" dirty="0" smtClean="0"/>
              <a:t>(by World Health Organization)</a:t>
            </a:r>
          </a:p>
          <a:p>
            <a:endParaRPr lang="en-GB" i="1" dirty="0"/>
          </a:p>
        </p:txBody>
      </p:sp>
      <p:sp>
        <p:nvSpPr>
          <p:cNvPr id="5" name="Ovál 4"/>
          <p:cNvSpPr/>
          <p:nvPr/>
        </p:nvSpPr>
        <p:spPr>
          <a:xfrm>
            <a:off x="1033670" y="2464904"/>
            <a:ext cx="3379304" cy="7553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Psychopathological</a:t>
            </a:r>
            <a:r>
              <a:rPr lang="cs-CZ" dirty="0" smtClean="0"/>
              <a:t> symptom</a:t>
            </a:r>
            <a:endParaRPr lang="en-GB" dirty="0"/>
          </a:p>
        </p:txBody>
      </p:sp>
      <p:sp>
        <p:nvSpPr>
          <p:cNvPr id="6" name="Ovál 5"/>
          <p:cNvSpPr/>
          <p:nvPr/>
        </p:nvSpPr>
        <p:spPr>
          <a:xfrm>
            <a:off x="4678017" y="2557670"/>
            <a:ext cx="1630018" cy="6626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Culture</a:t>
            </a:r>
            <a:r>
              <a:rPr lang="cs-CZ" dirty="0" smtClean="0"/>
              <a:t> </a:t>
            </a:r>
            <a:r>
              <a:rPr lang="cs-CZ" dirty="0" err="1" smtClean="0"/>
              <a:t>norm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930" y="3994716"/>
            <a:ext cx="3212326" cy="24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2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59" y="363874"/>
            <a:ext cx="7256929" cy="631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97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Biases in the classification system of mental disorders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goal</a:t>
            </a:r>
            <a:r>
              <a:rPr lang="cs-CZ" dirty="0" smtClean="0"/>
              <a:t> - </a:t>
            </a:r>
            <a:r>
              <a:rPr lang="en-GB" dirty="0" smtClean="0"/>
              <a:t>Reliable and valid classification system</a:t>
            </a:r>
          </a:p>
          <a:p>
            <a:pPr lvl="1"/>
            <a:r>
              <a:rPr lang="en-GB" dirty="0" smtClean="0"/>
              <a:t>Experience o</a:t>
            </a:r>
            <a:r>
              <a:rPr lang="cs-CZ" dirty="0" smtClean="0"/>
              <a:t>f</a:t>
            </a:r>
            <a:r>
              <a:rPr lang="en-GB" dirty="0" smtClean="0"/>
              <a:t> mental disorder highly subjective </a:t>
            </a:r>
            <a:r>
              <a:rPr lang="cs-CZ" dirty="0" smtClean="0"/>
              <a:t>-&gt; </a:t>
            </a:r>
            <a:r>
              <a:rPr lang="cs-CZ" dirty="0" err="1" smtClean="0"/>
              <a:t>highly</a:t>
            </a:r>
            <a:r>
              <a:rPr lang="cs-CZ" dirty="0" smtClean="0"/>
              <a:t> </a:t>
            </a:r>
            <a:r>
              <a:rPr lang="cs-CZ" dirty="0" err="1" smtClean="0"/>
              <a:t>subejctive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en-GB" dirty="0" smtClean="0"/>
              <a:t> expression</a:t>
            </a:r>
          </a:p>
          <a:p>
            <a:pPr lvl="1"/>
            <a:r>
              <a:rPr lang="cs-CZ" dirty="0" err="1" smtClean="0"/>
              <a:t>Depends</a:t>
            </a:r>
            <a:r>
              <a:rPr lang="cs-CZ" dirty="0" smtClean="0"/>
              <a:t> on </a:t>
            </a:r>
            <a:r>
              <a:rPr lang="en-GB" dirty="0" smtClean="0"/>
              <a:t>The </a:t>
            </a:r>
            <a:r>
              <a:rPr lang="en-GB" dirty="0" smtClean="0"/>
              <a:t>manner</a:t>
            </a:r>
            <a:r>
              <a:rPr lang="cs-CZ" dirty="0" smtClean="0"/>
              <a:t>,</a:t>
            </a:r>
            <a:r>
              <a:rPr lang="en-GB" dirty="0" smtClean="0"/>
              <a:t> in which the behavioural aspect expressed are acceptable or not in the society </a:t>
            </a:r>
          </a:p>
          <a:p>
            <a:pPr lvl="1"/>
            <a:r>
              <a:rPr lang="en-GB" dirty="0" smtClean="0"/>
              <a:t>Changes in professional knowledge </a:t>
            </a:r>
          </a:p>
          <a:p>
            <a:r>
              <a:rPr lang="en-GB" dirty="0" smtClean="0"/>
              <a:t>Example of homosexuality</a:t>
            </a:r>
            <a:endParaRPr lang="cs-CZ" dirty="0" smtClean="0"/>
          </a:p>
          <a:p>
            <a:pPr lvl="1"/>
            <a:r>
              <a:rPr lang="en-GB" dirty="0" smtClean="0"/>
              <a:t> removed from the category of psychopathology in 1973 in western world</a:t>
            </a:r>
            <a:endParaRPr lang="cs-CZ" dirty="0" smtClean="0"/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 X</a:t>
            </a:r>
            <a:endParaRPr lang="cs-CZ" dirty="0" smtClean="0">
              <a:solidFill>
                <a:srgbClr val="FF0000"/>
              </a:solidFill>
            </a:endParaRPr>
          </a:p>
          <a:p>
            <a:pPr lvl="1"/>
            <a:r>
              <a:rPr lang="en-GB" dirty="0" smtClean="0"/>
              <a:t> abnormal behaviour + criminal offence in other</a:t>
            </a:r>
            <a:r>
              <a:rPr lang="cs-CZ" dirty="0" smtClean="0"/>
              <a:t> </a:t>
            </a:r>
            <a:r>
              <a:rPr lang="cs-CZ" dirty="0" err="1" smtClean="0"/>
              <a:t>countries</a:t>
            </a:r>
            <a:r>
              <a:rPr lang="en-GB" dirty="0" smtClean="0"/>
              <a:t> (Uganda)</a:t>
            </a:r>
          </a:p>
          <a:p>
            <a:endParaRPr lang="en-GB" dirty="0" smtClean="0"/>
          </a:p>
          <a:p>
            <a:r>
              <a:rPr lang="en-GB" sz="2000" u="sng" dirty="0" smtClean="0"/>
              <a:t>== </a:t>
            </a:r>
            <a:r>
              <a:rPr lang="en-GB" sz="2000" u="sng" dirty="0" smtClean="0">
                <a:solidFill>
                  <a:srgbClr val="FF0000"/>
                </a:solidFill>
              </a:rPr>
              <a:t>universal classification system difficult to achieve</a:t>
            </a:r>
            <a:endParaRPr lang="en-GB" sz="2000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39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link between culture and psychopathology</a:t>
            </a:r>
            <a:endParaRPr lang="en-GB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323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 flipV="1">
            <a:off x="1180917" y="556592"/>
            <a:ext cx="8596668" cy="225287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77334" y="1152939"/>
            <a:ext cx="8596668" cy="4888423"/>
          </a:xfrm>
        </p:spPr>
        <p:txBody>
          <a:bodyPr/>
          <a:lstStyle/>
          <a:p>
            <a:endParaRPr lang="cs-CZ" dirty="0" smtClean="0"/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endParaRPr lang="cs-CZ" sz="2000" dirty="0">
              <a:solidFill>
                <a:srgbClr val="FF0000"/>
              </a:solidFill>
            </a:endParaRPr>
          </a:p>
          <a:p>
            <a:endParaRPr lang="cs-CZ" sz="2000" dirty="0" smtClean="0">
              <a:solidFill>
                <a:srgbClr val="FF0000"/>
              </a:solidFill>
            </a:endParaRPr>
          </a:p>
          <a:p>
            <a:r>
              <a:rPr lang="en-GB" sz="2000" dirty="0" smtClean="0">
                <a:solidFill>
                  <a:srgbClr val="FF0000"/>
                </a:solidFill>
              </a:rPr>
              <a:t>Health</a:t>
            </a:r>
            <a:r>
              <a:rPr lang="en-GB" sz="2000" dirty="0" smtClean="0"/>
              <a:t> = „a state of complete physical, mental and social well-being, and not just the absence of disease or infirmity“ (WHO, 1948)</a:t>
            </a:r>
          </a:p>
          <a:p>
            <a:endParaRPr lang="en-GB" sz="2000" dirty="0" smtClean="0"/>
          </a:p>
          <a:p>
            <a:endParaRPr lang="en-GB" sz="2400" dirty="0" smtClean="0"/>
          </a:p>
          <a:p>
            <a:r>
              <a:rPr lang="en-GB" sz="2000" dirty="0" smtClean="0"/>
              <a:t>Concept of health differs across cultures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84007607"/>
              </p:ext>
            </p:extLst>
          </p:nvPr>
        </p:nvGraphicFramePr>
        <p:xfrm>
          <a:off x="8362123" y="3405809"/>
          <a:ext cx="3935896" cy="314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Šipka dolů 2"/>
          <p:cNvSpPr/>
          <p:nvPr/>
        </p:nvSpPr>
        <p:spPr>
          <a:xfrm>
            <a:off x="2789582" y="3663410"/>
            <a:ext cx="530087" cy="3313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ál 5"/>
          <p:cNvSpPr/>
          <p:nvPr/>
        </p:nvSpPr>
        <p:spPr>
          <a:xfrm>
            <a:off x="1041769" y="1272207"/>
            <a:ext cx="1747813" cy="66260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Culture</a:t>
            </a:r>
            <a:endParaRPr lang="en-GB" dirty="0"/>
          </a:p>
        </p:txBody>
      </p:sp>
      <p:sp>
        <p:nvSpPr>
          <p:cNvPr id="7" name="Ovál 6"/>
          <p:cNvSpPr/>
          <p:nvPr/>
        </p:nvSpPr>
        <p:spPr>
          <a:xfrm>
            <a:off x="3949148" y="1152939"/>
            <a:ext cx="1934817" cy="79513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illness</a:t>
            </a:r>
            <a:endParaRPr lang="en-GB" dirty="0"/>
          </a:p>
        </p:txBody>
      </p:sp>
      <p:sp>
        <p:nvSpPr>
          <p:cNvPr id="8" name="Obousměrná vodorovná šipka 7"/>
          <p:cNvSpPr/>
          <p:nvPr/>
        </p:nvSpPr>
        <p:spPr>
          <a:xfrm>
            <a:off x="3054626" y="1364973"/>
            <a:ext cx="755374" cy="39756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9274002" y="2829337"/>
            <a:ext cx="2639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MENTAL DISEASE</a:t>
            </a:r>
            <a:endParaRPr lang="en-GB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0" y="271668"/>
            <a:ext cx="3498574" cy="21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17615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1517</TotalTime>
  <Words>1337</Words>
  <Application>Microsoft Office PowerPoint</Application>
  <PresentationFormat>Širokoúhlá obrazovka</PresentationFormat>
  <Paragraphs>163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Trebuchet MS</vt:lpstr>
      <vt:lpstr>Wingdings 3</vt:lpstr>
      <vt:lpstr>Faseta</vt:lpstr>
      <vt:lpstr>Lecture 5 Culture specific mental disorders</vt:lpstr>
      <vt:lpstr>Content</vt:lpstr>
      <vt:lpstr>An example…</vt:lpstr>
      <vt:lpstr>Classification of mental diseases</vt:lpstr>
      <vt:lpstr>Prezentace aplikace PowerPoint</vt:lpstr>
      <vt:lpstr>Prezentace aplikace PowerPoint</vt:lpstr>
      <vt:lpstr>Biases in the classification system of mental disorders</vt:lpstr>
      <vt:lpstr>The link between culture and psychopathology</vt:lpstr>
      <vt:lpstr>Prezentace aplikace PowerPoint</vt:lpstr>
      <vt:lpstr>Prezentace aplikace PowerPoint</vt:lpstr>
      <vt:lpstr>Prezentace aplikace PowerPoint</vt:lpstr>
      <vt:lpstr>Universalism of psychopathology</vt:lpstr>
      <vt:lpstr>Prevalence of some mental health disorders across countries</vt:lpstr>
      <vt:lpstr>Psychopathologies across cultures</vt:lpstr>
      <vt:lpstr>Schizophrenia</vt:lpstr>
      <vt:lpstr>Prezentace aplikace PowerPoint</vt:lpstr>
      <vt:lpstr>DEPRESSION </vt:lpstr>
      <vt:lpstr>DEPRESSION</vt:lpstr>
      <vt:lpstr>Trauma</vt:lpstr>
      <vt:lpstr>Culture and suicide</vt:lpstr>
      <vt:lpstr>Substance abuse</vt:lpstr>
      <vt:lpstr>Culture-bound syndroms</vt:lpstr>
      <vt:lpstr>Prezentace aplikace PowerPoint</vt:lpstr>
      <vt:lpstr>Prezentace aplikace PowerPoint</vt:lpstr>
      <vt:lpstr>Prezentace aplikace PowerPoint</vt:lpstr>
      <vt:lpstr>Prezentace aplikace PowerPoint</vt:lpstr>
      <vt:lpstr>Psychotherapy across cultures</vt:lpstr>
      <vt:lpstr>Psychotherapy</vt:lpstr>
      <vt:lpstr>Psychotherapy</vt:lpstr>
      <vt:lpstr>Indigenous psychotherapies</vt:lpstr>
      <vt:lpstr>Indigenous psychotherapies</vt:lpstr>
      <vt:lpstr>Cross-cultural psychotherapy</vt:lpstr>
      <vt:lpstr>Multicultural psychotherapy</vt:lpstr>
      <vt:lpstr>Resources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5 Culture specific mental disorders</dc:title>
  <dc:creator>Mgr. Petra Chvojková</dc:creator>
  <cp:lastModifiedBy>Mgr. Petra Chvojková</cp:lastModifiedBy>
  <cp:revision>58</cp:revision>
  <dcterms:created xsi:type="dcterms:W3CDTF">2015-04-08T20:18:44Z</dcterms:created>
  <dcterms:modified xsi:type="dcterms:W3CDTF">2015-04-16T14:07:32Z</dcterms:modified>
</cp:coreProperties>
</file>