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3" r:id="rId7"/>
    <p:sldId id="273" r:id="rId8"/>
    <p:sldId id="274" r:id="rId9"/>
    <p:sldId id="264" r:id="rId10"/>
    <p:sldId id="261" r:id="rId11"/>
    <p:sldId id="262" r:id="rId12"/>
    <p:sldId id="265" r:id="rId13"/>
    <p:sldId id="266" r:id="rId14"/>
    <p:sldId id="267" r:id="rId15"/>
    <p:sldId id="275" r:id="rId16"/>
    <p:sldId id="276" r:id="rId17"/>
    <p:sldId id="268" r:id="rId18"/>
    <p:sldId id="277" r:id="rId19"/>
    <p:sldId id="269" r:id="rId20"/>
    <p:sldId id="271" r:id="rId21"/>
    <p:sldId id="27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Chvojková" initials="P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341" autoAdjust="0"/>
  </p:normalViewPr>
  <p:slideViewPr>
    <p:cSldViewPr snapToGrid="0">
      <p:cViewPr varScale="1">
        <p:scale>
          <a:sx n="78" d="100"/>
          <a:sy n="78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8229F-649D-4110-8B8F-0A0EEA419294}" type="datetimeFigureOut">
              <a:rPr lang="en-GB" smtClean="0"/>
              <a:t>05/03/2015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7C7D5-637E-4DFE-99DD-A6609E157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94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45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94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74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06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49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11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0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noProof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225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1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98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Ukázka kulturního asimilátoru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235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28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C7D5-637E-4DFE-99DD-A6609E1571E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6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66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9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65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9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2142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879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961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17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59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21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0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9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11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7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5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29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AB43-2DCE-40FC-9E2B-082741FFBEFA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75437-5E4A-496E-B32B-64AFEA2E35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53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Acculturation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Cross-cultural psychology</a:t>
            </a:r>
          </a:p>
          <a:p>
            <a:r>
              <a:rPr lang="en-GB" dirty="0" smtClean="0"/>
              <a:t>Petra </a:t>
            </a:r>
            <a:r>
              <a:rPr lang="en-GB" dirty="0" err="1" smtClean="0"/>
              <a:t>Chvojkova</a:t>
            </a:r>
            <a:endParaRPr lang="en-GB" dirty="0" smtClean="0"/>
          </a:p>
          <a:p>
            <a:r>
              <a:rPr lang="cs-CZ" dirty="0" smtClean="0"/>
              <a:t>5.3. 2015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7188"/>
            <a:ext cx="37988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1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ABCs</a:t>
            </a:r>
            <a:r>
              <a:rPr lang="cs-CZ" dirty="0" smtClean="0"/>
              <a:t> model of acculturation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Affective</a:t>
            </a:r>
            <a:r>
              <a:rPr lang="cs-CZ" sz="2000" dirty="0" smtClean="0"/>
              <a:t> </a:t>
            </a:r>
            <a:r>
              <a:rPr lang="cs-CZ" sz="2000" dirty="0" err="1" smtClean="0"/>
              <a:t>perspective</a:t>
            </a:r>
            <a:r>
              <a:rPr lang="cs-CZ" sz="2000" dirty="0" smtClean="0"/>
              <a:t> (</a:t>
            </a:r>
            <a:r>
              <a:rPr lang="cs-CZ" sz="2000" dirty="0" err="1" smtClean="0"/>
              <a:t>emocional</a:t>
            </a:r>
            <a:r>
              <a:rPr lang="cs-CZ" sz="2000" dirty="0" smtClean="0"/>
              <a:t> </a:t>
            </a:r>
            <a:r>
              <a:rPr lang="cs-CZ" sz="2000" dirty="0" err="1" smtClean="0"/>
              <a:t>aspects</a:t>
            </a:r>
            <a:r>
              <a:rPr lang="cs-CZ" sz="2000" dirty="0" smtClean="0"/>
              <a:t> of acculturation </a:t>
            </a:r>
            <a:r>
              <a:rPr lang="cs-CZ" sz="2000" dirty="0" err="1" smtClean="0"/>
              <a:t>process</a:t>
            </a:r>
            <a:r>
              <a:rPr lang="cs-CZ" sz="2000" dirty="0" smtClean="0"/>
              <a:t>)</a:t>
            </a:r>
          </a:p>
          <a:p>
            <a:pPr lvl="1"/>
            <a:r>
              <a:rPr lang="cs-CZ" dirty="0" smtClean="0"/>
              <a:t>Acculturative stress</a:t>
            </a:r>
          </a:p>
          <a:p>
            <a:r>
              <a:rPr lang="cs-CZ" sz="2000" dirty="0" err="1" smtClean="0"/>
              <a:t>Cognitive</a:t>
            </a:r>
            <a:r>
              <a:rPr lang="cs-CZ" sz="2000" dirty="0" smtClean="0"/>
              <a:t> </a:t>
            </a:r>
            <a:r>
              <a:rPr lang="cs-CZ" sz="2000" dirty="0" err="1" smtClean="0"/>
              <a:t>perspective</a:t>
            </a:r>
            <a:endParaRPr lang="cs-CZ" sz="2000" dirty="0" smtClean="0"/>
          </a:p>
          <a:p>
            <a:pPr lvl="1"/>
            <a:r>
              <a:rPr lang="cs-CZ" i="1" dirty="0"/>
              <a:t>Social identity </a:t>
            </a:r>
            <a:r>
              <a:rPr lang="cs-CZ" i="1" dirty="0" smtClean="0"/>
              <a:t>theory. Tajfel</a:t>
            </a:r>
            <a:endParaRPr lang="cs-CZ" dirty="0" smtClean="0"/>
          </a:p>
          <a:p>
            <a:pPr lvl="1"/>
            <a:r>
              <a:rPr lang="cs-CZ" dirty="0" err="1" smtClean="0"/>
              <a:t>Ethnic</a:t>
            </a:r>
            <a:r>
              <a:rPr lang="cs-CZ" dirty="0" smtClean="0"/>
              <a:t> identity, </a:t>
            </a:r>
            <a:r>
              <a:rPr lang="cs-CZ" dirty="0" err="1" smtClean="0"/>
              <a:t>steretypes</a:t>
            </a:r>
            <a:r>
              <a:rPr lang="cs-CZ" dirty="0" smtClean="0"/>
              <a:t> </a:t>
            </a:r>
          </a:p>
          <a:p>
            <a:r>
              <a:rPr lang="cs-CZ" sz="2000" dirty="0" err="1" smtClean="0"/>
              <a:t>Bahaviour</a:t>
            </a:r>
            <a:r>
              <a:rPr lang="cs-CZ" sz="2000" dirty="0" smtClean="0"/>
              <a:t> </a:t>
            </a:r>
            <a:r>
              <a:rPr lang="cs-CZ" sz="2000" dirty="0" err="1" smtClean="0"/>
              <a:t>perspective</a:t>
            </a:r>
            <a:endParaRPr lang="cs-CZ" sz="2000" dirty="0" smtClean="0"/>
          </a:p>
          <a:p>
            <a:pPr lvl="1"/>
            <a:r>
              <a:rPr lang="cs-CZ" i="1" dirty="0" smtClean="0"/>
              <a:t>Cultural </a:t>
            </a:r>
            <a:r>
              <a:rPr lang="cs-CZ" i="1" dirty="0"/>
              <a:t>learning </a:t>
            </a:r>
            <a:r>
              <a:rPr lang="cs-CZ" i="1" dirty="0" smtClean="0"/>
              <a:t>aproach</a:t>
            </a:r>
          </a:p>
          <a:p>
            <a:pPr lvl="1"/>
            <a:r>
              <a:rPr lang="cs-CZ" dirty="0" smtClean="0"/>
              <a:t>Learning culture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competencies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Cultural </a:t>
            </a:r>
            <a:r>
              <a:rPr lang="cs-CZ" dirty="0" err="1" smtClean="0"/>
              <a:t>training</a:t>
            </a:r>
            <a:r>
              <a:rPr lang="cs-CZ" dirty="0" smtClean="0"/>
              <a:t> – cultural </a:t>
            </a:r>
            <a:r>
              <a:rPr lang="cs-CZ" dirty="0" err="1" smtClean="0"/>
              <a:t>assimilator</a:t>
            </a: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Acculturative stress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„</a:t>
            </a:r>
            <a:r>
              <a:rPr lang="en-GB" i="1" dirty="0" smtClean="0"/>
              <a:t>Acculturative </a:t>
            </a:r>
            <a:r>
              <a:rPr lang="en-GB" i="1" dirty="0"/>
              <a:t>stress refers to the psychological, somatic, and social difficulties that may accompany acculturation processes, often manifesting in anxiety, depression and other forms of mental and physical </a:t>
            </a:r>
            <a:r>
              <a:rPr lang="en-GB" i="1" dirty="0" smtClean="0"/>
              <a:t>maladaptation</a:t>
            </a:r>
            <a:r>
              <a:rPr lang="cs-CZ" i="1" dirty="0" smtClean="0"/>
              <a:t>.“ (</a:t>
            </a:r>
            <a:r>
              <a:rPr lang="cs-CZ" dirty="0" smtClean="0"/>
              <a:t>Berry, 1970)</a:t>
            </a:r>
          </a:p>
          <a:p>
            <a:r>
              <a:rPr lang="en-GB" dirty="0"/>
              <a:t>a response by people to life events that are rooted in intercultural </a:t>
            </a:r>
            <a:r>
              <a:rPr lang="en-GB" dirty="0" smtClean="0"/>
              <a:t>contact</a:t>
            </a:r>
            <a:endParaRPr lang="cs-CZ" dirty="0" smtClean="0"/>
          </a:p>
          <a:p>
            <a:r>
              <a:rPr lang="en-GB" dirty="0"/>
              <a:t>a reduction in health status (including psychological, somatic, and social aspects) of individuals who are undergoing acculturation</a:t>
            </a:r>
            <a:endParaRPr lang="cs-CZ" dirty="0" smtClean="0"/>
          </a:p>
          <a:p>
            <a:r>
              <a:rPr lang="cs-CZ" dirty="0" err="1" smtClean="0"/>
              <a:t>Symptoms</a:t>
            </a:r>
            <a:r>
              <a:rPr lang="cs-CZ" dirty="0" smtClean="0"/>
              <a:t>: </a:t>
            </a:r>
            <a:r>
              <a:rPr lang="en-GB" dirty="0"/>
              <a:t>heightened levels of depression (linked to the experience of cultural loss) and of anxiety (linked to uncertainty about how one should live in new society). </a:t>
            </a:r>
            <a:endParaRPr lang="cs-CZ" dirty="0" smtClean="0"/>
          </a:p>
          <a:p>
            <a:r>
              <a:rPr lang="en-US" dirty="0"/>
              <a:t>negative predictor of well-being</a:t>
            </a:r>
            <a:endParaRPr lang="cs-CZ" dirty="0" smtClean="0"/>
          </a:p>
          <a:p>
            <a:r>
              <a:rPr lang="cs-CZ" dirty="0" err="1" smtClean="0"/>
              <a:t>Measurement</a:t>
            </a:r>
            <a:r>
              <a:rPr lang="cs-CZ" dirty="0" smtClean="0"/>
              <a:t> of acculturative stres – Riverside acculturation scale (RASI, Benet-Martinez, 2005)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267" y="275982"/>
            <a:ext cx="28575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measurement</a:t>
            </a:r>
            <a:r>
              <a:rPr lang="cs-CZ" dirty="0" smtClean="0"/>
              <a:t> of acculturation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To </a:t>
            </a:r>
            <a:r>
              <a:rPr lang="cs-CZ" sz="2000" dirty="0" err="1" smtClean="0"/>
              <a:t>measure</a:t>
            </a:r>
            <a:endParaRPr lang="cs-CZ" sz="2000" dirty="0" smtClean="0"/>
          </a:p>
          <a:p>
            <a:pPr lvl="1"/>
            <a:r>
              <a:rPr lang="cs-CZ" sz="1800" dirty="0" smtClean="0"/>
              <a:t>Acculturative </a:t>
            </a:r>
            <a:r>
              <a:rPr lang="cs-CZ" sz="1800" dirty="0" err="1" smtClean="0"/>
              <a:t>outcomes</a:t>
            </a:r>
            <a:r>
              <a:rPr lang="cs-CZ" sz="1800" dirty="0" smtClean="0"/>
              <a:t> x </a:t>
            </a:r>
            <a:r>
              <a:rPr lang="cs-CZ" sz="1800" dirty="0" err="1" smtClean="0"/>
              <a:t>accul</a:t>
            </a:r>
            <a:r>
              <a:rPr lang="cs-CZ" sz="1800" dirty="0" smtClean="0"/>
              <a:t>. </a:t>
            </a:r>
            <a:r>
              <a:rPr lang="cs-CZ" sz="1800" dirty="0" err="1" smtClean="0"/>
              <a:t>conditions</a:t>
            </a:r>
            <a:endParaRPr lang="cs-CZ" sz="1800" dirty="0" smtClean="0"/>
          </a:p>
          <a:p>
            <a:pPr lvl="1"/>
            <a:r>
              <a:rPr lang="cs-CZ" sz="1800" dirty="0" err="1" smtClean="0"/>
              <a:t>Accu</a:t>
            </a:r>
            <a:r>
              <a:rPr lang="cs-CZ" sz="1800" dirty="0" smtClean="0"/>
              <a:t>. </a:t>
            </a:r>
            <a:r>
              <a:rPr lang="cs-CZ" sz="1800" dirty="0" err="1" smtClean="0"/>
              <a:t>Strategies</a:t>
            </a:r>
            <a:r>
              <a:rPr lang="cs-CZ" sz="1800" dirty="0" smtClean="0"/>
              <a:t> x </a:t>
            </a:r>
            <a:r>
              <a:rPr lang="cs-CZ" sz="1800" dirty="0" err="1" smtClean="0"/>
              <a:t>preferencies</a:t>
            </a:r>
            <a:endParaRPr lang="cs-CZ" sz="1800" dirty="0" smtClean="0"/>
          </a:p>
          <a:p>
            <a:pPr lvl="1"/>
            <a:r>
              <a:rPr lang="en-US" sz="1800" dirty="0"/>
              <a:t>Acculturation attitudes</a:t>
            </a:r>
            <a:endParaRPr lang="cs-CZ" sz="1800" dirty="0" smtClean="0"/>
          </a:p>
          <a:p>
            <a:pPr lvl="1"/>
            <a:r>
              <a:rPr lang="cs-CZ" sz="1800" dirty="0" err="1" smtClean="0"/>
              <a:t>Accu</a:t>
            </a:r>
            <a:r>
              <a:rPr lang="cs-CZ" sz="1800" dirty="0" smtClean="0"/>
              <a:t>. </a:t>
            </a:r>
            <a:r>
              <a:rPr lang="cs-CZ" sz="1800" dirty="0" err="1" smtClean="0"/>
              <a:t>Behavior</a:t>
            </a:r>
            <a:endParaRPr lang="cs-CZ" sz="1800" dirty="0" smtClean="0"/>
          </a:p>
          <a:p>
            <a:r>
              <a:rPr lang="cs-CZ" sz="2000" dirty="0" err="1" smtClean="0"/>
              <a:t>Uni</a:t>
            </a:r>
            <a:r>
              <a:rPr lang="cs-CZ" sz="2000" dirty="0" smtClean="0"/>
              <a:t>- x </a:t>
            </a:r>
            <a:r>
              <a:rPr lang="cs-CZ" sz="2000" dirty="0" err="1" smtClean="0"/>
              <a:t>bi-diensionals</a:t>
            </a:r>
            <a:r>
              <a:rPr lang="cs-CZ" sz="2000" dirty="0" smtClean="0"/>
              <a:t> </a:t>
            </a:r>
            <a:r>
              <a:rPr lang="cs-CZ" sz="2000" dirty="0" err="1" smtClean="0"/>
              <a:t>scales</a:t>
            </a:r>
            <a:endParaRPr lang="cs-CZ" sz="2000" dirty="0" smtClean="0"/>
          </a:p>
          <a:p>
            <a:pPr lvl="1"/>
            <a:r>
              <a:rPr lang="en-GB" sz="1800" dirty="0"/>
              <a:t>bipolar, single dimension scales </a:t>
            </a:r>
            <a:r>
              <a:rPr lang="cs-CZ" sz="1800" dirty="0" smtClean="0"/>
              <a:t>x </a:t>
            </a:r>
            <a:r>
              <a:rPr lang="en-GB" sz="1800" dirty="0" err="1" smtClean="0"/>
              <a:t>bidemensional</a:t>
            </a:r>
            <a:r>
              <a:rPr lang="cs-CZ" sz="1800" dirty="0" smtClean="0"/>
              <a:t> </a:t>
            </a:r>
            <a:r>
              <a:rPr lang="cs-CZ" sz="1800" dirty="0" err="1" smtClean="0"/>
              <a:t>scales</a:t>
            </a:r>
            <a:r>
              <a:rPr lang="en-GB" sz="1800" dirty="0" smtClean="0"/>
              <a:t> </a:t>
            </a:r>
            <a:r>
              <a:rPr lang="cs-CZ" sz="1800" dirty="0" smtClean="0"/>
              <a:t>x </a:t>
            </a:r>
            <a:r>
              <a:rPr lang="en-GB" sz="1800" dirty="0"/>
              <a:t> four scales with statements capturing favourable attitudes toward </a:t>
            </a:r>
            <a:r>
              <a:rPr lang="cs-CZ" sz="1800" dirty="0" err="1" smtClean="0"/>
              <a:t>every</a:t>
            </a:r>
            <a:r>
              <a:rPr lang="cs-CZ" sz="1800" dirty="0" smtClean="0"/>
              <a:t> </a:t>
            </a:r>
            <a:r>
              <a:rPr lang="cs-CZ" sz="1800" dirty="0" err="1" smtClean="0"/>
              <a:t>strategy</a:t>
            </a:r>
            <a:endParaRPr lang="cs-CZ" sz="1800" dirty="0" smtClean="0"/>
          </a:p>
          <a:p>
            <a:r>
              <a:rPr lang="cs-CZ" sz="2000" dirty="0" err="1" smtClean="0"/>
              <a:t>Specific</a:t>
            </a:r>
            <a:r>
              <a:rPr lang="cs-CZ" sz="2000" dirty="0" smtClean="0"/>
              <a:t> </a:t>
            </a:r>
            <a:r>
              <a:rPr lang="cs-CZ" sz="2000" dirty="0" err="1" smtClean="0"/>
              <a:t>scales</a:t>
            </a:r>
            <a:r>
              <a:rPr lang="cs-CZ" sz="2000" dirty="0" smtClean="0"/>
              <a:t> (for </a:t>
            </a:r>
            <a:r>
              <a:rPr lang="cs-CZ" sz="2000" dirty="0" err="1" smtClean="0"/>
              <a:t>example</a:t>
            </a:r>
            <a:r>
              <a:rPr lang="cs-CZ" sz="2000" dirty="0" smtClean="0"/>
              <a:t> </a:t>
            </a:r>
            <a:r>
              <a:rPr lang="cs-CZ" sz="2000" dirty="0" err="1" smtClean="0"/>
              <a:t>mexican</a:t>
            </a:r>
            <a:r>
              <a:rPr lang="cs-CZ" sz="2000" dirty="0" smtClean="0"/>
              <a:t> </a:t>
            </a:r>
            <a:r>
              <a:rPr lang="cs-CZ" sz="2000" dirty="0" err="1" smtClean="0"/>
              <a:t>americans</a:t>
            </a:r>
            <a:r>
              <a:rPr lang="cs-CZ" sz="2000" dirty="0" smtClean="0"/>
              <a:t>)</a:t>
            </a: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327" y="609600"/>
            <a:ext cx="2808288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4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of acculturation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3"/>
          </a:xfrm>
        </p:spPr>
        <p:txBody>
          <a:bodyPr/>
          <a:lstStyle/>
          <a:p>
            <a:pPr lvl="1"/>
            <a:r>
              <a:rPr lang="cs-CZ" altLang="cs-CZ" sz="2000" dirty="0" err="1" smtClean="0"/>
              <a:t>Examples</a:t>
            </a:r>
            <a:r>
              <a:rPr lang="cs-CZ" altLang="cs-CZ" sz="2000" dirty="0" smtClean="0"/>
              <a:t>: </a:t>
            </a:r>
          </a:p>
          <a:p>
            <a:pPr lvl="1"/>
            <a:r>
              <a:rPr lang="cs-CZ" altLang="cs-CZ" sz="1800" dirty="0" smtClean="0"/>
              <a:t>General </a:t>
            </a:r>
            <a:r>
              <a:rPr lang="cs-CZ" altLang="cs-CZ" sz="1800" dirty="0"/>
              <a:t>ethnicity questionaire (GEQ, Tsai et al, 2000)</a:t>
            </a:r>
          </a:p>
          <a:p>
            <a:pPr lvl="1"/>
            <a:r>
              <a:rPr lang="cs-CZ" altLang="cs-CZ" sz="2000" dirty="0"/>
              <a:t>Stephenson multigroup acculturation scale (SMAS, Stephenson, 2000)</a:t>
            </a:r>
          </a:p>
          <a:p>
            <a:pPr lvl="1"/>
            <a:r>
              <a:rPr lang="cs-CZ" altLang="cs-CZ" sz="2000" dirty="0"/>
              <a:t>Vancouver index of acculturation (VIA, Ryder, 2000)</a:t>
            </a:r>
          </a:p>
          <a:p>
            <a:pPr lvl="1"/>
            <a:r>
              <a:rPr lang="cs-CZ" altLang="cs-CZ" sz="2000" dirty="0" err="1"/>
              <a:t>Multicultural</a:t>
            </a:r>
            <a:r>
              <a:rPr lang="cs-CZ" altLang="cs-CZ" sz="2000" dirty="0"/>
              <a:t> Personality </a:t>
            </a:r>
            <a:r>
              <a:rPr lang="cs-CZ" altLang="cs-CZ" sz="2000" dirty="0" err="1"/>
              <a:t>Questionnaire</a:t>
            </a:r>
            <a:r>
              <a:rPr lang="cs-CZ" altLang="cs-CZ" sz="2000" dirty="0"/>
              <a:t> (MPQ, Van der </a:t>
            </a:r>
            <a:r>
              <a:rPr lang="cs-CZ" altLang="cs-CZ" sz="2000" dirty="0" err="1"/>
              <a:t>Zee</a:t>
            </a:r>
            <a:r>
              <a:rPr lang="cs-CZ" altLang="cs-CZ" sz="2000" dirty="0"/>
              <a:t>, Van </a:t>
            </a:r>
            <a:r>
              <a:rPr lang="cs-CZ" altLang="cs-CZ" sz="2000" dirty="0" err="1"/>
              <a:t>Oudenhovenven</a:t>
            </a:r>
            <a:r>
              <a:rPr lang="cs-CZ" altLang="cs-CZ" sz="2000" dirty="0"/>
              <a:t>, 2000)</a:t>
            </a:r>
          </a:p>
          <a:p>
            <a:pPr lvl="1"/>
            <a:r>
              <a:rPr lang="cs-CZ" altLang="cs-CZ" sz="2000" dirty="0"/>
              <a:t>Riverside Acculturation Stress Inventory (RASI; Benet-Martınez, Haritatos, 2005)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6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Acculturation </a:t>
            </a:r>
            <a:r>
              <a:rPr lang="cs-CZ" dirty="0" err="1" smtClean="0"/>
              <a:t>outcomes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Refer to consequences of the acculturation process which can be psychological (internal adjustment, well-being) and behavioral (external adjustment, doing well</a:t>
            </a:r>
            <a:r>
              <a:rPr lang="en-US" sz="2000" dirty="0" smtClean="0"/>
              <a:t>).</a:t>
            </a:r>
            <a:endParaRPr lang="cs-CZ" sz="2000" dirty="0" smtClean="0"/>
          </a:p>
          <a:p>
            <a:r>
              <a:rPr lang="cs-CZ" sz="2000" dirty="0" err="1" smtClean="0"/>
              <a:t>Depends</a:t>
            </a:r>
            <a:r>
              <a:rPr lang="cs-CZ" sz="2000" dirty="0" smtClean="0"/>
              <a:t> on acculturation </a:t>
            </a:r>
            <a:r>
              <a:rPr lang="cs-CZ" sz="2000" dirty="0" err="1" smtClean="0"/>
              <a:t>strategy</a:t>
            </a:r>
            <a:r>
              <a:rPr lang="cs-CZ" sz="2000" dirty="0" smtClean="0"/>
              <a:t>, personality,..</a:t>
            </a:r>
          </a:p>
          <a:p>
            <a:r>
              <a:rPr lang="cs-CZ" sz="2000" dirty="0" smtClean="0"/>
              <a:t>Immigrant paradox </a:t>
            </a:r>
          </a:p>
          <a:p>
            <a:pPr lvl="1"/>
            <a:r>
              <a:rPr lang="cs-CZ" dirty="0" err="1" smtClean="0"/>
              <a:t>First</a:t>
            </a:r>
            <a:r>
              <a:rPr lang="cs-CZ" dirty="0" smtClean="0"/>
              <a:t> x second </a:t>
            </a:r>
            <a:r>
              <a:rPr lang="cs-CZ" dirty="0" err="1" smtClean="0"/>
              <a:t>generation</a:t>
            </a:r>
            <a:r>
              <a:rPr lang="cs-CZ" dirty="0" smtClean="0"/>
              <a:t> od </a:t>
            </a:r>
            <a:r>
              <a:rPr lang="cs-CZ" dirty="0" err="1" smtClean="0"/>
              <a:t>immigrants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aplications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Autofit/>
          </a:bodyPr>
          <a:lstStyle/>
          <a:p>
            <a:r>
              <a:rPr lang="en-GB" sz="2000" dirty="0"/>
              <a:t>unprecedented increase in worldwide migration and globalization</a:t>
            </a:r>
            <a:endParaRPr lang="cs-CZ" sz="2000" dirty="0" smtClean="0"/>
          </a:p>
          <a:p>
            <a:r>
              <a:rPr lang="cs-CZ" sz="2000" dirty="0" smtClean="0"/>
              <a:t>E</a:t>
            </a:r>
            <a:r>
              <a:rPr lang="en-GB" sz="2000" dirty="0" err="1" smtClean="0"/>
              <a:t>ducation</a:t>
            </a:r>
            <a:endParaRPr lang="cs-CZ" sz="2000" dirty="0" smtClean="0"/>
          </a:p>
          <a:p>
            <a:pPr lvl="1"/>
            <a:r>
              <a:rPr lang="en-GB" sz="2000" dirty="0"/>
              <a:t>successful and unsuccessful schooling trajectories for immigrant </a:t>
            </a:r>
            <a:r>
              <a:rPr lang="en-GB" sz="2000" dirty="0" smtClean="0"/>
              <a:t>children</a:t>
            </a:r>
            <a:endParaRPr lang="cs-CZ" sz="2000" dirty="0" smtClean="0"/>
          </a:p>
          <a:p>
            <a:pPr lvl="1"/>
            <a:r>
              <a:rPr lang="en-GB" sz="2000" dirty="0"/>
              <a:t>educational strategies that may benefit them</a:t>
            </a:r>
            <a:endParaRPr lang="cs-CZ" sz="2000" dirty="0" smtClean="0"/>
          </a:p>
          <a:p>
            <a:r>
              <a:rPr lang="en-GB" sz="2000" dirty="0"/>
              <a:t>immigrants in the </a:t>
            </a:r>
            <a:r>
              <a:rPr lang="en-GB" sz="2000" dirty="0" err="1"/>
              <a:t>labor</a:t>
            </a:r>
            <a:r>
              <a:rPr lang="en-GB" sz="2000" dirty="0"/>
              <a:t> </a:t>
            </a:r>
            <a:r>
              <a:rPr lang="en-GB" sz="2000" dirty="0" smtClean="0"/>
              <a:t>market</a:t>
            </a:r>
            <a:endParaRPr lang="cs-CZ" sz="2000" dirty="0" smtClean="0"/>
          </a:p>
          <a:p>
            <a:pPr lvl="1"/>
            <a:r>
              <a:rPr lang="en-GB" sz="2000" dirty="0"/>
              <a:t>salaries of </a:t>
            </a:r>
            <a:r>
              <a:rPr lang="en-GB" sz="2000" dirty="0" smtClean="0"/>
              <a:t>immigrants</a:t>
            </a:r>
            <a:endParaRPr lang="cs-CZ" sz="2000" dirty="0" smtClean="0"/>
          </a:p>
          <a:p>
            <a:r>
              <a:rPr lang="en-GB" sz="2000" dirty="0" smtClean="0"/>
              <a:t>immigration policy</a:t>
            </a:r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657" y="302379"/>
            <a:ext cx="33337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aplications</a:t>
            </a:r>
            <a:r>
              <a:rPr lang="cs-CZ" dirty="0"/>
              <a:t> </a:t>
            </a:r>
            <a:r>
              <a:rPr lang="cs-CZ" dirty="0" smtClean="0"/>
              <a:t>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intercultural training </a:t>
            </a:r>
            <a:endParaRPr lang="cs-CZ" dirty="0"/>
          </a:p>
          <a:p>
            <a:pPr lvl="1"/>
            <a:r>
              <a:rPr lang="en-GB" sz="1800" dirty="0"/>
              <a:t>how immigrants and sojourners can learn to deal successfully with cross-cultural transitions using intercultural training</a:t>
            </a:r>
            <a:endParaRPr lang="cs-CZ" sz="1800" dirty="0"/>
          </a:p>
          <a:p>
            <a:r>
              <a:rPr lang="en-GB" dirty="0"/>
              <a:t>health system</a:t>
            </a:r>
            <a:endParaRPr lang="cs-CZ" dirty="0"/>
          </a:p>
          <a:p>
            <a:r>
              <a:rPr lang="en-GB" dirty="0"/>
              <a:t>intercultural relations in plural </a:t>
            </a:r>
            <a:r>
              <a:rPr lang="en-GB" dirty="0" err="1"/>
              <a:t>societas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sz="1800" dirty="0"/>
              <a:t>relationship between the larger society and ethno cultural groups</a:t>
            </a:r>
            <a:endParaRPr lang="cs-CZ" sz="1800" dirty="0"/>
          </a:p>
          <a:p>
            <a:pPr lvl="1"/>
            <a:r>
              <a:rPr lang="en-GB" sz="1800" dirty="0"/>
              <a:t>how to improve their relationship and thereby increase the chance of positive acculturation</a:t>
            </a: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675" y="400050"/>
            <a:ext cx="4334682" cy="211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Culture </a:t>
            </a:r>
            <a:r>
              <a:rPr lang="cs-CZ" dirty="0" err="1" smtClean="0"/>
              <a:t>shock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6723670" cy="3880773"/>
          </a:xfrm>
        </p:spPr>
        <p:txBody>
          <a:bodyPr>
            <a:normAutofit/>
          </a:bodyPr>
          <a:lstStyle/>
          <a:p>
            <a:r>
              <a:rPr lang="en-US" dirty="0"/>
              <a:t>a state of bewilderment and distress experienced by an individual who is suddenly exposed to a new, strange, or foreign social and cultural </a:t>
            </a:r>
            <a:r>
              <a:rPr lang="en-US" dirty="0" smtClean="0"/>
              <a:t>environment</a:t>
            </a:r>
            <a:r>
              <a:rPr lang="cs-CZ" dirty="0" smtClean="0"/>
              <a:t> (dictionary.com)</a:t>
            </a:r>
            <a:endParaRPr lang="cs-CZ" altLang="cs-CZ" dirty="0" smtClean="0"/>
          </a:p>
          <a:p>
            <a:r>
              <a:rPr lang="cs-CZ" altLang="cs-CZ" dirty="0" err="1" smtClean="0"/>
              <a:t>Phases</a:t>
            </a:r>
            <a:endParaRPr lang="cs-CZ" altLang="cs-CZ" dirty="0"/>
          </a:p>
          <a:p>
            <a:pPr lvl="1"/>
            <a:r>
              <a:rPr lang="cs-CZ" altLang="cs-CZ" b="1" dirty="0" err="1" smtClean="0"/>
              <a:t>Honeymoon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phase</a:t>
            </a:r>
            <a:endParaRPr lang="cs-CZ" altLang="cs-CZ" b="1" dirty="0"/>
          </a:p>
          <a:p>
            <a:pPr lvl="1"/>
            <a:r>
              <a:rPr lang="cs-CZ" altLang="cs-CZ" b="1" dirty="0" err="1" smtClean="0"/>
              <a:t>Frustration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phase</a:t>
            </a:r>
            <a:endParaRPr lang="cs-CZ" altLang="cs-CZ" b="1" dirty="0"/>
          </a:p>
          <a:p>
            <a:pPr lvl="1"/>
            <a:r>
              <a:rPr lang="cs-CZ" altLang="cs-CZ" b="1" dirty="0" err="1" smtClean="0"/>
              <a:t>Adjustment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phase</a:t>
            </a:r>
            <a:endParaRPr lang="cs-CZ" altLang="cs-CZ" b="1" dirty="0"/>
          </a:p>
          <a:p>
            <a:pPr lvl="1"/>
            <a:r>
              <a:rPr lang="cs-CZ" altLang="cs-CZ" b="1" dirty="0" smtClean="0"/>
              <a:t>Mastery </a:t>
            </a:r>
            <a:r>
              <a:rPr lang="cs-CZ" altLang="cs-CZ" b="1" dirty="0" err="1" smtClean="0"/>
              <a:t>phase</a:t>
            </a:r>
            <a:endParaRPr lang="cs-CZ" altLang="cs-CZ" b="1" dirty="0"/>
          </a:p>
          <a:p>
            <a:pPr lvl="1"/>
            <a:r>
              <a:rPr lang="cs-CZ" altLang="cs-CZ" b="1" dirty="0" smtClean="0"/>
              <a:t>Return</a:t>
            </a:r>
            <a:endParaRPr lang="cs-CZ" altLang="cs-CZ" dirty="0"/>
          </a:p>
          <a:p>
            <a:endParaRPr lang="en-GB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004" y="175311"/>
            <a:ext cx="5181462" cy="370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4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Culture </a:t>
            </a:r>
            <a:r>
              <a:rPr lang="cs-CZ" dirty="0" err="1" smtClean="0"/>
              <a:t>shock</a:t>
            </a:r>
            <a:r>
              <a:rPr lang="cs-CZ" dirty="0" smtClean="0"/>
              <a:t>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err="1"/>
              <a:t>Symptoms</a:t>
            </a:r>
            <a:r>
              <a:rPr lang="cs-CZ" altLang="cs-CZ" sz="2000" dirty="0"/>
              <a:t> : </a:t>
            </a:r>
            <a:r>
              <a:rPr lang="cs-CZ" sz="2000" dirty="0" err="1"/>
              <a:t>information</a:t>
            </a:r>
            <a:r>
              <a:rPr lang="cs-CZ" sz="2000" dirty="0"/>
              <a:t> </a:t>
            </a:r>
            <a:r>
              <a:rPr lang="cs-CZ" sz="2000" dirty="0" err="1"/>
              <a:t>overload</a:t>
            </a:r>
            <a:r>
              <a:rPr lang="cs-CZ" sz="2000" dirty="0"/>
              <a:t>, </a:t>
            </a:r>
            <a:r>
              <a:rPr lang="cs-CZ" sz="2000" dirty="0" err="1"/>
              <a:t>language</a:t>
            </a:r>
            <a:r>
              <a:rPr lang="cs-CZ" sz="2000" dirty="0"/>
              <a:t> </a:t>
            </a:r>
            <a:r>
              <a:rPr lang="cs-CZ" sz="2000" dirty="0" err="1"/>
              <a:t>barrier</a:t>
            </a:r>
            <a:r>
              <a:rPr lang="cs-CZ" sz="2000" dirty="0"/>
              <a:t>, </a:t>
            </a:r>
            <a:r>
              <a:rPr lang="cs-CZ" sz="2000" dirty="0" smtClean="0"/>
              <a:t>technology </a:t>
            </a:r>
            <a:r>
              <a:rPr lang="cs-CZ" sz="2000" dirty="0"/>
              <a:t>gap, </a:t>
            </a:r>
            <a:r>
              <a:rPr lang="cs-CZ" sz="2000" dirty="0" err="1"/>
              <a:t>skill</a:t>
            </a:r>
            <a:r>
              <a:rPr lang="cs-CZ" sz="2000" dirty="0"/>
              <a:t> interdependence, </a:t>
            </a:r>
            <a:r>
              <a:rPr lang="cs-CZ" sz="2000" dirty="0" err="1"/>
              <a:t>formulation</a:t>
            </a:r>
            <a:r>
              <a:rPr lang="cs-CZ" sz="2000" dirty="0"/>
              <a:t> </a:t>
            </a:r>
            <a:r>
              <a:rPr lang="cs-CZ" sz="2000" dirty="0" err="1"/>
              <a:t>dependency</a:t>
            </a:r>
            <a:r>
              <a:rPr lang="cs-CZ" sz="2000" dirty="0"/>
              <a:t>, </a:t>
            </a:r>
            <a:r>
              <a:rPr lang="cs-CZ" sz="2000" dirty="0" err="1" smtClean="0"/>
              <a:t>homesickness</a:t>
            </a:r>
            <a:r>
              <a:rPr lang="cs-CZ" sz="2000" dirty="0" smtClean="0"/>
              <a:t>, </a:t>
            </a:r>
            <a:r>
              <a:rPr lang="cs-CZ" sz="2000" dirty="0" err="1"/>
              <a:t>boredom</a:t>
            </a:r>
            <a:r>
              <a:rPr lang="cs-CZ" sz="2000" dirty="0"/>
              <a:t> (</a:t>
            </a:r>
            <a:r>
              <a:rPr lang="cs-CZ" sz="2000" dirty="0" err="1"/>
              <a:t>job</a:t>
            </a:r>
            <a:r>
              <a:rPr lang="cs-CZ" sz="2000" dirty="0"/>
              <a:t> </a:t>
            </a:r>
            <a:r>
              <a:rPr lang="cs-CZ" sz="2000" dirty="0" err="1"/>
              <a:t>dependency</a:t>
            </a:r>
            <a:r>
              <a:rPr lang="cs-CZ" sz="2000" dirty="0"/>
              <a:t>), response ability (cultural </a:t>
            </a:r>
            <a:r>
              <a:rPr lang="cs-CZ" sz="2000" dirty="0" err="1"/>
              <a:t>skill</a:t>
            </a:r>
            <a:r>
              <a:rPr lang="cs-CZ" sz="2000" dirty="0"/>
              <a:t> set).</a:t>
            </a:r>
            <a:endParaRPr lang="cs-CZ" altLang="cs-CZ" sz="2000" dirty="0"/>
          </a:p>
          <a:p>
            <a:r>
              <a:rPr lang="cs-CZ" altLang="cs-CZ" sz="2000" dirty="0" err="1"/>
              <a:t>Depends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on: </a:t>
            </a:r>
            <a:r>
              <a:rPr lang="cs-CZ" altLang="cs-CZ" sz="2000" dirty="0" err="1" smtClean="0"/>
              <a:t>age</a:t>
            </a:r>
            <a:r>
              <a:rPr lang="cs-CZ" altLang="cs-CZ" sz="2000" dirty="0" smtClean="0"/>
              <a:t>, gender, </a:t>
            </a:r>
            <a:r>
              <a:rPr lang="cs-CZ" altLang="cs-CZ" sz="2000" dirty="0" err="1" smtClean="0"/>
              <a:t>purpose</a:t>
            </a:r>
            <a:r>
              <a:rPr lang="cs-CZ" altLang="cs-CZ" sz="2000" dirty="0" smtClean="0"/>
              <a:t> of visit, </a:t>
            </a:r>
            <a:r>
              <a:rPr lang="cs-CZ" altLang="cs-CZ" sz="2000" dirty="0" err="1" smtClean="0"/>
              <a:t>lenght</a:t>
            </a:r>
            <a:r>
              <a:rPr lang="cs-CZ" altLang="cs-CZ" sz="2000" dirty="0" smtClean="0"/>
              <a:t> of visit, cultural distance</a:t>
            </a:r>
            <a:endParaRPr lang="cs-CZ" altLang="cs-CZ" sz="2000" dirty="0"/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742" y="4212633"/>
            <a:ext cx="4985612" cy="243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6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Reverse culture </a:t>
            </a:r>
            <a:r>
              <a:rPr lang="cs-CZ" altLang="cs-CZ" b="1" dirty="0" err="1"/>
              <a:t>shock</a:t>
            </a:r>
            <a:r>
              <a:rPr lang="cs-CZ" altLang="cs-CZ" b="1" dirty="0"/>
              <a:t> </a:t>
            </a:r>
            <a:br>
              <a:rPr lang="cs-CZ" altLang="cs-CZ" b="1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results from the psychosomatic and psychological consequences of the readjustment process to the primary </a:t>
            </a:r>
            <a:r>
              <a:rPr lang="en-US" sz="2000" dirty="0" smtClean="0"/>
              <a:t>culture</a:t>
            </a:r>
            <a:endParaRPr lang="cs-CZ" sz="2000" dirty="0" smtClean="0"/>
          </a:p>
          <a:p>
            <a:r>
              <a:rPr lang="en-US" sz="2000" dirty="0"/>
              <a:t>more surprising and difficult to deal with than the original culture shock</a:t>
            </a:r>
            <a:endParaRPr lang="en-GB" sz="2000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080" y="3660794"/>
            <a:ext cx="3173412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7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Acculturation 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explains the process of cultural change and psychological change that results following meeting between cultures</a:t>
            </a:r>
            <a:endParaRPr lang="cs-CZ" sz="2400" dirty="0" smtClean="0"/>
          </a:p>
          <a:p>
            <a:r>
              <a:rPr lang="en-GB" sz="2400" dirty="0" smtClean="0"/>
              <a:t>the</a:t>
            </a:r>
            <a:r>
              <a:rPr lang="en-GB" sz="2400" dirty="0"/>
              <a:t> process of adopting the cultural traits or social patterns of another </a:t>
            </a:r>
            <a:r>
              <a:rPr lang="en-GB" sz="2400" dirty="0" smtClean="0"/>
              <a:t>group</a:t>
            </a:r>
            <a:endParaRPr lang="cs-CZ" sz="2400" dirty="0" smtClean="0"/>
          </a:p>
          <a:p>
            <a:r>
              <a:rPr lang="cs-CZ" sz="2400" i="1" dirty="0" smtClean="0"/>
              <a:t>„</a:t>
            </a:r>
            <a:r>
              <a:rPr lang="en-GB" sz="2400" i="1" dirty="0" smtClean="0"/>
              <a:t>Those </a:t>
            </a:r>
            <a:r>
              <a:rPr lang="en-GB" sz="2400" i="1" dirty="0"/>
              <a:t>phenomena which result when groups of individuals having different cultures come into continuous firs-hand contact, with subsequent changes in the original cultural patterns of either or both groups…under this definition acculturation is to be distinguished from…assimilation, which is at </a:t>
            </a:r>
            <a:r>
              <a:rPr lang="en-GB" sz="2400" i="1" dirty="0" smtClean="0"/>
              <a:t>t</a:t>
            </a:r>
            <a:r>
              <a:rPr lang="cs-CZ" sz="2400" i="1" dirty="0" smtClean="0"/>
              <a:t>i</a:t>
            </a:r>
            <a:r>
              <a:rPr lang="en-GB" sz="2400" i="1" dirty="0" err="1" smtClean="0"/>
              <a:t>mes</a:t>
            </a:r>
            <a:r>
              <a:rPr lang="en-GB" sz="2400" i="1" dirty="0" smtClean="0"/>
              <a:t> </a:t>
            </a:r>
            <a:r>
              <a:rPr lang="en-GB" sz="2400" i="1" dirty="0"/>
              <a:t>a phase of </a:t>
            </a:r>
            <a:r>
              <a:rPr lang="en-GB" sz="2400" i="1" dirty="0" smtClean="0"/>
              <a:t>acculturation</a:t>
            </a:r>
            <a:r>
              <a:rPr lang="cs-CZ" sz="2400" i="1" dirty="0" smtClean="0"/>
              <a:t>“</a:t>
            </a:r>
            <a:r>
              <a:rPr lang="en-GB" sz="2400" i="1" dirty="0" smtClean="0"/>
              <a:t>. </a:t>
            </a:r>
            <a:r>
              <a:rPr lang="cs-CZ" sz="2400" i="1" dirty="0" smtClean="0"/>
              <a:t>(</a:t>
            </a:r>
            <a:r>
              <a:rPr lang="en-GB" sz="2400" dirty="0" smtClean="0"/>
              <a:t>Redfield</a:t>
            </a:r>
            <a:r>
              <a:rPr lang="cs-CZ" sz="2400" dirty="0" smtClean="0"/>
              <a:t>,</a:t>
            </a:r>
            <a:r>
              <a:rPr lang="en-GB" sz="2400" dirty="0" smtClean="0"/>
              <a:t> </a:t>
            </a:r>
            <a:r>
              <a:rPr lang="en-GB" sz="2400" dirty="0"/>
              <a:t>Linton, </a:t>
            </a:r>
            <a:r>
              <a:rPr lang="cs-CZ" sz="2400" dirty="0" smtClean="0"/>
              <a:t>1936)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4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en-GB" b="1" dirty="0"/>
              <a:t>Bicultural identity Integration (BII)</a:t>
            </a:r>
            <a:r>
              <a:rPr lang="cs-CZ" b="1" dirty="0"/>
              <a:t/>
            </a:r>
            <a:br>
              <a:rPr lang="cs-CZ" b="1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Correspond to integration strategy </a:t>
            </a:r>
          </a:p>
          <a:p>
            <a:r>
              <a:rPr lang="cs-CZ" dirty="0" err="1" smtClean="0"/>
              <a:t>Author</a:t>
            </a:r>
            <a:r>
              <a:rPr lang="cs-CZ" dirty="0" smtClean="0"/>
              <a:t> </a:t>
            </a:r>
            <a:r>
              <a:rPr lang="en-GB" dirty="0"/>
              <a:t>Veronica Benet-Martinez</a:t>
            </a:r>
            <a:endParaRPr lang="cs-CZ" dirty="0" smtClean="0"/>
          </a:p>
          <a:p>
            <a:r>
              <a:rPr lang="en-GB" dirty="0" smtClean="0"/>
              <a:t>captures </a:t>
            </a:r>
            <a:r>
              <a:rPr lang="en-GB" dirty="0"/>
              <a:t>(explains) variations among bicultural individuals in the degree to which they “perceive their mainstream and ethnic cultural identities as compatible and integrated versus oppositional and difficult to integrate”. </a:t>
            </a:r>
            <a:endParaRPr lang="cs-CZ" dirty="0" smtClean="0"/>
          </a:p>
          <a:p>
            <a:r>
              <a:rPr lang="en-GB" dirty="0"/>
              <a:t>focuses on bicultural individuals¨ subjective perceptions of managing dual cultural identities </a:t>
            </a:r>
            <a:endParaRPr lang="cs-CZ" dirty="0" smtClean="0"/>
          </a:p>
          <a:p>
            <a:r>
              <a:rPr lang="en-GB" dirty="0"/>
              <a:t>perception of distance (versus overlap) and perception of conflict (versus harmony) </a:t>
            </a:r>
            <a:endParaRPr lang="cs-CZ" dirty="0" smtClean="0"/>
          </a:p>
          <a:p>
            <a:r>
              <a:rPr lang="cs-CZ" dirty="0" err="1" smtClean="0"/>
              <a:t>Dimensions</a:t>
            </a:r>
            <a:r>
              <a:rPr lang="cs-CZ" dirty="0" smtClean="0"/>
              <a:t> </a:t>
            </a:r>
            <a:r>
              <a:rPr lang="en-GB" b="1" dirty="0"/>
              <a:t>harmony x conflict, blendedness vs. compartment</a:t>
            </a:r>
            <a:endParaRPr lang="cs-CZ" b="1" dirty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473" y="437100"/>
            <a:ext cx="1905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BII</a:t>
            </a:r>
            <a:endParaRPr lang="en-GB" b="1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High</a:t>
            </a:r>
            <a:r>
              <a:rPr lang="cs-CZ" dirty="0" smtClean="0"/>
              <a:t> BIII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cultural identities as generally </a:t>
            </a:r>
            <a:r>
              <a:rPr lang="en-GB" dirty="0" smtClean="0"/>
              <a:t>compatible</a:t>
            </a:r>
            <a:endParaRPr lang="cs-CZ" dirty="0" smtClean="0"/>
          </a:p>
          <a:p>
            <a:r>
              <a:rPr lang="en-GB" dirty="0"/>
              <a:t>to view themselves as part of a combined or third emerging </a:t>
            </a:r>
            <a:r>
              <a:rPr lang="en-GB" dirty="0" smtClean="0"/>
              <a:t>culture</a:t>
            </a:r>
            <a:endParaRPr lang="cs-CZ" dirty="0" smtClean="0"/>
          </a:p>
          <a:p>
            <a:r>
              <a:rPr lang="en-GB" dirty="0"/>
              <a:t>find it relatively easy to integrate both cultures into their everyday lives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Low</a:t>
            </a:r>
            <a:r>
              <a:rPr lang="cs-CZ" dirty="0" smtClean="0"/>
              <a:t> BII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difficulty in incorporating both cultures into a cohesive sense of </a:t>
            </a:r>
            <a:r>
              <a:rPr lang="en-GB" dirty="0" smtClean="0"/>
              <a:t>identity</a:t>
            </a:r>
            <a:endParaRPr lang="cs-CZ" dirty="0" smtClean="0"/>
          </a:p>
          <a:p>
            <a:r>
              <a:rPr lang="en-GB" dirty="0"/>
              <a:t>perceive the two cultures as highly distinct and </a:t>
            </a:r>
            <a:r>
              <a:rPr lang="en-GB" dirty="0" smtClean="0"/>
              <a:t>oppositional</a:t>
            </a:r>
            <a:endParaRPr lang="cs-CZ" dirty="0" smtClean="0"/>
          </a:p>
          <a:p>
            <a:r>
              <a:rPr lang="en-GB" dirty="0"/>
              <a:t>describe feeling as if they should just choose one culture over the </a:t>
            </a:r>
            <a:r>
              <a:rPr lang="en-GB" dirty="0" smtClean="0"/>
              <a:t>other</a:t>
            </a:r>
            <a:endParaRPr lang="cs-CZ" dirty="0" smtClean="0"/>
          </a:p>
          <a:p>
            <a:r>
              <a:rPr lang="en-GB" dirty="0"/>
              <a:t>sensitive to specific tension between the two cultural orientations </a:t>
            </a:r>
          </a:p>
        </p:txBody>
      </p:sp>
    </p:spTree>
    <p:extLst>
      <p:ext uri="{BB962C8B-B14F-4D97-AF65-F5344CB8AC3E}">
        <p14:creationId xmlns:p14="http://schemas.microsoft.com/office/powerpoint/2010/main" val="8562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9775"/>
            <a:ext cx="8596668" cy="4371588"/>
          </a:xfrm>
        </p:spPr>
        <p:txBody>
          <a:bodyPr>
            <a:noAutofit/>
          </a:bodyPr>
          <a:lstStyle/>
          <a:p>
            <a:r>
              <a:rPr lang="en-GB" dirty="0"/>
              <a:t>The earliest recorded thoughts towards </a:t>
            </a:r>
            <a:r>
              <a:rPr lang="en-GB" dirty="0" smtClean="0"/>
              <a:t>acculturation</a:t>
            </a:r>
            <a:r>
              <a:rPr lang="cs-CZ" dirty="0" smtClean="0"/>
              <a:t> </a:t>
            </a:r>
            <a:r>
              <a:rPr lang="en-GB" dirty="0" smtClean="0"/>
              <a:t>in </a:t>
            </a:r>
            <a:r>
              <a:rPr lang="en-GB" dirty="0"/>
              <a:t>Sumerian inscriptions and Plato manuscripts</a:t>
            </a:r>
            <a:endParaRPr lang="cs-CZ" altLang="cs-CZ" dirty="0" smtClean="0"/>
          </a:p>
          <a:p>
            <a:r>
              <a:rPr lang="en-GB" altLang="cs-CZ" dirty="0" smtClean="0"/>
              <a:t>1880 J.W. Powell</a:t>
            </a:r>
            <a:endParaRPr lang="cs-CZ" altLang="cs-CZ" dirty="0" smtClean="0"/>
          </a:p>
          <a:p>
            <a:r>
              <a:rPr lang="en-GB" dirty="0"/>
              <a:t>studied scientifically since </a:t>
            </a:r>
            <a:r>
              <a:rPr lang="en-GB" dirty="0" smtClean="0"/>
              <a:t>1918</a:t>
            </a:r>
            <a:r>
              <a:rPr lang="cs-CZ" dirty="0" smtClean="0"/>
              <a:t> - </a:t>
            </a:r>
            <a:r>
              <a:rPr lang="en-GB" altLang="cs-CZ" dirty="0" smtClean="0"/>
              <a:t>Thomas, </a:t>
            </a:r>
            <a:r>
              <a:rPr lang="en-GB" altLang="cs-CZ" dirty="0" err="1" smtClean="0"/>
              <a:t>Znaniecki</a:t>
            </a:r>
            <a:r>
              <a:rPr lang="en-GB" altLang="cs-CZ" dirty="0" smtClean="0"/>
              <a:t> </a:t>
            </a:r>
            <a:r>
              <a:rPr lang="en-GB" altLang="cs-CZ" i="1" dirty="0" smtClean="0"/>
              <a:t>Polish Peasant in Europe</a:t>
            </a:r>
            <a:r>
              <a:rPr lang="cs-CZ" altLang="cs-CZ" i="1" dirty="0" smtClean="0"/>
              <a:t> - </a:t>
            </a:r>
            <a:r>
              <a:rPr lang="en-GB" dirty="0"/>
              <a:t>The first psychological theory of acculturation </a:t>
            </a:r>
            <a:endParaRPr lang="cs-CZ" dirty="0" smtClean="0"/>
          </a:p>
          <a:p>
            <a:pPr lvl="1"/>
            <a:r>
              <a:rPr lang="en-GB" dirty="0" smtClean="0"/>
              <a:t>Bohemian </a:t>
            </a:r>
            <a:r>
              <a:rPr lang="en-GB" dirty="0"/>
              <a:t>(adopting the host culture and abandoning their culture of origin</a:t>
            </a:r>
            <a:r>
              <a:rPr lang="en-GB" dirty="0" smtClean="0"/>
              <a:t>)</a:t>
            </a:r>
            <a:endParaRPr lang="cs-CZ" dirty="0" smtClean="0"/>
          </a:p>
          <a:p>
            <a:pPr lvl="1"/>
            <a:r>
              <a:rPr lang="en-GB" dirty="0" smtClean="0"/>
              <a:t>Philistine </a:t>
            </a:r>
            <a:r>
              <a:rPr lang="en-GB" dirty="0"/>
              <a:t>(preserving their culture of origin but failing to adopt the host culture</a:t>
            </a:r>
            <a:r>
              <a:rPr lang="en-GB" dirty="0" smtClean="0"/>
              <a:t>)</a:t>
            </a:r>
            <a:endParaRPr lang="cs-CZ" dirty="0" smtClean="0"/>
          </a:p>
          <a:p>
            <a:pPr lvl="1"/>
            <a:r>
              <a:rPr lang="en-GB" dirty="0" smtClean="0"/>
              <a:t>creative </a:t>
            </a:r>
            <a:r>
              <a:rPr lang="en-GB" dirty="0"/>
              <a:t>type (able to adapt to the host culture while preserving their culture of origin). </a:t>
            </a:r>
            <a:endParaRPr lang="cs-CZ" dirty="0"/>
          </a:p>
          <a:p>
            <a:r>
              <a:rPr lang="en-GB" altLang="cs-CZ" dirty="0" smtClean="0"/>
              <a:t>50.l. 20.st. Kim + Gudykunst</a:t>
            </a:r>
          </a:p>
          <a:p>
            <a:r>
              <a:rPr lang="en-GB" altLang="cs-CZ" dirty="0" smtClean="0"/>
              <a:t>60.l. 20.st. Gordon</a:t>
            </a:r>
            <a:endParaRPr lang="cs-CZ" dirty="0"/>
          </a:p>
          <a:p>
            <a:r>
              <a:rPr lang="en-GB" dirty="0"/>
              <a:t>Contemporary research has primarily focused on different strategies of acculturation and how variations in acculturation affect how well individuals adapt in their society</a:t>
            </a: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338" y="609600"/>
            <a:ext cx="2179637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833" y="3854569"/>
            <a:ext cx="1676545" cy="268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62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Acculturation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 (sociology) x individual (psychology) level</a:t>
            </a:r>
          </a:p>
          <a:p>
            <a:r>
              <a:rPr lang="en-GB" dirty="0" err="1" smtClean="0"/>
              <a:t>Unidimenzional</a:t>
            </a:r>
            <a:r>
              <a:rPr lang="en-GB" dirty="0" smtClean="0"/>
              <a:t> x </a:t>
            </a:r>
            <a:r>
              <a:rPr lang="en-GB" dirty="0" err="1" smtClean="0"/>
              <a:t>bidimenzional</a:t>
            </a:r>
            <a:r>
              <a:rPr lang="en-GB" dirty="0" smtClean="0"/>
              <a:t> </a:t>
            </a:r>
            <a:r>
              <a:rPr lang="cs-CZ" dirty="0" err="1" smtClean="0"/>
              <a:t>process</a:t>
            </a:r>
            <a:endParaRPr lang="en-GB" dirty="0" smtClean="0"/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–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proces</a:t>
            </a:r>
          </a:p>
          <a:p>
            <a:endParaRPr lang="cs-CZ" dirty="0" smtClean="0"/>
          </a:p>
          <a:p>
            <a:r>
              <a:rPr lang="en-GB" dirty="0"/>
              <a:t>immigrants, sojourners, refugees and asylum seekers, indigenous people. 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871" y="556163"/>
            <a:ext cx="4139309" cy="280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Theories</a:t>
            </a:r>
            <a:r>
              <a:rPr lang="cs-CZ" dirty="0" smtClean="0"/>
              <a:t> of acculturation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4"/>
          </a:xfrm>
        </p:spPr>
        <p:txBody>
          <a:bodyPr>
            <a:normAutofit fontScale="92500" lnSpcReduction="10000"/>
          </a:bodyPr>
          <a:lstStyle/>
          <a:p>
            <a:r>
              <a:rPr lang="en-GB" altLang="cs-CZ" sz="2000" dirty="0"/>
              <a:t>50.l. 20.st. Kim + Gudykunst</a:t>
            </a:r>
          </a:p>
          <a:p>
            <a:pPr lvl="1"/>
            <a:r>
              <a:rPr lang="en-GB" sz="1800" dirty="0" err="1"/>
              <a:t>unilinear</a:t>
            </a:r>
            <a:r>
              <a:rPr lang="en-GB" sz="1800" dirty="0"/>
              <a:t> </a:t>
            </a:r>
            <a:r>
              <a:rPr lang="en-GB" sz="1800" dirty="0" err="1" smtClean="0"/>
              <a:t>proces</a:t>
            </a:r>
            <a:r>
              <a:rPr lang="cs-CZ" sz="1800" dirty="0" smtClean="0"/>
              <a:t>,</a:t>
            </a:r>
            <a:r>
              <a:rPr lang="en-GB" sz="1800" dirty="0" smtClean="0"/>
              <a:t> </a:t>
            </a:r>
            <a:r>
              <a:rPr lang="cs-CZ" sz="1800" dirty="0" smtClean="0"/>
              <a:t>t</a:t>
            </a:r>
            <a:r>
              <a:rPr lang="en-GB" sz="1800" dirty="0" smtClean="0"/>
              <a:t>he </a:t>
            </a:r>
            <a:r>
              <a:rPr lang="en-GB" sz="1800" dirty="0"/>
              <a:t>sojourner must conform to the majority group culture in order to be “communicatively competent</a:t>
            </a:r>
            <a:endParaRPr lang="cs-CZ" sz="1800" dirty="0" smtClean="0"/>
          </a:p>
          <a:p>
            <a:r>
              <a:rPr lang="cs-CZ" sz="2000" dirty="0" smtClean="0"/>
              <a:t>Kramer – Cultural </a:t>
            </a:r>
            <a:r>
              <a:rPr lang="cs-CZ" sz="2000" dirty="0" err="1" smtClean="0"/>
              <a:t>Fusion</a:t>
            </a:r>
            <a:r>
              <a:rPr lang="cs-CZ" sz="2000" dirty="0" smtClean="0"/>
              <a:t>  Theory</a:t>
            </a:r>
          </a:p>
          <a:p>
            <a:pPr lvl="1"/>
            <a:r>
              <a:rPr lang="en-GB" sz="1800" dirty="0"/>
              <a:t>identity depends on </a:t>
            </a:r>
            <a:r>
              <a:rPr lang="en-GB" sz="1800" dirty="0" smtClean="0"/>
              <a:t>difference</a:t>
            </a:r>
            <a:endParaRPr lang="cs-CZ" sz="1800" dirty="0"/>
          </a:p>
          <a:p>
            <a:pPr lvl="1"/>
            <a:r>
              <a:rPr lang="en-GB" sz="1800" dirty="0"/>
              <a:t>If everyone assimilates into a monoculture that would mean that identity, meaning, and communication would cease to be</a:t>
            </a:r>
            <a:endParaRPr lang="cs-CZ" sz="1800" dirty="0" smtClean="0"/>
          </a:p>
          <a:p>
            <a:r>
              <a:rPr lang="cs-CZ" sz="2000" dirty="0" smtClean="0"/>
              <a:t>Berry – </a:t>
            </a:r>
            <a:r>
              <a:rPr lang="cs-CZ" sz="2000" dirty="0" err="1" smtClean="0"/>
              <a:t>Fourfold</a:t>
            </a:r>
            <a:r>
              <a:rPr lang="cs-CZ" sz="2000" dirty="0" smtClean="0"/>
              <a:t> model – acculturation </a:t>
            </a:r>
            <a:r>
              <a:rPr lang="cs-CZ" sz="2000" dirty="0" err="1" smtClean="0"/>
              <a:t>preferencies</a:t>
            </a:r>
            <a:r>
              <a:rPr lang="cs-CZ" sz="2000" dirty="0" smtClean="0"/>
              <a:t> </a:t>
            </a:r>
          </a:p>
          <a:p>
            <a:pPr lvl="1"/>
            <a:r>
              <a:rPr lang="en-GB" sz="1800" dirty="0" smtClean="0"/>
              <a:t>retention </a:t>
            </a:r>
            <a:r>
              <a:rPr lang="en-GB" sz="1800" dirty="0"/>
              <a:t>or rejection of an individual’s minority or native culture </a:t>
            </a:r>
            <a:endParaRPr lang="cs-CZ" sz="1800" dirty="0" smtClean="0"/>
          </a:p>
          <a:p>
            <a:pPr lvl="1"/>
            <a:r>
              <a:rPr lang="en-GB" sz="1800" dirty="0" smtClean="0"/>
              <a:t>adoption </a:t>
            </a:r>
            <a:r>
              <a:rPr lang="en-GB" sz="1800" dirty="0"/>
              <a:t>or rejection of the dominant group or host culture.</a:t>
            </a:r>
            <a:endParaRPr lang="cs-CZ" sz="1800" dirty="0" smtClean="0"/>
          </a:p>
          <a:p>
            <a:r>
              <a:rPr lang="cs-CZ" sz="2000" dirty="0" err="1" smtClean="0"/>
              <a:t>Benet</a:t>
            </a:r>
            <a:r>
              <a:rPr lang="cs-CZ" sz="2000" dirty="0" smtClean="0"/>
              <a:t> – </a:t>
            </a:r>
            <a:r>
              <a:rPr lang="cs-CZ" sz="2000" dirty="0" err="1" smtClean="0"/>
              <a:t>Martinez</a:t>
            </a:r>
            <a:endParaRPr lang="cs-CZ" sz="2000" dirty="0" smtClean="0"/>
          </a:p>
          <a:p>
            <a:pPr lvl="1"/>
            <a:r>
              <a:rPr lang="cs-CZ" sz="1800" dirty="0" err="1" smtClean="0"/>
              <a:t>Biculturalism</a:t>
            </a:r>
            <a:r>
              <a:rPr lang="cs-CZ" sz="1800" dirty="0" smtClean="0"/>
              <a:t> and bicultural identity integration (BII)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9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Berry´s</a:t>
            </a:r>
            <a:r>
              <a:rPr lang="cs-CZ" dirty="0" smtClean="0"/>
              <a:t> acculturative </a:t>
            </a:r>
            <a:r>
              <a:rPr lang="cs-CZ" dirty="0" err="1" smtClean="0"/>
              <a:t>strategies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4716301" cy="3880773"/>
          </a:xfrm>
        </p:spPr>
        <p:txBody>
          <a:bodyPr/>
          <a:lstStyle/>
          <a:p>
            <a:r>
              <a:rPr lang="cs-CZ" dirty="0" err="1" smtClean="0"/>
              <a:t>Assimilation</a:t>
            </a:r>
            <a:endParaRPr lang="cs-CZ" dirty="0" smtClean="0"/>
          </a:p>
          <a:p>
            <a:r>
              <a:rPr lang="cs-CZ" dirty="0" err="1" smtClean="0"/>
              <a:t>Separation</a:t>
            </a:r>
            <a:endParaRPr lang="cs-CZ" dirty="0" smtClean="0"/>
          </a:p>
          <a:p>
            <a:r>
              <a:rPr lang="cs-CZ" dirty="0" smtClean="0"/>
              <a:t>Integration</a:t>
            </a:r>
          </a:p>
          <a:p>
            <a:r>
              <a:rPr lang="cs-CZ" dirty="0" err="1" smtClean="0"/>
              <a:t>Marginalization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Dimension</a:t>
            </a:r>
            <a:r>
              <a:rPr lang="cs-CZ" dirty="0" smtClean="0"/>
              <a:t> od maintenance x </a:t>
            </a:r>
            <a:r>
              <a:rPr lang="cs-CZ" dirty="0" err="1" smtClean="0"/>
              <a:t>refusion</a:t>
            </a:r>
            <a:r>
              <a:rPr lang="cs-CZ" dirty="0" smtClean="0"/>
              <a:t> of </a:t>
            </a:r>
            <a:r>
              <a:rPr lang="cs-CZ" dirty="0" err="1" smtClean="0"/>
              <a:t>original</a:t>
            </a:r>
            <a:r>
              <a:rPr lang="cs-CZ" dirty="0" smtClean="0"/>
              <a:t> culture</a:t>
            </a:r>
          </a:p>
          <a:p>
            <a:r>
              <a:rPr lang="cs-CZ" dirty="0" err="1" smtClean="0"/>
              <a:t>Dimension</a:t>
            </a:r>
            <a:r>
              <a:rPr lang="cs-CZ" dirty="0" smtClean="0"/>
              <a:t> adoption x </a:t>
            </a:r>
            <a:r>
              <a:rPr lang="cs-CZ" dirty="0" err="1" smtClean="0"/>
              <a:t>refusion</a:t>
            </a:r>
            <a:r>
              <a:rPr lang="cs-CZ" dirty="0" smtClean="0"/>
              <a:t> of </a:t>
            </a:r>
            <a:r>
              <a:rPr lang="cs-CZ" dirty="0" err="1" smtClean="0"/>
              <a:t>new</a:t>
            </a:r>
            <a:r>
              <a:rPr lang="cs-CZ" dirty="0" smtClean="0"/>
              <a:t> culture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576" y="1487274"/>
            <a:ext cx="6412447" cy="4105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382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75745" y="1329073"/>
            <a:ext cx="4185623" cy="576262"/>
          </a:xfrm>
        </p:spPr>
        <p:txBody>
          <a:bodyPr/>
          <a:lstStyle/>
          <a:p>
            <a:r>
              <a:rPr lang="en-GB" dirty="0"/>
              <a:t>Assimilation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75745" y="2160982"/>
            <a:ext cx="4185623" cy="3882009"/>
          </a:xfrm>
        </p:spPr>
        <p:txBody>
          <a:bodyPr/>
          <a:lstStyle/>
          <a:p>
            <a:r>
              <a:rPr lang="en-GB" sz="2000" dirty="0"/>
              <a:t>individuals adopt the cultural norms of a dominant or host culture, over their original culture</a:t>
            </a:r>
            <a:endParaRPr lang="cs-CZ" sz="2000" dirty="0"/>
          </a:p>
          <a:p>
            <a:endParaRPr lang="en-GB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5088383" y="1329073"/>
            <a:ext cx="4185618" cy="576262"/>
          </a:xfrm>
        </p:spPr>
        <p:txBody>
          <a:bodyPr/>
          <a:lstStyle/>
          <a:p>
            <a:r>
              <a:rPr lang="en-GB" dirty="0"/>
              <a:t>Separation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975668" y="2021627"/>
            <a:ext cx="4185617" cy="3716564"/>
          </a:xfrm>
        </p:spPr>
        <p:txBody>
          <a:bodyPr>
            <a:normAutofit/>
          </a:bodyPr>
          <a:lstStyle/>
          <a:p>
            <a:r>
              <a:rPr lang="en-GB" sz="2000" dirty="0"/>
              <a:t>individuals reject the dominant culture in favour of preserving their culture of </a:t>
            </a:r>
            <a:r>
              <a:rPr lang="en-GB" sz="2000" dirty="0" smtClean="0"/>
              <a:t>origin</a:t>
            </a:r>
            <a:endParaRPr lang="cs-CZ" sz="2000" dirty="0" smtClean="0"/>
          </a:p>
          <a:p>
            <a:r>
              <a:rPr lang="en-GB" sz="2000" dirty="0"/>
              <a:t>Separation is often facilitated by immigration to ethnic enclaves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489" y="571500"/>
            <a:ext cx="1778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744" y="1270000"/>
            <a:ext cx="4185623" cy="576262"/>
          </a:xfrm>
        </p:spPr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745" y="2173357"/>
            <a:ext cx="4185623" cy="3868006"/>
          </a:xfrm>
        </p:spPr>
        <p:txBody>
          <a:bodyPr/>
          <a:lstStyle/>
          <a:p>
            <a:r>
              <a:rPr lang="en-GB" dirty="0"/>
              <a:t>individuals are able to adopt the cultural norms of the dominant or host culture while maintaining their culture of </a:t>
            </a:r>
            <a:r>
              <a:rPr lang="en-GB" dirty="0" smtClean="0"/>
              <a:t>origin</a:t>
            </a:r>
            <a:endParaRPr lang="cs-CZ" dirty="0" smtClean="0"/>
          </a:p>
          <a:p>
            <a:r>
              <a:rPr lang="en-GB" dirty="0"/>
              <a:t>Integration leads to, and is often synonymous with biculturalism</a:t>
            </a:r>
            <a:r>
              <a:rPr lang="en-GB" dirty="0" smtClean="0"/>
              <a:t>.</a:t>
            </a:r>
            <a:endParaRPr lang="cs-CZ" dirty="0" smtClean="0"/>
          </a:p>
          <a:p>
            <a:r>
              <a:rPr lang="en-US" dirty="0"/>
              <a:t>the most preferred option (Berry, 1997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GB" dirty="0"/>
              <a:t>most positive individual and group acculturations strategy </a:t>
            </a:r>
            <a:endParaRPr lang="cs-CZ" dirty="0"/>
          </a:p>
          <a:p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974875" y="1270000"/>
            <a:ext cx="4185618" cy="576262"/>
          </a:xfrm>
        </p:spPr>
        <p:txBody>
          <a:bodyPr/>
          <a:lstStyle/>
          <a:p>
            <a:r>
              <a:rPr lang="en-GB" dirty="0"/>
              <a:t>Marginalization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8384" y="2173357"/>
            <a:ext cx="4185617" cy="3868005"/>
          </a:xfrm>
        </p:spPr>
        <p:txBody>
          <a:bodyPr/>
          <a:lstStyle/>
          <a:p>
            <a:r>
              <a:rPr lang="en-GB" dirty="0"/>
              <a:t>individuals reject both their culture of origin and the dominant host culture.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5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Berry´s</a:t>
            </a:r>
            <a:r>
              <a:rPr lang="cs-CZ" dirty="0"/>
              <a:t> acculturative </a:t>
            </a:r>
            <a:r>
              <a:rPr lang="cs-CZ" dirty="0" err="1"/>
              <a:t>strategies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/>
              <a:t>Individuals’ acculturation strategy can differ between their private and </a:t>
            </a:r>
            <a:r>
              <a:rPr lang="cs-CZ" sz="2400" dirty="0" smtClean="0"/>
              <a:t>public </a:t>
            </a:r>
            <a:r>
              <a:rPr lang="en-GB" sz="2400" dirty="0" smtClean="0"/>
              <a:t>live spheres</a:t>
            </a:r>
            <a:endParaRPr lang="cs-CZ" sz="2400" dirty="0"/>
          </a:p>
          <a:p>
            <a:r>
              <a:rPr lang="en-GB" sz="2400" noProof="1" smtClean="0"/>
              <a:t>Prefered strat</a:t>
            </a:r>
            <a:r>
              <a:rPr lang="cs-CZ" sz="2400" noProof="1" smtClean="0"/>
              <a:t>e</a:t>
            </a:r>
            <a:r>
              <a:rPr lang="en-GB" sz="2400" noProof="1" smtClean="0"/>
              <a:t>gy</a:t>
            </a:r>
            <a:r>
              <a:rPr lang="cs-CZ" sz="2400" noProof="1" smtClean="0"/>
              <a:t> (attitude)</a:t>
            </a:r>
            <a:r>
              <a:rPr lang="en-GB" sz="2400" noProof="1" smtClean="0"/>
              <a:t> x real strat</a:t>
            </a:r>
            <a:r>
              <a:rPr lang="cs-CZ" sz="2400" noProof="1" smtClean="0"/>
              <a:t>e</a:t>
            </a:r>
            <a:r>
              <a:rPr lang="en-GB" sz="2400" noProof="1" smtClean="0"/>
              <a:t>gy </a:t>
            </a:r>
            <a:r>
              <a:rPr lang="cs-CZ" sz="2400" noProof="1" smtClean="0"/>
              <a:t>(behavior)</a:t>
            </a:r>
          </a:p>
          <a:p>
            <a:r>
              <a:rPr lang="cs-CZ" sz="2400" noProof="1" smtClean="0"/>
              <a:t>Strategy prefered by minority x prefered by majority </a:t>
            </a:r>
            <a:endParaRPr lang="en-GB" sz="2400" noProof="1" smtClean="0"/>
          </a:p>
          <a:p>
            <a:endParaRPr lang="cs-CZ" sz="2400" dirty="0" smtClean="0"/>
          </a:p>
          <a:p>
            <a:r>
              <a:rPr lang="en-GB" sz="2400" dirty="0" smtClean="0"/>
              <a:t>Depends on</a:t>
            </a:r>
          </a:p>
          <a:p>
            <a:pPr lvl="1"/>
            <a:r>
              <a:rPr lang="en-GB" sz="2000" dirty="0" smtClean="0"/>
              <a:t>Cultural </a:t>
            </a:r>
            <a:r>
              <a:rPr lang="cs-CZ" sz="2000" dirty="0" smtClean="0"/>
              <a:t>distance</a:t>
            </a:r>
            <a:endParaRPr lang="en-GB" sz="2000" dirty="0" smtClean="0"/>
          </a:p>
          <a:p>
            <a:pPr lvl="1"/>
            <a:r>
              <a:rPr lang="en-GB" sz="2000" dirty="0" smtClean="0"/>
              <a:t>Age, gender, education </a:t>
            </a:r>
          </a:p>
          <a:p>
            <a:pPr lvl="1"/>
            <a:r>
              <a:rPr lang="en-GB" sz="2000" dirty="0" smtClean="0"/>
              <a:t>Personal factors</a:t>
            </a:r>
          </a:p>
          <a:p>
            <a:pPr lvl="1"/>
            <a:r>
              <a:rPr lang="en-GB" sz="2000" dirty="0" smtClean="0"/>
              <a:t>…</a:t>
            </a: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451" y="353219"/>
            <a:ext cx="289401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0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546</TotalTime>
  <Words>1155</Words>
  <Application>Microsoft Office PowerPoint</Application>
  <PresentationFormat>Širokoúhlá obrazovka</PresentationFormat>
  <Paragraphs>164</Paragraphs>
  <Slides>21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Faseta</vt:lpstr>
      <vt:lpstr>Acculturation</vt:lpstr>
      <vt:lpstr>Acculturation – what is it</vt:lpstr>
      <vt:lpstr>History</vt:lpstr>
      <vt:lpstr>Acculturation</vt:lpstr>
      <vt:lpstr>Theories of acculturation</vt:lpstr>
      <vt:lpstr>Berry´s acculturative strategies</vt:lpstr>
      <vt:lpstr>Prezentace aplikace PowerPoint</vt:lpstr>
      <vt:lpstr>Prezentace aplikace PowerPoint</vt:lpstr>
      <vt:lpstr>Berry´s acculturative strategies</vt:lpstr>
      <vt:lpstr>ABCs model of acculturation</vt:lpstr>
      <vt:lpstr>Acculturative stress </vt:lpstr>
      <vt:lpstr>The measurement of acculturation</vt:lpstr>
      <vt:lpstr>The measurement of acculturation</vt:lpstr>
      <vt:lpstr>Acculturation outcomes</vt:lpstr>
      <vt:lpstr>Practical aplications </vt:lpstr>
      <vt:lpstr>Practical aplications II</vt:lpstr>
      <vt:lpstr>Culture shock</vt:lpstr>
      <vt:lpstr>Culture shock II</vt:lpstr>
      <vt:lpstr>Reverse culture shock  </vt:lpstr>
      <vt:lpstr>  Bicultural identity Integration (BII) </vt:lpstr>
      <vt:lpstr>BII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Acculturation</dc:title>
  <dc:creator>Petra Chvojková</dc:creator>
  <cp:lastModifiedBy>Petra Chvojková</cp:lastModifiedBy>
  <cp:revision>33</cp:revision>
  <dcterms:created xsi:type="dcterms:W3CDTF">2015-02-28T16:29:24Z</dcterms:created>
  <dcterms:modified xsi:type="dcterms:W3CDTF">2015-03-05T16:05:02Z</dcterms:modified>
</cp:coreProperties>
</file>