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44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64" r:id="rId11"/>
    <p:sldId id="273" r:id="rId12"/>
    <p:sldId id="271" r:id="rId13"/>
    <p:sldId id="272" r:id="rId14"/>
    <p:sldId id="265" r:id="rId15"/>
    <p:sldId id="266" r:id="rId16"/>
    <p:sldId id="268" r:id="rId17"/>
    <p:sldId id="269" r:id="rId18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729" autoAdjust="0"/>
  </p:normalViewPr>
  <p:slideViewPr>
    <p:cSldViewPr>
      <p:cViewPr varScale="1">
        <p:scale>
          <a:sx n="106" d="100"/>
          <a:sy n="106" d="100"/>
        </p:scale>
        <p:origin x="1158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3537" cy="124872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7112228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5696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05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7620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6407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049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5185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849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543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661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0094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35148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3926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342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9A7F92-83A4-4C96-A894-F70693CEB4A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1B595B-EE57-4B43-92CE-71070D45B8D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0F7E8D-3672-43EF-BDCC-70F6A74ECAA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8C1545-A0A6-4A08-8C6C-BD2AB34BD65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14C91-F549-49F0-9C95-9A380E9BF23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B273CE-8890-4670-B1F5-D47B79218B9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73FF0-B673-405F-825E-51ABE08276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C679A6-1C28-4449-BB68-12BB2DB3979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F1A1A-E6A4-4294-908B-EBE216353D5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9E155D-EBB2-42FF-9061-21B13EF8443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A30BE2-7B25-416B-8069-7F92C2C74CC6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CD17955-41CA-43D0-BF56-2A8EE09FAB76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pos.cz/" TargetMode="External"/><Relationship Id="rId7" Type="http://schemas.openxmlformats.org/officeDocument/2006/relationships/hyperlink" Target="mailto:144946@mail.muni.cz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.muni.cz/auth/mail/mail_posli?studium=588640;to=330186@mail.muni.cz" TargetMode="External"/><Relationship Id="rId5" Type="http://schemas.openxmlformats.org/officeDocument/2006/relationships/hyperlink" Target="mailto:viceprezident.br@caspos.cz" TargetMode="External"/><Relationship Id="rId4" Type="http://schemas.openxmlformats.org/officeDocument/2006/relationships/hyperlink" Target="mailto:eva.smejkalova18@gmail.com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pos.cz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116013" y="0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sk-SK" sz="8100" dirty="0">
              <a:solidFill>
                <a:srgbClr val="0070C0"/>
              </a:solidFill>
              <a:latin typeface="Cooper Black" pitchFamily="16" charset="0"/>
            </a:endParaRPr>
          </a:p>
        </p:txBody>
      </p:sp>
      <p:pic>
        <p:nvPicPr>
          <p:cNvPr id="9" name="Obrázek 8" descr="logo_vyska_tex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12" y="3000372"/>
            <a:ext cx="3907556" cy="3402806"/>
          </a:xfrm>
          <a:prstGeom prst="rect">
            <a:avLst/>
          </a:prstGeom>
        </p:spPr>
      </p:pic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1428728" y="785794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PSB_999 Seminář studentské psychologické organizace</a:t>
            </a:r>
            <a:br>
              <a:rPr lang="cs-CZ" b="1" dirty="0" smtClean="0"/>
            </a:br>
            <a:endParaRPr lang="cs-CZ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WEB</a:t>
            </a:r>
            <a:endParaRPr lang="cs-CZ" dirty="0"/>
          </a:p>
        </p:txBody>
      </p:sp>
      <p:pic>
        <p:nvPicPr>
          <p:cNvPr id="6" name="Obrázek 5" descr="we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1643050"/>
            <a:ext cx="8143900" cy="479053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Přihlašování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580" y="1447800"/>
            <a:ext cx="4582390" cy="4800600"/>
          </a:xfrm>
        </p:spPr>
      </p:pic>
    </p:spTree>
    <p:extLst>
      <p:ext uri="{BB962C8B-B14F-4D97-AF65-F5344CB8AC3E}">
        <p14:creationId xmlns:p14="http://schemas.microsoft.com/office/powerpoint/2010/main" val="2193992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Přihlašování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401" y="2036349"/>
            <a:ext cx="6290493" cy="4801520"/>
          </a:xfrm>
        </p:spPr>
      </p:pic>
    </p:spTree>
    <p:extLst>
      <p:ext uri="{BB962C8B-B14F-4D97-AF65-F5344CB8AC3E}">
        <p14:creationId xmlns:p14="http://schemas.microsoft.com/office/powerpoint/2010/main" val="372856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Přihlašování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262" y="1614487"/>
            <a:ext cx="6677025" cy="4467225"/>
          </a:xfrm>
        </p:spPr>
      </p:pic>
    </p:spTree>
    <p:extLst>
      <p:ext uri="{BB962C8B-B14F-4D97-AF65-F5344CB8AC3E}">
        <p14:creationId xmlns:p14="http://schemas.microsoft.com/office/powerpoint/2010/main" val="3475770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Přihlašování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 projekty </a:t>
            </a:r>
            <a:r>
              <a:rPr lang="sk-SK" dirty="0" err="1" smtClean="0"/>
              <a:t>se</a:t>
            </a:r>
            <a:r>
              <a:rPr lang="sk-SK" dirty="0" smtClean="0"/>
              <a:t> bude </a:t>
            </a:r>
            <a:r>
              <a:rPr lang="sk-SK" dirty="0" err="1" smtClean="0"/>
              <a:t>přihlašovat</a:t>
            </a:r>
            <a:r>
              <a:rPr lang="sk-SK" dirty="0" smtClean="0"/>
              <a:t> </a:t>
            </a:r>
          </a:p>
          <a:p>
            <a:pPr>
              <a:buNone/>
            </a:pPr>
            <a:r>
              <a:rPr lang="sk-SK" b="1" u="sng" dirty="0" smtClean="0">
                <a:solidFill>
                  <a:srgbClr val="FF0000"/>
                </a:solidFill>
              </a:rPr>
              <a:t>od </a:t>
            </a:r>
            <a:r>
              <a:rPr lang="sk-SK" b="1" u="sng" dirty="0" err="1" smtClean="0">
                <a:solidFill>
                  <a:srgbClr val="FF0000"/>
                </a:solidFill>
              </a:rPr>
              <a:t>čtvrtka</a:t>
            </a:r>
            <a:r>
              <a:rPr lang="sk-SK" b="1" u="sng" dirty="0" smtClean="0">
                <a:solidFill>
                  <a:srgbClr val="FF0000"/>
                </a:solidFill>
              </a:rPr>
              <a:t> 26.2.2015 19.00</a:t>
            </a:r>
            <a:endParaRPr lang="cs-CZ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sk-SK" b="1" u="sng" dirty="0" smtClean="0">
                <a:solidFill>
                  <a:srgbClr val="FF0000"/>
                </a:solidFill>
              </a:rPr>
              <a:t> do </a:t>
            </a:r>
            <a:r>
              <a:rPr lang="sk-SK" b="1" u="sng" dirty="0" err="1" smtClean="0">
                <a:solidFill>
                  <a:srgbClr val="FF0000"/>
                </a:solidFill>
              </a:rPr>
              <a:t>neděle</a:t>
            </a:r>
            <a:r>
              <a:rPr lang="sk-SK" b="1" u="sng" dirty="0" smtClean="0">
                <a:solidFill>
                  <a:srgbClr val="FF0000"/>
                </a:solidFill>
              </a:rPr>
              <a:t> 1.3.2015</a:t>
            </a:r>
            <a:endParaRPr lang="cs-CZ" u="sng" dirty="0" smtClean="0">
              <a:solidFill>
                <a:srgbClr val="FF0000"/>
              </a:solidFill>
            </a:endParaRPr>
          </a:p>
          <a:p>
            <a:endParaRPr lang="sk-SK" dirty="0" smtClean="0"/>
          </a:p>
          <a:p>
            <a:r>
              <a:rPr lang="sk-SK" dirty="0" err="1" smtClean="0"/>
              <a:t>Akce</a:t>
            </a:r>
            <a:r>
              <a:rPr lang="sk-SK" dirty="0" smtClean="0"/>
              <a:t> / Projekty / Kurzy – </a:t>
            </a:r>
            <a:r>
              <a:rPr lang="sk-SK" dirty="0" err="1" smtClean="0"/>
              <a:t>Rozdíl</a:t>
            </a:r>
            <a:r>
              <a:rPr lang="sk-SK" dirty="0" smtClean="0"/>
              <a:t>? </a:t>
            </a:r>
            <a:endParaRPr lang="cs-CZ" dirty="0" smtClean="0"/>
          </a:p>
          <a:p>
            <a:r>
              <a:rPr lang="sk-SK" dirty="0" smtClean="0"/>
              <a:t>Kontakty – </a:t>
            </a:r>
            <a:r>
              <a:rPr lang="sk-SK" dirty="0" err="1" smtClean="0"/>
              <a:t>používat</a:t>
            </a:r>
            <a:r>
              <a:rPr lang="sk-SK" dirty="0" smtClean="0"/>
              <a:t> </a:t>
            </a:r>
            <a:r>
              <a:rPr lang="sk-SK" dirty="0" err="1" smtClean="0"/>
              <a:t>konkrétní</a:t>
            </a:r>
            <a:r>
              <a:rPr lang="sk-SK" dirty="0" smtClean="0"/>
              <a:t> </a:t>
            </a:r>
            <a:endParaRPr lang="cs-CZ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  <p:pic>
        <p:nvPicPr>
          <p:cNvPr id="9" name="Obrázek 8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5715016"/>
            <a:ext cx="3733800" cy="87172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Právě hledáme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b="1" dirty="0" err="1" smtClean="0"/>
              <a:t>Kordinátor</a:t>
            </a:r>
            <a:r>
              <a:rPr lang="sk-SK" b="1" dirty="0" smtClean="0"/>
              <a:t> </a:t>
            </a:r>
            <a:r>
              <a:rPr lang="cs-CZ" b="1" dirty="0" smtClean="0"/>
              <a:t>akce – veřejné </a:t>
            </a:r>
            <a:r>
              <a:rPr lang="cs-CZ" b="1" dirty="0" smtClean="0"/>
              <a:t>přednášky</a:t>
            </a:r>
          </a:p>
          <a:p>
            <a:r>
              <a:rPr lang="cs-CZ" b="1" dirty="0">
                <a:solidFill>
                  <a:srgbClr val="FF0000"/>
                </a:solidFill>
              </a:rPr>
              <a:t>Možnost kreditů v </a:t>
            </a:r>
            <a:r>
              <a:rPr lang="cs-CZ" b="1" dirty="0" smtClean="0">
                <a:solidFill>
                  <a:srgbClr val="FF0000"/>
                </a:solidFill>
              </a:rPr>
              <a:t>PSB_999 ?</a:t>
            </a:r>
            <a:endParaRPr lang="cs-CZ" b="1" dirty="0">
              <a:solidFill>
                <a:srgbClr val="FF0000"/>
              </a:solidFill>
            </a:endParaRPr>
          </a:p>
          <a:p>
            <a:pPr lvl="0"/>
            <a:endParaRPr lang="cs-CZ" b="1" dirty="0" smtClean="0"/>
          </a:p>
          <a:p>
            <a:pPr lvl="0"/>
            <a:endParaRPr lang="cs-CZ" b="1" dirty="0" smtClean="0"/>
          </a:p>
          <a:p>
            <a:pPr lvl="0"/>
            <a:r>
              <a:rPr lang="cs-CZ" b="1" smtClean="0"/>
              <a:t>(Spolu)koordinátor </a:t>
            </a:r>
            <a:r>
              <a:rPr lang="cs-CZ" b="1" dirty="0" smtClean="0"/>
              <a:t>projektu „dopisování </a:t>
            </a:r>
            <a:r>
              <a:rPr lang="cs-CZ" b="1" smtClean="0"/>
              <a:t>s </a:t>
            </a:r>
            <a:r>
              <a:rPr lang="cs-CZ" b="1" smtClean="0"/>
              <a:t>vězni“</a:t>
            </a:r>
            <a:endParaRPr lang="cs-CZ" b="1" dirty="0" smtClean="0"/>
          </a:p>
          <a:p>
            <a:pPr lvl="0"/>
            <a:endParaRPr lang="cs-CZ" b="1" dirty="0" smtClean="0"/>
          </a:p>
          <a:p>
            <a:pPr lvl="0"/>
            <a:endParaRPr lang="cs-CZ" b="1" dirty="0" smtClean="0"/>
          </a:p>
          <a:p>
            <a:pPr lvl="0"/>
            <a:endParaRPr lang="cs-CZ" b="1" dirty="0"/>
          </a:p>
          <a:p>
            <a:pPr lvl="0"/>
            <a:endParaRPr lang="cs-CZ" dirty="0" smtClean="0"/>
          </a:p>
          <a:p>
            <a:pPr lvl="1"/>
            <a:endParaRPr lang="sk-SK" dirty="0" smtClean="0"/>
          </a:p>
          <a:p>
            <a:pPr lvl="1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23850" y="0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sk-SK" sz="4400" dirty="0">
              <a:solidFill>
                <a:srgbClr val="000000"/>
              </a:solidFill>
              <a:latin typeface="Cooper Black" pitchFamily="16" charset="0"/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Kontakty</a:t>
            </a:r>
            <a:endParaRPr lang="cs-CZ" dirty="0"/>
          </a:p>
        </p:txBody>
      </p:sp>
      <p:sp>
        <p:nvSpPr>
          <p:cNvPr id="10" name="Text Box 6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r>
              <a:rPr lang="sk-SK" b="1" dirty="0" smtClean="0"/>
              <a:t>WEB</a:t>
            </a:r>
            <a:r>
              <a:rPr lang="sk-SK" dirty="0" smtClean="0"/>
              <a:t>: </a:t>
            </a:r>
            <a:r>
              <a:rPr lang="sk-SK" dirty="0" err="1" smtClean="0">
                <a:hlinkClick r:id="rId3"/>
              </a:rPr>
              <a:t>www.caspos.cz</a:t>
            </a:r>
            <a:endParaRPr lang="sk-SK" dirty="0" smtClean="0"/>
          </a:p>
          <a:p>
            <a:r>
              <a:rPr lang="sk-SK" dirty="0" smtClean="0"/>
              <a:t>Eva </a:t>
            </a:r>
            <a:r>
              <a:rPr lang="sk-SK" dirty="0" err="1" smtClean="0"/>
              <a:t>Smejkalová</a:t>
            </a:r>
            <a:r>
              <a:rPr lang="sk-SK" dirty="0" smtClean="0"/>
              <a:t>:</a:t>
            </a:r>
          </a:p>
          <a:p>
            <a:pPr>
              <a:buNone/>
            </a:pPr>
            <a:r>
              <a:rPr lang="sk-SK" dirty="0" smtClean="0">
                <a:hlinkClick r:id="rId4"/>
              </a:rPr>
              <a:t> eva.smejkalova18@gmail.com</a:t>
            </a:r>
            <a:endParaRPr lang="sk-SK" dirty="0" smtClean="0"/>
          </a:p>
          <a:p>
            <a:pPr>
              <a:buNone/>
            </a:pPr>
            <a:r>
              <a:rPr lang="cs-CZ" dirty="0" smtClean="0">
                <a:hlinkClick r:id="rId5"/>
              </a:rPr>
              <a:t> viceprezident.br@</a:t>
            </a:r>
            <a:r>
              <a:rPr lang="cs-CZ" dirty="0" err="1" smtClean="0">
                <a:hlinkClick r:id="rId5"/>
              </a:rPr>
              <a:t>caspos.cz</a:t>
            </a:r>
            <a:endParaRPr lang="cs-CZ" dirty="0" smtClean="0"/>
          </a:p>
          <a:p>
            <a:r>
              <a:rPr lang="cs-CZ" dirty="0" smtClean="0"/>
              <a:t>Mgr. Lenka Šturmová:</a:t>
            </a:r>
          </a:p>
          <a:p>
            <a:r>
              <a:rPr lang="cs-CZ" dirty="0" smtClean="0">
                <a:hlinkClick r:id="rId6"/>
              </a:rPr>
              <a:t>330186</a:t>
            </a:r>
            <a:r>
              <a:rPr lang="cs-CZ" dirty="0" smtClean="0">
                <a:hlinkClick r:id="rId7"/>
              </a:rPr>
              <a:t>@mail.</a:t>
            </a:r>
            <a:r>
              <a:rPr lang="cs-CZ" dirty="0" err="1" smtClean="0">
                <a:hlinkClick r:id="rId7"/>
              </a:rPr>
              <a:t>muni.cz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333500" y="1844675"/>
            <a:ext cx="180975" cy="1312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sk-SK" sz="4000">
              <a:solidFill>
                <a:srgbClr val="000000"/>
              </a:solidFill>
              <a:latin typeface="Calibri" pitchFamily="32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sk-SK" sz="4000">
              <a:solidFill>
                <a:srgbClr val="000000"/>
              </a:solidFill>
              <a:latin typeface="Calibri" pitchFamily="32" charset="0"/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Děkujeme za pozornost</a:t>
            </a:r>
            <a:endParaRPr lang="cs-CZ" dirty="0"/>
          </a:p>
        </p:txBody>
      </p:sp>
      <p:pic>
        <p:nvPicPr>
          <p:cNvPr id="10" name="Zástupný symbol pro obsah 9" descr="logo_vyska_text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14546" y="1357298"/>
            <a:ext cx="5857916" cy="5101233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sk-SK" sz="4400" dirty="0">
              <a:solidFill>
                <a:srgbClr val="000000"/>
              </a:solidFill>
              <a:latin typeface="Cooper Black" pitchFamily="16" charset="0"/>
            </a:endParaRPr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jsme?</a:t>
            </a:r>
            <a:endParaRPr lang="cs-CZ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dirty="0" smtClean="0">
                <a:solidFill>
                  <a:srgbClr val="000000"/>
                </a:solidFill>
                <a:latin typeface="Calibri" pitchFamily="32" charset="0"/>
              </a:rPr>
              <a:t> </a:t>
            </a:r>
          </a:p>
          <a:p>
            <a:pPr>
              <a:buFont typeface="Courier New" pitchFamily="49" charset="0"/>
              <a:buChar char="o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dirty="0" smtClean="0">
                <a:solidFill>
                  <a:srgbClr val="000000"/>
                </a:solidFill>
                <a:latin typeface="Adobe Caslon Pro Bold" pitchFamily="16" charset="0"/>
              </a:rPr>
              <a:t>ČASP je </a:t>
            </a:r>
            <a:r>
              <a:rPr lang="sk-SK" dirty="0" err="1" smtClean="0">
                <a:solidFill>
                  <a:srgbClr val="000000"/>
                </a:solidFill>
                <a:latin typeface="Adobe Caslon Pro Bold" pitchFamily="16" charset="0"/>
              </a:rPr>
              <a:t>zkratka</a:t>
            </a:r>
            <a:r>
              <a:rPr lang="sk-SK" dirty="0" smtClean="0">
                <a:solidFill>
                  <a:srgbClr val="000000"/>
                </a:solidFill>
                <a:latin typeface="Adobe Caslon Pro Bold" pitchFamily="16" charset="0"/>
              </a:rPr>
              <a:t> od Česká </a:t>
            </a:r>
            <a:r>
              <a:rPr lang="sk-SK" dirty="0" err="1" smtClean="0">
                <a:solidFill>
                  <a:srgbClr val="000000"/>
                </a:solidFill>
                <a:latin typeface="Adobe Caslon Pro Bold" pitchFamily="16" charset="0"/>
              </a:rPr>
              <a:t>asociace</a:t>
            </a:r>
            <a:r>
              <a:rPr lang="sk-SK" dirty="0" smtClean="0">
                <a:solidFill>
                  <a:srgbClr val="000000"/>
                </a:solidFill>
                <a:latin typeface="Adobe Caslon Pro Bold" pitchFamily="16" charset="0"/>
              </a:rPr>
              <a:t> </a:t>
            </a:r>
            <a:r>
              <a:rPr lang="sk-SK" dirty="0" err="1" smtClean="0">
                <a:solidFill>
                  <a:srgbClr val="000000"/>
                </a:solidFill>
                <a:latin typeface="Adobe Caslon Pro Bold" pitchFamily="16" charset="0"/>
              </a:rPr>
              <a:t>studentů</a:t>
            </a:r>
            <a:r>
              <a:rPr lang="sk-SK" dirty="0" smtClean="0">
                <a:solidFill>
                  <a:srgbClr val="000000"/>
                </a:solidFill>
                <a:latin typeface="Adobe Caslon Pro Bold" pitchFamily="16" charset="0"/>
              </a:rPr>
              <a:t> </a:t>
            </a:r>
            <a:r>
              <a:rPr lang="sk-SK" dirty="0" err="1" smtClean="0">
                <a:solidFill>
                  <a:srgbClr val="000000"/>
                </a:solidFill>
                <a:latin typeface="Adobe Caslon Pro Bold" pitchFamily="16" charset="0"/>
              </a:rPr>
              <a:t>psychologie</a:t>
            </a:r>
            <a:endParaRPr lang="sk-SK" dirty="0" smtClean="0">
              <a:solidFill>
                <a:srgbClr val="000000"/>
              </a:solidFill>
              <a:latin typeface="Adobe Caslon Pro Bold" pitchFamily="16" charset="0"/>
            </a:endParaRPr>
          </a:p>
          <a:p>
            <a:pPr>
              <a:buClr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sk-SK" dirty="0" smtClean="0">
              <a:solidFill>
                <a:srgbClr val="000000"/>
              </a:solidFill>
              <a:latin typeface="Adobe Caslon Pro Bold" pitchFamily="16" charset="0"/>
            </a:endParaRPr>
          </a:p>
          <a:p>
            <a:pPr>
              <a:buClrTx/>
              <a:buFont typeface="Courier New" pitchFamily="49" charset="0"/>
              <a:buChar char="o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dirty="0" err="1" smtClean="0">
                <a:solidFill>
                  <a:srgbClr val="000000"/>
                </a:solidFill>
                <a:latin typeface="Adobe Caslon Pro Bold" pitchFamily="16" charset="0"/>
              </a:rPr>
              <a:t>Sdružujeme</a:t>
            </a:r>
            <a:r>
              <a:rPr lang="sk-SK" dirty="0" smtClean="0">
                <a:solidFill>
                  <a:srgbClr val="000000"/>
                </a:solidFill>
                <a:latin typeface="Adobe Caslon Pro Bold" pitchFamily="16" charset="0"/>
              </a:rPr>
              <a:t> </a:t>
            </a:r>
            <a:r>
              <a:rPr lang="sk-SK" dirty="0" err="1" smtClean="0">
                <a:solidFill>
                  <a:srgbClr val="000000"/>
                </a:solidFill>
                <a:latin typeface="Adobe Caslon Pro Bold" pitchFamily="16" charset="0"/>
              </a:rPr>
              <a:t>všechny</a:t>
            </a:r>
            <a:r>
              <a:rPr lang="sk-SK" dirty="0" smtClean="0">
                <a:solidFill>
                  <a:srgbClr val="000000"/>
                </a:solidFill>
                <a:latin typeface="Adobe Caslon Pro Bold" pitchFamily="16" charset="0"/>
              </a:rPr>
              <a:t> </a:t>
            </a:r>
            <a:r>
              <a:rPr lang="sk-SK" dirty="0" err="1" smtClean="0">
                <a:solidFill>
                  <a:srgbClr val="000000"/>
                </a:solidFill>
                <a:latin typeface="Adobe Caslon Pro Bold" pitchFamily="16" charset="0"/>
              </a:rPr>
              <a:t>studenty</a:t>
            </a:r>
            <a:r>
              <a:rPr lang="sk-SK" dirty="0" smtClean="0">
                <a:solidFill>
                  <a:srgbClr val="000000"/>
                </a:solidFill>
                <a:latin typeface="Adobe Caslon Pro Bold" pitchFamily="16" charset="0"/>
              </a:rPr>
              <a:t> </a:t>
            </a:r>
            <a:r>
              <a:rPr lang="sk-SK" dirty="0" err="1" smtClean="0">
                <a:solidFill>
                  <a:srgbClr val="000000"/>
                </a:solidFill>
                <a:latin typeface="Adobe Caslon Pro Bold" pitchFamily="16" charset="0"/>
              </a:rPr>
              <a:t>psychologie</a:t>
            </a:r>
            <a:r>
              <a:rPr lang="sk-SK" dirty="0" smtClean="0">
                <a:solidFill>
                  <a:srgbClr val="000000"/>
                </a:solidFill>
                <a:latin typeface="Adobe Caslon Pro Bold" pitchFamily="16" charset="0"/>
              </a:rPr>
              <a:t> v ČR </a:t>
            </a:r>
          </a:p>
          <a:p>
            <a:pPr>
              <a:buFont typeface="Courier New" pitchFamily="49" charset="0"/>
              <a:buChar char="o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sk-SK" dirty="0" smtClean="0">
              <a:solidFill>
                <a:srgbClr val="000000"/>
              </a:solidFill>
              <a:latin typeface="Adobe Caslon Pro Bold" pitchFamily="16" charset="0"/>
            </a:endParaRPr>
          </a:p>
          <a:p>
            <a:pPr>
              <a:buFont typeface="Courier New" pitchFamily="49" charset="0"/>
              <a:buChar char="o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dirty="0" smtClean="0">
                <a:solidFill>
                  <a:srgbClr val="000000"/>
                </a:solidFill>
                <a:latin typeface="Adobe Caslon Pro Bold" pitchFamily="16" charset="0"/>
              </a:rPr>
              <a:t>Máme </a:t>
            </a:r>
            <a:r>
              <a:rPr lang="sk-SK" dirty="0" smtClean="0">
                <a:solidFill>
                  <a:srgbClr val="000000"/>
                </a:solidFill>
                <a:latin typeface="Adobe Caslon Pro Bold" pitchFamily="16" charset="0"/>
              </a:rPr>
              <a:t>4 </a:t>
            </a:r>
            <a:r>
              <a:rPr lang="sk-SK" dirty="0" smtClean="0">
                <a:solidFill>
                  <a:srgbClr val="000000"/>
                </a:solidFill>
                <a:latin typeface="Adobe Caslon Pro Bold" pitchFamily="16" charset="0"/>
              </a:rPr>
              <a:t>pobočky – V </a:t>
            </a:r>
            <a:r>
              <a:rPr lang="sk-SK" dirty="0" err="1" smtClean="0">
                <a:solidFill>
                  <a:srgbClr val="000000"/>
                </a:solidFill>
                <a:latin typeface="Adobe Caslon Pro Bold" pitchFamily="16" charset="0"/>
              </a:rPr>
              <a:t>Brně</a:t>
            </a:r>
            <a:r>
              <a:rPr lang="sk-SK" dirty="0" smtClean="0">
                <a:solidFill>
                  <a:srgbClr val="000000"/>
                </a:solidFill>
                <a:latin typeface="Adobe Caslon Pro Bold" pitchFamily="16" charset="0"/>
              </a:rPr>
              <a:t>, v </a:t>
            </a:r>
            <a:r>
              <a:rPr lang="sk-SK" dirty="0" smtClean="0">
                <a:solidFill>
                  <a:srgbClr val="000000"/>
                </a:solidFill>
                <a:latin typeface="Adobe Caslon Pro Bold" pitchFamily="16" charset="0"/>
              </a:rPr>
              <a:t>Olomouci, </a:t>
            </a:r>
            <a:r>
              <a:rPr lang="sk-SK" dirty="0" err="1" smtClean="0">
                <a:solidFill>
                  <a:srgbClr val="000000"/>
                </a:solidFill>
                <a:latin typeface="Adobe Caslon Pro Bold" pitchFamily="16" charset="0"/>
              </a:rPr>
              <a:t>Ostravě</a:t>
            </a:r>
            <a:r>
              <a:rPr lang="sk-SK" dirty="0" smtClean="0">
                <a:solidFill>
                  <a:srgbClr val="000000"/>
                </a:solidFill>
                <a:latin typeface="Adobe Caslon Pro Bold" pitchFamily="16" charset="0"/>
              </a:rPr>
              <a:t> </a:t>
            </a:r>
            <a:r>
              <a:rPr lang="sk-SK" dirty="0" smtClean="0">
                <a:solidFill>
                  <a:srgbClr val="000000"/>
                </a:solidFill>
                <a:latin typeface="Adobe Caslon Pro Bold" pitchFamily="16" charset="0"/>
              </a:rPr>
              <a:t>a v </a:t>
            </a:r>
            <a:r>
              <a:rPr lang="sk-SK" dirty="0" err="1" smtClean="0">
                <a:solidFill>
                  <a:srgbClr val="000000"/>
                </a:solidFill>
                <a:latin typeface="Adobe Caslon Pro Bold" pitchFamily="16" charset="0"/>
              </a:rPr>
              <a:t>Praze</a:t>
            </a:r>
            <a:endParaRPr lang="sk-SK" dirty="0" smtClean="0">
              <a:solidFill>
                <a:srgbClr val="000000"/>
              </a:solidFill>
              <a:latin typeface="Adobe Caslon Pro Bold" pitchFamily="16" charset="0"/>
            </a:endParaRPr>
          </a:p>
          <a:p>
            <a:pPr>
              <a:buClrTx/>
              <a:buFont typeface="Courier New" pitchFamily="49" charset="0"/>
              <a:buChar char="o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sk-SK" dirty="0" smtClean="0">
              <a:solidFill>
                <a:srgbClr val="000000"/>
              </a:solidFill>
              <a:latin typeface="Adobe Caslon Pro Bold" pitchFamily="16" charset="0"/>
            </a:endParaRPr>
          </a:p>
          <a:p>
            <a:pPr>
              <a:buFont typeface="Courier New" pitchFamily="49" charset="0"/>
              <a:buChar char="o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dirty="0" err="1" smtClean="0">
                <a:solidFill>
                  <a:srgbClr val="000000"/>
                </a:solidFill>
                <a:latin typeface="Adobe Caslon Pro Bold" pitchFamily="16" charset="0"/>
              </a:rPr>
              <a:t>Jsme</a:t>
            </a:r>
            <a:r>
              <a:rPr lang="sk-SK" dirty="0" smtClean="0">
                <a:solidFill>
                  <a:srgbClr val="000000"/>
                </a:solidFill>
                <a:latin typeface="Adobe Caslon Pro Bold" pitchFamily="16" charset="0"/>
              </a:rPr>
              <a:t> nezisková </a:t>
            </a:r>
            <a:r>
              <a:rPr lang="sk-SK" dirty="0" err="1" smtClean="0">
                <a:solidFill>
                  <a:srgbClr val="000000"/>
                </a:solidFill>
                <a:latin typeface="Adobe Caslon Pro Bold" pitchFamily="16" charset="0"/>
              </a:rPr>
              <a:t>organizace</a:t>
            </a:r>
            <a:r>
              <a:rPr lang="sk-SK" dirty="0" smtClean="0">
                <a:solidFill>
                  <a:srgbClr val="000000"/>
                </a:solidFill>
                <a:latin typeface="Adobe Caslon Pro Bold" pitchFamily="16" charset="0"/>
              </a:rPr>
              <a:t> </a:t>
            </a:r>
          </a:p>
          <a:p>
            <a:pPr>
              <a:buFont typeface="Courier New" pitchFamily="49" charset="0"/>
              <a:buChar char="o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sk-SK" dirty="0" smtClean="0">
              <a:solidFill>
                <a:srgbClr val="000000"/>
              </a:solidFill>
              <a:latin typeface="Adobe Caslon Pro Bold" pitchFamily="16" charset="0"/>
            </a:endParaRPr>
          </a:p>
          <a:p>
            <a:pPr>
              <a:buFont typeface="Courier New" pitchFamily="49" charset="0"/>
              <a:buChar char="o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dirty="0" err="1" smtClean="0">
                <a:solidFill>
                  <a:srgbClr val="000000"/>
                </a:solidFill>
                <a:latin typeface="Adobe Caslon Pro Bold" pitchFamily="16" charset="0"/>
              </a:rPr>
              <a:t>Nabízíme</a:t>
            </a:r>
            <a:r>
              <a:rPr lang="sk-SK" dirty="0" smtClean="0">
                <a:solidFill>
                  <a:srgbClr val="000000"/>
                </a:solidFill>
                <a:latin typeface="Adobe Caslon Pro Bold" pitchFamily="16" charset="0"/>
              </a:rPr>
              <a:t> </a:t>
            </a:r>
            <a:r>
              <a:rPr lang="sk-SK" dirty="0" err="1" smtClean="0">
                <a:solidFill>
                  <a:srgbClr val="000000"/>
                </a:solidFill>
                <a:latin typeface="Adobe Caslon Pro Bold" pitchFamily="16" charset="0"/>
              </a:rPr>
              <a:t>studentům</a:t>
            </a:r>
            <a:r>
              <a:rPr lang="sk-SK" dirty="0" smtClean="0">
                <a:solidFill>
                  <a:srgbClr val="000000"/>
                </a:solidFill>
                <a:latin typeface="Adobe Caslon Pro Bold" pitchFamily="16" charset="0"/>
              </a:rPr>
              <a:t> </a:t>
            </a:r>
            <a:r>
              <a:rPr lang="sk-SK" dirty="0" err="1" smtClean="0">
                <a:solidFill>
                  <a:srgbClr val="000000"/>
                </a:solidFill>
                <a:latin typeface="Adobe Caslon Pro Bold" pitchFamily="16" charset="0"/>
              </a:rPr>
              <a:t>psychologie</a:t>
            </a:r>
            <a:r>
              <a:rPr lang="sk-SK" dirty="0" smtClean="0">
                <a:solidFill>
                  <a:srgbClr val="000000"/>
                </a:solidFill>
                <a:latin typeface="Adobe Caslon Pro Bold" pitchFamily="16" charset="0"/>
              </a:rPr>
              <a:t> </a:t>
            </a:r>
            <a:r>
              <a:rPr lang="sk-SK" dirty="0" err="1" smtClean="0">
                <a:solidFill>
                  <a:srgbClr val="000000"/>
                </a:solidFill>
                <a:latin typeface="Adobe Caslon Pro Bold" pitchFamily="16" charset="0"/>
              </a:rPr>
              <a:t>možnost</a:t>
            </a:r>
            <a:r>
              <a:rPr lang="sk-SK" dirty="0" smtClean="0">
                <a:solidFill>
                  <a:srgbClr val="000000"/>
                </a:solidFill>
                <a:latin typeface="Adobe Caslon Pro Bold" pitchFamily="16" charset="0"/>
              </a:rPr>
              <a:t> </a:t>
            </a:r>
            <a:r>
              <a:rPr lang="sk-SK" dirty="0" err="1" smtClean="0">
                <a:solidFill>
                  <a:srgbClr val="000000"/>
                </a:solidFill>
                <a:latin typeface="Adobe Caslon Pro Bold" pitchFamily="16" charset="0"/>
              </a:rPr>
              <a:t>mimoškolních</a:t>
            </a:r>
            <a:r>
              <a:rPr lang="sk-SK" dirty="0" smtClean="0">
                <a:solidFill>
                  <a:srgbClr val="000000"/>
                </a:solidFill>
                <a:latin typeface="Adobe Caslon Pro Bold" pitchFamily="16" charset="0"/>
              </a:rPr>
              <a:t> </a:t>
            </a:r>
            <a:r>
              <a:rPr lang="sk-SK" dirty="0" err="1" smtClean="0">
                <a:solidFill>
                  <a:srgbClr val="000000"/>
                </a:solidFill>
                <a:latin typeface="Adobe Caslon Pro Bold" pitchFamily="16" charset="0"/>
              </a:rPr>
              <a:t>aktivit</a:t>
            </a:r>
            <a:endParaRPr lang="cs-CZ" dirty="0"/>
          </a:p>
        </p:txBody>
      </p:sp>
      <p:pic>
        <p:nvPicPr>
          <p:cNvPr id="19" name="Obrázek 18" descr="logo_vysk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768" y="428604"/>
            <a:ext cx="1214446" cy="939477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Něco z historie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sz="2800" dirty="0" err="1" smtClean="0"/>
              <a:t>Organizace</a:t>
            </a:r>
            <a:r>
              <a:rPr lang="sk-SK" sz="2800" dirty="0" smtClean="0"/>
              <a:t> vznikla 11. </a:t>
            </a:r>
            <a:r>
              <a:rPr lang="sk-SK" sz="2800" dirty="0" err="1" smtClean="0"/>
              <a:t>dubna</a:t>
            </a:r>
            <a:r>
              <a:rPr lang="sk-SK" sz="2800" dirty="0" smtClean="0"/>
              <a:t> 2001 v </a:t>
            </a:r>
            <a:r>
              <a:rPr lang="sk-SK" sz="2800" dirty="0" err="1" smtClean="0"/>
              <a:t>Praze</a:t>
            </a:r>
            <a:r>
              <a:rPr lang="sk-SK" sz="2800" dirty="0" smtClean="0"/>
              <a:t>. </a:t>
            </a:r>
          </a:p>
          <a:p>
            <a:pPr lvl="0"/>
            <a:endParaRPr lang="cs-CZ" sz="2800" dirty="0" smtClean="0"/>
          </a:p>
          <a:p>
            <a:pPr lvl="0"/>
            <a:r>
              <a:rPr lang="sk-SK" sz="2800" dirty="0" smtClean="0"/>
              <a:t>  Od </a:t>
            </a:r>
            <a:r>
              <a:rPr lang="sk-SK" sz="2800" dirty="0" err="1" smtClean="0"/>
              <a:t>té</a:t>
            </a:r>
            <a:r>
              <a:rPr lang="sk-SK" sz="2800" dirty="0" smtClean="0"/>
              <a:t> doby </a:t>
            </a:r>
            <a:r>
              <a:rPr lang="sk-SK" sz="2800" dirty="0" err="1" smtClean="0"/>
              <a:t>jsme</a:t>
            </a:r>
            <a:r>
              <a:rPr lang="sk-SK" sz="2800" dirty="0" smtClean="0"/>
              <a:t> zorganizovali XI psychologických </a:t>
            </a:r>
            <a:r>
              <a:rPr lang="sk-SK" sz="2800" dirty="0" err="1" smtClean="0"/>
              <a:t>konferencí</a:t>
            </a:r>
            <a:r>
              <a:rPr lang="sk-SK" sz="2800" dirty="0" smtClean="0"/>
              <a:t> </a:t>
            </a:r>
            <a:endParaRPr lang="cs-CZ" sz="2800" dirty="0" smtClean="0"/>
          </a:p>
          <a:p>
            <a:pPr lvl="0"/>
            <a:r>
              <a:rPr lang="sk-SK" sz="2800" dirty="0" smtClean="0"/>
              <a:t>  Nabrali okolo 900 </a:t>
            </a:r>
            <a:r>
              <a:rPr lang="sk-SK" sz="2800" dirty="0" err="1" smtClean="0"/>
              <a:t>studentů</a:t>
            </a:r>
            <a:r>
              <a:rPr lang="sk-SK" sz="2800" dirty="0" smtClean="0"/>
              <a:t> </a:t>
            </a:r>
            <a:r>
              <a:rPr lang="sk-SK" sz="2800" dirty="0" err="1" smtClean="0"/>
              <a:t>psychologie</a:t>
            </a:r>
            <a:r>
              <a:rPr lang="sk-SK" sz="2800" dirty="0" smtClean="0"/>
              <a:t> </a:t>
            </a:r>
            <a:endParaRPr lang="cs-CZ" sz="2800" dirty="0" smtClean="0"/>
          </a:p>
          <a:p>
            <a:pPr lvl="0"/>
            <a:r>
              <a:rPr lang="sk-SK" sz="2800" dirty="0" smtClean="0"/>
              <a:t> Zapojili </a:t>
            </a:r>
            <a:r>
              <a:rPr lang="sk-SK" sz="2800" dirty="0" err="1" smtClean="0"/>
              <a:t>se</a:t>
            </a:r>
            <a:r>
              <a:rPr lang="sk-SK" sz="2800" dirty="0" smtClean="0"/>
              <a:t> do </a:t>
            </a:r>
            <a:r>
              <a:rPr lang="sk-SK" sz="2800" dirty="0" err="1" smtClean="0"/>
              <a:t>mezinárodních</a:t>
            </a:r>
            <a:r>
              <a:rPr lang="sk-SK" sz="2800" dirty="0" smtClean="0"/>
              <a:t> </a:t>
            </a:r>
            <a:r>
              <a:rPr lang="sk-SK" sz="2800" dirty="0" err="1" smtClean="0"/>
              <a:t>projektů</a:t>
            </a:r>
            <a:r>
              <a:rPr lang="sk-SK" sz="2800" dirty="0" smtClean="0"/>
              <a:t> </a:t>
            </a:r>
            <a:endParaRPr lang="cs-CZ" sz="2800" dirty="0" smtClean="0"/>
          </a:p>
          <a:p>
            <a:pPr lvl="0"/>
            <a:r>
              <a:rPr lang="sk-SK" sz="2800" dirty="0" smtClean="0"/>
              <a:t> </a:t>
            </a:r>
            <a:r>
              <a:rPr lang="sk-SK" sz="2800" dirty="0" err="1" smtClean="0"/>
              <a:t>Navázali</a:t>
            </a:r>
            <a:r>
              <a:rPr lang="sk-SK" sz="2800" dirty="0" smtClean="0"/>
              <a:t> spolupráci s </a:t>
            </a:r>
            <a:r>
              <a:rPr lang="sk-SK" sz="2800" dirty="0" err="1" smtClean="0"/>
              <a:t>domácími</a:t>
            </a:r>
            <a:r>
              <a:rPr lang="sk-SK" sz="2800" dirty="0" smtClean="0"/>
              <a:t> i </a:t>
            </a:r>
            <a:r>
              <a:rPr lang="sk-SK" sz="2800" dirty="0" err="1" smtClean="0"/>
              <a:t>zahraničními</a:t>
            </a:r>
            <a:r>
              <a:rPr lang="sk-SK" sz="2800" dirty="0" smtClean="0"/>
              <a:t> </a:t>
            </a:r>
            <a:r>
              <a:rPr lang="sk-SK" sz="2800" dirty="0" err="1" smtClean="0"/>
              <a:t>organizacemi</a:t>
            </a:r>
            <a:r>
              <a:rPr lang="sk-SK" sz="2800" dirty="0" smtClean="0"/>
              <a:t> </a:t>
            </a:r>
            <a:endParaRPr lang="cs-CZ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 smtClean="0"/>
              <a:t>Spolupracujeme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studenty</a:t>
            </a:r>
            <a:r>
              <a:rPr lang="sk-SK" dirty="0" smtClean="0"/>
              <a:t> z celé </a:t>
            </a:r>
            <a:r>
              <a:rPr lang="sk-SK" dirty="0" err="1" smtClean="0"/>
              <a:t>Evropy</a:t>
            </a:r>
            <a:r>
              <a:rPr lang="sk-SK" dirty="0" smtClean="0"/>
              <a:t> –</a:t>
            </a:r>
            <a:r>
              <a:rPr lang="sk-SK" b="1" dirty="0" smtClean="0"/>
              <a:t> EFPSA </a:t>
            </a:r>
            <a:r>
              <a:rPr lang="en-US" dirty="0" smtClean="0"/>
              <a:t> </a:t>
            </a:r>
            <a:r>
              <a:rPr lang="en-US" sz="2400" dirty="0" smtClean="0"/>
              <a:t>European Federation of Psychology Students' Associations</a:t>
            </a:r>
            <a:endParaRPr lang="cs-CZ" sz="2400" dirty="0" smtClean="0"/>
          </a:p>
          <a:p>
            <a:pPr lvl="1"/>
            <a:r>
              <a:rPr lang="sk-SK" dirty="0" smtClean="0"/>
              <a:t>Letní škola </a:t>
            </a:r>
            <a:r>
              <a:rPr lang="sk-SK" dirty="0" err="1" smtClean="0"/>
              <a:t>psychologie</a:t>
            </a:r>
            <a:r>
              <a:rPr lang="sk-SK" dirty="0" smtClean="0"/>
              <a:t>,  </a:t>
            </a:r>
            <a:r>
              <a:rPr lang="sk-SK" dirty="0" err="1" smtClean="0"/>
              <a:t>Výměny</a:t>
            </a:r>
            <a:r>
              <a:rPr lang="sk-SK" dirty="0" smtClean="0"/>
              <a:t>,  </a:t>
            </a:r>
            <a:r>
              <a:rPr lang="sk-SK" dirty="0" err="1" smtClean="0"/>
              <a:t>Akce</a:t>
            </a:r>
            <a:r>
              <a:rPr lang="sk-SK" dirty="0" smtClean="0"/>
              <a:t>, </a:t>
            </a:r>
            <a:r>
              <a:rPr lang="sk-SK" dirty="0" err="1" smtClean="0"/>
              <a:t>Konference</a:t>
            </a:r>
            <a:r>
              <a:rPr lang="sk-SK" dirty="0" smtClean="0"/>
              <a:t> </a:t>
            </a:r>
            <a:endParaRPr lang="cs-CZ" dirty="0" smtClean="0"/>
          </a:p>
          <a:p>
            <a:pPr lvl="0"/>
            <a:r>
              <a:rPr lang="sk-SK" dirty="0" smtClean="0"/>
              <a:t>  Ale také s </a:t>
            </a:r>
            <a:r>
              <a:rPr lang="sk-SK" dirty="0" err="1" smtClean="0"/>
              <a:t>psychology</a:t>
            </a:r>
            <a:r>
              <a:rPr lang="sk-SK" dirty="0" smtClean="0"/>
              <a:t> z praxe </a:t>
            </a:r>
            <a:endParaRPr lang="cs-CZ" dirty="0" smtClean="0"/>
          </a:p>
          <a:p>
            <a:pPr lvl="1"/>
            <a:r>
              <a:rPr lang="sk-SK" b="1" dirty="0" smtClean="0"/>
              <a:t>UPA</a:t>
            </a:r>
            <a:r>
              <a:rPr lang="sk-SK" dirty="0" smtClean="0"/>
              <a:t> (</a:t>
            </a:r>
            <a:r>
              <a:rPr lang="sk-SK" dirty="0" err="1" smtClean="0"/>
              <a:t>Unie</a:t>
            </a:r>
            <a:r>
              <a:rPr lang="sk-SK" dirty="0" smtClean="0"/>
              <a:t> psychologických </a:t>
            </a:r>
            <a:r>
              <a:rPr lang="sk-SK" dirty="0" err="1" smtClean="0"/>
              <a:t>asociacií</a:t>
            </a:r>
            <a:r>
              <a:rPr lang="sk-SK" dirty="0" smtClean="0"/>
              <a:t>)</a:t>
            </a:r>
            <a:endParaRPr lang="cs-CZ" dirty="0" smtClean="0"/>
          </a:p>
          <a:p>
            <a:pPr lvl="1"/>
            <a:r>
              <a:rPr lang="sk-SK" b="1" dirty="0" smtClean="0"/>
              <a:t>ČMPS</a:t>
            </a:r>
            <a:r>
              <a:rPr lang="sk-SK" dirty="0" smtClean="0"/>
              <a:t> (Česko-moravský psychologický </a:t>
            </a:r>
            <a:r>
              <a:rPr lang="sk-SK" dirty="0" err="1" smtClean="0"/>
              <a:t>spolek</a:t>
            </a:r>
            <a:r>
              <a:rPr lang="sk-SK" dirty="0" smtClean="0"/>
              <a:t>)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získáte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dirty="0" smtClean="0"/>
              <a:t> </a:t>
            </a:r>
            <a:r>
              <a:rPr lang="sk-SK" dirty="0" err="1" smtClean="0"/>
              <a:t>Možnost</a:t>
            </a:r>
            <a:r>
              <a:rPr lang="sk-SK" dirty="0" smtClean="0"/>
              <a:t> </a:t>
            </a:r>
            <a:r>
              <a:rPr lang="sk-SK" dirty="0" err="1" smtClean="0"/>
              <a:t>osobního</a:t>
            </a:r>
            <a:r>
              <a:rPr lang="sk-SK" dirty="0" smtClean="0"/>
              <a:t> rozvoje </a:t>
            </a:r>
            <a:endParaRPr lang="cs-CZ" dirty="0" smtClean="0"/>
          </a:p>
          <a:p>
            <a:pPr lvl="0"/>
            <a:r>
              <a:rPr lang="sk-SK" dirty="0" smtClean="0"/>
              <a:t> </a:t>
            </a:r>
            <a:r>
              <a:rPr lang="sk-SK" dirty="0" err="1" smtClean="0"/>
              <a:t>Užitečné</a:t>
            </a:r>
            <a:r>
              <a:rPr lang="sk-SK" dirty="0" smtClean="0"/>
              <a:t> </a:t>
            </a:r>
            <a:r>
              <a:rPr lang="sk-SK" dirty="0" err="1" smtClean="0"/>
              <a:t>zkušenosti</a:t>
            </a:r>
            <a:r>
              <a:rPr lang="sk-SK" dirty="0" smtClean="0"/>
              <a:t> z praxe </a:t>
            </a:r>
            <a:endParaRPr lang="cs-CZ" dirty="0" smtClean="0"/>
          </a:p>
          <a:p>
            <a:pPr lvl="0"/>
            <a:r>
              <a:rPr lang="sk-SK" dirty="0" smtClean="0"/>
              <a:t> </a:t>
            </a:r>
            <a:r>
              <a:rPr lang="sk-SK" dirty="0" err="1" smtClean="0"/>
              <a:t>Rozšíření</a:t>
            </a:r>
            <a:r>
              <a:rPr lang="sk-SK" dirty="0" smtClean="0"/>
              <a:t> </a:t>
            </a:r>
            <a:r>
              <a:rPr lang="sk-SK" dirty="0" err="1" smtClean="0"/>
              <a:t>vzdělání</a:t>
            </a:r>
            <a:r>
              <a:rPr lang="sk-SK" dirty="0" smtClean="0"/>
              <a:t> </a:t>
            </a:r>
            <a:endParaRPr lang="cs-CZ" dirty="0" smtClean="0"/>
          </a:p>
          <a:p>
            <a:pPr lvl="0"/>
            <a:r>
              <a:rPr lang="sk-SK" dirty="0" smtClean="0"/>
              <a:t> </a:t>
            </a:r>
            <a:r>
              <a:rPr lang="sk-SK" dirty="0" err="1" smtClean="0"/>
              <a:t>Rozšíření</a:t>
            </a:r>
            <a:r>
              <a:rPr lang="sk-SK" dirty="0" smtClean="0"/>
              <a:t> </a:t>
            </a:r>
            <a:r>
              <a:rPr lang="sk-SK" dirty="0" err="1" smtClean="0"/>
              <a:t>mimoškolních</a:t>
            </a:r>
            <a:r>
              <a:rPr lang="sk-SK" dirty="0" smtClean="0"/>
              <a:t> </a:t>
            </a:r>
            <a:r>
              <a:rPr lang="sk-SK" dirty="0" err="1" smtClean="0"/>
              <a:t>aktivit</a:t>
            </a:r>
            <a:r>
              <a:rPr lang="sk-SK" dirty="0" smtClean="0"/>
              <a:t> </a:t>
            </a:r>
            <a:endParaRPr lang="cs-CZ" dirty="0" smtClean="0"/>
          </a:p>
          <a:p>
            <a:pPr lvl="0"/>
            <a:r>
              <a:rPr lang="sk-SK" dirty="0" smtClean="0"/>
              <a:t> </a:t>
            </a:r>
            <a:r>
              <a:rPr lang="sk-SK" dirty="0" err="1" smtClean="0"/>
              <a:t>Poznání</a:t>
            </a:r>
            <a:r>
              <a:rPr lang="sk-SK" dirty="0" smtClean="0"/>
              <a:t> nových </a:t>
            </a:r>
            <a:r>
              <a:rPr lang="sk-SK" dirty="0" err="1" smtClean="0"/>
              <a:t>zajímavých</a:t>
            </a:r>
            <a:r>
              <a:rPr lang="sk-SK" dirty="0" smtClean="0"/>
              <a:t> </a:t>
            </a:r>
            <a:r>
              <a:rPr lang="sk-SK" dirty="0" err="1" smtClean="0"/>
              <a:t>lidí</a:t>
            </a:r>
            <a:r>
              <a:rPr lang="sk-SK" dirty="0" smtClean="0"/>
              <a:t> </a:t>
            </a:r>
            <a:endParaRPr lang="cs-CZ" dirty="0" smtClean="0"/>
          </a:p>
          <a:p>
            <a:pPr lvl="0"/>
            <a:r>
              <a:rPr lang="sk-SK" dirty="0" smtClean="0"/>
              <a:t> Lepší </a:t>
            </a:r>
            <a:r>
              <a:rPr lang="sk-SK" dirty="0" err="1" smtClean="0"/>
              <a:t>pohled</a:t>
            </a:r>
            <a:r>
              <a:rPr lang="sk-SK" dirty="0" smtClean="0"/>
              <a:t> na </a:t>
            </a:r>
            <a:r>
              <a:rPr lang="sk-SK" dirty="0" err="1" smtClean="0"/>
              <a:t>fungování</a:t>
            </a:r>
            <a:r>
              <a:rPr lang="sk-SK" dirty="0" smtClean="0"/>
              <a:t> </a:t>
            </a:r>
            <a:r>
              <a:rPr lang="sk-SK" dirty="0" err="1" smtClean="0"/>
              <a:t>institucí</a:t>
            </a:r>
            <a:r>
              <a:rPr lang="sk-SK" dirty="0" smtClean="0"/>
              <a:t> </a:t>
            </a:r>
            <a:endParaRPr lang="cs-CZ" dirty="0" smtClean="0"/>
          </a:p>
          <a:p>
            <a:pPr lvl="0"/>
            <a:r>
              <a:rPr lang="sk-SK" dirty="0" smtClean="0"/>
              <a:t> Zlepšení </a:t>
            </a:r>
            <a:r>
              <a:rPr lang="sk-SK" dirty="0" err="1" smtClean="0"/>
              <a:t>organizačních</a:t>
            </a:r>
            <a:r>
              <a:rPr lang="sk-SK" dirty="0" smtClean="0"/>
              <a:t> a </a:t>
            </a:r>
            <a:r>
              <a:rPr lang="sk-SK" dirty="0" err="1" smtClean="0"/>
              <a:t>komunikačních</a:t>
            </a:r>
            <a:r>
              <a:rPr lang="sk-SK" dirty="0" smtClean="0"/>
              <a:t> schopností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 zapojit se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 smtClean="0"/>
              <a:t>A)   </a:t>
            </a:r>
            <a:r>
              <a:rPr lang="sk-SK" dirty="0" err="1" smtClean="0"/>
              <a:t>Vyzkoušet</a:t>
            </a:r>
            <a:r>
              <a:rPr lang="sk-SK" dirty="0" smtClean="0"/>
              <a:t> si </a:t>
            </a:r>
            <a:r>
              <a:rPr lang="sk-SK" dirty="0" err="1" smtClean="0"/>
              <a:t>psychologii</a:t>
            </a:r>
            <a:r>
              <a:rPr lang="sk-SK" dirty="0" smtClean="0"/>
              <a:t> v Praxi </a:t>
            </a:r>
            <a:endParaRPr lang="cs-CZ" dirty="0" smtClean="0"/>
          </a:p>
          <a:p>
            <a:pPr lvl="1"/>
            <a:r>
              <a:rPr lang="sk-SK" dirty="0" smtClean="0"/>
              <a:t>Projekty </a:t>
            </a:r>
            <a:endParaRPr lang="cs-CZ" dirty="0" smtClean="0"/>
          </a:p>
          <a:p>
            <a:pPr lvl="1"/>
            <a:r>
              <a:rPr lang="sk-SK" dirty="0" err="1" smtClean="0"/>
              <a:t>Akce</a:t>
            </a:r>
            <a:r>
              <a:rPr lang="sk-SK" dirty="0" smtClean="0"/>
              <a:t> </a:t>
            </a:r>
            <a:endParaRPr lang="cs-CZ" dirty="0" smtClean="0"/>
          </a:p>
          <a:p>
            <a:pPr lvl="1"/>
            <a:r>
              <a:rPr lang="sk-SK" dirty="0" smtClean="0"/>
              <a:t>Kurzy</a:t>
            </a:r>
            <a:endParaRPr lang="cs-CZ" dirty="0" smtClean="0"/>
          </a:p>
          <a:p>
            <a:pPr lvl="0"/>
            <a:r>
              <a:rPr lang="sk-SK" dirty="0" smtClean="0"/>
              <a:t>B) </a:t>
            </a:r>
            <a:r>
              <a:rPr lang="sk-SK" dirty="0" err="1" smtClean="0"/>
              <a:t>Zapojit</a:t>
            </a:r>
            <a:r>
              <a:rPr lang="sk-SK" dirty="0" smtClean="0"/>
              <a:t> </a:t>
            </a:r>
            <a:r>
              <a:rPr lang="sk-SK" dirty="0" err="1" smtClean="0"/>
              <a:t>se</a:t>
            </a:r>
            <a:r>
              <a:rPr lang="sk-SK" dirty="0" smtClean="0"/>
              <a:t> do </a:t>
            </a:r>
            <a:r>
              <a:rPr lang="sk-SK" dirty="0" err="1" smtClean="0"/>
              <a:t>organizování</a:t>
            </a:r>
            <a:r>
              <a:rPr lang="sk-SK" dirty="0" smtClean="0"/>
              <a:t> </a:t>
            </a:r>
            <a:endParaRPr lang="cs-CZ" dirty="0" smtClean="0"/>
          </a:p>
          <a:p>
            <a:pPr lvl="1"/>
            <a:r>
              <a:rPr lang="sk-SK" dirty="0" smtClean="0"/>
              <a:t>Organizovaní </a:t>
            </a:r>
            <a:r>
              <a:rPr lang="sk-SK" dirty="0" err="1" smtClean="0"/>
              <a:t>akcí</a:t>
            </a:r>
            <a:r>
              <a:rPr lang="sk-SK" dirty="0" smtClean="0"/>
              <a:t> a </a:t>
            </a:r>
            <a:r>
              <a:rPr lang="sk-SK" dirty="0" err="1" smtClean="0"/>
              <a:t>kurzů</a:t>
            </a:r>
            <a:r>
              <a:rPr lang="sk-SK" dirty="0" smtClean="0"/>
              <a:t> </a:t>
            </a:r>
            <a:endParaRPr lang="cs-CZ" dirty="0" smtClean="0"/>
          </a:p>
          <a:p>
            <a:pPr lvl="1"/>
            <a:r>
              <a:rPr lang="sk-SK" dirty="0" err="1" smtClean="0"/>
              <a:t>Koordinace</a:t>
            </a:r>
            <a:r>
              <a:rPr lang="sk-SK" dirty="0" smtClean="0"/>
              <a:t> </a:t>
            </a:r>
            <a:r>
              <a:rPr lang="sk-SK" dirty="0" err="1" smtClean="0"/>
              <a:t>projektů</a:t>
            </a:r>
            <a:r>
              <a:rPr lang="sk-SK" dirty="0" smtClean="0"/>
              <a:t> </a:t>
            </a:r>
            <a:endParaRPr lang="cs-CZ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splnění PSB_999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 err="1" smtClean="0"/>
              <a:t>Přihlásit</a:t>
            </a:r>
            <a:r>
              <a:rPr lang="sk-SK" dirty="0" smtClean="0"/>
              <a:t> </a:t>
            </a:r>
            <a:r>
              <a:rPr lang="sk-SK" dirty="0" err="1" smtClean="0"/>
              <a:t>se</a:t>
            </a:r>
            <a:r>
              <a:rPr lang="sk-SK" dirty="0" smtClean="0"/>
              <a:t> na projekt </a:t>
            </a:r>
            <a:r>
              <a:rPr lang="sk-SK" dirty="0" err="1" smtClean="0"/>
              <a:t>přes</a:t>
            </a:r>
            <a:r>
              <a:rPr lang="sk-SK" dirty="0" smtClean="0"/>
              <a:t> WEB </a:t>
            </a:r>
            <a:r>
              <a:rPr lang="sk-SK" u="sng" dirty="0" err="1" smtClean="0">
                <a:hlinkClick r:id="rId3"/>
              </a:rPr>
              <a:t>www.caspos.cz</a:t>
            </a:r>
            <a:r>
              <a:rPr lang="sk-SK" u="sng" dirty="0" smtClean="0">
                <a:hlinkClick r:id="rId3"/>
              </a:rPr>
              <a:t> </a:t>
            </a:r>
            <a:endParaRPr lang="cs-CZ" dirty="0" smtClean="0"/>
          </a:p>
          <a:p>
            <a:pPr lvl="0"/>
            <a:r>
              <a:rPr lang="sk-SK" dirty="0" err="1" smtClean="0"/>
              <a:t>Odpracovat</a:t>
            </a:r>
            <a:r>
              <a:rPr lang="sk-SK" dirty="0" smtClean="0"/>
              <a:t> si svoji práci v projektu pod vedením koordinátora</a:t>
            </a:r>
            <a:endParaRPr lang="cs-CZ" dirty="0" smtClean="0"/>
          </a:p>
          <a:p>
            <a:pPr lvl="0"/>
            <a:r>
              <a:rPr lang="sk-SK" dirty="0" err="1" smtClean="0"/>
              <a:t>Komunikovat</a:t>
            </a:r>
            <a:r>
              <a:rPr lang="sk-SK" dirty="0" smtClean="0"/>
              <a:t> s </a:t>
            </a:r>
            <a:r>
              <a:rPr lang="sk-SK" dirty="0" err="1" smtClean="0"/>
              <a:t>koordinátorem</a:t>
            </a:r>
            <a:endParaRPr lang="cs-CZ" dirty="0" smtClean="0"/>
          </a:p>
          <a:p>
            <a:r>
              <a:rPr lang="sk-SK" dirty="0" err="1" smtClean="0"/>
              <a:t>Minimálně</a:t>
            </a:r>
            <a:r>
              <a:rPr lang="sk-SK" dirty="0" smtClean="0"/>
              <a:t> 26 odpracovaných </a:t>
            </a:r>
            <a:r>
              <a:rPr lang="sk-SK" dirty="0" err="1" smtClean="0"/>
              <a:t>hodin</a:t>
            </a:r>
            <a:r>
              <a:rPr lang="sk-SK" dirty="0" smtClean="0"/>
              <a:t>  + reflexe (</a:t>
            </a:r>
            <a:r>
              <a:rPr lang="sk-SK" dirty="0" err="1" smtClean="0"/>
              <a:t>poslat</a:t>
            </a:r>
            <a:r>
              <a:rPr lang="sk-SK" dirty="0" smtClean="0"/>
              <a:t> </a:t>
            </a:r>
            <a:r>
              <a:rPr lang="sk-SK" dirty="0" err="1" smtClean="0"/>
              <a:t>teamleaderovi</a:t>
            </a:r>
            <a:r>
              <a:rPr lang="sk-SK" dirty="0" smtClean="0"/>
              <a:t>)</a:t>
            </a:r>
            <a:endParaRPr lang="cs-CZ" dirty="0" smtClean="0"/>
          </a:p>
          <a:p>
            <a:r>
              <a:rPr lang="sk-SK" dirty="0" smtClean="0"/>
              <a:t> a </a:t>
            </a:r>
            <a:r>
              <a:rPr lang="sk-SK" dirty="0" err="1" smtClean="0"/>
              <a:t>vložit</a:t>
            </a:r>
            <a:r>
              <a:rPr lang="sk-SK" dirty="0" smtClean="0"/>
              <a:t> do </a:t>
            </a:r>
            <a:r>
              <a:rPr lang="sk-SK" dirty="0" err="1" smtClean="0"/>
              <a:t>Odevzdávárny</a:t>
            </a:r>
            <a:r>
              <a:rPr lang="sk-SK" dirty="0" smtClean="0"/>
              <a:t> PSB_999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Odevzdávárna</a:t>
            </a:r>
            <a:r>
              <a:rPr lang="cs-CZ" dirty="0" smtClean="0"/>
              <a:t>	  Koordinátor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</a:p>
          <a:p>
            <a:endParaRPr lang="cs-CZ" dirty="0" smtClean="0"/>
          </a:p>
          <a:p>
            <a:r>
              <a:rPr lang="cs-CZ" dirty="0" smtClean="0"/>
              <a:t>Potvrzený protokol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96" y="5357826"/>
            <a:ext cx="9906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Zápočet nezíská ten, kdo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 smtClean="0"/>
              <a:t>nebude </a:t>
            </a:r>
            <a:r>
              <a:rPr lang="sk-SK" dirty="0" err="1" smtClean="0"/>
              <a:t>brát</a:t>
            </a:r>
            <a:r>
              <a:rPr lang="sk-SK" dirty="0" smtClean="0"/>
              <a:t> </a:t>
            </a:r>
            <a:r>
              <a:rPr lang="sk-SK" dirty="0" err="1" smtClean="0"/>
              <a:t>telefony</a:t>
            </a:r>
            <a:r>
              <a:rPr lang="sk-SK" dirty="0" smtClean="0"/>
              <a:t> a </a:t>
            </a:r>
            <a:r>
              <a:rPr lang="sk-SK" dirty="0" err="1" smtClean="0"/>
              <a:t>odpovídat</a:t>
            </a:r>
            <a:r>
              <a:rPr lang="sk-SK" dirty="0" smtClean="0"/>
              <a:t> na emaily</a:t>
            </a:r>
            <a:endParaRPr lang="cs-CZ" dirty="0" smtClean="0"/>
          </a:p>
          <a:p>
            <a:pPr lvl="0"/>
            <a:r>
              <a:rPr lang="sk-SK" dirty="0" smtClean="0"/>
              <a:t>bude </a:t>
            </a:r>
            <a:r>
              <a:rPr lang="sk-SK" dirty="0" err="1" smtClean="0"/>
              <a:t>tvrdit</a:t>
            </a:r>
            <a:r>
              <a:rPr lang="sk-SK" dirty="0" smtClean="0"/>
              <a:t>, že nemá čas</a:t>
            </a:r>
            <a:endParaRPr lang="cs-CZ" dirty="0" smtClean="0"/>
          </a:p>
          <a:p>
            <a:pPr lvl="0"/>
            <a:r>
              <a:rPr lang="sk-SK" dirty="0" err="1" smtClean="0"/>
              <a:t>probudí</a:t>
            </a:r>
            <a:r>
              <a:rPr lang="sk-SK" dirty="0" smtClean="0"/>
              <a:t> </a:t>
            </a:r>
            <a:r>
              <a:rPr lang="sk-SK" dirty="0" err="1" smtClean="0"/>
              <a:t>se</a:t>
            </a:r>
            <a:r>
              <a:rPr lang="sk-SK" dirty="0" smtClean="0"/>
              <a:t> až na konci semestru</a:t>
            </a:r>
            <a:endParaRPr lang="cs-CZ" dirty="0" smtClean="0"/>
          </a:p>
          <a:p>
            <a:pPr lvl="0"/>
            <a:r>
              <a:rPr lang="sk-SK" dirty="0" smtClean="0"/>
              <a:t>nebude </a:t>
            </a:r>
            <a:r>
              <a:rPr lang="sk-SK" dirty="0" err="1" smtClean="0"/>
              <a:t>spolupracovat</a:t>
            </a:r>
            <a:r>
              <a:rPr lang="sk-SK" dirty="0" smtClean="0"/>
              <a:t> s </a:t>
            </a:r>
            <a:r>
              <a:rPr lang="sk-SK" dirty="0" err="1" smtClean="0"/>
              <a:t>koordinátorem</a:t>
            </a:r>
            <a:endParaRPr lang="cs-CZ" dirty="0" smtClean="0"/>
          </a:p>
          <a:p>
            <a:pPr lvl="0"/>
            <a:r>
              <a:rPr lang="sk-SK" dirty="0" smtClean="0"/>
              <a:t>Koordinátor </a:t>
            </a:r>
            <a:r>
              <a:rPr lang="sk-SK" dirty="0" err="1" smtClean="0"/>
              <a:t>usoudí</a:t>
            </a:r>
            <a:r>
              <a:rPr lang="sk-SK" dirty="0" smtClean="0"/>
              <a:t>, že </a:t>
            </a:r>
            <a:r>
              <a:rPr lang="sk-SK" dirty="0" err="1" smtClean="0"/>
              <a:t>student</a:t>
            </a:r>
            <a:r>
              <a:rPr lang="sk-SK" dirty="0" smtClean="0"/>
              <a:t> </a:t>
            </a:r>
            <a:r>
              <a:rPr lang="sk-SK" dirty="0" err="1" smtClean="0"/>
              <a:t>neodvedl</a:t>
            </a:r>
            <a:r>
              <a:rPr lang="sk-SK" dirty="0" smtClean="0"/>
              <a:t> </a:t>
            </a:r>
            <a:r>
              <a:rPr lang="sk-SK" dirty="0" err="1" smtClean="0"/>
              <a:t>takovou</a:t>
            </a:r>
            <a:r>
              <a:rPr lang="sk-SK" dirty="0" smtClean="0"/>
              <a:t> práci, </a:t>
            </a:r>
            <a:r>
              <a:rPr lang="sk-SK" dirty="0" err="1" smtClean="0"/>
              <a:t>jakou</a:t>
            </a:r>
            <a:r>
              <a:rPr lang="sk-SK" dirty="0" smtClean="0"/>
              <a:t> by </a:t>
            </a:r>
            <a:r>
              <a:rPr lang="sk-SK" dirty="0" err="1" smtClean="0"/>
              <a:t>měl</a:t>
            </a:r>
            <a:r>
              <a:rPr lang="sk-SK" dirty="0" smtClean="0"/>
              <a:t> </a:t>
            </a:r>
            <a:endParaRPr lang="cs-CZ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5357826"/>
            <a:ext cx="9906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336</TotalTime>
  <Words>307</Words>
  <Application>Microsoft Office PowerPoint</Application>
  <PresentationFormat>Předvádění na obrazovce (4:3)</PresentationFormat>
  <Paragraphs>88</Paragraphs>
  <Slides>17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7" baseType="lpstr">
      <vt:lpstr>Adobe Caslon Pro Bold</vt:lpstr>
      <vt:lpstr>Arial</vt:lpstr>
      <vt:lpstr>Calibri</vt:lpstr>
      <vt:lpstr>Cooper Black</vt:lpstr>
      <vt:lpstr>Courier New</vt:lpstr>
      <vt:lpstr>Gill Sans MT</vt:lpstr>
      <vt:lpstr>Times New Roman</vt:lpstr>
      <vt:lpstr>Verdana</vt:lpstr>
      <vt:lpstr>Wingdings 2</vt:lpstr>
      <vt:lpstr>Slunovrat</vt:lpstr>
      <vt:lpstr>PSB_999 Seminář studentské psychologické organizace </vt:lpstr>
      <vt:lpstr>Kdo jsme?</vt:lpstr>
      <vt:lpstr>Něco z historie</vt:lpstr>
      <vt:lpstr>Spolupráce</vt:lpstr>
      <vt:lpstr>Co získáte</vt:lpstr>
      <vt:lpstr>Možnost zapojit se</vt:lpstr>
      <vt:lpstr>Podmínky splnění PSB_999</vt:lpstr>
      <vt:lpstr>Odevzdávárna   Koordinátor</vt:lpstr>
      <vt:lpstr>Zápočet nezíská ten, kdo</vt:lpstr>
      <vt:lpstr>WEB</vt:lpstr>
      <vt:lpstr>Přihlašování</vt:lpstr>
      <vt:lpstr>Přihlašování </vt:lpstr>
      <vt:lpstr>Přihlašování</vt:lpstr>
      <vt:lpstr>Přihlašování</vt:lpstr>
      <vt:lpstr>Právě hledáme</vt:lpstr>
      <vt:lpstr>Kontakty</vt:lpstr>
      <vt:lpstr>Děkujeme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Redlee</dc:creator>
  <cp:lastModifiedBy>Eva Smejkalová</cp:lastModifiedBy>
  <cp:revision>48</cp:revision>
  <cp:lastPrinted>1601-01-01T00:00:00Z</cp:lastPrinted>
  <dcterms:created xsi:type="dcterms:W3CDTF">2012-09-16T22:14:48Z</dcterms:created>
  <dcterms:modified xsi:type="dcterms:W3CDTF">2015-02-25T12:09:31Z</dcterms:modified>
</cp:coreProperties>
</file>