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98" r:id="rId4"/>
    <p:sldId id="300" r:id="rId5"/>
    <p:sldId id="299" r:id="rId6"/>
    <p:sldId id="302" r:id="rId7"/>
    <p:sldId id="303" r:id="rId8"/>
    <p:sldId id="258" r:id="rId9"/>
    <p:sldId id="259" r:id="rId10"/>
    <p:sldId id="260" r:id="rId11"/>
    <p:sldId id="301" r:id="rId12"/>
    <p:sldId id="261" r:id="rId13"/>
    <p:sldId id="265" r:id="rId14"/>
    <p:sldId id="266" r:id="rId15"/>
    <p:sldId id="267" r:id="rId16"/>
    <p:sldId id="268" r:id="rId17"/>
    <p:sldId id="269" r:id="rId18"/>
    <p:sldId id="270" r:id="rId19"/>
    <p:sldId id="271" r:id="rId20"/>
    <p:sldId id="273" r:id="rId21"/>
    <p:sldId id="274" r:id="rId22"/>
    <p:sldId id="275" r:id="rId23"/>
    <p:sldId id="276" r:id="rId24"/>
    <p:sldId id="277" r:id="rId25"/>
    <p:sldId id="278" r:id="rId26"/>
    <p:sldId id="279" r:id="rId27"/>
    <p:sldId id="283" r:id="rId28"/>
    <p:sldId id="284" r:id="rId29"/>
    <p:sldId id="285" r:id="rId30"/>
    <p:sldId id="307" r:id="rId31"/>
    <p:sldId id="289" r:id="rId32"/>
    <p:sldId id="304" r:id="rId33"/>
    <p:sldId id="305" r:id="rId34"/>
    <p:sldId id="306" r:id="rId35"/>
    <p:sldId id="322" r:id="rId36"/>
    <p:sldId id="310" r:id="rId37"/>
    <p:sldId id="311" r:id="rId38"/>
    <p:sldId id="312" r:id="rId39"/>
    <p:sldId id="313" r:id="rId40"/>
    <p:sldId id="314" r:id="rId41"/>
    <p:sldId id="315" r:id="rId42"/>
    <p:sldId id="316" r:id="rId43"/>
    <p:sldId id="317" r:id="rId44"/>
    <p:sldId id="308"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52" autoAdjust="0"/>
  </p:normalViewPr>
  <p:slideViewPr>
    <p:cSldViewPr>
      <p:cViewPr varScale="1">
        <p:scale>
          <a:sx n="88" d="100"/>
          <a:sy n="88" d="100"/>
        </p:scale>
        <p:origin x="-90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A69E18-6C29-4A2D-9E87-759FA178E1F7}" type="datetimeFigureOut">
              <a:rPr lang="cs-CZ" smtClean="0"/>
              <a:t>10.4.2015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941C8-AD7C-47A1-99F4-F9B64BF09F41}" type="slidenum">
              <a:rPr lang="cs-CZ" smtClean="0"/>
              <a:t>‹#›</a:t>
            </a:fld>
            <a:endParaRPr lang="cs-CZ"/>
          </a:p>
        </p:txBody>
      </p:sp>
    </p:spTree>
    <p:extLst>
      <p:ext uri="{BB962C8B-B14F-4D97-AF65-F5344CB8AC3E}">
        <p14:creationId xmlns:p14="http://schemas.microsoft.com/office/powerpoint/2010/main" val="411912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But it was the arrival of the computer that gave cognitive psychology the terminology and metaphor it needed to investigate the human mind. The start of the use of computers allowed psychologists to try to understand the complexities of human cognition by comparing it with something simpler and better understood i.e. an artificial system such as a computer.</a:t>
            </a:r>
            <a:endParaRPr lang="cs-CZ" dirty="0"/>
          </a:p>
        </p:txBody>
      </p:sp>
      <p:sp>
        <p:nvSpPr>
          <p:cNvPr id="4" name="Zástupný symbol pro číslo snímku 3"/>
          <p:cNvSpPr>
            <a:spLocks noGrp="1"/>
          </p:cNvSpPr>
          <p:nvPr>
            <p:ph type="sldNum" sz="quarter" idx="10"/>
          </p:nvPr>
        </p:nvSpPr>
        <p:spPr/>
        <p:txBody>
          <a:bodyPr/>
          <a:lstStyle/>
          <a:p>
            <a:fld id="{19B941C8-AD7C-47A1-99F4-F9B64BF09F41}" type="slidenum">
              <a:rPr lang="cs-CZ" smtClean="0"/>
              <a:t>9</a:t>
            </a:fld>
            <a:endParaRPr lang="cs-CZ"/>
          </a:p>
        </p:txBody>
      </p:sp>
    </p:spTree>
    <p:extLst>
      <p:ext uri="{BB962C8B-B14F-4D97-AF65-F5344CB8AC3E}">
        <p14:creationId xmlns:p14="http://schemas.microsoft.com/office/powerpoint/2010/main" val="291432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18</a:t>
            </a:fld>
            <a:endParaRPr lang="cs-CZ"/>
          </a:p>
        </p:txBody>
      </p:sp>
    </p:spTree>
    <p:extLst>
      <p:ext uri="{BB962C8B-B14F-4D97-AF65-F5344CB8AC3E}">
        <p14:creationId xmlns:p14="http://schemas.microsoft.com/office/powerpoint/2010/main" val="395047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Africans</a:t>
            </a:r>
            <a:r>
              <a:rPr lang="cs-CZ" baseline="0" dirty="0" smtClean="0"/>
              <a:t> </a:t>
            </a:r>
            <a:r>
              <a:rPr lang="cs-CZ" baseline="0" dirty="0" err="1" smtClean="0"/>
              <a:t>were</a:t>
            </a:r>
            <a:r>
              <a:rPr lang="cs-CZ" baseline="0" dirty="0" smtClean="0"/>
              <a:t> </a:t>
            </a:r>
            <a:r>
              <a:rPr lang="cs-CZ" baseline="0" dirty="0" err="1" smtClean="0"/>
              <a:t>presented</a:t>
            </a:r>
            <a:r>
              <a:rPr lang="cs-CZ" baseline="0" dirty="0" smtClean="0"/>
              <a:t> </a:t>
            </a:r>
            <a:r>
              <a:rPr lang="cs-CZ" baseline="0" dirty="0" err="1" smtClean="0"/>
              <a:t>black</a:t>
            </a:r>
            <a:r>
              <a:rPr lang="cs-CZ" baseline="0" dirty="0" smtClean="0"/>
              <a:t> and </a:t>
            </a:r>
            <a:r>
              <a:rPr lang="cs-CZ" baseline="0" dirty="0" err="1" smtClean="0"/>
              <a:t>white</a:t>
            </a:r>
            <a:r>
              <a:rPr lang="cs-CZ" baseline="0" dirty="0" smtClean="0"/>
              <a:t> </a:t>
            </a:r>
            <a:r>
              <a:rPr lang="cs-CZ" baseline="0" dirty="0" err="1" smtClean="0"/>
              <a:t>photo</a:t>
            </a:r>
            <a:r>
              <a:rPr lang="cs-CZ" baseline="0" dirty="0" smtClean="0"/>
              <a:t> </a:t>
            </a:r>
            <a:r>
              <a:rPr lang="cs-CZ" baseline="0" dirty="0" err="1" smtClean="0"/>
              <a:t>of</a:t>
            </a:r>
            <a:r>
              <a:rPr lang="cs-CZ" baseline="0" dirty="0" smtClean="0"/>
              <a:t> </a:t>
            </a:r>
            <a:r>
              <a:rPr lang="cs-CZ" baseline="0" dirty="0" err="1" smtClean="0"/>
              <a:t>cow</a:t>
            </a:r>
            <a:r>
              <a:rPr lang="cs-CZ" baseline="0" dirty="0" smtClean="0"/>
              <a:t> and dog (</a:t>
            </a:r>
            <a:r>
              <a:rPr lang="cs-CZ" baseline="0" dirty="0" err="1" smtClean="0"/>
              <a:t>animals</a:t>
            </a:r>
            <a:r>
              <a:rPr lang="cs-CZ" baseline="0" dirty="0" smtClean="0"/>
              <a:t> </a:t>
            </a:r>
            <a:r>
              <a:rPr lang="cs-CZ" baseline="0" dirty="0" err="1" smtClean="0"/>
              <a:t>they</a:t>
            </a:r>
            <a:r>
              <a:rPr lang="cs-CZ" baseline="0" dirty="0" smtClean="0"/>
              <a:t> are </a:t>
            </a:r>
            <a:r>
              <a:rPr lang="cs-CZ" baseline="0" dirty="0" err="1" smtClean="0"/>
              <a:t>familiar</a:t>
            </a:r>
            <a:r>
              <a:rPr lang="cs-CZ" baseline="0" dirty="0" smtClean="0"/>
              <a:t> </a:t>
            </a:r>
            <a:r>
              <a:rPr lang="cs-CZ" baseline="0" dirty="0" err="1" smtClean="0"/>
              <a:t>with</a:t>
            </a:r>
            <a:r>
              <a:rPr lang="cs-CZ" baseline="0" dirty="0" smtClean="0"/>
              <a:t>), </a:t>
            </a:r>
            <a:r>
              <a:rPr lang="cs-CZ" baseline="0" dirty="0" err="1" smtClean="0"/>
              <a:t>they</a:t>
            </a:r>
            <a:r>
              <a:rPr lang="cs-CZ" baseline="0" dirty="0" smtClean="0"/>
              <a:t> </a:t>
            </a:r>
            <a:r>
              <a:rPr lang="cs-CZ" baseline="0" dirty="0" err="1" smtClean="0"/>
              <a:t>looked</a:t>
            </a:r>
            <a:r>
              <a:rPr lang="cs-CZ" baseline="0" dirty="0" smtClean="0"/>
              <a:t> </a:t>
            </a:r>
            <a:r>
              <a:rPr lang="cs-CZ" baseline="0" dirty="0" err="1" smtClean="0"/>
              <a:t>puzzled</a:t>
            </a:r>
            <a:r>
              <a:rPr lang="cs-CZ" baseline="0" dirty="0" smtClean="0"/>
              <a:t>, </a:t>
            </a:r>
            <a:r>
              <a:rPr lang="cs-CZ" baseline="0" dirty="0" err="1" smtClean="0"/>
              <a:t>didnt</a:t>
            </a:r>
            <a:r>
              <a:rPr lang="cs-CZ" baseline="0" dirty="0" smtClean="0"/>
              <a:t> </a:t>
            </a:r>
            <a:r>
              <a:rPr lang="cs-CZ" baseline="0" dirty="0" err="1" smtClean="0"/>
              <a:t>recognize</a:t>
            </a:r>
            <a:r>
              <a:rPr lang="cs-CZ" baseline="0" dirty="0" smtClean="0"/>
              <a:t> </a:t>
            </a:r>
            <a:r>
              <a:rPr lang="cs-CZ" baseline="0" dirty="0" err="1" smtClean="0"/>
              <a:t>the</a:t>
            </a:r>
            <a:r>
              <a:rPr lang="cs-CZ" baseline="0" dirty="0" smtClean="0"/>
              <a:t> </a:t>
            </a:r>
            <a:r>
              <a:rPr lang="cs-CZ" baseline="0" dirty="0" err="1" smtClean="0"/>
              <a:t>animals</a:t>
            </a:r>
            <a:r>
              <a:rPr lang="cs-CZ" baseline="0" dirty="0" smtClean="0"/>
              <a:t>.</a:t>
            </a:r>
          </a:p>
          <a:p>
            <a:r>
              <a:rPr lang="cs-CZ" baseline="0" dirty="0" err="1" smtClean="0"/>
              <a:t>They</a:t>
            </a:r>
            <a:r>
              <a:rPr lang="cs-CZ" baseline="0" dirty="0" smtClean="0"/>
              <a:t> </a:t>
            </a:r>
            <a:r>
              <a:rPr lang="cs-CZ" baseline="0" dirty="0" err="1" smtClean="0"/>
              <a:t>recognized</a:t>
            </a:r>
            <a:r>
              <a:rPr lang="cs-CZ" baseline="0" dirty="0" smtClean="0"/>
              <a:t> </a:t>
            </a:r>
            <a:r>
              <a:rPr lang="cs-CZ" baseline="0" dirty="0" err="1" smtClean="0"/>
              <a:t>the</a:t>
            </a:r>
            <a:r>
              <a:rPr lang="cs-CZ" baseline="0" dirty="0" smtClean="0"/>
              <a:t> </a:t>
            </a:r>
            <a:r>
              <a:rPr lang="cs-CZ" baseline="0" dirty="0" err="1" smtClean="0"/>
              <a:t>animals</a:t>
            </a:r>
            <a:r>
              <a:rPr lang="cs-CZ" baseline="0" dirty="0" smtClean="0"/>
              <a:t> in </a:t>
            </a:r>
            <a:r>
              <a:rPr lang="cs-CZ" baseline="0" dirty="0" err="1" smtClean="0"/>
              <a:t>colored</a:t>
            </a:r>
            <a:r>
              <a:rPr lang="cs-CZ" baseline="0" dirty="0" smtClean="0"/>
              <a:t> </a:t>
            </a:r>
            <a:r>
              <a:rPr lang="cs-CZ" baseline="0" dirty="0" err="1" smtClean="0"/>
              <a:t>photos</a:t>
            </a:r>
            <a:r>
              <a:rPr lang="cs-CZ" baseline="0" dirty="0" smtClean="0"/>
              <a:t>.</a:t>
            </a:r>
          </a:p>
          <a:p>
            <a:r>
              <a:rPr lang="cs-CZ" baseline="0" dirty="0" err="1" smtClean="0"/>
              <a:t>They</a:t>
            </a:r>
            <a:r>
              <a:rPr lang="cs-CZ" baseline="0" dirty="0" smtClean="0"/>
              <a:t> </a:t>
            </a:r>
            <a:r>
              <a:rPr lang="cs-CZ" baseline="0" dirty="0" err="1" smtClean="0"/>
              <a:t>have</a:t>
            </a:r>
            <a:r>
              <a:rPr lang="cs-CZ" baseline="0" dirty="0" smtClean="0"/>
              <a:t> </a:t>
            </a:r>
            <a:r>
              <a:rPr lang="cs-CZ" baseline="0" dirty="0" err="1" smtClean="0"/>
              <a:t>never</a:t>
            </a:r>
            <a:r>
              <a:rPr lang="cs-CZ" baseline="0" dirty="0" smtClean="0"/>
              <a:t> </a:t>
            </a:r>
            <a:r>
              <a:rPr lang="cs-CZ" baseline="0" dirty="0" err="1" smtClean="0"/>
              <a:t>seen</a:t>
            </a:r>
            <a:r>
              <a:rPr lang="cs-CZ" baseline="0" dirty="0" smtClean="0"/>
              <a:t> </a:t>
            </a:r>
            <a:r>
              <a:rPr lang="cs-CZ" baseline="0" dirty="0" err="1" smtClean="0"/>
              <a:t>black</a:t>
            </a:r>
            <a:r>
              <a:rPr lang="cs-CZ" baseline="0" dirty="0" smtClean="0"/>
              <a:t> and </a:t>
            </a:r>
            <a:r>
              <a:rPr lang="cs-CZ" baseline="0" dirty="0" err="1" smtClean="0"/>
              <a:t>white</a:t>
            </a:r>
            <a:r>
              <a:rPr lang="cs-CZ" baseline="0" dirty="0" smtClean="0"/>
              <a:t> </a:t>
            </a:r>
            <a:r>
              <a:rPr lang="cs-CZ" baseline="0" dirty="0" err="1" smtClean="0"/>
              <a:t>photo</a:t>
            </a:r>
            <a:r>
              <a:rPr lang="cs-CZ" baseline="0" dirty="0" smtClean="0"/>
              <a:t> – no </a:t>
            </a:r>
            <a:r>
              <a:rPr lang="cs-CZ" baseline="0" dirty="0" err="1" smtClean="0"/>
              <a:t>experience</a:t>
            </a:r>
            <a:r>
              <a:rPr lang="cs-CZ" baseline="0" dirty="0" smtClean="0"/>
              <a:t> in </a:t>
            </a:r>
            <a:r>
              <a:rPr lang="cs-CZ" baseline="0" dirty="0" err="1" smtClean="0"/>
              <a:t>recognizing</a:t>
            </a:r>
            <a:r>
              <a:rPr lang="cs-CZ" baseline="0" dirty="0" smtClean="0"/>
              <a:t> </a:t>
            </a:r>
            <a:r>
              <a:rPr lang="cs-CZ" baseline="0" dirty="0" err="1" smtClean="0"/>
              <a:t>animals</a:t>
            </a:r>
            <a:r>
              <a:rPr lang="cs-CZ" baseline="0" dirty="0" smtClean="0"/>
              <a:t> in </a:t>
            </a:r>
            <a:r>
              <a:rPr lang="cs-CZ" baseline="0" dirty="0" err="1" smtClean="0"/>
              <a:t>this</a:t>
            </a:r>
            <a:r>
              <a:rPr lang="cs-CZ" baseline="0" dirty="0" smtClean="0"/>
              <a:t> </a:t>
            </a:r>
            <a:r>
              <a:rPr lang="cs-CZ" baseline="0" dirty="0" err="1" smtClean="0"/>
              <a:t>format</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23</a:t>
            </a:fld>
            <a:endParaRPr lang="cs-CZ"/>
          </a:p>
        </p:txBody>
      </p:sp>
    </p:spTree>
    <p:extLst>
      <p:ext uri="{BB962C8B-B14F-4D97-AF65-F5344CB8AC3E}">
        <p14:creationId xmlns:p14="http://schemas.microsoft.com/office/powerpoint/2010/main" val="35944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Respondents</a:t>
            </a:r>
            <a:r>
              <a:rPr lang="cs-CZ" dirty="0" smtClean="0"/>
              <a:t> </a:t>
            </a:r>
            <a:r>
              <a:rPr lang="cs-CZ" dirty="0" err="1" smtClean="0"/>
              <a:t>presented</a:t>
            </a:r>
            <a:r>
              <a:rPr lang="cs-CZ" dirty="0" smtClean="0"/>
              <a:t> set </a:t>
            </a:r>
            <a:r>
              <a:rPr lang="cs-CZ" dirty="0" err="1" smtClean="0"/>
              <a:t>of</a:t>
            </a:r>
            <a:r>
              <a:rPr lang="cs-CZ" dirty="0" smtClean="0"/>
              <a:t> </a:t>
            </a:r>
            <a:r>
              <a:rPr lang="cs-CZ" dirty="0" err="1" smtClean="0"/>
              <a:t>pictures</a:t>
            </a:r>
            <a:r>
              <a:rPr lang="cs-CZ" dirty="0" smtClean="0"/>
              <a:t> </a:t>
            </a:r>
            <a:r>
              <a:rPr lang="cs-CZ" dirty="0" err="1" smtClean="0"/>
              <a:t>like</a:t>
            </a:r>
            <a:r>
              <a:rPr lang="cs-CZ" dirty="0" smtClean="0"/>
              <a:t> </a:t>
            </a:r>
            <a:r>
              <a:rPr lang="cs-CZ" dirty="0" err="1" smtClean="0"/>
              <a:t>this</a:t>
            </a:r>
            <a:r>
              <a:rPr lang="cs-CZ" dirty="0" smtClean="0"/>
              <a:t>.</a:t>
            </a:r>
          </a:p>
          <a:p>
            <a:r>
              <a:rPr lang="cs-CZ" dirty="0" smtClean="0"/>
              <a:t>1st:</a:t>
            </a:r>
            <a:r>
              <a:rPr lang="cs-CZ" baseline="0" dirty="0" smtClean="0"/>
              <a:t> </a:t>
            </a:r>
            <a:r>
              <a:rPr lang="cs-CZ" baseline="0" dirty="0" err="1" smtClean="0"/>
              <a:t>Asked</a:t>
            </a:r>
            <a:r>
              <a:rPr lang="cs-CZ" baseline="0" dirty="0" smtClean="0"/>
              <a:t> to </a:t>
            </a:r>
            <a:r>
              <a:rPr lang="cs-CZ" baseline="0" dirty="0" err="1" smtClean="0"/>
              <a:t>identify</a:t>
            </a:r>
            <a:r>
              <a:rPr lang="cs-CZ" baseline="0" dirty="0" smtClean="0"/>
              <a:t> </a:t>
            </a:r>
            <a:r>
              <a:rPr lang="cs-CZ" baseline="0" dirty="0" err="1" smtClean="0"/>
              <a:t>elements</a:t>
            </a:r>
            <a:r>
              <a:rPr lang="cs-CZ" baseline="0" dirty="0" smtClean="0"/>
              <a:t> </a:t>
            </a:r>
            <a:r>
              <a:rPr lang="cs-CZ" baseline="0" dirty="0" err="1" smtClean="0"/>
              <a:t>of</a:t>
            </a:r>
            <a:r>
              <a:rPr lang="cs-CZ" baseline="0" dirty="0" smtClean="0"/>
              <a:t> </a:t>
            </a:r>
            <a:r>
              <a:rPr lang="cs-CZ" baseline="0" dirty="0" err="1" smtClean="0"/>
              <a:t>the</a:t>
            </a:r>
            <a:r>
              <a:rPr lang="cs-CZ" baseline="0" dirty="0" smtClean="0"/>
              <a:t> </a:t>
            </a:r>
            <a:r>
              <a:rPr lang="cs-CZ" baseline="0" dirty="0" err="1" smtClean="0"/>
              <a:t>picture</a:t>
            </a:r>
            <a:r>
              <a:rPr lang="cs-CZ" baseline="0" dirty="0" smtClean="0"/>
              <a:t>.</a:t>
            </a:r>
          </a:p>
          <a:p>
            <a:r>
              <a:rPr lang="cs-CZ" baseline="0" dirty="0" smtClean="0"/>
              <a:t>2nd: </a:t>
            </a:r>
            <a:r>
              <a:rPr lang="cs-CZ" baseline="0" dirty="0" err="1" smtClean="0"/>
              <a:t>Asked</a:t>
            </a:r>
            <a:r>
              <a:rPr lang="cs-CZ" baseline="0" dirty="0" smtClean="0"/>
              <a:t> </a:t>
            </a:r>
            <a:r>
              <a:rPr lang="cs-CZ" baseline="0" dirty="0" err="1" smtClean="0"/>
              <a:t>what</a:t>
            </a:r>
            <a:r>
              <a:rPr lang="cs-CZ" baseline="0" dirty="0" smtClean="0"/>
              <a:t> </a:t>
            </a:r>
            <a:r>
              <a:rPr lang="cs-CZ" baseline="0" dirty="0" err="1" smtClean="0"/>
              <a:t>the</a:t>
            </a:r>
            <a:r>
              <a:rPr lang="cs-CZ" baseline="0" dirty="0" smtClean="0"/>
              <a:t> man </a:t>
            </a:r>
            <a:r>
              <a:rPr lang="cs-CZ" baseline="0" dirty="0" err="1" smtClean="0"/>
              <a:t>was</a:t>
            </a:r>
            <a:r>
              <a:rPr lang="cs-CZ" baseline="0" dirty="0" smtClean="0"/>
              <a:t> </a:t>
            </a:r>
            <a:r>
              <a:rPr lang="cs-CZ" baseline="0" dirty="0" err="1" smtClean="0"/>
              <a:t>doing</a:t>
            </a:r>
            <a:r>
              <a:rPr lang="cs-CZ" baseline="0" dirty="0" smtClean="0"/>
              <a:t> and </a:t>
            </a:r>
            <a:r>
              <a:rPr lang="cs-CZ" baseline="0" dirty="0" err="1" smtClean="0"/>
              <a:t>whether</a:t>
            </a:r>
            <a:r>
              <a:rPr lang="cs-CZ" baseline="0" dirty="0" smtClean="0"/>
              <a:t> </a:t>
            </a:r>
            <a:r>
              <a:rPr lang="cs-CZ" baseline="0" dirty="0" err="1" smtClean="0"/>
              <a:t>the</a:t>
            </a:r>
            <a:r>
              <a:rPr lang="cs-CZ" baseline="0" dirty="0" smtClean="0"/>
              <a:t> </a:t>
            </a:r>
            <a:r>
              <a:rPr lang="cs-CZ" baseline="0" dirty="0" err="1" smtClean="0"/>
              <a:t>elephant</a:t>
            </a:r>
            <a:r>
              <a:rPr lang="cs-CZ" baseline="0" dirty="0" smtClean="0"/>
              <a:t> </a:t>
            </a:r>
            <a:r>
              <a:rPr lang="cs-CZ" baseline="0" dirty="0" err="1" smtClean="0"/>
              <a:t>or</a:t>
            </a:r>
            <a:r>
              <a:rPr lang="cs-CZ" baseline="0" dirty="0" smtClean="0"/>
              <a:t> </a:t>
            </a:r>
            <a:r>
              <a:rPr lang="cs-CZ" baseline="0" dirty="0" err="1" smtClean="0"/>
              <a:t>the</a:t>
            </a:r>
            <a:r>
              <a:rPr lang="cs-CZ" baseline="0" dirty="0" smtClean="0"/>
              <a:t> </a:t>
            </a:r>
            <a:r>
              <a:rPr lang="cs-CZ" baseline="0" dirty="0" err="1" smtClean="0"/>
              <a:t>antelope</a:t>
            </a:r>
            <a:r>
              <a:rPr lang="cs-CZ" baseline="0" dirty="0" smtClean="0"/>
              <a:t> </a:t>
            </a:r>
            <a:r>
              <a:rPr lang="cs-CZ" baseline="0" dirty="0" err="1" smtClean="0"/>
              <a:t>was</a:t>
            </a:r>
            <a:r>
              <a:rPr lang="cs-CZ" baseline="0" dirty="0" smtClean="0"/>
              <a:t> </a:t>
            </a:r>
            <a:r>
              <a:rPr lang="cs-CZ" baseline="0" dirty="0" err="1" smtClean="0"/>
              <a:t>closer</a:t>
            </a:r>
            <a:r>
              <a:rPr lang="cs-CZ" baseline="0" dirty="0" smtClean="0"/>
              <a:t> to </a:t>
            </a:r>
            <a:r>
              <a:rPr lang="cs-CZ" baseline="0" dirty="0" err="1" smtClean="0"/>
              <a:t>him</a:t>
            </a:r>
            <a:r>
              <a:rPr lang="cs-CZ" baseline="0" dirty="0" smtClean="0"/>
              <a:t>.</a:t>
            </a:r>
          </a:p>
          <a:p>
            <a:r>
              <a:rPr lang="cs-CZ" baseline="0" dirty="0" err="1" smtClean="0"/>
              <a:t>Answer</a:t>
            </a:r>
            <a:r>
              <a:rPr lang="cs-CZ" baseline="0" dirty="0" smtClean="0"/>
              <a:t>: </a:t>
            </a:r>
            <a:r>
              <a:rPr lang="cs-CZ" baseline="0" dirty="0" err="1" smtClean="0"/>
              <a:t>Antelope</a:t>
            </a:r>
            <a:r>
              <a:rPr lang="cs-CZ" baseline="0" dirty="0" smtClean="0"/>
              <a:t> </a:t>
            </a:r>
            <a:r>
              <a:rPr lang="cs-CZ" baseline="0" dirty="0" err="1" smtClean="0"/>
              <a:t>closer</a:t>
            </a:r>
            <a:r>
              <a:rPr lang="cs-CZ" baseline="0" dirty="0" smtClean="0"/>
              <a:t>, </a:t>
            </a:r>
            <a:r>
              <a:rPr lang="cs-CZ" baseline="0" dirty="0" err="1" smtClean="0"/>
              <a:t>aiming</a:t>
            </a:r>
            <a:r>
              <a:rPr lang="cs-CZ" baseline="0" dirty="0" smtClean="0"/>
              <a:t> </a:t>
            </a:r>
            <a:r>
              <a:rPr lang="cs-CZ" baseline="0" dirty="0" err="1" smtClean="0"/>
              <a:t>at</a:t>
            </a:r>
            <a:r>
              <a:rPr lang="cs-CZ" baseline="0" dirty="0" smtClean="0"/>
              <a:t> </a:t>
            </a:r>
            <a:r>
              <a:rPr lang="cs-CZ" baseline="0" dirty="0" err="1" smtClean="0"/>
              <a:t>the</a:t>
            </a:r>
            <a:r>
              <a:rPr lang="cs-CZ" baseline="0" dirty="0" smtClean="0"/>
              <a:t> </a:t>
            </a:r>
            <a:r>
              <a:rPr lang="cs-CZ" baseline="0" dirty="0" err="1" smtClean="0"/>
              <a:t>antelope</a:t>
            </a:r>
            <a:r>
              <a:rPr lang="cs-CZ" baseline="0" dirty="0" smtClean="0"/>
              <a:t> – 3D </a:t>
            </a:r>
            <a:r>
              <a:rPr lang="cs-CZ" baseline="0" dirty="0" err="1" smtClean="0"/>
              <a:t>interpretation</a:t>
            </a:r>
            <a:r>
              <a:rPr lang="cs-CZ" baseline="0" dirty="0" smtClean="0"/>
              <a:t> (</a:t>
            </a:r>
            <a:r>
              <a:rPr lang="cs-CZ" baseline="0" dirty="0" err="1" smtClean="0"/>
              <a:t>school</a:t>
            </a:r>
            <a:r>
              <a:rPr lang="cs-CZ" baseline="0" dirty="0" smtClean="0"/>
              <a:t> </a:t>
            </a:r>
            <a:r>
              <a:rPr lang="cs-CZ" baseline="0" dirty="0" err="1" smtClean="0"/>
              <a:t>going</a:t>
            </a:r>
            <a:r>
              <a:rPr lang="cs-CZ" baseline="0" dirty="0" smtClean="0"/>
              <a:t> </a:t>
            </a:r>
            <a:r>
              <a:rPr lang="cs-CZ" baseline="0" dirty="0" err="1" smtClean="0"/>
              <a:t>respondents</a:t>
            </a:r>
            <a:r>
              <a:rPr lang="cs-CZ" baseline="0" dirty="0" smtClean="0"/>
              <a:t>)</a:t>
            </a:r>
          </a:p>
          <a:p>
            <a:r>
              <a:rPr lang="cs-CZ" baseline="0" dirty="0" err="1" smtClean="0"/>
              <a:t>Other</a:t>
            </a:r>
            <a:r>
              <a:rPr lang="cs-CZ" baseline="0" dirty="0" smtClean="0"/>
              <a:t> </a:t>
            </a:r>
            <a:r>
              <a:rPr lang="cs-CZ" baseline="0" dirty="0" err="1" smtClean="0"/>
              <a:t>answers</a:t>
            </a:r>
            <a:r>
              <a:rPr lang="cs-CZ" baseline="0" dirty="0" smtClean="0"/>
              <a:t>: 2D </a:t>
            </a:r>
            <a:r>
              <a:rPr lang="cs-CZ" baseline="0" dirty="0" err="1" smtClean="0"/>
              <a:t>interpretation</a:t>
            </a:r>
            <a:r>
              <a:rPr lang="cs-CZ" baseline="0" dirty="0" smtClean="0"/>
              <a:t> (</a:t>
            </a:r>
            <a:r>
              <a:rPr lang="cs-CZ" baseline="0" dirty="0" err="1" smtClean="0"/>
              <a:t>other</a:t>
            </a:r>
            <a:r>
              <a:rPr lang="cs-CZ" baseline="0" dirty="0" smtClean="0"/>
              <a:t> </a:t>
            </a:r>
            <a:r>
              <a:rPr lang="cs-CZ" baseline="0" dirty="0" err="1" smtClean="0"/>
              <a:t>respondents</a:t>
            </a:r>
            <a:r>
              <a:rPr lang="cs-CZ" baseline="0" dirty="0" smtClean="0"/>
              <a:t>)</a:t>
            </a:r>
            <a:endParaRPr lang="en-US"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28</a:t>
            </a:fld>
            <a:endParaRPr lang="cs-CZ"/>
          </a:p>
        </p:txBody>
      </p:sp>
    </p:spTree>
    <p:extLst>
      <p:ext uri="{BB962C8B-B14F-4D97-AF65-F5344CB8AC3E}">
        <p14:creationId xmlns:p14="http://schemas.microsoft.com/office/powerpoint/2010/main" val="391427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Research participants were shown a drawing of two squares, one behind the other and connected with a single rod. They were also given sticks and </a:t>
            </a:r>
            <a:r>
              <a:rPr lang="en-US" sz="1200" b="0" i="0" kern="1200" dirty="0" err="1" smtClean="0">
                <a:solidFill>
                  <a:schemeClr val="tx1"/>
                </a:solidFill>
                <a:effectLst/>
                <a:latin typeface="+mn-lt"/>
                <a:ea typeface="+mn-ea"/>
                <a:cs typeface="+mn-cs"/>
              </a:rPr>
              <a:t>modelling</a:t>
            </a:r>
            <a:r>
              <a:rPr lang="en-US" sz="1200" b="0" i="0" kern="1200" dirty="0" smtClean="0">
                <a:solidFill>
                  <a:schemeClr val="tx1"/>
                </a:solidFill>
                <a:effectLst/>
                <a:latin typeface="+mn-lt"/>
                <a:ea typeface="+mn-ea"/>
                <a:cs typeface="+mn-cs"/>
              </a:rPr>
              <a:t> clay and asked to build a model of what they saw.</a:t>
            </a:r>
            <a:endParaRPr lang="cs-CZ"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Almost all the 3-D perceivers built a 3-D object. Participants who did not readily perceive depth in pictures tended to build a flat model.</a:t>
            </a:r>
            <a:endParaRPr lang="en-US"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29</a:t>
            </a:fld>
            <a:endParaRPr lang="cs-CZ"/>
          </a:p>
        </p:txBody>
      </p:sp>
    </p:spTree>
    <p:extLst>
      <p:ext uri="{BB962C8B-B14F-4D97-AF65-F5344CB8AC3E}">
        <p14:creationId xmlns:p14="http://schemas.microsoft.com/office/powerpoint/2010/main" val="285585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Zambian</a:t>
            </a:r>
            <a:r>
              <a:rPr lang="cs-CZ" dirty="0" smtClean="0"/>
              <a:t> </a:t>
            </a:r>
            <a:r>
              <a:rPr lang="cs-CZ" dirty="0" err="1" smtClean="0"/>
              <a:t>children</a:t>
            </a:r>
            <a:r>
              <a:rPr lang="cs-CZ" dirty="0" smtClean="0"/>
              <a:t> </a:t>
            </a:r>
            <a:r>
              <a:rPr lang="cs-CZ" dirty="0" err="1" smtClean="0"/>
              <a:t>classified</a:t>
            </a:r>
            <a:r>
              <a:rPr lang="cs-CZ" dirty="0" smtClean="0"/>
              <a:t> as 3D/2D </a:t>
            </a:r>
            <a:r>
              <a:rPr lang="cs-CZ" dirty="0" err="1" smtClean="0"/>
              <a:t>perceivers</a:t>
            </a:r>
            <a:r>
              <a:rPr lang="cs-CZ" dirty="0" smtClean="0"/>
              <a:t>:</a:t>
            </a:r>
          </a:p>
          <a:p>
            <a:r>
              <a:rPr lang="cs-CZ" dirty="0" smtClean="0"/>
              <a:t> - </a:t>
            </a:r>
            <a:r>
              <a:rPr lang="cs-CZ" dirty="0" err="1" smtClean="0"/>
              <a:t>copying</a:t>
            </a:r>
            <a:r>
              <a:rPr lang="cs-CZ" dirty="0" smtClean="0"/>
              <a:t> a </a:t>
            </a:r>
            <a:r>
              <a:rPr lang="cs-CZ" dirty="0" err="1" smtClean="0"/>
              <a:t>drawing</a:t>
            </a:r>
            <a:endParaRPr lang="cs-CZ" dirty="0" smtClean="0"/>
          </a:p>
          <a:p>
            <a:r>
              <a:rPr lang="cs-CZ" dirty="0" smtClean="0"/>
              <a:t> - </a:t>
            </a:r>
            <a:r>
              <a:rPr lang="cs-CZ" dirty="0" err="1" smtClean="0"/>
              <a:t>ambiguous</a:t>
            </a:r>
            <a:r>
              <a:rPr lang="cs-CZ" dirty="0" smtClean="0"/>
              <a:t> </a:t>
            </a:r>
            <a:r>
              <a:rPr lang="cs-CZ" dirty="0" err="1" smtClean="0"/>
              <a:t>trident</a:t>
            </a:r>
            <a:r>
              <a:rPr lang="cs-CZ" dirty="0" smtClean="0"/>
              <a:t> + </a:t>
            </a:r>
            <a:r>
              <a:rPr lang="cs-CZ" dirty="0" err="1" smtClean="0"/>
              <a:t>control</a:t>
            </a:r>
            <a:r>
              <a:rPr lang="cs-CZ" dirty="0" smtClean="0"/>
              <a:t> </a:t>
            </a:r>
            <a:r>
              <a:rPr lang="cs-CZ" dirty="0" err="1" smtClean="0"/>
              <a:t>figure</a:t>
            </a:r>
            <a:r>
              <a:rPr lang="cs-CZ" dirty="0" smtClean="0"/>
              <a:t> (non-</a:t>
            </a:r>
            <a:r>
              <a:rPr lang="cs-CZ" dirty="0" err="1" smtClean="0"/>
              <a:t>ambiguous</a:t>
            </a:r>
            <a:r>
              <a:rPr lang="cs-CZ" dirty="0" smtClean="0"/>
              <a:t>)</a:t>
            </a:r>
          </a:p>
          <a:p>
            <a:r>
              <a:rPr lang="cs-CZ" dirty="0" smtClean="0"/>
              <a:t> - to </a:t>
            </a:r>
            <a:r>
              <a:rPr lang="cs-CZ" dirty="0" err="1" smtClean="0"/>
              <a:t>wiev</a:t>
            </a:r>
            <a:r>
              <a:rPr lang="cs-CZ" dirty="0" smtClean="0"/>
              <a:t> </a:t>
            </a:r>
            <a:r>
              <a:rPr lang="cs-CZ" dirty="0" err="1" smtClean="0"/>
              <a:t>the</a:t>
            </a:r>
            <a:r>
              <a:rPr lang="cs-CZ" dirty="0" smtClean="0"/>
              <a:t> </a:t>
            </a:r>
            <a:r>
              <a:rPr lang="cs-CZ" dirty="0" err="1" smtClean="0"/>
              <a:t>figure</a:t>
            </a:r>
            <a:r>
              <a:rPr lang="cs-CZ" dirty="0" smtClean="0"/>
              <a:t>, </a:t>
            </a:r>
            <a:r>
              <a:rPr lang="cs-CZ" dirty="0" err="1" smtClean="0"/>
              <a:t>the</a:t>
            </a:r>
            <a:r>
              <a:rPr lang="cs-CZ" dirty="0" smtClean="0"/>
              <a:t> student </a:t>
            </a:r>
            <a:r>
              <a:rPr lang="cs-CZ" dirty="0" err="1" smtClean="0"/>
              <a:t>needed</a:t>
            </a:r>
            <a:r>
              <a:rPr lang="cs-CZ" dirty="0" smtClean="0"/>
              <a:t> to lift a </a:t>
            </a:r>
            <a:r>
              <a:rPr lang="cs-CZ" dirty="0" err="1" smtClean="0"/>
              <a:t>flap</a:t>
            </a:r>
            <a:r>
              <a:rPr lang="cs-CZ" dirty="0" smtClean="0"/>
              <a:t> (</a:t>
            </a:r>
            <a:r>
              <a:rPr lang="cs-CZ" dirty="0" err="1" smtClean="0"/>
              <a:t>time</a:t>
            </a:r>
            <a:r>
              <a:rPr lang="cs-CZ" dirty="0" smtClean="0"/>
              <a:t> </a:t>
            </a:r>
            <a:r>
              <a:rPr lang="cs-CZ" dirty="0" err="1" smtClean="0"/>
              <a:t>measured</a:t>
            </a:r>
            <a:r>
              <a:rPr lang="cs-CZ" dirty="0" smtClean="0"/>
              <a:t>) + </a:t>
            </a:r>
            <a:r>
              <a:rPr lang="cs-CZ" dirty="0" err="1" smtClean="0"/>
              <a:t>could</a:t>
            </a:r>
            <a:r>
              <a:rPr lang="cs-CZ" dirty="0" smtClean="0"/>
              <a:t> not </a:t>
            </a:r>
            <a:r>
              <a:rPr lang="cs-CZ" dirty="0" err="1" smtClean="0"/>
              <a:t>write</a:t>
            </a:r>
            <a:r>
              <a:rPr lang="cs-CZ" dirty="0" smtClean="0"/>
              <a:t> </a:t>
            </a:r>
            <a:r>
              <a:rPr lang="cs-CZ" dirty="0" err="1" smtClean="0"/>
              <a:t>while</a:t>
            </a:r>
            <a:r>
              <a:rPr lang="cs-CZ" dirty="0" smtClean="0"/>
              <a:t> </a:t>
            </a:r>
            <a:r>
              <a:rPr lang="cs-CZ" dirty="0" err="1" smtClean="0"/>
              <a:t>the</a:t>
            </a:r>
            <a:r>
              <a:rPr lang="cs-CZ" dirty="0" smtClean="0"/>
              <a:t> </a:t>
            </a:r>
            <a:r>
              <a:rPr lang="cs-CZ" dirty="0" err="1" smtClean="0"/>
              <a:t>flap</a:t>
            </a:r>
            <a:r>
              <a:rPr lang="cs-CZ" dirty="0" smtClean="0"/>
              <a:t> </a:t>
            </a:r>
            <a:r>
              <a:rPr lang="cs-CZ" dirty="0" err="1" smtClean="0"/>
              <a:t>was</a:t>
            </a:r>
            <a:r>
              <a:rPr lang="cs-CZ" dirty="0" smtClean="0"/>
              <a:t> open</a:t>
            </a:r>
          </a:p>
          <a:p>
            <a:r>
              <a:rPr lang="cs-CZ" dirty="0" smtClean="0"/>
              <a:t> - 3D </a:t>
            </a:r>
            <a:r>
              <a:rPr lang="cs-CZ" dirty="0" err="1" smtClean="0"/>
              <a:t>viewers</a:t>
            </a:r>
            <a:r>
              <a:rPr lang="cs-CZ" dirty="0" smtClean="0"/>
              <a:t> </a:t>
            </a:r>
            <a:r>
              <a:rPr lang="cs-CZ" dirty="0" err="1" smtClean="0"/>
              <a:t>spend</a:t>
            </a:r>
            <a:r>
              <a:rPr lang="cs-CZ" dirty="0" smtClean="0"/>
              <a:t> more </a:t>
            </a:r>
            <a:r>
              <a:rPr lang="cs-CZ" dirty="0" err="1" smtClean="0"/>
              <a:t>time</a:t>
            </a:r>
            <a:r>
              <a:rPr lang="cs-CZ" dirty="0" smtClean="0"/>
              <a:t> </a:t>
            </a:r>
            <a:r>
              <a:rPr lang="cs-CZ" dirty="0" err="1" smtClean="0"/>
              <a:t>opening</a:t>
            </a:r>
            <a:r>
              <a:rPr lang="cs-CZ" dirty="0" smtClean="0"/>
              <a:t> </a:t>
            </a:r>
            <a:r>
              <a:rPr lang="cs-CZ" dirty="0" err="1" smtClean="0"/>
              <a:t>the</a:t>
            </a:r>
            <a:r>
              <a:rPr lang="cs-CZ" dirty="0" smtClean="0"/>
              <a:t> </a:t>
            </a:r>
            <a:r>
              <a:rPr lang="cs-CZ" dirty="0" err="1" smtClean="0"/>
              <a:t>flap</a:t>
            </a:r>
            <a:endParaRPr lang="en-US" dirty="0"/>
          </a:p>
        </p:txBody>
      </p:sp>
      <p:sp>
        <p:nvSpPr>
          <p:cNvPr id="4" name="Zástupný symbol pro číslo snímku 3"/>
          <p:cNvSpPr>
            <a:spLocks noGrp="1"/>
          </p:cNvSpPr>
          <p:nvPr>
            <p:ph type="sldNum" sz="quarter" idx="10"/>
          </p:nvPr>
        </p:nvSpPr>
        <p:spPr/>
        <p:txBody>
          <a:bodyPr/>
          <a:lstStyle/>
          <a:p>
            <a:fld id="{19B941C8-AD7C-47A1-99F4-F9B64BF09F41}" type="slidenum">
              <a:rPr lang="cs-CZ" smtClean="0"/>
              <a:t>30</a:t>
            </a:fld>
            <a:endParaRPr lang="cs-CZ"/>
          </a:p>
        </p:txBody>
      </p:sp>
    </p:spTree>
    <p:extLst>
      <p:ext uri="{BB962C8B-B14F-4D97-AF65-F5344CB8AC3E}">
        <p14:creationId xmlns:p14="http://schemas.microsoft.com/office/powerpoint/2010/main" val="99898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95EC1D4A-A796-47C3-A63E-CE236FB377E2}" type="datetimeFigureOut">
              <a:rPr lang="cs-CZ" smtClean="0"/>
              <a:t>10.4.2015</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C57A5DF-1266-40EA-9282-1E66B9DE06C0}"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10.4.2015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10.4.2015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95EC1D4A-A796-47C3-A63E-CE236FB377E2}" type="datetimeFigureOut">
              <a:rPr lang="cs-CZ" smtClean="0"/>
              <a:t>10.4.2015</a:t>
            </a:fld>
            <a:endParaRPr lang="cs-CZ"/>
          </a:p>
        </p:txBody>
      </p:sp>
      <p:sp>
        <p:nvSpPr>
          <p:cNvPr id="9" name="Zástupný symbol pro číslo snímku 8"/>
          <p:cNvSpPr>
            <a:spLocks noGrp="1"/>
          </p:cNvSpPr>
          <p:nvPr>
            <p:ph type="sldNum" sz="quarter" idx="15"/>
          </p:nvPr>
        </p:nvSpPr>
        <p:spPr/>
        <p:txBody>
          <a:bodyPr rtlCol="0"/>
          <a:lstStyle/>
          <a:p>
            <a:fld id="{AC57A5DF-1266-40EA-9282-1E66B9DE06C0}"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95EC1D4A-A796-47C3-A63E-CE236FB377E2}" type="datetimeFigureOut">
              <a:rPr lang="cs-CZ" smtClean="0"/>
              <a:t>10.4.2015</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C57A5DF-1266-40EA-9282-1E66B9DE06C0}"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10.4.2015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t>10.4.2015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95EC1D4A-A796-47C3-A63E-CE236FB377E2}" type="datetimeFigureOut">
              <a:rPr lang="cs-CZ" smtClean="0"/>
              <a:t>10.4.2015</a:t>
            </a:fld>
            <a:endParaRPr lang="cs-CZ"/>
          </a:p>
        </p:txBody>
      </p:sp>
      <p:sp>
        <p:nvSpPr>
          <p:cNvPr id="7" name="Zástupný symbol pro číslo snímku 6"/>
          <p:cNvSpPr>
            <a:spLocks noGrp="1"/>
          </p:cNvSpPr>
          <p:nvPr>
            <p:ph type="sldNum" sz="quarter" idx="11"/>
          </p:nvPr>
        </p:nvSpPr>
        <p:spPr/>
        <p:txBody>
          <a:bodyPr rtlCol="0"/>
          <a:lstStyle/>
          <a:p>
            <a:fld id="{AC57A5DF-1266-40EA-9282-1E66B9DE06C0}"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10.4.2015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95EC1D4A-A796-47C3-A63E-CE236FB377E2}" type="datetimeFigureOut">
              <a:rPr lang="cs-CZ" smtClean="0"/>
              <a:t>10.4.2015</a:t>
            </a:fld>
            <a:endParaRPr lang="cs-CZ"/>
          </a:p>
        </p:txBody>
      </p:sp>
      <p:sp>
        <p:nvSpPr>
          <p:cNvPr id="22" name="Zástupný symbol pro číslo snímku 21"/>
          <p:cNvSpPr>
            <a:spLocks noGrp="1"/>
          </p:cNvSpPr>
          <p:nvPr>
            <p:ph type="sldNum" sz="quarter" idx="15"/>
          </p:nvPr>
        </p:nvSpPr>
        <p:spPr/>
        <p:txBody>
          <a:bodyPr rtlCol="0"/>
          <a:lstStyle/>
          <a:p>
            <a:fld id="{AC57A5DF-1266-40EA-9282-1E66B9DE06C0}"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95EC1D4A-A796-47C3-A63E-CE236FB377E2}" type="datetimeFigureOut">
              <a:rPr lang="cs-CZ" smtClean="0"/>
              <a:t>10.4.2015</a:t>
            </a:fld>
            <a:endParaRPr lang="cs-CZ"/>
          </a:p>
        </p:txBody>
      </p:sp>
      <p:sp>
        <p:nvSpPr>
          <p:cNvPr id="18" name="Zástupný symbol pro číslo snímku 17"/>
          <p:cNvSpPr>
            <a:spLocks noGrp="1"/>
          </p:cNvSpPr>
          <p:nvPr>
            <p:ph type="sldNum" sz="quarter" idx="11"/>
          </p:nvPr>
        </p:nvSpPr>
        <p:spPr/>
        <p:txBody>
          <a:bodyPr rtlCol="0"/>
          <a:lstStyle/>
          <a:p>
            <a:fld id="{AC57A5DF-1266-40EA-9282-1E66B9DE06C0}"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5EC1D4A-A796-47C3-A63E-CE236FB377E2}" type="datetimeFigureOut">
              <a:rPr lang="cs-CZ" smtClean="0"/>
              <a:t>10.4.2015</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QzkMo45pcU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Qb-gT6vDrm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PQr_IJvYzb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a8YXZTlwTA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t=58&amp;v=AeoyzqmyWu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Human</a:t>
            </a:r>
            <a:r>
              <a:rPr lang="cs-CZ" dirty="0" smtClean="0"/>
              <a:t> </a:t>
            </a:r>
            <a:r>
              <a:rPr lang="cs-CZ" dirty="0" err="1" smtClean="0"/>
              <a:t>Nature</a:t>
            </a:r>
            <a:r>
              <a:rPr lang="cs-CZ" dirty="0" smtClean="0"/>
              <a:t>: </a:t>
            </a:r>
            <a:r>
              <a:rPr lang="cs-CZ" dirty="0" err="1" smtClean="0"/>
              <a:t>Key</a:t>
            </a:r>
            <a:r>
              <a:rPr lang="cs-CZ" dirty="0" smtClean="0"/>
              <a:t> </a:t>
            </a:r>
            <a:r>
              <a:rPr lang="cs-CZ" dirty="0" err="1" smtClean="0"/>
              <a:t>studies</a:t>
            </a:r>
            <a:r>
              <a:rPr lang="cs-CZ" dirty="0" smtClean="0"/>
              <a:t> in psychology</a:t>
            </a:r>
            <a:endParaRPr lang="cs-CZ" dirty="0"/>
          </a:p>
        </p:txBody>
      </p:sp>
      <p:sp>
        <p:nvSpPr>
          <p:cNvPr id="3" name="Podnadpis 2"/>
          <p:cNvSpPr>
            <a:spLocks noGrp="1"/>
          </p:cNvSpPr>
          <p:nvPr>
            <p:ph type="subTitle" idx="1"/>
          </p:nvPr>
        </p:nvSpPr>
        <p:spPr/>
        <p:txBody>
          <a:bodyPr/>
          <a:lstStyle/>
          <a:p>
            <a:r>
              <a:rPr lang="cs-CZ" dirty="0" err="1" smtClean="0"/>
              <a:t>Cognitive</a:t>
            </a:r>
            <a:r>
              <a:rPr lang="cs-CZ" dirty="0" smtClean="0"/>
              <a:t> psychology</a:t>
            </a:r>
          </a:p>
          <a:p>
            <a:endParaRPr lang="cs-CZ" dirty="0"/>
          </a:p>
          <a:p>
            <a:r>
              <a:rPr lang="cs-CZ" dirty="0" smtClean="0"/>
              <a:t>Jiří Čeněk</a:t>
            </a:r>
            <a:endParaRPr lang="cs-CZ" dirty="0"/>
          </a:p>
        </p:txBody>
      </p:sp>
    </p:spTree>
    <p:extLst>
      <p:ext uri="{BB962C8B-B14F-4D97-AF65-F5344CB8AC3E}">
        <p14:creationId xmlns:p14="http://schemas.microsoft.com/office/powerpoint/2010/main" val="27035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History</a:t>
            </a:r>
            <a:endParaRPr lang="cs-CZ" dirty="0"/>
          </a:p>
        </p:txBody>
      </p:sp>
      <p:sp>
        <p:nvSpPr>
          <p:cNvPr id="3" name="Zástupný symbol pro obsah 2"/>
          <p:cNvSpPr>
            <a:spLocks noGrp="1"/>
          </p:cNvSpPr>
          <p:nvPr>
            <p:ph sz="quarter" idx="1"/>
          </p:nvPr>
        </p:nvSpPr>
        <p:spPr>
          <a:xfrm>
            <a:off x="457200" y="980728"/>
            <a:ext cx="4834880" cy="5493224"/>
          </a:xfrm>
        </p:spPr>
        <p:txBody>
          <a:bodyPr>
            <a:normAutofit/>
          </a:bodyPr>
          <a:lstStyle/>
          <a:p>
            <a:pPr marL="0" indent="0">
              <a:buNone/>
            </a:pPr>
            <a:r>
              <a:rPr lang="en-US" b="1" dirty="0"/>
              <a:t>Norbert Wiener (1948) </a:t>
            </a:r>
            <a:endParaRPr lang="cs-CZ" b="1" dirty="0" smtClean="0"/>
          </a:p>
          <a:p>
            <a:r>
              <a:rPr lang="en-US" i="1" dirty="0" smtClean="0"/>
              <a:t>Cybernetics</a:t>
            </a:r>
            <a:r>
              <a:rPr lang="en-US" i="1" dirty="0"/>
              <a:t>: or Control and Communication in the Animal and the Machine</a:t>
            </a:r>
            <a:r>
              <a:rPr lang="en-US" dirty="0"/>
              <a:t>, </a:t>
            </a:r>
            <a:endParaRPr lang="cs-CZ" dirty="0" smtClean="0"/>
          </a:p>
          <a:p>
            <a:r>
              <a:rPr lang="cs-CZ" dirty="0" smtClean="0"/>
              <a:t>I</a:t>
            </a:r>
            <a:r>
              <a:rPr lang="en-US" dirty="0" err="1" smtClean="0"/>
              <a:t>ntroducing</a:t>
            </a:r>
            <a:r>
              <a:rPr lang="en-US" dirty="0" smtClean="0"/>
              <a:t> </a:t>
            </a:r>
            <a:r>
              <a:rPr lang="en-US" dirty="0"/>
              <a:t>terms such as input and output.</a:t>
            </a:r>
          </a:p>
          <a:p>
            <a:endParaRPr lang="en-US" dirty="0"/>
          </a:p>
          <a:p>
            <a:pPr marL="0" indent="0">
              <a:buNone/>
            </a:pPr>
            <a:r>
              <a:rPr lang="cs-CZ" b="1" dirty="0" smtClean="0"/>
              <a:t>Edward</a:t>
            </a:r>
            <a:r>
              <a:rPr lang="en-US" b="1" dirty="0" smtClean="0"/>
              <a:t> </a:t>
            </a:r>
            <a:r>
              <a:rPr lang="en-US" b="1" dirty="0" err="1"/>
              <a:t>Tolman</a:t>
            </a:r>
            <a:r>
              <a:rPr lang="en-US" b="1" dirty="0"/>
              <a:t> (1948</a:t>
            </a:r>
            <a:r>
              <a:rPr lang="en-US" b="1" dirty="0" smtClean="0"/>
              <a:t>)</a:t>
            </a:r>
            <a:endParaRPr lang="cs-CZ" dirty="0" smtClean="0"/>
          </a:p>
          <a:p>
            <a:r>
              <a:rPr lang="en-US" dirty="0" smtClean="0"/>
              <a:t>Cognitive maps </a:t>
            </a:r>
          </a:p>
          <a:p>
            <a:r>
              <a:rPr lang="en-US" dirty="0" smtClean="0"/>
              <a:t>Rats </a:t>
            </a:r>
            <a:r>
              <a:rPr lang="en-US" dirty="0"/>
              <a:t>in </a:t>
            </a:r>
            <a:r>
              <a:rPr lang="en-US" dirty="0" smtClean="0"/>
              <a:t>mazes</a:t>
            </a:r>
            <a:r>
              <a:rPr lang="cs-CZ" dirty="0" smtClean="0"/>
              <a:t>: </a:t>
            </a:r>
            <a:r>
              <a:rPr lang="en-US" dirty="0" smtClean="0"/>
              <a:t>animals </a:t>
            </a:r>
            <a:r>
              <a:rPr lang="en-US" dirty="0"/>
              <a:t>had </a:t>
            </a:r>
            <a:r>
              <a:rPr lang="en-US" dirty="0" smtClean="0"/>
              <a:t>internal</a:t>
            </a:r>
            <a:r>
              <a:rPr lang="cs-CZ" dirty="0" smtClean="0"/>
              <a:t> </a:t>
            </a:r>
            <a:r>
              <a:rPr lang="en-US" dirty="0" smtClean="0"/>
              <a:t>representation </a:t>
            </a:r>
            <a:r>
              <a:rPr lang="en-US" dirty="0"/>
              <a:t>of behavior</a:t>
            </a:r>
            <a:r>
              <a:rPr lang="en-US" dirty="0" smtClean="0"/>
              <a:t>.</a:t>
            </a:r>
            <a:endParaRPr lang="cs-CZ" dirty="0" smtClean="0"/>
          </a:p>
          <a:p>
            <a:r>
              <a:rPr lang="cs-CZ" dirty="0" smtClean="0">
                <a:solidFill>
                  <a:srgbClr val="FF0000"/>
                </a:solidFill>
              </a:rPr>
              <a:t>VIDEO:</a:t>
            </a:r>
            <a:r>
              <a:rPr lang="cs-CZ" dirty="0" smtClean="0"/>
              <a:t> Maze</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212976"/>
            <a:ext cx="209550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152" y="188640"/>
            <a:ext cx="342823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95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History</a:t>
            </a:r>
            <a:endParaRPr lang="cs-CZ" dirty="0"/>
          </a:p>
        </p:txBody>
      </p:sp>
      <p:sp>
        <p:nvSpPr>
          <p:cNvPr id="3" name="Zástupný symbol pro obsah 2"/>
          <p:cNvSpPr>
            <a:spLocks noGrp="1"/>
          </p:cNvSpPr>
          <p:nvPr>
            <p:ph sz="quarter" idx="1"/>
          </p:nvPr>
        </p:nvSpPr>
        <p:spPr>
          <a:xfrm>
            <a:off x="457200" y="980728"/>
            <a:ext cx="4906888" cy="5493224"/>
          </a:xfrm>
        </p:spPr>
        <p:txBody>
          <a:bodyPr>
            <a:normAutofit fontScale="92500" lnSpcReduction="10000"/>
          </a:bodyPr>
          <a:lstStyle/>
          <a:p>
            <a:pPr marL="0" indent="0">
              <a:buNone/>
            </a:pPr>
            <a:r>
              <a:rPr lang="cs-CZ" b="1" dirty="0" smtClean="0"/>
              <a:t>George A.</a:t>
            </a:r>
            <a:r>
              <a:rPr lang="en-US" b="1" dirty="0" smtClean="0"/>
              <a:t> Miller </a:t>
            </a:r>
            <a:r>
              <a:rPr lang="cs-CZ" b="1" dirty="0" smtClean="0"/>
              <a:t>(1960)</a:t>
            </a:r>
          </a:p>
          <a:p>
            <a:r>
              <a:rPr lang="en-US" i="1" dirty="0" smtClean="0"/>
              <a:t>Center </a:t>
            </a:r>
            <a:r>
              <a:rPr lang="en-US" i="1" dirty="0"/>
              <a:t>for Cognitive Studies </a:t>
            </a:r>
            <a:r>
              <a:rPr lang="en-US" dirty="0"/>
              <a:t>at </a:t>
            </a:r>
            <a:r>
              <a:rPr lang="en-US" dirty="0" smtClean="0"/>
              <a:t>Harvard</a:t>
            </a:r>
            <a:endParaRPr lang="cs-CZ" dirty="0" smtClean="0"/>
          </a:p>
          <a:p>
            <a:endParaRPr lang="en-US" dirty="0"/>
          </a:p>
          <a:p>
            <a:pPr marL="0" indent="0">
              <a:buNone/>
            </a:pPr>
            <a:r>
              <a:rPr lang="en-US" b="1" dirty="0" smtClean="0"/>
              <a:t>Ulric </a:t>
            </a:r>
            <a:r>
              <a:rPr lang="en-US" b="1" dirty="0" err="1"/>
              <a:t>Neisser</a:t>
            </a:r>
            <a:r>
              <a:rPr lang="en-US" b="1" dirty="0"/>
              <a:t> (1967) </a:t>
            </a:r>
            <a:endParaRPr lang="cs-CZ" b="1" dirty="0" smtClean="0"/>
          </a:p>
          <a:p>
            <a:r>
              <a:rPr lang="en-US" dirty="0" smtClean="0"/>
              <a:t>"</a:t>
            </a:r>
            <a:r>
              <a:rPr lang="en-US" i="1" dirty="0"/>
              <a:t>Cognitive </a:t>
            </a:r>
            <a:r>
              <a:rPr lang="en-US" i="1" dirty="0" smtClean="0"/>
              <a:t>Psychology</a:t>
            </a:r>
            <a:r>
              <a:rPr lang="en-US" dirty="0" smtClean="0"/>
              <a:t>„</a:t>
            </a:r>
            <a:r>
              <a:rPr lang="cs-CZ" dirty="0" smtClean="0"/>
              <a:t> =</a:t>
            </a:r>
            <a:r>
              <a:rPr lang="en-US" dirty="0" smtClean="0"/>
              <a:t> official </a:t>
            </a:r>
            <a:r>
              <a:rPr lang="en-US" dirty="0"/>
              <a:t>beginning of the cognitive approach.</a:t>
            </a:r>
          </a:p>
          <a:p>
            <a:endParaRPr lang="en-US" dirty="0"/>
          </a:p>
          <a:p>
            <a:endParaRPr lang="en-US" dirty="0"/>
          </a:p>
          <a:p>
            <a:endParaRPr lang="cs-CZ" dirty="0" smtClean="0"/>
          </a:p>
          <a:p>
            <a:r>
              <a:rPr lang="en-US" dirty="0" smtClean="0"/>
              <a:t>Cognitive </a:t>
            </a:r>
            <a:r>
              <a:rPr lang="en-US" dirty="0"/>
              <a:t>approach highly influential in all areas of psychology (e.g. biological, social, behaviorism, development etc.).</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48680"/>
            <a:ext cx="36004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2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924944"/>
            <a:ext cx="7467600" cy="634082"/>
          </a:xfrm>
        </p:spPr>
        <p:txBody>
          <a:bodyPr/>
          <a:lstStyle/>
          <a:p>
            <a:pPr algn="ctr"/>
            <a:r>
              <a:rPr lang="cs-CZ" dirty="0" err="1" smtClean="0"/>
              <a:t>Culture</a:t>
            </a:r>
            <a:r>
              <a:rPr lang="cs-CZ" dirty="0" smtClean="0"/>
              <a:t> and </a:t>
            </a:r>
            <a:r>
              <a:rPr lang="cs-CZ" dirty="0" err="1" smtClean="0"/>
              <a:t>perception</a:t>
            </a:r>
            <a:r>
              <a:rPr lang="cs-CZ" dirty="0" smtClean="0"/>
              <a:t> </a:t>
            </a:r>
            <a:r>
              <a:rPr lang="cs-CZ" dirty="0" err="1" smtClean="0"/>
              <a:t>of</a:t>
            </a:r>
            <a:r>
              <a:rPr lang="cs-CZ" dirty="0" smtClean="0"/>
              <a:t> </a:t>
            </a:r>
            <a:r>
              <a:rPr lang="cs-CZ" dirty="0" err="1" smtClean="0"/>
              <a:t>pictures</a:t>
            </a:r>
            <a:endParaRPr lang="cs-CZ" dirty="0"/>
          </a:p>
        </p:txBody>
      </p:sp>
    </p:spTree>
    <p:extLst>
      <p:ext uri="{BB962C8B-B14F-4D97-AF65-F5344CB8AC3E}">
        <p14:creationId xmlns:p14="http://schemas.microsoft.com/office/powerpoint/2010/main" val="19432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smtClean="0"/>
              <a:t>Sensation</a:t>
            </a:r>
            <a:r>
              <a:rPr lang="cs-CZ" dirty="0" smtClean="0"/>
              <a:t> and </a:t>
            </a:r>
            <a:r>
              <a:rPr lang="cs-CZ" dirty="0" err="1" smtClean="0"/>
              <a:t>Perception</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78105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obsah 2"/>
          <p:cNvSpPr>
            <a:spLocks noGrp="1"/>
          </p:cNvSpPr>
          <p:nvPr>
            <p:ph sz="quarter" idx="1"/>
          </p:nvPr>
        </p:nvSpPr>
        <p:spPr>
          <a:xfrm>
            <a:off x="467544" y="4277519"/>
            <a:ext cx="7457256" cy="2463849"/>
          </a:xfrm>
        </p:spPr>
        <p:txBody>
          <a:bodyPr>
            <a:normAutofit/>
          </a:bodyPr>
          <a:lstStyle/>
          <a:p>
            <a:r>
              <a:rPr lang="cs-CZ" dirty="0" err="1" smtClean="0"/>
              <a:t>Principles</a:t>
            </a:r>
            <a:r>
              <a:rPr lang="cs-CZ" dirty="0" smtClean="0"/>
              <a:t> </a:t>
            </a:r>
            <a:r>
              <a:rPr lang="cs-CZ" dirty="0" err="1" smtClean="0"/>
              <a:t>of</a:t>
            </a:r>
            <a:r>
              <a:rPr lang="cs-CZ" dirty="0" smtClean="0"/>
              <a:t> </a:t>
            </a:r>
            <a:r>
              <a:rPr lang="cs-CZ" dirty="0" err="1" smtClean="0"/>
              <a:t>interpretation</a:t>
            </a:r>
            <a:r>
              <a:rPr lang="cs-CZ" dirty="0" smtClean="0"/>
              <a:t>:</a:t>
            </a:r>
          </a:p>
          <a:p>
            <a:pPr lvl="1"/>
            <a:r>
              <a:rPr lang="cs-CZ" dirty="0" err="1" smtClean="0"/>
              <a:t>Principle</a:t>
            </a:r>
            <a:r>
              <a:rPr lang="cs-CZ" dirty="0" smtClean="0"/>
              <a:t> </a:t>
            </a:r>
            <a:r>
              <a:rPr lang="cs-CZ" dirty="0" err="1" smtClean="0"/>
              <a:t>of</a:t>
            </a:r>
            <a:r>
              <a:rPr lang="cs-CZ" dirty="0" smtClean="0"/>
              <a:t> </a:t>
            </a:r>
            <a:r>
              <a:rPr lang="cs-CZ" dirty="0" err="1" smtClean="0"/>
              <a:t>efficiency</a:t>
            </a:r>
            <a:r>
              <a:rPr lang="cs-CZ" dirty="0" smtClean="0"/>
              <a:t> (</a:t>
            </a:r>
            <a:r>
              <a:rPr lang="cs-CZ" dirty="0" err="1" smtClean="0"/>
              <a:t>the</a:t>
            </a:r>
            <a:r>
              <a:rPr lang="cs-CZ" dirty="0"/>
              <a:t> </a:t>
            </a:r>
            <a:r>
              <a:rPr lang="cs-CZ" dirty="0" err="1" smtClean="0"/>
              <a:t>simpliest</a:t>
            </a:r>
            <a:r>
              <a:rPr lang="cs-CZ" dirty="0" smtClean="0"/>
              <a:t> </a:t>
            </a:r>
            <a:r>
              <a:rPr lang="cs-CZ" dirty="0" err="1" smtClean="0"/>
              <a:t>interpretation</a:t>
            </a:r>
            <a:r>
              <a:rPr lang="cs-CZ" dirty="0" smtClean="0"/>
              <a:t>)</a:t>
            </a:r>
          </a:p>
          <a:p>
            <a:pPr lvl="1"/>
            <a:r>
              <a:rPr lang="cs-CZ" b="1" dirty="0" err="1" smtClean="0"/>
              <a:t>Principle</a:t>
            </a:r>
            <a:r>
              <a:rPr lang="cs-CZ" b="1" dirty="0" smtClean="0"/>
              <a:t> </a:t>
            </a:r>
            <a:r>
              <a:rPr lang="cs-CZ" b="1" dirty="0" err="1" smtClean="0"/>
              <a:t>of</a:t>
            </a:r>
            <a:r>
              <a:rPr lang="cs-CZ" b="1" dirty="0" smtClean="0"/>
              <a:t> </a:t>
            </a:r>
            <a:r>
              <a:rPr lang="cs-CZ" b="1" dirty="0" err="1" smtClean="0"/>
              <a:t>commonness</a:t>
            </a:r>
            <a:r>
              <a:rPr lang="cs-CZ" b="1" dirty="0" smtClean="0"/>
              <a:t> </a:t>
            </a:r>
            <a:r>
              <a:rPr lang="cs-CZ" dirty="0" smtClean="0"/>
              <a:t>(</a:t>
            </a:r>
            <a:r>
              <a:rPr lang="cs-CZ" dirty="0" err="1" smtClean="0"/>
              <a:t>interpretation</a:t>
            </a:r>
            <a:r>
              <a:rPr lang="cs-CZ" dirty="0" smtClean="0"/>
              <a:t> </a:t>
            </a:r>
            <a:r>
              <a:rPr lang="cs-CZ" dirty="0" err="1" smtClean="0"/>
              <a:t>which</a:t>
            </a:r>
            <a:r>
              <a:rPr lang="cs-CZ" dirty="0" smtClean="0"/>
              <a:t> </a:t>
            </a:r>
            <a:r>
              <a:rPr lang="cs-CZ" dirty="0" err="1" smtClean="0"/>
              <a:t>is</a:t>
            </a:r>
            <a:r>
              <a:rPr lang="cs-CZ" dirty="0" smtClean="0"/>
              <a:t> in </a:t>
            </a:r>
            <a:r>
              <a:rPr lang="cs-CZ" dirty="0" err="1" smtClean="0"/>
              <a:t>harmony</a:t>
            </a:r>
            <a:r>
              <a:rPr lang="cs-CZ" dirty="0" smtClean="0"/>
              <a:t> </a:t>
            </a:r>
            <a:r>
              <a:rPr lang="cs-CZ" dirty="0" err="1" smtClean="0"/>
              <a:t>with</a:t>
            </a:r>
            <a:r>
              <a:rPr lang="cs-CZ" dirty="0" smtClean="0"/>
              <a:t> </a:t>
            </a:r>
            <a:r>
              <a:rPr lang="cs-CZ" dirty="0" err="1" smtClean="0"/>
              <a:t>previous</a:t>
            </a:r>
            <a:r>
              <a:rPr lang="cs-CZ" dirty="0" smtClean="0"/>
              <a:t> </a:t>
            </a:r>
            <a:r>
              <a:rPr lang="cs-CZ" dirty="0" err="1" smtClean="0"/>
              <a:t>experience</a:t>
            </a:r>
            <a:r>
              <a:rPr lang="cs-CZ" dirty="0" smtClean="0"/>
              <a:t>)</a:t>
            </a:r>
            <a:endParaRPr lang="en-US" dirty="0"/>
          </a:p>
        </p:txBody>
      </p:sp>
    </p:spTree>
    <p:extLst>
      <p:ext uri="{BB962C8B-B14F-4D97-AF65-F5344CB8AC3E}">
        <p14:creationId xmlns:p14="http://schemas.microsoft.com/office/powerpoint/2010/main" val="3970273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Why</a:t>
            </a:r>
            <a:r>
              <a:rPr lang="cs-CZ" dirty="0" smtClean="0"/>
              <a:t> do </a:t>
            </a:r>
            <a:r>
              <a:rPr lang="cs-CZ" dirty="0" err="1" smtClean="0"/>
              <a:t>we</a:t>
            </a:r>
            <a:r>
              <a:rPr lang="cs-CZ" dirty="0" smtClean="0"/>
              <a:t> </a:t>
            </a:r>
            <a:r>
              <a:rPr lang="cs-CZ" dirty="0" err="1" smtClean="0"/>
              <a:t>percieve</a:t>
            </a:r>
            <a:r>
              <a:rPr lang="cs-CZ" dirty="0" smtClean="0"/>
              <a:t> </a:t>
            </a:r>
            <a:r>
              <a:rPr lang="cs-CZ" dirty="0" err="1" smtClean="0"/>
              <a:t>differently</a:t>
            </a:r>
            <a:r>
              <a:rPr lang="cs-CZ" dirty="0" smtClean="0"/>
              <a:t>?</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r>
              <a:rPr lang="cs-CZ" b="1" dirty="0" smtClean="0"/>
              <a:t>2 </a:t>
            </a:r>
            <a:r>
              <a:rPr lang="cs-CZ" b="1" dirty="0" err="1" smtClean="0"/>
              <a:t>groups</a:t>
            </a:r>
            <a:r>
              <a:rPr lang="cs-CZ" b="1" dirty="0" smtClean="0"/>
              <a:t> </a:t>
            </a:r>
            <a:r>
              <a:rPr lang="cs-CZ" b="1" dirty="0" err="1" smtClean="0"/>
              <a:t>of</a:t>
            </a:r>
            <a:r>
              <a:rPr lang="cs-CZ" b="1" dirty="0" smtClean="0"/>
              <a:t> </a:t>
            </a:r>
            <a:r>
              <a:rPr lang="cs-CZ" b="1" dirty="0" err="1" smtClean="0"/>
              <a:t>factors</a:t>
            </a:r>
            <a:endParaRPr lang="cs-CZ" b="1" dirty="0" smtClean="0"/>
          </a:p>
          <a:p>
            <a:pPr marL="457200" indent="-457200">
              <a:buFont typeface="+mj-lt"/>
              <a:buAutoNum type="arabicPeriod"/>
            </a:pPr>
            <a:r>
              <a:rPr lang="cs-CZ" dirty="0" err="1" smtClean="0"/>
              <a:t>Experience</a:t>
            </a:r>
            <a:r>
              <a:rPr lang="cs-CZ" dirty="0" smtClean="0"/>
              <a:t> and </a:t>
            </a:r>
            <a:r>
              <a:rPr lang="cs-CZ" dirty="0" err="1" smtClean="0"/>
              <a:t>environment</a:t>
            </a:r>
            <a:endParaRPr lang="cs-CZ" dirty="0" smtClean="0"/>
          </a:p>
          <a:p>
            <a:pPr marL="457200" indent="-457200">
              <a:buFont typeface="+mj-lt"/>
              <a:buAutoNum type="arabicPeriod"/>
            </a:pPr>
            <a:r>
              <a:rPr lang="cs-CZ" dirty="0" smtClean="0"/>
              <a:t>(</a:t>
            </a:r>
            <a:r>
              <a:rPr lang="cs-CZ" dirty="0" err="1" smtClean="0"/>
              <a:t>Social</a:t>
            </a:r>
            <a:r>
              <a:rPr lang="cs-CZ" dirty="0" smtClean="0"/>
              <a:t> </a:t>
            </a:r>
            <a:r>
              <a:rPr lang="cs-CZ" dirty="0" err="1" smtClean="0"/>
              <a:t>factors</a:t>
            </a:r>
            <a:r>
              <a:rPr lang="cs-CZ" dirty="0" smtClean="0"/>
              <a: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505405"/>
            <a:ext cx="526737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308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marL="0" indent="0" algn="ctr">
              <a:buNone/>
            </a:pPr>
            <a:endParaRPr lang="cs-CZ" dirty="0" smtClean="0"/>
          </a:p>
          <a:p>
            <a:pPr marL="0" indent="0" algn="ctr">
              <a:buNone/>
            </a:pPr>
            <a:endParaRPr lang="cs-CZ" dirty="0"/>
          </a:p>
          <a:p>
            <a:pPr marL="0" indent="0" algn="ctr">
              <a:buNone/>
            </a:pPr>
            <a:endParaRPr lang="cs-CZ" dirty="0" smtClean="0"/>
          </a:p>
          <a:p>
            <a:pPr marL="0" indent="0" algn="ctr">
              <a:buNone/>
            </a:pPr>
            <a:endParaRPr lang="cs-CZ" dirty="0"/>
          </a:p>
          <a:p>
            <a:pPr marL="0" indent="0" algn="ctr">
              <a:buNone/>
            </a:pPr>
            <a:r>
              <a:rPr lang="cs-CZ" sz="3200" b="1" dirty="0" smtClean="0"/>
              <a:t>Role </a:t>
            </a:r>
            <a:r>
              <a:rPr lang="cs-CZ" sz="3200" b="1" dirty="0" err="1" smtClean="0"/>
              <a:t>of</a:t>
            </a:r>
            <a:r>
              <a:rPr lang="cs-CZ" sz="3200" b="1" dirty="0" smtClean="0"/>
              <a:t> </a:t>
            </a:r>
            <a:r>
              <a:rPr lang="cs-CZ" sz="3200" b="1" dirty="0" err="1" smtClean="0"/>
              <a:t>experience</a:t>
            </a:r>
            <a:r>
              <a:rPr lang="cs-CZ" sz="3200" b="1" dirty="0" smtClean="0"/>
              <a:t> and </a:t>
            </a:r>
            <a:r>
              <a:rPr lang="cs-CZ" sz="3200" b="1" dirty="0" err="1" smtClean="0"/>
              <a:t>environment</a:t>
            </a:r>
            <a:endParaRPr lang="cs-CZ" b="1" dirty="0"/>
          </a:p>
        </p:txBody>
      </p:sp>
    </p:spTree>
    <p:extLst>
      <p:ext uri="{BB962C8B-B14F-4D97-AF65-F5344CB8AC3E}">
        <p14:creationId xmlns:p14="http://schemas.microsoft.com/office/powerpoint/2010/main" val="399074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994122"/>
          </a:xfrm>
        </p:spPr>
        <p:txBody>
          <a:bodyPr>
            <a:normAutofit fontScale="90000"/>
          </a:bodyPr>
          <a:lstStyle/>
          <a:p>
            <a:pPr algn="ctr"/>
            <a:r>
              <a:rPr lang="cs-CZ" dirty="0" smtClean="0"/>
              <a:t>Role </a:t>
            </a:r>
            <a:r>
              <a:rPr lang="cs-CZ" dirty="0" err="1" smtClean="0"/>
              <a:t>of</a:t>
            </a:r>
            <a:r>
              <a:rPr lang="cs-CZ" dirty="0" smtClean="0"/>
              <a:t> </a:t>
            </a:r>
            <a:r>
              <a:rPr lang="cs-CZ" dirty="0" err="1" smtClean="0"/>
              <a:t>the</a:t>
            </a:r>
            <a:r>
              <a:rPr lang="cs-CZ" dirty="0" smtClean="0"/>
              <a:t> </a:t>
            </a:r>
            <a:r>
              <a:rPr lang="cs-CZ" dirty="0" err="1" smtClean="0"/>
              <a:t>environment</a:t>
            </a:r>
            <a:r>
              <a:rPr lang="cs-CZ" dirty="0" smtClean="0"/>
              <a:t> and </a:t>
            </a:r>
            <a:r>
              <a:rPr lang="cs-CZ" dirty="0" err="1" smtClean="0"/>
              <a:t>experience</a:t>
            </a:r>
            <a:r>
              <a:rPr lang="cs-CZ" dirty="0" smtClean="0"/>
              <a:t> </a:t>
            </a:r>
            <a:r>
              <a:rPr lang="cs-CZ" dirty="0" err="1" smtClean="0"/>
              <a:t>with</a:t>
            </a:r>
            <a:r>
              <a:rPr lang="cs-CZ" dirty="0" smtClean="0"/>
              <a:t> </a:t>
            </a:r>
            <a:r>
              <a:rPr lang="cs-CZ" dirty="0" err="1" smtClean="0"/>
              <a:t>it</a:t>
            </a:r>
            <a:r>
              <a:rPr lang="cs-CZ" dirty="0" smtClean="0"/>
              <a:t> as a determinant </a:t>
            </a:r>
            <a:r>
              <a:rPr lang="cs-CZ" dirty="0" err="1" smtClean="0"/>
              <a:t>of</a:t>
            </a:r>
            <a:r>
              <a:rPr lang="cs-CZ" dirty="0" smtClean="0"/>
              <a:t> </a:t>
            </a:r>
            <a:r>
              <a:rPr lang="cs-CZ" dirty="0" err="1" smtClean="0"/>
              <a:t>perception</a:t>
            </a:r>
            <a:endParaRPr lang="cs-CZ" dirty="0"/>
          </a:p>
        </p:txBody>
      </p:sp>
      <p:sp>
        <p:nvSpPr>
          <p:cNvPr id="3" name="Zástupný symbol pro obsah 2"/>
          <p:cNvSpPr>
            <a:spLocks noGrp="1"/>
          </p:cNvSpPr>
          <p:nvPr>
            <p:ph sz="quarter" idx="1"/>
          </p:nvPr>
        </p:nvSpPr>
        <p:spPr>
          <a:xfrm>
            <a:off x="395536" y="1412776"/>
            <a:ext cx="8136904" cy="5205192"/>
          </a:xfrm>
        </p:spPr>
        <p:txBody>
          <a:bodyPr/>
          <a:lstStyle/>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7056784" cy="534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80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994122"/>
          </a:xfrm>
        </p:spPr>
        <p:txBody>
          <a:bodyPr>
            <a:normAutofit fontScale="90000"/>
          </a:bodyPr>
          <a:lstStyle/>
          <a:p>
            <a:pPr algn="ctr"/>
            <a:r>
              <a:rPr lang="cs-CZ" dirty="0"/>
              <a:t>Role </a:t>
            </a:r>
            <a:r>
              <a:rPr lang="cs-CZ" dirty="0" err="1"/>
              <a:t>of</a:t>
            </a:r>
            <a:r>
              <a:rPr lang="cs-CZ" dirty="0"/>
              <a:t> </a:t>
            </a:r>
            <a:r>
              <a:rPr lang="cs-CZ" dirty="0" err="1"/>
              <a:t>the</a:t>
            </a:r>
            <a:r>
              <a:rPr lang="cs-CZ" dirty="0"/>
              <a:t> </a:t>
            </a:r>
            <a:r>
              <a:rPr lang="cs-CZ" dirty="0" err="1"/>
              <a:t>environment</a:t>
            </a:r>
            <a:r>
              <a:rPr lang="cs-CZ" dirty="0"/>
              <a:t> and </a:t>
            </a:r>
            <a:r>
              <a:rPr lang="cs-CZ" dirty="0" err="1"/>
              <a:t>experience</a:t>
            </a:r>
            <a:r>
              <a:rPr lang="cs-CZ" dirty="0"/>
              <a:t> </a:t>
            </a:r>
            <a:r>
              <a:rPr lang="cs-CZ" dirty="0" err="1"/>
              <a:t>with</a:t>
            </a:r>
            <a:r>
              <a:rPr lang="cs-CZ" dirty="0"/>
              <a:t> </a:t>
            </a:r>
            <a:r>
              <a:rPr lang="cs-CZ" dirty="0" err="1"/>
              <a:t>it</a:t>
            </a:r>
            <a:r>
              <a:rPr lang="cs-CZ" dirty="0"/>
              <a:t> as a determinant </a:t>
            </a:r>
            <a:r>
              <a:rPr lang="cs-CZ" dirty="0" err="1"/>
              <a:t>of</a:t>
            </a:r>
            <a:r>
              <a:rPr lang="cs-CZ" dirty="0"/>
              <a:t> </a:t>
            </a:r>
            <a:r>
              <a:rPr lang="cs-CZ" dirty="0" err="1"/>
              <a:t>perception</a:t>
            </a:r>
            <a:endParaRPr lang="cs-CZ" dirty="0"/>
          </a:p>
        </p:txBody>
      </p:sp>
      <p:sp>
        <p:nvSpPr>
          <p:cNvPr id="3" name="Zástupný symbol pro obsah 2"/>
          <p:cNvSpPr>
            <a:spLocks noGrp="1"/>
          </p:cNvSpPr>
          <p:nvPr>
            <p:ph sz="quarter" idx="1"/>
          </p:nvPr>
        </p:nvSpPr>
        <p:spPr>
          <a:xfrm>
            <a:off x="395536" y="1412776"/>
            <a:ext cx="8136904" cy="5205192"/>
          </a:xfrm>
        </p:spPr>
        <p:txBody>
          <a:bodyPr/>
          <a:lstStyle/>
          <a:p>
            <a:r>
              <a:rPr lang="cs-CZ" b="1" dirty="0" err="1" smtClean="0"/>
              <a:t>Perceptual</a:t>
            </a:r>
            <a:r>
              <a:rPr lang="cs-CZ" b="1" dirty="0" smtClean="0"/>
              <a:t> </a:t>
            </a:r>
            <a:r>
              <a:rPr lang="cs-CZ" b="1" dirty="0" err="1" smtClean="0"/>
              <a:t>sets</a:t>
            </a:r>
            <a:r>
              <a:rPr lang="cs-CZ" b="1" dirty="0" smtClean="0"/>
              <a:t>: </a:t>
            </a:r>
            <a:r>
              <a:rPr lang="cs-CZ" dirty="0" err="1" smtClean="0"/>
              <a:t>Blakemore</a:t>
            </a:r>
            <a:r>
              <a:rPr lang="cs-CZ" dirty="0" smtClean="0"/>
              <a:t>, Cooper (1970)</a:t>
            </a:r>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r>
              <a:rPr lang="cs-CZ" sz="2000" dirty="0">
                <a:hlinkClick r:id="rId2"/>
              </a:rPr>
              <a:t>https://</a:t>
            </a:r>
            <a:r>
              <a:rPr lang="cs-CZ" sz="2000" dirty="0" smtClean="0">
                <a:hlinkClick r:id="rId2"/>
              </a:rPr>
              <a:t>www.youtube.com/watch?v=QzkMo45pcUo</a:t>
            </a:r>
            <a:endParaRPr lang="cs-CZ" sz="2000" dirty="0" smtClean="0"/>
          </a:p>
          <a:p>
            <a:endParaRPr lang="cs-CZ" dirty="0" smtClean="0"/>
          </a:p>
          <a:p>
            <a:endParaRPr lang="cs-C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76602"/>
            <a:ext cx="5256584" cy="394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58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a:t>
            </a:r>
            <a:r>
              <a:rPr lang="cs-CZ" dirty="0" err="1" smtClean="0"/>
              <a:t>culture</a:t>
            </a:r>
            <a:r>
              <a:rPr lang="cs-CZ" dirty="0" smtClean="0"/>
              <a:t> </a:t>
            </a:r>
            <a:r>
              <a:rPr lang="cs-CZ" dirty="0" err="1" smtClean="0"/>
              <a:t>influences</a:t>
            </a:r>
            <a:r>
              <a:rPr lang="cs-CZ" dirty="0" smtClean="0"/>
              <a:t> </a:t>
            </a:r>
            <a:r>
              <a:rPr lang="cs-CZ" dirty="0" err="1" smtClean="0"/>
              <a:t>our</a:t>
            </a:r>
            <a:r>
              <a:rPr lang="cs-CZ" dirty="0" smtClean="0"/>
              <a:t> </a:t>
            </a:r>
            <a:r>
              <a:rPr lang="cs-CZ" dirty="0" err="1" smtClean="0"/>
              <a:t>perception</a:t>
            </a:r>
            <a:r>
              <a:rPr lang="cs-CZ" dirty="0" smtClean="0"/>
              <a:t>? - </a:t>
            </a:r>
            <a:r>
              <a:rPr lang="cs-CZ" dirty="0" err="1" smtClean="0"/>
              <a:t>Experience</a:t>
            </a:r>
            <a:endParaRPr lang="en-US" dirty="0"/>
          </a:p>
        </p:txBody>
      </p:sp>
      <p:sp>
        <p:nvSpPr>
          <p:cNvPr id="3" name="Zástupný symbol pro obsah 2"/>
          <p:cNvSpPr>
            <a:spLocks noGrp="1"/>
          </p:cNvSpPr>
          <p:nvPr>
            <p:ph sz="quarter" idx="1"/>
          </p:nvPr>
        </p:nvSpPr>
        <p:spPr/>
        <p:txBody>
          <a:bodyPr/>
          <a:lstStyle/>
          <a:p>
            <a:r>
              <a:rPr lang="cs-CZ" b="1" dirty="0" err="1" smtClean="0"/>
              <a:t>Perceptual</a:t>
            </a:r>
            <a:r>
              <a:rPr lang="cs-CZ" b="1" dirty="0" smtClean="0"/>
              <a:t> set</a:t>
            </a:r>
          </a:p>
          <a:p>
            <a:pPr lvl="1"/>
            <a:r>
              <a:rPr lang="cs-CZ" dirty="0" smtClean="0"/>
              <a:t>= </a:t>
            </a:r>
            <a:r>
              <a:rPr lang="cs-CZ" dirty="0" err="1" smtClean="0"/>
              <a:t>perceptual</a:t>
            </a:r>
            <a:r>
              <a:rPr lang="cs-CZ" dirty="0" smtClean="0"/>
              <a:t> </a:t>
            </a:r>
            <a:r>
              <a:rPr lang="cs-CZ" dirty="0" err="1" smtClean="0"/>
              <a:t>expectations</a:t>
            </a:r>
            <a:endParaRPr lang="cs-CZ" dirty="0" smtClean="0"/>
          </a:p>
          <a:p>
            <a:pPr lvl="1"/>
            <a:r>
              <a:rPr lang="cs-CZ" dirty="0" err="1" smtClean="0"/>
              <a:t>Dependent</a:t>
            </a:r>
            <a:r>
              <a:rPr lang="cs-CZ" dirty="0" smtClean="0"/>
              <a:t> on </a:t>
            </a:r>
            <a:r>
              <a:rPr lang="cs-CZ" dirty="0" err="1" smtClean="0"/>
              <a:t>our</a:t>
            </a:r>
            <a:r>
              <a:rPr lang="cs-CZ" dirty="0" smtClean="0"/>
              <a:t> </a:t>
            </a:r>
            <a:r>
              <a:rPr lang="cs-CZ" dirty="0" err="1" smtClean="0"/>
              <a:t>previous</a:t>
            </a:r>
            <a:r>
              <a:rPr lang="cs-CZ" dirty="0" smtClean="0"/>
              <a:t> </a:t>
            </a:r>
            <a:r>
              <a:rPr lang="cs-CZ" dirty="0" err="1" smtClean="0"/>
              <a:t>experience</a:t>
            </a:r>
            <a:r>
              <a:rPr lang="cs-CZ" dirty="0" smtClean="0"/>
              <a:t> </a:t>
            </a:r>
            <a:r>
              <a:rPr lang="cs-CZ" dirty="0" err="1" smtClean="0"/>
              <a:t>with</a:t>
            </a:r>
            <a:r>
              <a:rPr lang="cs-CZ" dirty="0" smtClean="0"/>
              <a:t> </a:t>
            </a:r>
            <a:r>
              <a:rPr lang="cs-CZ" dirty="0" err="1" smtClean="0"/>
              <a:t>the</a:t>
            </a:r>
            <a:r>
              <a:rPr lang="cs-CZ" dirty="0" smtClean="0"/>
              <a:t> </a:t>
            </a:r>
            <a:r>
              <a:rPr lang="cs-CZ" dirty="0" err="1" smtClean="0"/>
              <a:t>enviroment</a:t>
            </a:r>
            <a:r>
              <a:rPr lang="cs-CZ" dirty="0" smtClean="0"/>
              <a:t>.</a:t>
            </a:r>
            <a:endParaRPr lang="cs-CZ" dirty="0"/>
          </a:p>
          <a:p>
            <a:pPr lvl="1"/>
            <a:r>
              <a:rPr lang="cs-CZ" dirty="0" err="1" smtClean="0"/>
              <a:t>Some</a:t>
            </a:r>
            <a:r>
              <a:rPr lang="cs-CZ" dirty="0" smtClean="0"/>
              <a:t> </a:t>
            </a:r>
            <a:r>
              <a:rPr lang="cs-CZ" b="1" dirty="0" err="1" smtClean="0"/>
              <a:t>interpretations</a:t>
            </a:r>
            <a:r>
              <a:rPr lang="cs-CZ" dirty="0" smtClean="0"/>
              <a:t> (</a:t>
            </a:r>
            <a:r>
              <a:rPr lang="cs-CZ" dirty="0" err="1" smtClean="0"/>
              <a:t>memories</a:t>
            </a:r>
            <a:r>
              <a:rPr lang="cs-CZ" dirty="0" smtClean="0"/>
              <a:t> </a:t>
            </a:r>
            <a:r>
              <a:rPr lang="cs-CZ" dirty="0" err="1" smtClean="0"/>
              <a:t>of</a:t>
            </a:r>
            <a:r>
              <a:rPr lang="cs-CZ" dirty="0" smtClean="0"/>
              <a:t> </a:t>
            </a:r>
            <a:r>
              <a:rPr lang="cs-CZ" dirty="0" err="1" smtClean="0"/>
              <a:t>previous</a:t>
            </a:r>
            <a:r>
              <a:rPr lang="cs-CZ" dirty="0" smtClean="0"/>
              <a:t> </a:t>
            </a:r>
            <a:r>
              <a:rPr lang="cs-CZ" dirty="0" err="1" smtClean="0"/>
              <a:t>perceptions</a:t>
            </a:r>
            <a:r>
              <a:rPr lang="cs-CZ" dirty="0" smtClean="0"/>
              <a:t> + </a:t>
            </a:r>
            <a:r>
              <a:rPr lang="cs-CZ" dirty="0" err="1" smtClean="0"/>
              <a:t>feelings</a:t>
            </a:r>
            <a:r>
              <a:rPr lang="cs-CZ" dirty="0" smtClean="0"/>
              <a:t> + </a:t>
            </a:r>
            <a:r>
              <a:rPr lang="cs-CZ" dirty="0" err="1" smtClean="0"/>
              <a:t>meanings</a:t>
            </a:r>
            <a:r>
              <a:rPr lang="cs-CZ" dirty="0" smtClean="0"/>
              <a:t> + </a:t>
            </a:r>
            <a:r>
              <a:rPr lang="cs-CZ" dirty="0" err="1" smtClean="0"/>
              <a:t>behavior</a:t>
            </a:r>
            <a:r>
              <a:rPr lang="cs-CZ" dirty="0" smtClean="0"/>
              <a:t>) </a:t>
            </a:r>
            <a:r>
              <a:rPr lang="cs-CZ" dirty="0" err="1" smtClean="0"/>
              <a:t>of</a:t>
            </a:r>
            <a:r>
              <a:rPr lang="cs-CZ" dirty="0" smtClean="0"/>
              <a:t> </a:t>
            </a:r>
            <a:r>
              <a:rPr lang="cs-CZ" dirty="0" err="1" smtClean="0"/>
              <a:t>the</a:t>
            </a:r>
            <a:r>
              <a:rPr lang="cs-CZ" dirty="0" smtClean="0"/>
              <a:t> reality are more </a:t>
            </a:r>
            <a:r>
              <a:rPr lang="cs-CZ" dirty="0" err="1" smtClean="0"/>
              <a:t>likely</a:t>
            </a:r>
            <a:r>
              <a:rPr lang="cs-CZ" dirty="0" smtClean="0"/>
              <a:t> to </a:t>
            </a:r>
            <a:r>
              <a:rPr lang="cs-CZ" dirty="0" err="1" smtClean="0"/>
              <a:t>occur</a:t>
            </a:r>
            <a:r>
              <a:rPr lang="cs-CZ" dirty="0" smtClean="0"/>
              <a:t>.</a:t>
            </a:r>
          </a:p>
          <a:p>
            <a:pPr lvl="1"/>
            <a:r>
              <a:rPr lang="cs-CZ" i="1" dirty="0" err="1" smtClean="0"/>
              <a:t>Some</a:t>
            </a:r>
            <a:r>
              <a:rPr lang="cs-CZ" i="1" dirty="0" smtClean="0"/>
              <a:t> </a:t>
            </a:r>
            <a:r>
              <a:rPr lang="cs-CZ" i="1" dirty="0" err="1" smtClean="0"/>
              <a:t>perceptual</a:t>
            </a:r>
            <a:r>
              <a:rPr lang="cs-CZ" i="1" dirty="0" smtClean="0"/>
              <a:t> </a:t>
            </a:r>
            <a:r>
              <a:rPr lang="cs-CZ" i="1" dirty="0" err="1" smtClean="0"/>
              <a:t>sets</a:t>
            </a:r>
            <a:r>
              <a:rPr lang="cs-CZ" i="1" dirty="0" smtClean="0"/>
              <a:t> </a:t>
            </a:r>
            <a:r>
              <a:rPr lang="cs-CZ" i="1" dirty="0" err="1" smtClean="0"/>
              <a:t>common</a:t>
            </a:r>
            <a:r>
              <a:rPr lang="cs-CZ" i="1" dirty="0" smtClean="0"/>
              <a:t> to </a:t>
            </a:r>
            <a:r>
              <a:rPr lang="cs-CZ" i="1" dirty="0" err="1" smtClean="0"/>
              <a:t>people</a:t>
            </a:r>
            <a:r>
              <a:rPr lang="cs-CZ" i="1" dirty="0" smtClean="0"/>
              <a:t> </a:t>
            </a:r>
            <a:r>
              <a:rPr lang="cs-CZ" i="1" dirty="0" err="1" smtClean="0"/>
              <a:t>from</a:t>
            </a:r>
            <a:r>
              <a:rPr lang="cs-CZ" i="1" dirty="0" smtClean="0"/>
              <a:t> 1 </a:t>
            </a:r>
            <a:r>
              <a:rPr lang="cs-CZ" i="1" dirty="0" err="1" smtClean="0"/>
              <a:t>culture</a:t>
            </a:r>
            <a:r>
              <a:rPr lang="cs-CZ" i="1" dirty="0" smtClean="0"/>
              <a:t> are not </a:t>
            </a:r>
            <a:r>
              <a:rPr lang="cs-CZ" i="1" dirty="0" err="1" smtClean="0"/>
              <a:t>necessarily</a:t>
            </a:r>
            <a:r>
              <a:rPr lang="cs-CZ" i="1" dirty="0" smtClean="0"/>
              <a:t> </a:t>
            </a:r>
            <a:r>
              <a:rPr lang="cs-CZ" i="1" dirty="0" err="1" smtClean="0"/>
              <a:t>developed</a:t>
            </a:r>
            <a:r>
              <a:rPr lang="cs-CZ" i="1" dirty="0" smtClean="0"/>
              <a:t> in </a:t>
            </a:r>
            <a:r>
              <a:rPr lang="cs-CZ" i="1" dirty="0" err="1" smtClean="0"/>
              <a:t>people</a:t>
            </a:r>
            <a:r>
              <a:rPr lang="cs-CZ" i="1" dirty="0" smtClean="0"/>
              <a:t> </a:t>
            </a:r>
            <a:r>
              <a:rPr lang="cs-CZ" i="1" dirty="0" err="1" smtClean="0"/>
              <a:t>from</a:t>
            </a:r>
            <a:r>
              <a:rPr lang="cs-CZ" i="1" dirty="0" smtClean="0"/>
              <a:t> </a:t>
            </a:r>
            <a:r>
              <a:rPr lang="cs-CZ" i="1" dirty="0" err="1" smtClean="0"/>
              <a:t>other</a:t>
            </a:r>
            <a:r>
              <a:rPr lang="cs-CZ" i="1" dirty="0" smtClean="0"/>
              <a:t> </a:t>
            </a:r>
            <a:r>
              <a:rPr lang="cs-CZ" i="1" dirty="0" err="1" smtClean="0"/>
              <a:t>culture</a:t>
            </a:r>
            <a:r>
              <a:rPr lang="cs-CZ" i="1" dirty="0" smtClean="0"/>
              <a:t>. </a:t>
            </a:r>
            <a:r>
              <a:rPr lang="cs-CZ" b="1" i="1" dirty="0" smtClean="0">
                <a:cs typeface="Arial"/>
              </a:rPr>
              <a:t>→ </a:t>
            </a:r>
            <a:r>
              <a:rPr lang="cs-CZ" b="1" i="1" dirty="0" err="1" smtClean="0">
                <a:cs typeface="Arial"/>
              </a:rPr>
              <a:t>People</a:t>
            </a:r>
            <a:r>
              <a:rPr lang="cs-CZ" b="1" i="1" dirty="0" smtClean="0">
                <a:cs typeface="Arial"/>
              </a:rPr>
              <a:t> </a:t>
            </a:r>
            <a:r>
              <a:rPr lang="cs-CZ" b="1" i="1" dirty="0" err="1" smtClean="0">
                <a:cs typeface="Arial"/>
              </a:rPr>
              <a:t>from</a:t>
            </a:r>
            <a:r>
              <a:rPr lang="cs-CZ" b="1" i="1" dirty="0" smtClean="0">
                <a:cs typeface="Arial"/>
              </a:rPr>
              <a:t> </a:t>
            </a:r>
            <a:r>
              <a:rPr lang="cs-CZ" b="1" i="1" dirty="0" err="1" smtClean="0">
                <a:cs typeface="Arial"/>
              </a:rPr>
              <a:t>different</a:t>
            </a:r>
            <a:r>
              <a:rPr lang="cs-CZ" b="1" i="1" dirty="0" smtClean="0">
                <a:cs typeface="Arial"/>
              </a:rPr>
              <a:t> </a:t>
            </a:r>
            <a:r>
              <a:rPr lang="cs-CZ" b="1" i="1" dirty="0" err="1" smtClean="0">
                <a:cs typeface="Arial"/>
              </a:rPr>
              <a:t>culture</a:t>
            </a:r>
            <a:r>
              <a:rPr lang="cs-CZ" b="1" i="1" dirty="0" smtClean="0">
                <a:cs typeface="Arial"/>
              </a:rPr>
              <a:t> </a:t>
            </a:r>
            <a:r>
              <a:rPr lang="cs-CZ" b="1" i="1" dirty="0" err="1" smtClean="0">
                <a:cs typeface="Arial"/>
              </a:rPr>
              <a:t>percieve</a:t>
            </a:r>
            <a:r>
              <a:rPr lang="cs-CZ" b="1" i="1" dirty="0" smtClean="0">
                <a:cs typeface="Arial"/>
              </a:rPr>
              <a:t> </a:t>
            </a:r>
            <a:r>
              <a:rPr lang="cs-CZ" b="1" i="1" dirty="0" err="1" smtClean="0">
                <a:cs typeface="Arial"/>
              </a:rPr>
              <a:t>differently</a:t>
            </a:r>
            <a:r>
              <a:rPr lang="cs-CZ" b="1" i="1" dirty="0" smtClean="0">
                <a:cs typeface="Arial"/>
              </a:rPr>
              <a:t>.</a:t>
            </a:r>
            <a:endParaRPr lang="cs-CZ" b="1" i="1" dirty="0" smtClean="0"/>
          </a:p>
          <a:p>
            <a:pPr lvl="1"/>
            <a:endParaRPr lang="en-US" i="1" dirty="0"/>
          </a:p>
        </p:txBody>
      </p:sp>
    </p:spTree>
    <p:extLst>
      <p:ext uri="{BB962C8B-B14F-4D97-AF65-F5344CB8AC3E}">
        <p14:creationId xmlns:p14="http://schemas.microsoft.com/office/powerpoint/2010/main" val="838253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994122"/>
          </a:xfrm>
        </p:spPr>
        <p:txBody>
          <a:bodyPr>
            <a:normAutofit fontScale="90000"/>
          </a:bodyPr>
          <a:lstStyle/>
          <a:p>
            <a:pPr algn="ctr"/>
            <a:r>
              <a:rPr lang="cs-CZ" dirty="0"/>
              <a:t>Role </a:t>
            </a:r>
            <a:r>
              <a:rPr lang="cs-CZ" dirty="0" err="1"/>
              <a:t>of</a:t>
            </a:r>
            <a:r>
              <a:rPr lang="cs-CZ" dirty="0"/>
              <a:t> </a:t>
            </a:r>
            <a:r>
              <a:rPr lang="cs-CZ" dirty="0" err="1"/>
              <a:t>the</a:t>
            </a:r>
            <a:r>
              <a:rPr lang="cs-CZ" dirty="0"/>
              <a:t> </a:t>
            </a:r>
            <a:r>
              <a:rPr lang="cs-CZ" dirty="0" err="1"/>
              <a:t>environment</a:t>
            </a:r>
            <a:r>
              <a:rPr lang="cs-CZ" dirty="0"/>
              <a:t> and </a:t>
            </a:r>
            <a:r>
              <a:rPr lang="cs-CZ" dirty="0" err="1"/>
              <a:t>experience</a:t>
            </a:r>
            <a:r>
              <a:rPr lang="cs-CZ" dirty="0"/>
              <a:t> </a:t>
            </a:r>
            <a:r>
              <a:rPr lang="cs-CZ" dirty="0" err="1"/>
              <a:t>with</a:t>
            </a:r>
            <a:r>
              <a:rPr lang="cs-CZ" dirty="0"/>
              <a:t> </a:t>
            </a:r>
            <a:r>
              <a:rPr lang="cs-CZ" dirty="0" err="1"/>
              <a:t>it</a:t>
            </a:r>
            <a:r>
              <a:rPr lang="cs-CZ" dirty="0"/>
              <a:t> as a determinant </a:t>
            </a:r>
            <a:r>
              <a:rPr lang="cs-CZ" dirty="0" err="1"/>
              <a:t>of</a:t>
            </a:r>
            <a:r>
              <a:rPr lang="cs-CZ" dirty="0"/>
              <a:t> </a:t>
            </a:r>
            <a:r>
              <a:rPr lang="cs-CZ" dirty="0" err="1"/>
              <a:t>perception</a:t>
            </a:r>
            <a:endParaRPr lang="cs-CZ" dirty="0"/>
          </a:p>
        </p:txBody>
      </p:sp>
      <p:sp>
        <p:nvSpPr>
          <p:cNvPr id="3" name="Zástupný symbol pro obsah 2"/>
          <p:cNvSpPr>
            <a:spLocks noGrp="1"/>
          </p:cNvSpPr>
          <p:nvPr>
            <p:ph sz="quarter" idx="1"/>
          </p:nvPr>
        </p:nvSpPr>
        <p:spPr>
          <a:xfrm>
            <a:off x="395536" y="1412776"/>
            <a:ext cx="8136904" cy="5205192"/>
          </a:xfrm>
        </p:spPr>
        <p:txBody>
          <a:bodyPr/>
          <a:lstStyle/>
          <a:p>
            <a:pPr marL="0" indent="0" algn="ctr">
              <a:buNone/>
            </a:pPr>
            <a:r>
              <a:rPr lang="cs-CZ" sz="3200" dirty="0" err="1" smtClean="0"/>
              <a:t>Different</a:t>
            </a:r>
            <a:r>
              <a:rPr lang="cs-CZ" sz="3200" dirty="0" smtClean="0"/>
              <a:t> </a:t>
            </a:r>
            <a:r>
              <a:rPr lang="cs-CZ" sz="3200" dirty="0" err="1" smtClean="0"/>
              <a:t>environment</a:t>
            </a:r>
            <a:r>
              <a:rPr lang="cs-CZ" sz="3200" dirty="0" smtClean="0"/>
              <a:t> </a:t>
            </a:r>
          </a:p>
          <a:p>
            <a:pPr marL="0" indent="0" algn="ctr">
              <a:buNone/>
            </a:pPr>
            <a:r>
              <a:rPr lang="cs-CZ" sz="3200" dirty="0" smtClean="0"/>
              <a:t>= </a:t>
            </a:r>
          </a:p>
          <a:p>
            <a:pPr marL="0" indent="0" algn="ctr">
              <a:buNone/>
            </a:pPr>
            <a:r>
              <a:rPr lang="cs-CZ" sz="3200" dirty="0" err="1" smtClean="0"/>
              <a:t>Different</a:t>
            </a:r>
            <a:r>
              <a:rPr lang="cs-CZ" sz="3200" dirty="0" smtClean="0"/>
              <a:t> </a:t>
            </a:r>
            <a:r>
              <a:rPr lang="cs-CZ" sz="3200" dirty="0" err="1" smtClean="0"/>
              <a:t>experience</a:t>
            </a:r>
            <a:endParaRPr lang="cs-CZ" sz="3200" dirty="0" smtClean="0"/>
          </a:p>
          <a:p>
            <a:pPr marL="0" indent="0" algn="ctr">
              <a:buNone/>
            </a:pPr>
            <a:r>
              <a:rPr lang="cs-CZ" sz="3200" dirty="0" smtClean="0"/>
              <a:t>= </a:t>
            </a:r>
          </a:p>
          <a:p>
            <a:pPr marL="0" indent="0" algn="ctr">
              <a:buNone/>
            </a:pPr>
            <a:r>
              <a:rPr lang="cs-CZ" sz="3200" dirty="0" err="1" smtClean="0"/>
              <a:t>Different</a:t>
            </a:r>
            <a:r>
              <a:rPr lang="cs-CZ" sz="3200" dirty="0" smtClean="0"/>
              <a:t> </a:t>
            </a:r>
            <a:r>
              <a:rPr lang="cs-CZ" sz="3200" dirty="0" err="1" smtClean="0"/>
              <a:t>perceptual</a:t>
            </a:r>
            <a:r>
              <a:rPr lang="cs-CZ" sz="3200" dirty="0" smtClean="0"/>
              <a:t> </a:t>
            </a:r>
            <a:r>
              <a:rPr lang="cs-CZ" sz="3200" dirty="0" err="1" smtClean="0"/>
              <a:t>sets</a:t>
            </a:r>
            <a:endParaRPr lang="cs-CZ" sz="3200" dirty="0" smtClean="0"/>
          </a:p>
          <a:p>
            <a:pPr marL="0" indent="0" algn="ctr">
              <a:buNone/>
            </a:pPr>
            <a:r>
              <a:rPr lang="cs-CZ" sz="3200" dirty="0" smtClean="0"/>
              <a:t>= </a:t>
            </a:r>
          </a:p>
          <a:p>
            <a:pPr marL="0" indent="0" algn="ctr">
              <a:buNone/>
            </a:pPr>
            <a:r>
              <a:rPr lang="cs-CZ" sz="3200" dirty="0" err="1" smtClean="0"/>
              <a:t>Differences</a:t>
            </a:r>
            <a:r>
              <a:rPr lang="cs-CZ" sz="3200" dirty="0" smtClean="0"/>
              <a:t> in </a:t>
            </a:r>
            <a:r>
              <a:rPr lang="cs-CZ" sz="3200" dirty="0" err="1" smtClean="0"/>
              <a:t>perception</a:t>
            </a:r>
            <a:endParaRPr lang="cs-CZ" sz="3200" dirty="0" smtClean="0"/>
          </a:p>
          <a:p>
            <a:endParaRPr lang="cs-CZ" dirty="0"/>
          </a:p>
        </p:txBody>
      </p:sp>
    </p:spTree>
    <p:extLst>
      <p:ext uri="{BB962C8B-B14F-4D97-AF65-F5344CB8AC3E}">
        <p14:creationId xmlns:p14="http://schemas.microsoft.com/office/powerpoint/2010/main" val="2652580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Content</a:t>
            </a:r>
            <a:endParaRPr lang="cs-CZ" dirty="0"/>
          </a:p>
        </p:txBody>
      </p:sp>
      <p:sp>
        <p:nvSpPr>
          <p:cNvPr id="3" name="Zástupný symbol pro obsah 2"/>
          <p:cNvSpPr>
            <a:spLocks noGrp="1"/>
          </p:cNvSpPr>
          <p:nvPr>
            <p:ph sz="quarter" idx="1"/>
          </p:nvPr>
        </p:nvSpPr>
        <p:spPr>
          <a:xfrm>
            <a:off x="457200" y="980728"/>
            <a:ext cx="7467600" cy="5493224"/>
          </a:xfrm>
        </p:spPr>
        <p:txBody>
          <a:bodyPr/>
          <a:lstStyle/>
          <a:p>
            <a:r>
              <a:rPr lang="cs-CZ" dirty="0" err="1" smtClean="0"/>
              <a:t>What</a:t>
            </a:r>
            <a:r>
              <a:rPr lang="cs-CZ" dirty="0" smtClean="0"/>
              <a:t> </a:t>
            </a:r>
            <a:r>
              <a:rPr lang="cs-CZ" dirty="0" err="1" smtClean="0"/>
              <a:t>is</a:t>
            </a:r>
            <a:r>
              <a:rPr lang="cs-CZ" dirty="0" smtClean="0"/>
              <a:t> CP?</a:t>
            </a:r>
          </a:p>
          <a:p>
            <a:r>
              <a:rPr lang="cs-CZ" dirty="0" err="1" smtClean="0"/>
              <a:t>History</a:t>
            </a:r>
            <a:r>
              <a:rPr lang="cs-CZ" dirty="0" smtClean="0"/>
              <a:t> </a:t>
            </a:r>
            <a:r>
              <a:rPr lang="cs-CZ" dirty="0" err="1" smtClean="0"/>
              <a:t>of</a:t>
            </a:r>
            <a:r>
              <a:rPr lang="cs-CZ" dirty="0" smtClean="0"/>
              <a:t> CP</a:t>
            </a:r>
          </a:p>
          <a:p>
            <a:r>
              <a:rPr lang="cs-CZ" dirty="0" err="1" smtClean="0"/>
              <a:t>Key</a:t>
            </a:r>
            <a:r>
              <a:rPr lang="cs-CZ" dirty="0" smtClean="0"/>
              <a:t> </a:t>
            </a:r>
            <a:r>
              <a:rPr lang="cs-CZ" dirty="0" err="1" smtClean="0"/>
              <a:t>studies</a:t>
            </a:r>
            <a:r>
              <a:rPr lang="cs-CZ" dirty="0" smtClean="0"/>
              <a:t> in CP:</a:t>
            </a:r>
          </a:p>
          <a:p>
            <a:pPr lvl="1"/>
            <a:r>
              <a:rPr lang="cs-CZ" dirty="0" err="1" smtClean="0"/>
              <a:t>Pictorial</a:t>
            </a:r>
            <a:r>
              <a:rPr lang="cs-CZ" dirty="0" smtClean="0"/>
              <a:t> </a:t>
            </a:r>
            <a:r>
              <a:rPr lang="cs-CZ" dirty="0" err="1" smtClean="0"/>
              <a:t>perception</a:t>
            </a:r>
            <a:r>
              <a:rPr lang="cs-CZ" dirty="0" smtClean="0"/>
              <a:t> and </a:t>
            </a:r>
            <a:r>
              <a:rPr lang="cs-CZ" dirty="0" err="1" smtClean="0"/>
              <a:t>culture</a:t>
            </a:r>
            <a:endParaRPr lang="cs-CZ" dirty="0" smtClean="0"/>
          </a:p>
          <a:p>
            <a:pPr lvl="1"/>
            <a:endParaRPr lang="cs-CZ" dirty="0"/>
          </a:p>
        </p:txBody>
      </p:sp>
    </p:spTree>
    <p:extLst>
      <p:ext uri="{BB962C8B-B14F-4D97-AF65-F5344CB8AC3E}">
        <p14:creationId xmlns:p14="http://schemas.microsoft.com/office/powerpoint/2010/main" val="173131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r>
              <a:rPr lang="cs-CZ" dirty="0" err="1" smtClean="0"/>
              <a:t>Research</a:t>
            </a:r>
            <a:r>
              <a:rPr lang="cs-CZ" dirty="0" smtClean="0"/>
              <a:t> </a:t>
            </a:r>
            <a:r>
              <a:rPr lang="cs-CZ" dirty="0" err="1" smtClean="0"/>
              <a:t>focus</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r>
              <a:rPr lang="cs-CZ" dirty="0" err="1" smtClean="0"/>
              <a:t>Civilized</a:t>
            </a:r>
            <a:r>
              <a:rPr lang="cs-CZ" dirty="0" smtClean="0"/>
              <a:t> vs. „primitive“ </a:t>
            </a:r>
            <a:r>
              <a:rPr lang="cs-CZ" dirty="0" err="1" smtClean="0"/>
              <a:t>cultures</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56836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454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smtClean="0"/>
              <a:t>Perception</a:t>
            </a:r>
            <a:r>
              <a:rPr lang="cs-CZ" dirty="0" smtClean="0"/>
              <a:t> </a:t>
            </a:r>
            <a:r>
              <a:rPr lang="cs-CZ" dirty="0" err="1" smtClean="0"/>
              <a:t>of</a:t>
            </a:r>
            <a:r>
              <a:rPr lang="cs-CZ" dirty="0" smtClean="0"/>
              <a:t> </a:t>
            </a:r>
            <a:r>
              <a:rPr lang="cs-CZ" dirty="0" err="1" smtClean="0"/>
              <a:t>patterns</a:t>
            </a:r>
            <a:r>
              <a:rPr lang="cs-CZ" dirty="0" smtClean="0"/>
              <a:t> and </a:t>
            </a:r>
            <a:r>
              <a:rPr lang="cs-CZ" dirty="0" err="1" smtClean="0"/>
              <a:t>pictures</a:t>
            </a:r>
            <a:endParaRPr lang="en-US" dirty="0"/>
          </a:p>
        </p:txBody>
      </p:sp>
      <p:sp>
        <p:nvSpPr>
          <p:cNvPr id="3" name="Zástupný symbol pro obsah 2"/>
          <p:cNvSpPr>
            <a:spLocks noGrp="1"/>
          </p:cNvSpPr>
          <p:nvPr>
            <p:ph sz="quarter" idx="1"/>
          </p:nvPr>
        </p:nvSpPr>
        <p:spPr>
          <a:xfrm>
            <a:off x="457200" y="908720"/>
            <a:ext cx="4546848" cy="5565232"/>
          </a:xfrm>
        </p:spPr>
        <p:txBody>
          <a:bodyPr>
            <a:normAutofit/>
          </a:bodyPr>
          <a:lstStyle/>
          <a:p>
            <a:r>
              <a:rPr lang="cs-CZ" dirty="0" err="1" smtClean="0"/>
              <a:t>Deregowski</a:t>
            </a:r>
            <a:r>
              <a:rPr lang="cs-CZ" dirty="0" smtClean="0"/>
              <a:t> et al. (1972). </a:t>
            </a:r>
            <a:r>
              <a:rPr lang="cs-CZ" i="1" dirty="0" err="1" smtClean="0"/>
              <a:t>Perceptual</a:t>
            </a:r>
            <a:r>
              <a:rPr lang="cs-CZ" i="1" dirty="0" smtClean="0"/>
              <a:t> </a:t>
            </a:r>
            <a:r>
              <a:rPr lang="cs-CZ" i="1" dirty="0" err="1" smtClean="0"/>
              <a:t>recognition</a:t>
            </a:r>
            <a:r>
              <a:rPr lang="cs-CZ" i="1" dirty="0" smtClean="0"/>
              <a:t> in a </a:t>
            </a:r>
            <a:r>
              <a:rPr lang="cs-CZ" i="1" dirty="0" err="1" smtClean="0"/>
              <a:t>remote</a:t>
            </a:r>
            <a:r>
              <a:rPr lang="cs-CZ" i="1" dirty="0" smtClean="0"/>
              <a:t> </a:t>
            </a:r>
            <a:r>
              <a:rPr lang="cs-CZ" i="1" dirty="0" err="1" smtClean="0"/>
              <a:t>Ethiopian</a:t>
            </a:r>
            <a:r>
              <a:rPr lang="cs-CZ" i="1" dirty="0" smtClean="0"/>
              <a:t> </a:t>
            </a:r>
            <a:r>
              <a:rPr lang="cs-CZ" i="1" dirty="0" err="1" smtClean="0"/>
              <a:t>population</a:t>
            </a:r>
            <a:r>
              <a:rPr lang="cs-CZ" dirty="0" smtClean="0"/>
              <a:t>.</a:t>
            </a:r>
          </a:p>
          <a:p>
            <a:pPr lvl="1"/>
            <a:r>
              <a:rPr lang="cs-CZ" dirty="0" err="1" smtClean="0"/>
              <a:t>Me</a:t>
            </a:r>
            <a:r>
              <a:rPr lang="cs-CZ" dirty="0" err="1" smtClean="0">
                <a:cs typeface="Arial"/>
              </a:rPr>
              <a:t>`en</a:t>
            </a:r>
            <a:r>
              <a:rPr lang="cs-CZ" dirty="0" smtClean="0">
                <a:cs typeface="Arial"/>
              </a:rPr>
              <a:t> (Bodi) </a:t>
            </a:r>
            <a:r>
              <a:rPr lang="cs-CZ" dirty="0" err="1" smtClean="0">
                <a:cs typeface="Arial"/>
              </a:rPr>
              <a:t>people</a:t>
            </a:r>
            <a:r>
              <a:rPr lang="cs-CZ" dirty="0" smtClean="0">
                <a:cs typeface="Arial"/>
              </a:rPr>
              <a:t> in </a:t>
            </a:r>
            <a:r>
              <a:rPr lang="cs-CZ" dirty="0" err="1" smtClean="0">
                <a:cs typeface="Arial"/>
              </a:rPr>
              <a:t>south</a:t>
            </a:r>
            <a:r>
              <a:rPr lang="cs-CZ" dirty="0" smtClean="0">
                <a:cs typeface="Arial"/>
              </a:rPr>
              <a:t> </a:t>
            </a:r>
            <a:r>
              <a:rPr lang="cs-CZ" dirty="0" err="1" smtClean="0">
                <a:cs typeface="Arial"/>
              </a:rPr>
              <a:t>Ethiopia</a:t>
            </a:r>
            <a:r>
              <a:rPr lang="cs-CZ" dirty="0" smtClean="0">
                <a:cs typeface="Arial"/>
              </a:rPr>
              <a:t>.</a:t>
            </a:r>
          </a:p>
          <a:p>
            <a:pPr lvl="1"/>
            <a:r>
              <a:rPr lang="cs-CZ" dirty="0" smtClean="0">
                <a:cs typeface="Arial"/>
              </a:rPr>
              <a:t>Limited </a:t>
            </a:r>
            <a:r>
              <a:rPr lang="cs-CZ" dirty="0" err="1" smtClean="0">
                <a:cs typeface="Arial"/>
              </a:rPr>
              <a:t>access</a:t>
            </a:r>
            <a:r>
              <a:rPr lang="cs-CZ" dirty="0" smtClean="0">
                <a:cs typeface="Arial"/>
              </a:rPr>
              <a:t> to </a:t>
            </a:r>
            <a:r>
              <a:rPr lang="cs-CZ" dirty="0" err="1" smtClean="0">
                <a:cs typeface="Arial"/>
              </a:rPr>
              <a:t>formal</a:t>
            </a:r>
            <a:r>
              <a:rPr lang="cs-CZ" dirty="0" smtClean="0">
                <a:cs typeface="Arial"/>
              </a:rPr>
              <a:t> </a:t>
            </a:r>
            <a:r>
              <a:rPr lang="cs-CZ" dirty="0" err="1" smtClean="0">
                <a:cs typeface="Arial"/>
              </a:rPr>
              <a:t>education</a:t>
            </a:r>
            <a:r>
              <a:rPr lang="cs-CZ" dirty="0" smtClean="0">
                <a:cs typeface="Arial"/>
              </a:rPr>
              <a:t>, </a:t>
            </a:r>
            <a:r>
              <a:rPr lang="cs-CZ" dirty="0" err="1" smtClean="0">
                <a:cs typeface="Arial"/>
              </a:rPr>
              <a:t>little</a:t>
            </a:r>
            <a:r>
              <a:rPr lang="cs-CZ" dirty="0" smtClean="0">
                <a:cs typeface="Arial"/>
              </a:rPr>
              <a:t> </a:t>
            </a:r>
            <a:r>
              <a:rPr lang="cs-CZ" dirty="0" err="1" smtClean="0">
                <a:cs typeface="Arial"/>
              </a:rPr>
              <a:t>exposure</a:t>
            </a:r>
            <a:r>
              <a:rPr lang="cs-CZ" dirty="0" smtClean="0">
                <a:cs typeface="Arial"/>
              </a:rPr>
              <a:t> to </a:t>
            </a:r>
            <a:r>
              <a:rPr lang="cs-CZ" dirty="0" err="1" smtClean="0">
                <a:cs typeface="Arial"/>
              </a:rPr>
              <a:t>pictures</a:t>
            </a:r>
            <a:r>
              <a:rPr lang="cs-CZ" dirty="0" smtClean="0">
                <a:cs typeface="Arial"/>
              </a:rPr>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980728"/>
            <a:ext cx="3240360" cy="457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276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Perception</a:t>
            </a:r>
            <a:r>
              <a:rPr lang="cs-CZ" dirty="0" smtClean="0"/>
              <a:t> </a:t>
            </a:r>
            <a:r>
              <a:rPr lang="cs-CZ" dirty="0" err="1" smtClean="0"/>
              <a:t>of</a:t>
            </a:r>
            <a:r>
              <a:rPr lang="cs-CZ" dirty="0" smtClean="0"/>
              <a:t> </a:t>
            </a:r>
            <a:r>
              <a:rPr lang="cs-CZ" dirty="0" err="1" smtClean="0"/>
              <a:t>patterns</a:t>
            </a:r>
            <a:r>
              <a:rPr lang="cs-CZ" dirty="0" smtClean="0"/>
              <a:t> and </a:t>
            </a:r>
            <a:r>
              <a:rPr lang="cs-CZ" dirty="0" err="1" smtClean="0"/>
              <a:t>pictures</a:t>
            </a:r>
            <a:endParaRPr lang="en-US" dirty="0"/>
          </a:p>
        </p:txBody>
      </p:sp>
      <p:sp>
        <p:nvSpPr>
          <p:cNvPr id="3" name="Zástupný symbol pro obsah 2"/>
          <p:cNvSpPr>
            <a:spLocks noGrp="1"/>
          </p:cNvSpPr>
          <p:nvPr>
            <p:ph sz="quarter" idx="1"/>
          </p:nvPr>
        </p:nvSpPr>
        <p:spPr>
          <a:xfrm>
            <a:off x="457200" y="1052736"/>
            <a:ext cx="7467600" cy="5421216"/>
          </a:xfrm>
        </p:spPr>
        <p:txBody>
          <a:bodyPr/>
          <a:lstStyle/>
          <a:p>
            <a:r>
              <a:rPr lang="cs-CZ" dirty="0" err="1" smtClean="0"/>
              <a:t>Deregowski</a:t>
            </a:r>
            <a:r>
              <a:rPr lang="cs-CZ" dirty="0" smtClean="0"/>
              <a:t> – </a:t>
            </a:r>
            <a:r>
              <a:rPr lang="cs-CZ" dirty="0" err="1" smtClean="0"/>
              <a:t>research</a:t>
            </a:r>
            <a:r>
              <a:rPr lang="cs-CZ" dirty="0" smtClean="0"/>
              <a:t> design:</a:t>
            </a:r>
          </a:p>
          <a:p>
            <a:pPr lvl="1"/>
            <a:r>
              <a:rPr lang="cs-CZ" dirty="0" err="1" smtClean="0"/>
              <a:t>Pictures</a:t>
            </a:r>
            <a:r>
              <a:rPr lang="cs-CZ" dirty="0" smtClean="0"/>
              <a:t> </a:t>
            </a:r>
            <a:r>
              <a:rPr lang="cs-CZ" dirty="0" err="1" smtClean="0"/>
              <a:t>of</a:t>
            </a:r>
            <a:r>
              <a:rPr lang="cs-CZ" dirty="0" smtClean="0"/>
              <a:t> </a:t>
            </a:r>
            <a:r>
              <a:rPr lang="cs-CZ" dirty="0" err="1" smtClean="0"/>
              <a:t>animals</a:t>
            </a:r>
            <a:r>
              <a:rPr lang="cs-CZ" dirty="0" smtClean="0"/>
              <a:t> </a:t>
            </a:r>
            <a:r>
              <a:rPr lang="cs-CZ" dirty="0" err="1" smtClean="0"/>
              <a:t>presented</a:t>
            </a:r>
            <a:endParaRPr lang="cs-CZ" dirty="0"/>
          </a:p>
          <a:p>
            <a:pPr lvl="1"/>
            <a:r>
              <a:rPr lang="cs-CZ" dirty="0" smtClean="0"/>
              <a:t>Bodi </a:t>
            </a:r>
            <a:r>
              <a:rPr lang="cs-CZ" dirty="0" err="1" smtClean="0"/>
              <a:t>people</a:t>
            </a:r>
            <a:r>
              <a:rPr lang="cs-CZ" dirty="0" smtClean="0"/>
              <a:t> </a:t>
            </a:r>
            <a:r>
              <a:rPr lang="cs-CZ" dirty="0" err="1" smtClean="0"/>
              <a:t>were</a:t>
            </a:r>
            <a:r>
              <a:rPr lang="cs-CZ" dirty="0" smtClean="0"/>
              <a:t> </a:t>
            </a:r>
            <a:r>
              <a:rPr lang="cs-CZ" dirty="0" err="1" smtClean="0"/>
              <a:t>able</a:t>
            </a:r>
            <a:r>
              <a:rPr lang="cs-CZ" dirty="0" smtClean="0"/>
              <a:t> to </a:t>
            </a:r>
            <a:r>
              <a:rPr lang="cs-CZ" dirty="0" err="1" smtClean="0"/>
              <a:t>distinguish</a:t>
            </a:r>
            <a:r>
              <a:rPr lang="cs-CZ" dirty="0" smtClean="0"/>
              <a:t> </a:t>
            </a:r>
            <a:r>
              <a:rPr lang="cs-CZ" dirty="0" err="1" smtClean="0"/>
              <a:t>the</a:t>
            </a:r>
            <a:r>
              <a:rPr lang="cs-CZ" dirty="0" smtClean="0"/>
              <a:t> animal, but </a:t>
            </a:r>
            <a:r>
              <a:rPr lang="cs-CZ" dirty="0" err="1" smtClean="0"/>
              <a:t>after</a:t>
            </a:r>
            <a:r>
              <a:rPr lang="cs-CZ" dirty="0" smtClean="0"/>
              <a:t> </a:t>
            </a:r>
            <a:r>
              <a:rPr lang="cs-CZ" dirty="0" err="1" smtClean="0"/>
              <a:t>some</a:t>
            </a:r>
            <a:r>
              <a:rPr lang="cs-CZ" dirty="0" smtClean="0"/>
              <a:t> </a:t>
            </a:r>
            <a:r>
              <a:rPr lang="cs-CZ" dirty="0" err="1" smtClean="0"/>
              <a:t>time</a:t>
            </a:r>
            <a:r>
              <a:rPr lang="cs-CZ" dirty="0" smtClean="0"/>
              <a:t> and </a:t>
            </a:r>
            <a:r>
              <a:rPr lang="cs-CZ" dirty="0" err="1" smtClean="0"/>
              <a:t>effort</a:t>
            </a:r>
            <a:r>
              <a:rPr lang="cs-CZ" dirty="0" smtClean="0"/>
              <a:t>.</a:t>
            </a:r>
          </a:p>
          <a:p>
            <a:pPr lvl="1"/>
            <a:r>
              <a:rPr lang="cs-CZ" dirty="0" err="1" smtClean="0"/>
              <a:t>Involvement</a:t>
            </a:r>
            <a:r>
              <a:rPr lang="cs-CZ" dirty="0" smtClean="0"/>
              <a:t> </a:t>
            </a:r>
            <a:r>
              <a:rPr lang="cs-CZ" dirty="0" err="1" smtClean="0"/>
              <a:t>of</a:t>
            </a:r>
            <a:r>
              <a:rPr lang="cs-CZ" dirty="0" smtClean="0"/>
              <a:t> </a:t>
            </a:r>
            <a:r>
              <a:rPr lang="cs-CZ" dirty="0" err="1" smtClean="0"/>
              <a:t>other</a:t>
            </a:r>
            <a:r>
              <a:rPr lang="cs-CZ" dirty="0" smtClean="0"/>
              <a:t> </a:t>
            </a:r>
            <a:r>
              <a:rPr lang="cs-CZ" dirty="0" err="1" smtClean="0"/>
              <a:t>senses</a:t>
            </a:r>
            <a:r>
              <a:rPr lang="cs-CZ" dirty="0" smtClean="0"/>
              <a:t>: </a:t>
            </a:r>
            <a:r>
              <a:rPr lang="cs-CZ" dirty="0" err="1" smtClean="0"/>
              <a:t>touch</a:t>
            </a:r>
            <a:r>
              <a:rPr lang="cs-CZ" dirty="0" smtClean="0"/>
              <a:t>, </a:t>
            </a:r>
            <a:r>
              <a:rPr lang="cs-CZ" dirty="0" err="1" smtClean="0"/>
              <a:t>smell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196951"/>
            <a:ext cx="5256584" cy="342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192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Perception</a:t>
            </a:r>
            <a:r>
              <a:rPr lang="cs-CZ" dirty="0" smtClean="0"/>
              <a:t> </a:t>
            </a:r>
            <a:r>
              <a:rPr lang="cs-CZ" dirty="0" err="1" smtClean="0"/>
              <a:t>of</a:t>
            </a:r>
            <a:r>
              <a:rPr lang="cs-CZ" dirty="0" smtClean="0"/>
              <a:t> </a:t>
            </a:r>
            <a:r>
              <a:rPr lang="cs-CZ" dirty="0" err="1" smtClean="0"/>
              <a:t>patterns</a:t>
            </a:r>
            <a:r>
              <a:rPr lang="cs-CZ" dirty="0" smtClean="0"/>
              <a:t> and </a:t>
            </a:r>
            <a:r>
              <a:rPr lang="cs-CZ" dirty="0" err="1" smtClean="0"/>
              <a:t>pictures</a:t>
            </a:r>
            <a:endParaRPr lang="cs-CZ" dirty="0"/>
          </a:p>
        </p:txBody>
      </p:sp>
      <p:sp>
        <p:nvSpPr>
          <p:cNvPr id="3" name="Zástupný symbol pro obsah 2"/>
          <p:cNvSpPr>
            <a:spLocks noGrp="1"/>
          </p:cNvSpPr>
          <p:nvPr>
            <p:ph sz="quarter" idx="1"/>
          </p:nvPr>
        </p:nvSpPr>
        <p:spPr/>
        <p:txBody>
          <a:bodyPr/>
          <a:lstStyle/>
          <a:p>
            <a:r>
              <a:rPr lang="cs-CZ" dirty="0" err="1" smtClean="0"/>
              <a:t>Deregowski</a:t>
            </a:r>
            <a:r>
              <a:rPr lang="cs-CZ" dirty="0" smtClean="0"/>
              <a:t> (1980): </a:t>
            </a:r>
            <a:r>
              <a:rPr lang="cs-CZ" dirty="0" err="1" smtClean="0"/>
              <a:t>Experiments</a:t>
            </a:r>
            <a:r>
              <a:rPr lang="cs-CZ" dirty="0" smtClean="0"/>
              <a:t> on </a:t>
            </a:r>
            <a:r>
              <a:rPr lang="cs-CZ" dirty="0" err="1" smtClean="0"/>
              <a:t>native</a:t>
            </a:r>
            <a:r>
              <a:rPr lang="cs-CZ" dirty="0" smtClean="0"/>
              <a:t> </a:t>
            </a:r>
            <a:r>
              <a:rPr lang="cs-CZ" dirty="0" err="1" smtClean="0"/>
              <a:t>Africans</a:t>
            </a:r>
            <a:endParaRPr lang="cs-CZ" dirty="0" smtClean="0"/>
          </a:p>
          <a:p>
            <a:pPr lvl="1"/>
            <a:endParaRPr lang="cs-C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717032"/>
            <a:ext cx="3313641" cy="265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429000"/>
            <a:ext cx="248481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489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r>
              <a:rPr lang="cs-CZ" dirty="0" err="1" smtClean="0"/>
              <a:t>Perception</a:t>
            </a:r>
            <a:r>
              <a:rPr lang="cs-CZ" dirty="0" smtClean="0"/>
              <a:t> and </a:t>
            </a:r>
            <a:r>
              <a:rPr lang="cs-CZ" dirty="0" err="1" smtClean="0"/>
              <a:t>evironment</a:t>
            </a:r>
            <a:endParaRPr lang="cs-CZ" dirty="0"/>
          </a:p>
        </p:txBody>
      </p:sp>
      <p:sp>
        <p:nvSpPr>
          <p:cNvPr id="3" name="Zástupný symbol pro obsah 2"/>
          <p:cNvSpPr>
            <a:spLocks noGrp="1"/>
          </p:cNvSpPr>
          <p:nvPr>
            <p:ph sz="quarter" idx="1"/>
          </p:nvPr>
        </p:nvSpPr>
        <p:spPr>
          <a:xfrm>
            <a:off x="457200" y="1052736"/>
            <a:ext cx="6203032" cy="5421216"/>
          </a:xfrm>
        </p:spPr>
        <p:txBody>
          <a:bodyPr/>
          <a:lstStyle/>
          <a:p>
            <a:r>
              <a:rPr lang="cs-CZ" dirty="0" err="1" smtClean="0"/>
              <a:t>Segall</a:t>
            </a:r>
            <a:r>
              <a:rPr lang="cs-CZ" dirty="0" smtClean="0"/>
              <a:t> et al (1990): </a:t>
            </a:r>
          </a:p>
          <a:p>
            <a:pPr marL="457200" indent="-457200">
              <a:buFont typeface="+mj-lt"/>
              <a:buAutoNum type="arabicPeriod"/>
            </a:pPr>
            <a:r>
              <a:rPr lang="cs-CZ" dirty="0" err="1" smtClean="0"/>
              <a:t>Carpentered</a:t>
            </a:r>
            <a:r>
              <a:rPr lang="cs-CZ" dirty="0" smtClean="0"/>
              <a:t> </a:t>
            </a:r>
            <a:r>
              <a:rPr lang="cs-CZ" dirty="0" err="1" smtClean="0"/>
              <a:t>world</a:t>
            </a:r>
            <a:r>
              <a:rPr lang="cs-CZ" dirty="0" smtClean="0"/>
              <a:t> </a:t>
            </a:r>
            <a:r>
              <a:rPr lang="cs-CZ" dirty="0" err="1" smtClean="0"/>
              <a:t>hypothesis</a:t>
            </a:r>
            <a:endParaRPr lang="cs-CZ" dirty="0" smtClean="0"/>
          </a:p>
          <a:p>
            <a:pPr marL="457200" indent="-457200">
              <a:buFont typeface="+mj-lt"/>
              <a:buAutoNum type="arabicPeriod"/>
            </a:pPr>
            <a:r>
              <a:rPr lang="cs-CZ" dirty="0" smtClean="0"/>
              <a:t>(</a:t>
            </a:r>
            <a:r>
              <a:rPr lang="cs-CZ" dirty="0" err="1" smtClean="0"/>
              <a:t>Foreshortening</a:t>
            </a:r>
            <a:r>
              <a:rPr lang="cs-CZ" dirty="0" smtClean="0"/>
              <a:t> </a:t>
            </a:r>
            <a:r>
              <a:rPr lang="cs-CZ" dirty="0" err="1" smtClean="0"/>
              <a:t>hypothesis</a:t>
            </a:r>
            <a:r>
              <a:rPr lang="cs-CZ" dirty="0" smtClean="0"/>
              <a:t>)</a:t>
            </a:r>
            <a:endParaRPr lang="cs-CZ" dirty="0" smtClean="0"/>
          </a:p>
          <a:p>
            <a:pPr marL="457200" indent="-457200">
              <a:buFont typeface="+mj-lt"/>
              <a:buAutoNum type="arabicPeriod"/>
            </a:pPr>
            <a:r>
              <a:rPr lang="cs-CZ" dirty="0" err="1" smtClean="0"/>
              <a:t>Sophistication</a:t>
            </a:r>
            <a:r>
              <a:rPr lang="cs-CZ" dirty="0" smtClean="0"/>
              <a:t> </a:t>
            </a:r>
            <a:r>
              <a:rPr lang="cs-CZ" dirty="0" err="1" smtClean="0"/>
              <a:t>hypothesis</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996951"/>
            <a:ext cx="3312368" cy="356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423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r>
              <a:rPr lang="cs-CZ" dirty="0" err="1"/>
              <a:t>Carpentered</a:t>
            </a:r>
            <a:r>
              <a:rPr lang="cs-CZ" dirty="0"/>
              <a:t> </a:t>
            </a:r>
            <a:r>
              <a:rPr lang="cs-CZ" dirty="0" err="1"/>
              <a:t>world</a:t>
            </a:r>
            <a:r>
              <a:rPr lang="cs-CZ" dirty="0"/>
              <a:t> </a:t>
            </a:r>
            <a:r>
              <a:rPr lang="cs-CZ" dirty="0" err="1"/>
              <a:t>hypothesis</a:t>
            </a:r>
            <a:r>
              <a:rPr lang="cs-CZ" dirty="0"/>
              <a:t>:</a:t>
            </a:r>
            <a:endParaRPr lang="en-US" dirty="0"/>
          </a:p>
        </p:txBody>
      </p:sp>
      <p:sp>
        <p:nvSpPr>
          <p:cNvPr id="3" name="Zástupný symbol pro obsah 2"/>
          <p:cNvSpPr>
            <a:spLocks noGrp="1"/>
          </p:cNvSpPr>
          <p:nvPr>
            <p:ph sz="quarter" idx="1"/>
          </p:nvPr>
        </p:nvSpPr>
        <p:spPr>
          <a:xfrm>
            <a:off x="457200" y="1052736"/>
            <a:ext cx="7931224" cy="5421216"/>
          </a:xfrm>
        </p:spPr>
        <p:txBody>
          <a:bodyPr>
            <a:normAutofit/>
          </a:bodyPr>
          <a:lstStyle/>
          <a:p>
            <a:r>
              <a:rPr lang="cs-CZ" dirty="0" err="1" smtClean="0"/>
              <a:t>Seagall</a:t>
            </a:r>
            <a:r>
              <a:rPr lang="cs-CZ" dirty="0" smtClean="0"/>
              <a:t> (1966): „</a:t>
            </a:r>
            <a:r>
              <a:rPr lang="cs-CZ" b="1" dirty="0" err="1" smtClean="0"/>
              <a:t>Carpentered</a:t>
            </a:r>
            <a:r>
              <a:rPr lang="cs-CZ" b="1" dirty="0" smtClean="0"/>
              <a:t> </a:t>
            </a:r>
            <a:r>
              <a:rPr lang="cs-CZ" b="1" dirty="0" err="1" smtClean="0"/>
              <a:t>world</a:t>
            </a:r>
            <a:r>
              <a:rPr lang="cs-CZ" b="1" dirty="0" smtClean="0"/>
              <a:t> </a:t>
            </a:r>
            <a:r>
              <a:rPr lang="cs-CZ" b="1" dirty="0" err="1" smtClean="0"/>
              <a:t>hypothesis</a:t>
            </a:r>
            <a:r>
              <a:rPr lang="cs-CZ" dirty="0" smtClean="0"/>
              <a:t>“</a:t>
            </a:r>
          </a:p>
          <a:p>
            <a:pPr lvl="1"/>
            <a:r>
              <a:rPr lang="cs-CZ" dirty="0" err="1" smtClean="0"/>
              <a:t>Degree</a:t>
            </a:r>
            <a:r>
              <a:rPr lang="cs-CZ" dirty="0" smtClean="0"/>
              <a:t> to </a:t>
            </a:r>
            <a:r>
              <a:rPr lang="cs-CZ" dirty="0" err="1" smtClean="0"/>
              <a:t>which</a:t>
            </a:r>
            <a:r>
              <a:rPr lang="cs-CZ" dirty="0" smtClean="0"/>
              <a:t> </a:t>
            </a:r>
            <a:r>
              <a:rPr lang="cs-CZ" dirty="0" err="1" smtClean="0"/>
              <a:t>visual</a:t>
            </a:r>
            <a:r>
              <a:rPr lang="cs-CZ" dirty="0" smtClean="0"/>
              <a:t> </a:t>
            </a:r>
            <a:r>
              <a:rPr lang="cs-CZ" dirty="0" err="1" smtClean="0"/>
              <a:t>enviroment</a:t>
            </a:r>
            <a:r>
              <a:rPr lang="cs-CZ" dirty="0" smtClean="0"/>
              <a:t> </a:t>
            </a:r>
            <a:r>
              <a:rPr lang="cs-CZ" dirty="0" err="1" smtClean="0"/>
              <a:t>is</a:t>
            </a:r>
            <a:r>
              <a:rPr lang="cs-CZ" dirty="0" smtClean="0"/>
              <a:t> </a:t>
            </a:r>
            <a:r>
              <a:rPr lang="cs-CZ" dirty="0" err="1" smtClean="0"/>
              <a:t>carpentered</a:t>
            </a:r>
            <a:r>
              <a:rPr lang="cs-CZ" dirty="0" smtClean="0"/>
              <a:t>.</a:t>
            </a:r>
          </a:p>
          <a:p>
            <a:r>
              <a:rPr lang="cs-CZ" dirty="0" smtClean="0"/>
              <a:t>Western </a:t>
            </a:r>
            <a:r>
              <a:rPr lang="cs-CZ" dirty="0" err="1" smtClean="0"/>
              <a:t>industialized</a:t>
            </a:r>
            <a:r>
              <a:rPr lang="cs-CZ" dirty="0" smtClean="0"/>
              <a:t> </a:t>
            </a:r>
          </a:p>
          <a:p>
            <a:pPr lvl="1"/>
            <a:r>
              <a:rPr lang="cs-CZ" dirty="0" err="1" smtClean="0"/>
              <a:t>Carpentered</a:t>
            </a:r>
            <a:r>
              <a:rPr lang="cs-CZ" dirty="0" smtClean="0"/>
              <a:t> </a:t>
            </a:r>
            <a:r>
              <a:rPr lang="cs-CZ" dirty="0" err="1" smtClean="0"/>
              <a:t>enviroment</a:t>
            </a:r>
            <a:endParaRPr lang="cs-CZ" dirty="0" smtClean="0"/>
          </a:p>
          <a:p>
            <a:pPr lvl="1"/>
            <a:r>
              <a:rPr lang="cs-CZ" dirty="0" err="1" smtClean="0"/>
              <a:t>Right</a:t>
            </a:r>
            <a:r>
              <a:rPr lang="cs-CZ" dirty="0" smtClean="0"/>
              <a:t> </a:t>
            </a:r>
            <a:r>
              <a:rPr lang="cs-CZ" dirty="0" err="1" smtClean="0"/>
              <a:t>angles</a:t>
            </a:r>
            <a:endParaRPr lang="cs-CZ" dirty="0" smtClean="0"/>
          </a:p>
          <a:p>
            <a:pPr marL="0" indent="0">
              <a:buNone/>
            </a:pPr>
            <a:endParaRPr lang="cs-CZ" dirty="0"/>
          </a:p>
          <a:p>
            <a:r>
              <a:rPr lang="cs-CZ" b="1" dirty="0" err="1" smtClean="0"/>
              <a:t>Differences</a:t>
            </a:r>
            <a:r>
              <a:rPr lang="cs-CZ" b="1" dirty="0" smtClean="0"/>
              <a:t> in susceptibility to </a:t>
            </a:r>
            <a:r>
              <a:rPr lang="cs-CZ" b="1" dirty="0" err="1" smtClean="0"/>
              <a:t>visual</a:t>
            </a:r>
            <a:r>
              <a:rPr lang="cs-CZ" b="1" dirty="0" smtClean="0"/>
              <a:t> </a:t>
            </a:r>
            <a:r>
              <a:rPr lang="cs-CZ" b="1" dirty="0" err="1" smtClean="0"/>
              <a:t>illusions</a:t>
            </a:r>
            <a:r>
              <a:rPr lang="cs-CZ" b="1" dirty="0" smtClean="0"/>
              <a:t>, </a:t>
            </a:r>
            <a:r>
              <a:rPr lang="cs-CZ" b="1" dirty="0" err="1" smtClean="0"/>
              <a:t>differences</a:t>
            </a:r>
            <a:r>
              <a:rPr lang="cs-CZ" b="1" dirty="0" smtClean="0"/>
              <a:t> in </a:t>
            </a:r>
            <a:r>
              <a:rPr lang="cs-CZ" b="1" dirty="0" err="1" smtClean="0"/>
              <a:t>percieving</a:t>
            </a:r>
            <a:r>
              <a:rPr lang="cs-CZ" b="1" dirty="0" smtClean="0"/>
              <a:t> </a:t>
            </a:r>
            <a:r>
              <a:rPr lang="cs-CZ" b="1" dirty="0" err="1" smtClean="0"/>
              <a:t>pictures</a:t>
            </a:r>
            <a:r>
              <a:rPr lang="cs-CZ" b="1" dirty="0" smtClean="0"/>
              <a:t>. </a:t>
            </a:r>
          </a:p>
          <a:p>
            <a:endParaRPr lang="en-US" dirty="0"/>
          </a:p>
        </p:txBody>
      </p:sp>
      <p:sp>
        <p:nvSpPr>
          <p:cNvPr id="5" name="Zástupný symbol pro obsah 2"/>
          <p:cNvSpPr txBox="1">
            <a:spLocks/>
          </p:cNvSpPr>
          <p:nvPr/>
        </p:nvSpPr>
        <p:spPr>
          <a:xfrm>
            <a:off x="4355976" y="2204864"/>
            <a:ext cx="4258816" cy="314556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cs-CZ" dirty="0" err="1" smtClean="0"/>
              <a:t>Native</a:t>
            </a:r>
            <a:r>
              <a:rPr lang="cs-CZ" dirty="0" smtClean="0"/>
              <a:t> </a:t>
            </a:r>
            <a:r>
              <a:rPr lang="cs-CZ" dirty="0" err="1" smtClean="0"/>
              <a:t>societies</a:t>
            </a:r>
            <a:endParaRPr lang="cs-CZ" dirty="0" smtClean="0"/>
          </a:p>
          <a:p>
            <a:pPr lvl="1"/>
            <a:r>
              <a:rPr lang="cs-CZ" dirty="0" smtClean="0"/>
              <a:t>No </a:t>
            </a:r>
            <a:r>
              <a:rPr lang="cs-CZ" dirty="0" err="1" smtClean="0"/>
              <a:t>right</a:t>
            </a:r>
            <a:r>
              <a:rPr lang="cs-CZ" dirty="0" smtClean="0"/>
              <a:t> </a:t>
            </a:r>
            <a:r>
              <a:rPr lang="cs-CZ" dirty="0" err="1" smtClean="0"/>
              <a:t>angles</a:t>
            </a:r>
            <a:endParaRPr lang="cs-CZ" dirty="0" smtClean="0"/>
          </a:p>
          <a:p>
            <a:pPr lvl="1"/>
            <a:r>
              <a:rPr lang="cs-CZ" dirty="0" smtClean="0"/>
              <a:t>No </a:t>
            </a:r>
            <a:r>
              <a:rPr lang="cs-CZ" dirty="0" err="1" smtClean="0"/>
              <a:t>straight</a:t>
            </a:r>
            <a:r>
              <a:rPr lang="cs-CZ" dirty="0" smtClean="0"/>
              <a:t> lines</a:t>
            </a:r>
            <a:endParaRPr lang="en-US" dirty="0"/>
          </a:p>
        </p:txBody>
      </p:sp>
    </p:spTree>
    <p:extLst>
      <p:ext uri="{BB962C8B-B14F-4D97-AF65-F5344CB8AC3E}">
        <p14:creationId xmlns:p14="http://schemas.microsoft.com/office/powerpoint/2010/main" val="363833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pPr marL="0" indent="0"/>
            <a:r>
              <a:rPr lang="cs-CZ" dirty="0" err="1"/>
              <a:t>Carpentered</a:t>
            </a:r>
            <a:r>
              <a:rPr lang="cs-CZ" dirty="0"/>
              <a:t> </a:t>
            </a:r>
            <a:r>
              <a:rPr lang="cs-CZ" dirty="0" err="1"/>
              <a:t>world</a:t>
            </a:r>
            <a:r>
              <a:rPr lang="cs-CZ" dirty="0"/>
              <a:t> </a:t>
            </a:r>
            <a:r>
              <a:rPr lang="cs-CZ" dirty="0" err="1"/>
              <a:t>hypothesis</a:t>
            </a:r>
            <a:r>
              <a:rPr lang="cs-CZ" dirty="0"/>
              <a:t>:</a:t>
            </a:r>
          </a:p>
        </p:txBody>
      </p:sp>
      <p:sp>
        <p:nvSpPr>
          <p:cNvPr id="3" name="Zástupný symbol pro obsah 2"/>
          <p:cNvSpPr>
            <a:spLocks noGrp="1"/>
          </p:cNvSpPr>
          <p:nvPr>
            <p:ph sz="quarter" idx="1"/>
          </p:nvPr>
        </p:nvSpPr>
        <p:spPr>
          <a:xfrm>
            <a:off x="457200" y="1052736"/>
            <a:ext cx="8075240" cy="5421216"/>
          </a:xfrm>
        </p:spPr>
        <p:txBody>
          <a:bodyPr/>
          <a:lstStyle/>
          <a:p>
            <a:r>
              <a:rPr lang="cs-CZ" dirty="0" err="1" smtClean="0"/>
              <a:t>The</a:t>
            </a:r>
            <a:r>
              <a:rPr lang="cs-CZ" dirty="0" smtClean="0"/>
              <a:t> </a:t>
            </a:r>
            <a:r>
              <a:rPr lang="cs-CZ" dirty="0" err="1" smtClean="0"/>
              <a:t>tendency</a:t>
            </a:r>
            <a:r>
              <a:rPr lang="cs-CZ" dirty="0" smtClean="0"/>
              <a:t> </a:t>
            </a:r>
            <a:r>
              <a:rPr lang="cs-CZ" dirty="0" err="1" smtClean="0"/>
              <a:t>of</a:t>
            </a:r>
            <a:r>
              <a:rPr lang="cs-CZ" dirty="0" smtClean="0"/>
              <a:t> </a:t>
            </a:r>
            <a:r>
              <a:rPr lang="cs-CZ" dirty="0" err="1" smtClean="0"/>
              <a:t>individuals</a:t>
            </a:r>
            <a:r>
              <a:rPr lang="cs-CZ" dirty="0" smtClean="0"/>
              <a:t> </a:t>
            </a:r>
            <a:r>
              <a:rPr lang="cs-CZ" dirty="0" err="1" smtClean="0"/>
              <a:t>living</a:t>
            </a:r>
            <a:r>
              <a:rPr lang="cs-CZ" dirty="0" smtClean="0"/>
              <a:t> in </a:t>
            </a:r>
            <a:r>
              <a:rPr lang="cs-CZ" dirty="0" err="1" smtClean="0"/>
              <a:t>higly</a:t>
            </a:r>
            <a:r>
              <a:rPr lang="cs-CZ" dirty="0" smtClean="0"/>
              <a:t> </a:t>
            </a:r>
            <a:r>
              <a:rPr lang="cs-CZ" dirty="0" err="1" smtClean="0"/>
              <a:t>recangular</a:t>
            </a:r>
            <a:r>
              <a:rPr lang="cs-CZ" dirty="0" smtClean="0"/>
              <a:t> </a:t>
            </a:r>
            <a:r>
              <a:rPr lang="cs-CZ" dirty="0" err="1" smtClean="0"/>
              <a:t>enviroments</a:t>
            </a:r>
            <a:r>
              <a:rPr lang="cs-CZ" dirty="0" smtClean="0"/>
              <a:t> to interpret non-</a:t>
            </a:r>
            <a:r>
              <a:rPr lang="cs-CZ" dirty="0" err="1" smtClean="0"/>
              <a:t>rectangular</a:t>
            </a:r>
            <a:r>
              <a:rPr lang="cs-CZ" dirty="0" smtClean="0"/>
              <a:t> </a:t>
            </a:r>
            <a:r>
              <a:rPr lang="cs-CZ" dirty="0" err="1" smtClean="0"/>
              <a:t>retinal</a:t>
            </a:r>
            <a:r>
              <a:rPr lang="cs-CZ" dirty="0" smtClean="0"/>
              <a:t> </a:t>
            </a:r>
            <a:r>
              <a:rPr lang="cs-CZ" dirty="0" err="1" smtClean="0"/>
              <a:t>pictures</a:t>
            </a:r>
            <a:r>
              <a:rPr lang="cs-CZ" dirty="0" smtClean="0"/>
              <a:t> as </a:t>
            </a:r>
            <a:r>
              <a:rPr lang="cs-CZ" dirty="0" err="1" smtClean="0"/>
              <a:t>rectangular</a:t>
            </a:r>
            <a:r>
              <a:rPr lang="cs-CZ" dirty="0" smtClean="0"/>
              <a:t> </a:t>
            </a:r>
            <a:r>
              <a:rPr lang="cs-CZ" dirty="0" err="1" smtClean="0"/>
              <a:t>objects</a:t>
            </a:r>
            <a:endParaRPr lang="cs-CZ" dirty="0" smtClean="0"/>
          </a:p>
          <a:p>
            <a:r>
              <a:rPr lang="cs-CZ" dirty="0" err="1" smtClean="0"/>
              <a:t>Optical</a:t>
            </a:r>
            <a:r>
              <a:rPr lang="cs-CZ" dirty="0" smtClean="0"/>
              <a:t> </a:t>
            </a:r>
            <a:r>
              <a:rPr lang="cs-CZ" dirty="0" err="1" smtClean="0"/>
              <a:t>illusions</a:t>
            </a:r>
            <a:endParaRPr lang="cs-CZ" dirty="0" smtClean="0"/>
          </a:p>
          <a:p>
            <a:r>
              <a:rPr lang="cs-CZ" dirty="0" smtClean="0"/>
              <a:t>Sander paralelogram</a:t>
            </a:r>
            <a:endParaRPr lang="cs-CZ" dirty="0"/>
          </a:p>
        </p:txBody>
      </p:sp>
      <p:pic>
        <p:nvPicPr>
          <p:cNvPr id="4" name="Obrázek 3" descr="http://www.psychologycs.com/images/000071.jpg"/>
          <p:cNvPicPr/>
          <p:nvPr/>
        </p:nvPicPr>
        <p:blipFill>
          <a:blip r:embed="rId2">
            <a:extLst>
              <a:ext uri="{28A0092B-C50C-407E-A947-70E740481C1C}">
                <a14:useLocalDpi xmlns:a14="http://schemas.microsoft.com/office/drawing/2010/main" val="0"/>
              </a:ext>
            </a:extLst>
          </a:blip>
          <a:srcRect/>
          <a:stretch>
            <a:fillRect/>
          </a:stretch>
        </p:blipFill>
        <p:spPr bwMode="auto">
          <a:xfrm>
            <a:off x="404866" y="1052736"/>
            <a:ext cx="8136904" cy="3960440"/>
          </a:xfrm>
          <a:prstGeom prst="rect">
            <a:avLst/>
          </a:prstGeom>
          <a:noFill/>
          <a:ln>
            <a:noFill/>
          </a:ln>
        </p:spPr>
      </p:pic>
    </p:spTree>
    <p:extLst>
      <p:ext uri="{BB962C8B-B14F-4D97-AF65-F5344CB8AC3E}">
        <p14:creationId xmlns:p14="http://schemas.microsoft.com/office/powerpoint/2010/main" val="168029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r>
              <a:rPr lang="cs-CZ" dirty="0" err="1" smtClean="0"/>
              <a:t>Sophistication</a:t>
            </a:r>
            <a:r>
              <a:rPr lang="cs-CZ" dirty="0" smtClean="0"/>
              <a:t> </a:t>
            </a:r>
            <a:r>
              <a:rPr lang="cs-CZ" dirty="0" err="1" smtClean="0"/>
              <a:t>hypothesis</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r>
              <a:rPr lang="cs-CZ" dirty="0" err="1" smtClean="0"/>
              <a:t>Experience</a:t>
            </a:r>
            <a:r>
              <a:rPr lang="cs-CZ" dirty="0" smtClean="0"/>
              <a:t> </a:t>
            </a:r>
            <a:r>
              <a:rPr lang="cs-CZ" dirty="0" err="1" smtClean="0"/>
              <a:t>with</a:t>
            </a:r>
            <a:r>
              <a:rPr lang="cs-CZ" dirty="0" smtClean="0"/>
              <a:t> </a:t>
            </a:r>
            <a:r>
              <a:rPr lang="cs-CZ" dirty="0" err="1" smtClean="0"/>
              <a:t>pictures</a:t>
            </a:r>
            <a:r>
              <a:rPr lang="cs-CZ" dirty="0" smtClean="0"/>
              <a:t>: </a:t>
            </a:r>
            <a:r>
              <a:rPr lang="cs-CZ" dirty="0" err="1" smtClean="0"/>
              <a:t>determine</a:t>
            </a:r>
            <a:r>
              <a:rPr lang="cs-CZ" dirty="0" smtClean="0"/>
              <a:t> </a:t>
            </a:r>
            <a:r>
              <a:rPr lang="cs-CZ" dirty="0" err="1" smtClean="0"/>
              <a:t>the</a:t>
            </a:r>
            <a:r>
              <a:rPr lang="cs-CZ" dirty="0" smtClean="0"/>
              <a:t> </a:t>
            </a:r>
            <a:r>
              <a:rPr lang="cs-CZ" dirty="0" err="1" smtClean="0"/>
              <a:t>ability</a:t>
            </a:r>
            <a:r>
              <a:rPr lang="cs-CZ" dirty="0" smtClean="0"/>
              <a:t> to interpret </a:t>
            </a:r>
            <a:r>
              <a:rPr lang="cs-CZ" dirty="0" err="1" smtClean="0"/>
              <a:t>perceptual</a:t>
            </a:r>
            <a:r>
              <a:rPr lang="cs-CZ" dirty="0" smtClean="0"/>
              <a:t> </a:t>
            </a:r>
            <a:r>
              <a:rPr lang="cs-CZ" dirty="0" err="1" smtClean="0"/>
              <a:t>cues</a:t>
            </a:r>
            <a:endParaRPr lang="cs-CZ" dirty="0" smtClean="0"/>
          </a:p>
          <a:p>
            <a:r>
              <a:rPr lang="cs-CZ" b="1" dirty="0" err="1" smtClean="0"/>
              <a:t>Perceptual</a:t>
            </a:r>
            <a:r>
              <a:rPr lang="cs-CZ" b="1" dirty="0" smtClean="0"/>
              <a:t> (</a:t>
            </a:r>
            <a:r>
              <a:rPr lang="cs-CZ" b="1" dirty="0" err="1" smtClean="0"/>
              <a:t>depth</a:t>
            </a:r>
            <a:r>
              <a:rPr lang="cs-CZ" b="1" dirty="0" smtClean="0"/>
              <a:t>) </a:t>
            </a:r>
            <a:r>
              <a:rPr lang="cs-CZ" b="1" dirty="0" err="1" smtClean="0"/>
              <a:t>cues</a:t>
            </a:r>
            <a:endParaRPr lang="cs-CZ" b="1" dirty="0" smtClean="0"/>
          </a:p>
          <a:p>
            <a:pPr lvl="1"/>
            <a:r>
              <a:rPr lang="cs-CZ" dirty="0" err="1" smtClean="0"/>
              <a:t>Convergence</a:t>
            </a:r>
            <a:endParaRPr lang="cs-CZ" dirty="0" smtClean="0"/>
          </a:p>
          <a:p>
            <a:pPr lvl="1"/>
            <a:r>
              <a:rPr lang="cs-CZ" dirty="0" err="1" smtClean="0"/>
              <a:t>Binocular</a:t>
            </a:r>
            <a:r>
              <a:rPr lang="cs-CZ" dirty="0" smtClean="0"/>
              <a:t> disparity</a:t>
            </a:r>
          </a:p>
          <a:p>
            <a:pPr lvl="1"/>
            <a:r>
              <a:rPr lang="cs-CZ" dirty="0" err="1" smtClean="0"/>
              <a:t>Linear</a:t>
            </a:r>
            <a:r>
              <a:rPr lang="cs-CZ" dirty="0" smtClean="0"/>
              <a:t> </a:t>
            </a:r>
            <a:r>
              <a:rPr lang="cs-CZ" dirty="0" err="1" smtClean="0"/>
              <a:t>perspective</a:t>
            </a:r>
            <a:endParaRPr lang="cs-CZ" dirty="0" smtClean="0"/>
          </a:p>
          <a:p>
            <a:pPr lvl="1"/>
            <a:r>
              <a:rPr lang="cs-CZ" dirty="0" err="1" smtClean="0"/>
              <a:t>Interposition</a:t>
            </a:r>
            <a:endParaRPr lang="cs-CZ" dirty="0" smtClean="0"/>
          </a:p>
          <a:p>
            <a:pPr lvl="1"/>
            <a:r>
              <a:rPr lang="cs-CZ" dirty="0" err="1" smtClean="0"/>
              <a:t>Shape</a:t>
            </a:r>
            <a:r>
              <a:rPr lang="cs-CZ" dirty="0" smtClean="0"/>
              <a:t> and </a:t>
            </a:r>
            <a:r>
              <a:rPr lang="cs-CZ" dirty="0" err="1" smtClean="0"/>
              <a:t>size</a:t>
            </a:r>
            <a:r>
              <a:rPr lang="cs-CZ" dirty="0" smtClean="0"/>
              <a:t> </a:t>
            </a:r>
            <a:r>
              <a:rPr lang="cs-CZ" dirty="0" err="1" smtClean="0"/>
              <a:t>constancies</a:t>
            </a:r>
            <a:r>
              <a:rPr lang="cs-CZ" dirty="0" smtClean="0"/>
              <a:t>, </a:t>
            </a:r>
            <a:r>
              <a:rPr lang="cs-CZ" dirty="0" err="1" smtClean="0"/>
              <a:t>relative</a:t>
            </a:r>
            <a:r>
              <a:rPr lang="cs-CZ" dirty="0" smtClean="0"/>
              <a:t> </a:t>
            </a:r>
            <a:r>
              <a:rPr lang="cs-CZ" dirty="0" err="1" smtClean="0"/>
              <a:t>size</a:t>
            </a:r>
            <a:endParaRPr lang="cs-CZ" dirty="0" smtClean="0"/>
          </a:p>
          <a:p>
            <a:endParaRPr lang="cs-CZ" dirty="0" smtClean="0"/>
          </a:p>
          <a:p>
            <a:r>
              <a:rPr lang="cs-CZ" dirty="0" smtClean="0"/>
              <a:t>2D a 3D „</a:t>
            </a:r>
            <a:r>
              <a:rPr lang="cs-CZ" dirty="0" err="1" smtClean="0"/>
              <a:t>percievers</a:t>
            </a:r>
            <a:r>
              <a:rPr lang="cs-CZ" dirty="0" smtClean="0"/>
              <a:t>“</a:t>
            </a:r>
            <a:endParaRPr lang="cs-CZ" dirty="0"/>
          </a:p>
        </p:txBody>
      </p:sp>
    </p:spTree>
    <p:extLst>
      <p:ext uri="{BB962C8B-B14F-4D97-AF65-F5344CB8AC3E}">
        <p14:creationId xmlns:p14="http://schemas.microsoft.com/office/powerpoint/2010/main" val="417159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Sophistication</a:t>
            </a:r>
            <a:r>
              <a:rPr lang="cs-CZ" dirty="0"/>
              <a:t> </a:t>
            </a:r>
            <a:r>
              <a:rPr lang="cs-CZ" dirty="0" err="1"/>
              <a:t>hypothesis</a:t>
            </a:r>
            <a:endParaRPr lang="en-US" dirty="0"/>
          </a:p>
        </p:txBody>
      </p:sp>
      <p:sp>
        <p:nvSpPr>
          <p:cNvPr id="3" name="Zástupný symbol pro obsah 2"/>
          <p:cNvSpPr>
            <a:spLocks noGrp="1"/>
          </p:cNvSpPr>
          <p:nvPr>
            <p:ph sz="quarter" idx="1"/>
          </p:nvPr>
        </p:nvSpPr>
        <p:spPr>
          <a:xfrm>
            <a:off x="457200" y="980728"/>
            <a:ext cx="7467600" cy="5493224"/>
          </a:xfrm>
        </p:spPr>
        <p:txBody>
          <a:bodyPr/>
          <a:lstStyle/>
          <a:p>
            <a:r>
              <a:rPr lang="cs-CZ" dirty="0" smtClean="0"/>
              <a:t>Hudson (1960). </a:t>
            </a:r>
            <a:r>
              <a:rPr lang="cs-CZ" i="1" dirty="0" err="1" smtClean="0"/>
              <a:t>Pictorial</a:t>
            </a:r>
            <a:r>
              <a:rPr lang="cs-CZ" i="1" dirty="0" smtClean="0"/>
              <a:t> </a:t>
            </a:r>
            <a:r>
              <a:rPr lang="cs-CZ" i="1" dirty="0" err="1" smtClean="0"/>
              <a:t>depth</a:t>
            </a:r>
            <a:r>
              <a:rPr lang="cs-CZ" i="1" dirty="0" smtClean="0"/>
              <a:t> </a:t>
            </a:r>
            <a:r>
              <a:rPr lang="cs-CZ" i="1" dirty="0" err="1" smtClean="0"/>
              <a:t>perception</a:t>
            </a:r>
            <a:r>
              <a:rPr lang="cs-CZ" i="1" dirty="0" smtClean="0"/>
              <a:t> in sub-</a:t>
            </a:r>
            <a:r>
              <a:rPr lang="cs-CZ" i="1" dirty="0" err="1" smtClean="0"/>
              <a:t>cultural</a:t>
            </a:r>
            <a:r>
              <a:rPr lang="cs-CZ" i="1" dirty="0" smtClean="0"/>
              <a:t> </a:t>
            </a:r>
            <a:r>
              <a:rPr lang="cs-CZ" i="1" dirty="0" err="1" smtClean="0"/>
              <a:t>groups</a:t>
            </a:r>
            <a:r>
              <a:rPr lang="cs-CZ" i="1" dirty="0" smtClean="0"/>
              <a:t> in </a:t>
            </a:r>
            <a:r>
              <a:rPr lang="cs-CZ" i="1" dirty="0" err="1" smtClean="0"/>
              <a:t>Africa</a:t>
            </a:r>
            <a:r>
              <a:rPr lang="cs-CZ" i="1" dirty="0" smtClean="0"/>
              <a:t>.</a:t>
            </a:r>
          </a:p>
          <a:p>
            <a:pPr lvl="1"/>
            <a:r>
              <a:rPr lang="cs-CZ" dirty="0" smtClean="0"/>
              <a:t>Study </a:t>
            </a:r>
            <a:r>
              <a:rPr lang="cs-CZ" dirty="0" err="1" smtClean="0"/>
              <a:t>of</a:t>
            </a:r>
            <a:r>
              <a:rPr lang="cs-CZ" dirty="0" smtClean="0"/>
              <a:t> </a:t>
            </a:r>
            <a:r>
              <a:rPr lang="cs-CZ" dirty="0" err="1" smtClean="0"/>
              <a:t>depth</a:t>
            </a:r>
            <a:r>
              <a:rPr lang="cs-CZ" dirty="0" smtClean="0"/>
              <a:t> </a:t>
            </a:r>
            <a:r>
              <a:rPr lang="cs-CZ" dirty="0" err="1" smtClean="0"/>
              <a:t>cues</a:t>
            </a:r>
            <a:r>
              <a:rPr lang="cs-CZ" dirty="0" smtClean="0"/>
              <a:t> (</a:t>
            </a:r>
            <a:r>
              <a:rPr lang="cs-CZ" dirty="0" err="1" smtClean="0"/>
              <a:t>relative</a:t>
            </a:r>
            <a:r>
              <a:rPr lang="cs-CZ" dirty="0" smtClean="0"/>
              <a:t> </a:t>
            </a:r>
            <a:r>
              <a:rPr lang="cs-CZ" dirty="0" err="1" smtClean="0"/>
              <a:t>size</a:t>
            </a:r>
            <a:r>
              <a:rPr lang="cs-CZ" dirty="0" smtClean="0"/>
              <a:t>, </a:t>
            </a:r>
            <a:r>
              <a:rPr lang="cs-CZ" dirty="0" err="1" smtClean="0"/>
              <a:t>linear</a:t>
            </a:r>
            <a:r>
              <a:rPr lang="cs-CZ" dirty="0" smtClean="0"/>
              <a:t> </a:t>
            </a:r>
            <a:r>
              <a:rPr lang="cs-CZ" dirty="0" err="1" smtClean="0"/>
              <a:t>perspective</a:t>
            </a:r>
            <a:r>
              <a:rPr lang="cs-CZ" dirty="0" smtClean="0"/>
              <a:t>, </a:t>
            </a:r>
            <a:r>
              <a:rPr lang="cs-CZ" dirty="0" err="1" smtClean="0"/>
              <a:t>interposition</a:t>
            </a:r>
            <a:r>
              <a:rPr lang="cs-CZ" dirty="0" smtClean="0"/>
              <a:t>)</a:t>
            </a:r>
          </a:p>
          <a:p>
            <a:pPr lvl="1"/>
            <a:r>
              <a:rPr lang="cs-CZ" dirty="0" err="1" smtClean="0"/>
              <a:t>Illiterate</a:t>
            </a:r>
            <a:r>
              <a:rPr lang="cs-CZ" dirty="0" smtClean="0"/>
              <a:t> </a:t>
            </a:r>
            <a:r>
              <a:rPr lang="cs-CZ" dirty="0" err="1" smtClean="0"/>
              <a:t>people</a:t>
            </a:r>
            <a:r>
              <a:rPr lang="cs-CZ" dirty="0" smtClean="0"/>
              <a:t> in </a:t>
            </a:r>
            <a:r>
              <a:rPr lang="cs-CZ" dirty="0" err="1" smtClean="0"/>
              <a:t>South</a:t>
            </a:r>
            <a:r>
              <a:rPr lang="cs-CZ" dirty="0" smtClean="0"/>
              <a:t> </a:t>
            </a:r>
            <a:r>
              <a:rPr lang="cs-CZ" dirty="0" err="1" smtClean="0"/>
              <a:t>Africa</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068959"/>
            <a:ext cx="5904656" cy="368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854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Sophistication</a:t>
            </a:r>
            <a:r>
              <a:rPr lang="cs-CZ" dirty="0"/>
              <a:t> </a:t>
            </a:r>
            <a:r>
              <a:rPr lang="cs-CZ" dirty="0" err="1"/>
              <a:t>hypothesis</a:t>
            </a:r>
            <a:endParaRPr lang="en-US" dirty="0"/>
          </a:p>
        </p:txBody>
      </p:sp>
      <p:sp>
        <p:nvSpPr>
          <p:cNvPr id="3" name="Zástupný symbol pro obsah 2"/>
          <p:cNvSpPr>
            <a:spLocks noGrp="1"/>
          </p:cNvSpPr>
          <p:nvPr>
            <p:ph sz="quarter" idx="1"/>
          </p:nvPr>
        </p:nvSpPr>
        <p:spPr>
          <a:xfrm>
            <a:off x="457200" y="980728"/>
            <a:ext cx="7467600" cy="5493224"/>
          </a:xfrm>
        </p:spPr>
        <p:txBody>
          <a:bodyPr/>
          <a:lstStyle/>
          <a:p>
            <a:r>
              <a:rPr lang="cs-CZ" dirty="0" err="1" smtClean="0"/>
              <a:t>Deregowski</a:t>
            </a:r>
            <a:r>
              <a:rPr lang="cs-CZ" dirty="0" smtClean="0"/>
              <a:t> (1980). </a:t>
            </a:r>
            <a:r>
              <a:rPr lang="cs-CZ" i="1" dirty="0" err="1" smtClean="0"/>
              <a:t>Illusions</a:t>
            </a:r>
            <a:r>
              <a:rPr lang="cs-CZ" i="1" dirty="0" smtClean="0"/>
              <a:t>, </a:t>
            </a:r>
            <a:r>
              <a:rPr lang="cs-CZ" i="1" dirty="0" err="1" smtClean="0"/>
              <a:t>patterns</a:t>
            </a:r>
            <a:r>
              <a:rPr lang="cs-CZ" i="1" dirty="0" smtClean="0"/>
              <a:t> and </a:t>
            </a:r>
            <a:r>
              <a:rPr lang="cs-CZ" i="1" dirty="0" err="1" smtClean="0"/>
              <a:t>pictures</a:t>
            </a:r>
            <a:r>
              <a:rPr lang="cs-CZ" i="1" dirty="0" smtClean="0"/>
              <a:t> a </a:t>
            </a:r>
            <a:r>
              <a:rPr lang="cs-CZ" i="1" dirty="0" err="1" smtClean="0"/>
              <a:t>Cross-cultural</a:t>
            </a:r>
            <a:r>
              <a:rPr lang="cs-CZ" i="1" dirty="0" smtClean="0"/>
              <a:t> </a:t>
            </a:r>
            <a:r>
              <a:rPr lang="cs-CZ" i="1" dirty="0" err="1" smtClean="0"/>
              <a:t>perspective</a:t>
            </a:r>
            <a:r>
              <a:rPr lang="cs-CZ" dirty="0" smtClean="0"/>
              <a: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44824"/>
            <a:ext cx="5040560" cy="478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638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Cognitive</a:t>
            </a:r>
            <a:r>
              <a:rPr lang="cs-CZ" dirty="0" smtClean="0"/>
              <a:t> psychology</a:t>
            </a:r>
            <a:endParaRPr lang="cs-CZ" dirty="0"/>
          </a:p>
        </p:txBody>
      </p:sp>
      <p:sp>
        <p:nvSpPr>
          <p:cNvPr id="3" name="Zástupný symbol pro obsah 2"/>
          <p:cNvSpPr>
            <a:spLocks noGrp="1"/>
          </p:cNvSpPr>
          <p:nvPr>
            <p:ph sz="quarter" idx="1"/>
          </p:nvPr>
        </p:nvSpPr>
        <p:spPr>
          <a:xfrm>
            <a:off x="457200" y="980728"/>
            <a:ext cx="8075240" cy="5493224"/>
          </a:xfrm>
        </p:spPr>
        <p:txBody>
          <a:bodyPr>
            <a:normAutofit/>
          </a:bodyPr>
          <a:lstStyle/>
          <a:p>
            <a:pPr marL="0" indent="0">
              <a:buNone/>
            </a:pPr>
            <a:r>
              <a:rPr lang="cs-CZ" sz="3200" dirty="0" smtClean="0"/>
              <a:t>CP = </a:t>
            </a:r>
            <a:r>
              <a:rPr lang="en-US" sz="3200" dirty="0" smtClean="0"/>
              <a:t>study </a:t>
            </a:r>
            <a:r>
              <a:rPr lang="en-US" sz="3200" dirty="0"/>
              <a:t>of </a:t>
            </a:r>
            <a:r>
              <a:rPr lang="en-US" sz="3200" b="1" i="1" dirty="0"/>
              <a:t>mental processes </a:t>
            </a:r>
            <a:r>
              <a:rPr lang="en-US" sz="3200" dirty="0"/>
              <a:t>such </a:t>
            </a:r>
            <a:r>
              <a:rPr lang="en-US" sz="3200" dirty="0" smtClean="0"/>
              <a:t>as</a:t>
            </a:r>
            <a:r>
              <a:rPr lang="cs-CZ" sz="3200" dirty="0" smtClean="0"/>
              <a:t>:</a:t>
            </a:r>
          </a:p>
          <a:p>
            <a:r>
              <a:rPr lang="cs-CZ" sz="3200" dirty="0" smtClean="0"/>
              <a:t> </a:t>
            </a:r>
            <a:r>
              <a:rPr lang="en-US" sz="3200" dirty="0" smtClean="0"/>
              <a:t>attention</a:t>
            </a:r>
            <a:r>
              <a:rPr lang="en-US" sz="3200" dirty="0"/>
              <a:t>, </a:t>
            </a:r>
            <a:endParaRPr lang="cs-CZ" sz="3200" dirty="0" smtClean="0"/>
          </a:p>
          <a:p>
            <a:r>
              <a:rPr lang="cs-CZ" sz="3200" dirty="0" smtClean="0"/>
              <a:t> </a:t>
            </a:r>
            <a:r>
              <a:rPr lang="en-US" sz="3200" dirty="0" smtClean="0"/>
              <a:t>language </a:t>
            </a:r>
            <a:r>
              <a:rPr lang="en-US" sz="3200" dirty="0"/>
              <a:t>use, </a:t>
            </a:r>
            <a:endParaRPr lang="cs-CZ" sz="3200" dirty="0" smtClean="0"/>
          </a:p>
          <a:p>
            <a:r>
              <a:rPr lang="cs-CZ" sz="3200" dirty="0" smtClean="0"/>
              <a:t> </a:t>
            </a:r>
            <a:r>
              <a:rPr lang="en-US" sz="3200" dirty="0" smtClean="0"/>
              <a:t>memory</a:t>
            </a:r>
            <a:r>
              <a:rPr lang="en-US" sz="3200" dirty="0"/>
              <a:t>, </a:t>
            </a:r>
            <a:endParaRPr lang="cs-CZ" sz="3200" dirty="0" smtClean="0"/>
          </a:p>
          <a:p>
            <a:r>
              <a:rPr lang="cs-CZ" sz="3200" dirty="0" smtClean="0"/>
              <a:t> </a:t>
            </a:r>
            <a:r>
              <a:rPr lang="en-US" sz="3200" dirty="0" smtClean="0"/>
              <a:t>perception</a:t>
            </a:r>
            <a:r>
              <a:rPr lang="en-US" sz="3200" dirty="0"/>
              <a:t>, </a:t>
            </a:r>
            <a:endParaRPr lang="cs-CZ" sz="3200" dirty="0" smtClean="0"/>
          </a:p>
          <a:p>
            <a:r>
              <a:rPr lang="cs-CZ" sz="3200" dirty="0" smtClean="0"/>
              <a:t> </a:t>
            </a:r>
            <a:r>
              <a:rPr lang="en-US" sz="3200" dirty="0" smtClean="0"/>
              <a:t>problem </a:t>
            </a:r>
            <a:r>
              <a:rPr lang="en-US" sz="3200" dirty="0"/>
              <a:t>solving, </a:t>
            </a:r>
            <a:endParaRPr lang="cs-CZ" sz="3200" dirty="0" smtClean="0"/>
          </a:p>
          <a:p>
            <a:r>
              <a:rPr lang="cs-CZ" sz="3200" dirty="0" smtClean="0"/>
              <a:t> </a:t>
            </a:r>
            <a:r>
              <a:rPr lang="en-US" sz="3200" dirty="0" smtClean="0"/>
              <a:t>creativity</a:t>
            </a:r>
            <a:r>
              <a:rPr lang="en-US" sz="3200" dirty="0"/>
              <a:t>, </a:t>
            </a:r>
            <a:endParaRPr lang="cs-CZ" sz="3200" dirty="0" smtClean="0"/>
          </a:p>
          <a:p>
            <a:r>
              <a:rPr lang="cs-CZ" sz="3200" dirty="0" smtClean="0"/>
              <a:t> </a:t>
            </a:r>
            <a:r>
              <a:rPr lang="en-US" sz="3200" dirty="0" smtClean="0"/>
              <a:t>thinking</a:t>
            </a:r>
            <a:r>
              <a:rPr lang="cs-CZ" sz="3200" dirty="0" smtClean="0"/>
              <a:t>…</a:t>
            </a:r>
          </a:p>
          <a:p>
            <a:endParaRPr lang="cs-CZ" sz="3200" b="1" dirty="0"/>
          </a:p>
        </p:txBody>
      </p:sp>
    </p:spTree>
    <p:extLst>
      <p:ext uri="{BB962C8B-B14F-4D97-AF65-F5344CB8AC3E}">
        <p14:creationId xmlns:p14="http://schemas.microsoft.com/office/powerpoint/2010/main" val="1454516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Sophistication</a:t>
            </a:r>
            <a:r>
              <a:rPr lang="cs-CZ" dirty="0"/>
              <a:t> </a:t>
            </a:r>
            <a:r>
              <a:rPr lang="cs-CZ" dirty="0" err="1"/>
              <a:t>hypothesis</a:t>
            </a:r>
            <a:endParaRPr lang="en-US" dirty="0"/>
          </a:p>
        </p:txBody>
      </p:sp>
      <p:pic>
        <p:nvPicPr>
          <p:cNvPr id="512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23528" y="1340768"/>
            <a:ext cx="8208912"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830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Sophistication</a:t>
            </a:r>
            <a:r>
              <a:rPr lang="cs-CZ" dirty="0"/>
              <a:t> </a:t>
            </a:r>
            <a:r>
              <a:rPr lang="cs-CZ" dirty="0" err="1"/>
              <a:t>hypothesis</a:t>
            </a:r>
            <a:endParaRPr lang="en-US" dirty="0"/>
          </a:p>
        </p:txBody>
      </p:sp>
      <p:sp>
        <p:nvSpPr>
          <p:cNvPr id="3" name="Zástupný symbol pro obsah 2"/>
          <p:cNvSpPr>
            <a:spLocks noGrp="1"/>
          </p:cNvSpPr>
          <p:nvPr>
            <p:ph sz="quarter" idx="1"/>
          </p:nvPr>
        </p:nvSpPr>
        <p:spPr>
          <a:xfrm>
            <a:off x="457200" y="1124744"/>
            <a:ext cx="7467600" cy="5349208"/>
          </a:xfrm>
        </p:spPr>
        <p:txBody>
          <a:bodyPr/>
          <a:lstStyle/>
          <a:p>
            <a:r>
              <a:rPr lang="cs-CZ" dirty="0" err="1" smtClean="0"/>
              <a:t>Conclusion</a:t>
            </a:r>
            <a:r>
              <a:rPr lang="cs-CZ" dirty="0" smtClean="0"/>
              <a:t>:</a:t>
            </a:r>
          </a:p>
          <a:p>
            <a:pPr lvl="1"/>
            <a:r>
              <a:rPr lang="cs-CZ" dirty="0" smtClean="0"/>
              <a:t>Picture </a:t>
            </a:r>
            <a:r>
              <a:rPr lang="cs-CZ" dirty="0" err="1" smtClean="0"/>
              <a:t>perception</a:t>
            </a:r>
            <a:r>
              <a:rPr lang="cs-CZ" dirty="0" smtClean="0"/>
              <a:t> </a:t>
            </a:r>
            <a:r>
              <a:rPr lang="cs-CZ" dirty="0" err="1" smtClean="0"/>
              <a:t>involves</a:t>
            </a:r>
            <a:r>
              <a:rPr lang="cs-CZ" dirty="0" smtClean="0"/>
              <a:t> a set </a:t>
            </a:r>
            <a:r>
              <a:rPr lang="cs-CZ" dirty="0" err="1" smtClean="0"/>
              <a:t>of</a:t>
            </a:r>
            <a:r>
              <a:rPr lang="cs-CZ" dirty="0" smtClean="0"/>
              <a:t> </a:t>
            </a:r>
            <a:r>
              <a:rPr lang="cs-CZ" dirty="0" err="1" smtClean="0"/>
              <a:t>skills</a:t>
            </a:r>
            <a:endParaRPr lang="cs-CZ" dirty="0" smtClean="0"/>
          </a:p>
          <a:p>
            <a:pPr lvl="1"/>
            <a:r>
              <a:rPr lang="cs-CZ" dirty="0" smtClean="0"/>
              <a:t>= </a:t>
            </a:r>
            <a:r>
              <a:rPr lang="cs-CZ" dirty="0" err="1" smtClean="0"/>
              <a:t>deal</a:t>
            </a:r>
            <a:r>
              <a:rPr lang="cs-CZ" dirty="0" smtClean="0"/>
              <a:t> </a:t>
            </a:r>
            <a:r>
              <a:rPr lang="cs-CZ" dirty="0" err="1" smtClean="0"/>
              <a:t>with</a:t>
            </a:r>
            <a:r>
              <a:rPr lang="cs-CZ" dirty="0" smtClean="0"/>
              <a:t> variety </a:t>
            </a:r>
            <a:r>
              <a:rPr lang="cs-CZ" dirty="0" err="1" smtClean="0"/>
              <a:t>of</a:t>
            </a:r>
            <a:r>
              <a:rPr lang="cs-CZ" dirty="0" smtClean="0"/>
              <a:t> </a:t>
            </a:r>
            <a:r>
              <a:rPr lang="cs-CZ" dirty="0" err="1" smtClean="0"/>
              <a:t>cues</a:t>
            </a:r>
            <a:r>
              <a:rPr lang="cs-CZ" dirty="0" smtClean="0"/>
              <a:t> + use these </a:t>
            </a:r>
            <a:r>
              <a:rPr lang="cs-CZ" dirty="0" err="1" smtClean="0"/>
              <a:t>cues</a:t>
            </a:r>
            <a:r>
              <a:rPr lang="cs-CZ" dirty="0" smtClean="0"/>
              <a:t> </a:t>
            </a:r>
            <a:r>
              <a:rPr lang="cs-CZ" dirty="0" err="1" smtClean="0"/>
              <a:t>appropriately</a:t>
            </a:r>
            <a:r>
              <a:rPr lang="cs-CZ" dirty="0" smtClean="0"/>
              <a:t> to a </a:t>
            </a:r>
            <a:r>
              <a:rPr lang="cs-CZ" dirty="0" err="1" smtClean="0"/>
              <a:t>given</a:t>
            </a:r>
            <a:r>
              <a:rPr lang="cs-CZ" dirty="0" smtClean="0"/>
              <a:t> </a:t>
            </a:r>
            <a:r>
              <a:rPr lang="cs-CZ" dirty="0" err="1" smtClean="0"/>
              <a:t>situation</a:t>
            </a:r>
            <a:endParaRPr lang="cs-CZ" dirty="0" smtClean="0"/>
          </a:p>
          <a:p>
            <a:pPr lvl="1"/>
            <a:r>
              <a:rPr lang="cs-CZ" dirty="0" smtClean="0"/>
              <a:t>= </a:t>
            </a:r>
            <a:r>
              <a:rPr lang="cs-CZ" dirty="0" err="1" smtClean="0"/>
              <a:t>one</a:t>
            </a:r>
            <a:r>
              <a:rPr lang="cs-CZ" dirty="0" smtClean="0"/>
              <a:t> has to </a:t>
            </a:r>
            <a:r>
              <a:rPr lang="cs-CZ" dirty="0" err="1" smtClean="0"/>
              <a:t>learn</a:t>
            </a:r>
            <a:r>
              <a:rPr lang="cs-CZ" dirty="0" smtClean="0"/>
              <a:t> to </a:t>
            </a:r>
            <a:r>
              <a:rPr lang="cs-CZ" dirty="0" err="1" smtClean="0"/>
              <a:t>read</a:t>
            </a:r>
            <a:r>
              <a:rPr lang="cs-CZ" dirty="0" smtClean="0"/>
              <a:t> </a:t>
            </a:r>
            <a:r>
              <a:rPr lang="cs-CZ" dirty="0" err="1" smtClean="0"/>
              <a:t>the</a:t>
            </a:r>
            <a:r>
              <a:rPr lang="cs-CZ" dirty="0" smtClean="0"/>
              <a:t> </a:t>
            </a:r>
            <a:r>
              <a:rPr lang="cs-CZ" dirty="0" err="1" smtClean="0"/>
              <a:t>pictures</a:t>
            </a:r>
            <a:r>
              <a:rPr lang="cs-CZ" dirty="0" smtClean="0"/>
              <a:t> as </a:t>
            </a:r>
            <a:r>
              <a:rPr lang="cs-CZ" dirty="0" err="1" smtClean="0"/>
              <a:t>representations</a:t>
            </a:r>
            <a:r>
              <a:rPr lang="cs-CZ" dirty="0" smtClean="0"/>
              <a:t> </a:t>
            </a:r>
            <a:r>
              <a:rPr lang="cs-CZ" dirty="0" err="1" smtClean="0"/>
              <a:t>of</a:t>
            </a:r>
            <a:r>
              <a:rPr lang="cs-CZ" dirty="0" smtClean="0"/>
              <a:t> </a:t>
            </a:r>
            <a:r>
              <a:rPr lang="cs-CZ" dirty="0" err="1" smtClean="0"/>
              <a:t>the</a:t>
            </a:r>
            <a:r>
              <a:rPr lang="cs-CZ" dirty="0" smtClean="0"/>
              <a:t> </a:t>
            </a:r>
            <a:r>
              <a:rPr lang="cs-CZ" dirty="0" err="1" smtClean="0"/>
              <a:t>real</a:t>
            </a:r>
            <a:r>
              <a:rPr lang="cs-CZ" dirty="0" smtClean="0"/>
              <a:t> </a:t>
            </a:r>
            <a:r>
              <a:rPr lang="cs-CZ" dirty="0" err="1" smtClean="0"/>
              <a:t>space</a:t>
            </a:r>
            <a:endParaRPr lang="cs-CZ" dirty="0" smtClean="0"/>
          </a:p>
          <a:p>
            <a:pPr lvl="1"/>
            <a:r>
              <a:rPr lang="cs-CZ" dirty="0" err="1" smtClean="0"/>
              <a:t>Cultures</a:t>
            </a:r>
            <a:r>
              <a:rPr lang="cs-CZ" dirty="0" smtClean="0"/>
              <a:t> </a:t>
            </a:r>
            <a:r>
              <a:rPr lang="cs-CZ" dirty="0" err="1" smtClean="0"/>
              <a:t>differ</a:t>
            </a:r>
            <a:r>
              <a:rPr lang="cs-CZ" dirty="0" smtClean="0"/>
              <a:t> in:</a:t>
            </a:r>
          </a:p>
          <a:p>
            <a:pPr lvl="2"/>
            <a:r>
              <a:rPr lang="cs-CZ" dirty="0" err="1" smtClean="0"/>
              <a:t>The</a:t>
            </a:r>
            <a:r>
              <a:rPr lang="cs-CZ" dirty="0" smtClean="0"/>
              <a:t> </a:t>
            </a:r>
            <a:r>
              <a:rPr lang="cs-CZ" dirty="0" err="1" smtClean="0"/>
              <a:t>cues</a:t>
            </a:r>
            <a:r>
              <a:rPr lang="cs-CZ" dirty="0" smtClean="0"/>
              <a:t> </a:t>
            </a:r>
            <a:r>
              <a:rPr lang="cs-CZ" dirty="0" err="1" smtClean="0"/>
              <a:t>which</a:t>
            </a:r>
            <a:r>
              <a:rPr lang="cs-CZ" dirty="0" smtClean="0"/>
              <a:t> are </a:t>
            </a:r>
            <a:r>
              <a:rPr lang="cs-CZ" dirty="0" err="1" smtClean="0"/>
              <a:t>used</a:t>
            </a:r>
            <a:endParaRPr lang="cs-CZ" dirty="0" smtClean="0"/>
          </a:p>
          <a:p>
            <a:pPr lvl="2"/>
            <a:r>
              <a:rPr lang="cs-CZ" dirty="0" err="1" smtClean="0"/>
              <a:t>The</a:t>
            </a:r>
            <a:r>
              <a:rPr lang="cs-CZ" dirty="0" smtClean="0"/>
              <a:t> </a:t>
            </a:r>
            <a:r>
              <a:rPr lang="cs-CZ" dirty="0" err="1" smtClean="0"/>
              <a:t>relative</a:t>
            </a:r>
            <a:r>
              <a:rPr lang="cs-CZ" dirty="0" smtClean="0"/>
              <a:t> </a:t>
            </a:r>
            <a:r>
              <a:rPr lang="cs-CZ" dirty="0" err="1" smtClean="0"/>
              <a:t>importance</a:t>
            </a:r>
            <a:r>
              <a:rPr lang="cs-CZ" dirty="0" smtClean="0"/>
              <a:t> </a:t>
            </a:r>
            <a:r>
              <a:rPr lang="cs-CZ" dirty="0" err="1" smtClean="0"/>
              <a:t>attached</a:t>
            </a:r>
            <a:r>
              <a:rPr lang="cs-CZ" dirty="0" smtClean="0"/>
              <a:t> to </a:t>
            </a:r>
            <a:r>
              <a:rPr lang="cs-CZ" dirty="0" err="1" smtClean="0"/>
              <a:t>the</a:t>
            </a:r>
            <a:r>
              <a:rPr lang="cs-CZ" dirty="0" smtClean="0"/>
              <a:t> </a:t>
            </a:r>
            <a:r>
              <a:rPr lang="cs-CZ" dirty="0" err="1" smtClean="0"/>
              <a:t>cues</a:t>
            </a:r>
            <a:endParaRPr lang="cs-CZ" dirty="0" smtClean="0"/>
          </a:p>
          <a:p>
            <a:r>
              <a:rPr lang="cs-CZ" dirty="0" smtClean="0"/>
              <a:t>= </a:t>
            </a:r>
            <a:r>
              <a:rPr lang="cs-CZ" dirty="0" err="1" smtClean="0"/>
              <a:t>One</a:t>
            </a:r>
            <a:r>
              <a:rPr lang="cs-CZ" dirty="0" smtClean="0"/>
              <a:t> </a:t>
            </a:r>
            <a:r>
              <a:rPr lang="cs-CZ" dirty="0" err="1" smtClean="0"/>
              <a:t>culture</a:t>
            </a:r>
            <a:r>
              <a:rPr lang="cs-CZ" dirty="0" smtClean="0"/>
              <a:t> </a:t>
            </a:r>
            <a:r>
              <a:rPr lang="cs-CZ" dirty="0" err="1" smtClean="0"/>
              <a:t>may</a:t>
            </a:r>
            <a:r>
              <a:rPr lang="cs-CZ" dirty="0" smtClean="0"/>
              <a:t> not </a:t>
            </a:r>
            <a:r>
              <a:rPr lang="cs-CZ" dirty="0" err="1" smtClean="0"/>
              <a:t>be</a:t>
            </a:r>
            <a:r>
              <a:rPr lang="cs-CZ" dirty="0" smtClean="0"/>
              <a:t> </a:t>
            </a:r>
            <a:r>
              <a:rPr lang="cs-CZ" dirty="0" err="1" smtClean="0"/>
              <a:t>able</a:t>
            </a:r>
            <a:r>
              <a:rPr lang="cs-CZ" dirty="0" smtClean="0"/>
              <a:t> to interpret </a:t>
            </a:r>
            <a:r>
              <a:rPr lang="cs-CZ" dirty="0" err="1" smtClean="0"/>
              <a:t>drawings</a:t>
            </a:r>
            <a:r>
              <a:rPr lang="cs-CZ" dirty="0" smtClean="0"/>
              <a:t> </a:t>
            </a:r>
            <a:r>
              <a:rPr lang="cs-CZ" dirty="0" err="1" smtClean="0"/>
              <a:t>from</a:t>
            </a:r>
            <a:r>
              <a:rPr lang="cs-CZ" dirty="0" smtClean="0"/>
              <a:t> </a:t>
            </a:r>
            <a:r>
              <a:rPr lang="cs-CZ" dirty="0" err="1" smtClean="0"/>
              <a:t>another</a:t>
            </a:r>
            <a:r>
              <a:rPr lang="cs-CZ" dirty="0" smtClean="0"/>
              <a:t> </a:t>
            </a:r>
            <a:r>
              <a:rPr lang="cs-CZ" dirty="0" err="1" smtClean="0"/>
              <a:t>culture</a:t>
            </a:r>
            <a:r>
              <a:rPr lang="cs-CZ" dirty="0" smtClean="0"/>
              <a:t>.</a:t>
            </a:r>
          </a:p>
        </p:txBody>
      </p:sp>
    </p:spTree>
    <p:extLst>
      <p:ext uri="{BB962C8B-B14F-4D97-AF65-F5344CB8AC3E}">
        <p14:creationId xmlns:p14="http://schemas.microsoft.com/office/powerpoint/2010/main" val="2660663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2996952"/>
            <a:ext cx="7467600" cy="634082"/>
          </a:xfrm>
        </p:spPr>
        <p:txBody>
          <a:bodyPr/>
          <a:lstStyle/>
          <a:p>
            <a:pPr algn="ctr"/>
            <a:r>
              <a:rPr lang="cs-CZ" dirty="0" err="1" smtClean="0"/>
              <a:t>Attention</a:t>
            </a:r>
            <a:r>
              <a:rPr lang="cs-CZ" dirty="0" smtClean="0"/>
              <a:t>, </a:t>
            </a:r>
            <a:r>
              <a:rPr lang="cs-CZ" dirty="0" err="1" smtClean="0"/>
              <a:t>Memory</a:t>
            </a:r>
            <a:r>
              <a:rPr lang="cs-CZ" dirty="0" smtClean="0"/>
              <a:t> and </a:t>
            </a:r>
            <a:r>
              <a:rPr lang="cs-CZ" dirty="0" err="1" smtClean="0"/>
              <a:t>its</a:t>
            </a:r>
            <a:r>
              <a:rPr lang="cs-CZ" dirty="0" smtClean="0"/>
              <a:t> </a:t>
            </a:r>
            <a:r>
              <a:rPr lang="cs-CZ" dirty="0" err="1" smtClean="0"/>
              <a:t>nature</a:t>
            </a:r>
            <a:endParaRPr lang="cs-CZ" dirty="0"/>
          </a:p>
        </p:txBody>
      </p:sp>
    </p:spTree>
    <p:extLst>
      <p:ext uri="{BB962C8B-B14F-4D97-AF65-F5344CB8AC3E}">
        <p14:creationId xmlns:p14="http://schemas.microsoft.com/office/powerpoint/2010/main" val="1369032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Attention</a:t>
            </a:r>
            <a:endParaRPr lang="cs-CZ" dirty="0"/>
          </a:p>
        </p:txBody>
      </p:sp>
      <p:sp>
        <p:nvSpPr>
          <p:cNvPr id="3" name="Zástupný symbol pro obsah 2"/>
          <p:cNvSpPr>
            <a:spLocks noGrp="1"/>
          </p:cNvSpPr>
          <p:nvPr>
            <p:ph sz="quarter" idx="1"/>
          </p:nvPr>
        </p:nvSpPr>
        <p:spPr>
          <a:xfrm>
            <a:off x="323528" y="3356992"/>
            <a:ext cx="8280920" cy="2880320"/>
          </a:xfrm>
        </p:spPr>
        <p:txBody>
          <a:bodyPr/>
          <a:lstStyle/>
          <a:p>
            <a:r>
              <a:rPr lang="en-US" dirty="0" smtClean="0"/>
              <a:t>Attention as a spotlight</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7332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573016"/>
            <a:ext cx="4320480" cy="286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031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Selective</a:t>
            </a:r>
            <a:r>
              <a:rPr lang="cs-CZ" dirty="0" smtClean="0"/>
              <a:t> role </a:t>
            </a:r>
            <a:r>
              <a:rPr lang="cs-CZ" dirty="0" err="1" smtClean="0"/>
              <a:t>of</a:t>
            </a:r>
            <a:r>
              <a:rPr lang="cs-CZ" dirty="0" smtClean="0"/>
              <a:t> </a:t>
            </a:r>
            <a:r>
              <a:rPr lang="cs-CZ" dirty="0" err="1" smtClean="0"/>
              <a:t>attention</a:t>
            </a:r>
            <a:endParaRPr lang="cs-CZ" dirty="0"/>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b="1" dirty="0" err="1" smtClean="0"/>
              <a:t>Change-blindness</a:t>
            </a:r>
            <a:r>
              <a:rPr lang="cs-CZ" b="1" dirty="0" smtClean="0"/>
              <a:t> </a:t>
            </a:r>
            <a:r>
              <a:rPr lang="cs-CZ" b="1" dirty="0" err="1" smtClean="0"/>
              <a:t>experiments</a:t>
            </a:r>
            <a:r>
              <a:rPr lang="cs-CZ" b="1" dirty="0" smtClean="0"/>
              <a:t>:</a:t>
            </a:r>
          </a:p>
          <a:p>
            <a:r>
              <a:rPr lang="cs-CZ" dirty="0" smtClean="0">
                <a:solidFill>
                  <a:srgbClr val="FF0000"/>
                </a:solidFill>
              </a:rPr>
              <a:t>Video: </a:t>
            </a:r>
            <a:r>
              <a:rPr lang="cs-CZ" dirty="0" err="1" smtClean="0">
                <a:solidFill>
                  <a:srgbClr val="FF0000"/>
                </a:solidFill>
              </a:rPr>
              <a:t>Count</a:t>
            </a:r>
            <a:r>
              <a:rPr lang="cs-CZ" dirty="0" smtClean="0">
                <a:solidFill>
                  <a:srgbClr val="FF0000"/>
                </a:solidFill>
              </a:rPr>
              <a:t> </a:t>
            </a:r>
            <a:r>
              <a:rPr lang="cs-CZ" dirty="0" err="1" smtClean="0">
                <a:solidFill>
                  <a:srgbClr val="FF0000"/>
                </a:solidFill>
              </a:rPr>
              <a:t>the</a:t>
            </a:r>
            <a:r>
              <a:rPr lang="cs-CZ" dirty="0" smtClean="0">
                <a:solidFill>
                  <a:srgbClr val="FF0000"/>
                </a:solidFill>
              </a:rPr>
              <a:t> </a:t>
            </a:r>
            <a:r>
              <a:rPr lang="cs-CZ" dirty="0" err="1" smtClean="0">
                <a:solidFill>
                  <a:srgbClr val="FF0000"/>
                </a:solidFill>
              </a:rPr>
              <a:t>number</a:t>
            </a:r>
            <a:r>
              <a:rPr lang="cs-CZ" dirty="0" smtClean="0">
                <a:solidFill>
                  <a:srgbClr val="FF0000"/>
                </a:solidFill>
              </a:rPr>
              <a:t> </a:t>
            </a:r>
            <a:r>
              <a:rPr lang="cs-CZ" dirty="0" err="1" smtClean="0">
                <a:solidFill>
                  <a:srgbClr val="FF0000"/>
                </a:solidFill>
              </a:rPr>
              <a:t>of</a:t>
            </a:r>
            <a:r>
              <a:rPr lang="cs-CZ" dirty="0" smtClean="0">
                <a:solidFill>
                  <a:srgbClr val="FF0000"/>
                </a:solidFill>
              </a:rPr>
              <a:t> </a:t>
            </a:r>
            <a:r>
              <a:rPr lang="cs-CZ" dirty="0" err="1" smtClean="0">
                <a:solidFill>
                  <a:srgbClr val="FF0000"/>
                </a:solidFill>
              </a:rPr>
              <a:t>passes</a:t>
            </a:r>
            <a:r>
              <a:rPr lang="cs-CZ" dirty="0" smtClean="0">
                <a:solidFill>
                  <a:srgbClr val="FF0000"/>
                </a:solidFill>
              </a:rPr>
              <a:t>!</a:t>
            </a:r>
          </a:p>
          <a:p>
            <a:endParaRPr lang="cs-CZ" dirty="0">
              <a:solidFill>
                <a:srgbClr val="FF0000"/>
              </a:solidFill>
            </a:endParaRPr>
          </a:p>
          <a:p>
            <a:endParaRPr lang="cs-CZ" dirty="0" smtClean="0">
              <a:solidFill>
                <a:srgbClr val="FF0000"/>
              </a:solidFill>
            </a:endParaRPr>
          </a:p>
          <a:p>
            <a:endParaRPr lang="cs-CZ" dirty="0">
              <a:solidFill>
                <a:srgbClr val="FF0000"/>
              </a:solidFill>
            </a:endParaRPr>
          </a:p>
          <a:p>
            <a:endParaRPr lang="cs-CZ" dirty="0" smtClean="0">
              <a:solidFill>
                <a:srgbClr val="FF0000"/>
              </a:solidFill>
            </a:endParaRPr>
          </a:p>
          <a:p>
            <a:endParaRPr lang="cs-CZ" dirty="0">
              <a:solidFill>
                <a:srgbClr val="FF0000"/>
              </a:solidFill>
            </a:endParaRPr>
          </a:p>
          <a:p>
            <a:endParaRPr lang="cs-CZ" dirty="0" smtClean="0">
              <a:solidFill>
                <a:srgbClr val="FF0000"/>
              </a:solidFill>
            </a:endParaRPr>
          </a:p>
          <a:p>
            <a:r>
              <a:rPr lang="cs-CZ" dirty="0">
                <a:solidFill>
                  <a:srgbClr val="FF0000"/>
                </a:solidFill>
              </a:rPr>
              <a:t>Video: </a:t>
            </a:r>
            <a:r>
              <a:rPr lang="cs-CZ" sz="1600" dirty="0">
                <a:solidFill>
                  <a:srgbClr val="FF0000"/>
                </a:solidFill>
                <a:hlinkClick r:id="rId2"/>
              </a:rPr>
              <a:t>https://</a:t>
            </a:r>
            <a:r>
              <a:rPr lang="cs-CZ" sz="1600" dirty="0" smtClean="0">
                <a:solidFill>
                  <a:srgbClr val="FF0000"/>
                </a:solidFill>
                <a:hlinkClick r:id="rId2"/>
              </a:rPr>
              <a:t>www.youtube.com/watch?v=Qb-gT6vDrmU</a:t>
            </a:r>
            <a:endParaRPr lang="cs-CZ" sz="1600" dirty="0" smtClean="0">
              <a:solidFill>
                <a:srgbClr val="FF0000"/>
              </a:solidFill>
            </a:endParaRPr>
          </a:p>
          <a:p>
            <a:endParaRPr lang="cs-CZ" dirty="0" smtClean="0">
              <a:solidFill>
                <a:srgbClr val="FF0000"/>
              </a:solidFill>
            </a:endParaRPr>
          </a:p>
          <a:p>
            <a:endParaRPr lang="cs-CZ" dirty="0">
              <a:solidFill>
                <a:srgbClr val="FF0000"/>
              </a:solidFill>
            </a:endParaRPr>
          </a:p>
          <a:p>
            <a:endParaRPr lang="cs-CZ" dirty="0" smtClean="0">
              <a:solidFill>
                <a:srgbClr val="FF0000"/>
              </a:solidFill>
            </a:endParaRPr>
          </a:p>
          <a:p>
            <a:endParaRPr lang="cs-CZ" dirty="0">
              <a:solidFill>
                <a:srgbClr val="FF0000"/>
              </a:solidFill>
            </a:endParaRPr>
          </a:p>
        </p:txBody>
      </p:sp>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08" t="31259" r="52368" b="18399"/>
          <a:stretch/>
        </p:blipFill>
        <p:spPr bwMode="auto">
          <a:xfrm>
            <a:off x="3465435" y="2204864"/>
            <a:ext cx="1614677" cy="163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66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Memory</a:t>
            </a:r>
            <a:endParaRPr lang="en-US" dirty="0"/>
          </a:p>
        </p:txBody>
      </p:sp>
      <p:sp>
        <p:nvSpPr>
          <p:cNvPr id="3" name="Zástupný symbol pro obsah 2"/>
          <p:cNvSpPr>
            <a:spLocks noGrp="1"/>
          </p:cNvSpPr>
          <p:nvPr>
            <p:ph sz="quarter" idx="1"/>
          </p:nvPr>
        </p:nvSpPr>
        <p:spPr>
          <a:xfrm>
            <a:off x="457200" y="1052736"/>
            <a:ext cx="7467600" cy="5421216"/>
          </a:xfrm>
        </p:spPr>
        <p:txBody>
          <a:bodyPr/>
          <a:lstStyle/>
          <a:p>
            <a:pPr marL="0" indent="0" algn="ctr">
              <a:buNone/>
            </a:pPr>
            <a:endParaRPr lang="cs-CZ" dirty="0" smtClean="0"/>
          </a:p>
          <a:p>
            <a:pPr marL="0" indent="0" algn="ctr">
              <a:buNone/>
            </a:pPr>
            <a:r>
              <a:rPr lang="cs-CZ" sz="3200" b="1" dirty="0" err="1" smtClean="0"/>
              <a:t>What</a:t>
            </a:r>
            <a:r>
              <a:rPr lang="cs-CZ" sz="3200" b="1" dirty="0" smtClean="0"/>
              <a:t> </a:t>
            </a:r>
            <a:r>
              <a:rPr lang="cs-CZ" sz="3200" b="1" dirty="0" err="1" smtClean="0"/>
              <a:t>is</a:t>
            </a:r>
            <a:r>
              <a:rPr lang="cs-CZ" sz="3200" b="1" dirty="0" smtClean="0"/>
              <a:t> </a:t>
            </a:r>
            <a:r>
              <a:rPr lang="cs-CZ" sz="3200" b="1" dirty="0" err="1" smtClean="0"/>
              <a:t>the</a:t>
            </a:r>
            <a:r>
              <a:rPr lang="cs-CZ" sz="3200" b="1" dirty="0" smtClean="0"/>
              <a:t> </a:t>
            </a:r>
            <a:r>
              <a:rPr lang="cs-CZ" sz="3200" b="1" dirty="0" err="1" smtClean="0"/>
              <a:t>nature</a:t>
            </a:r>
            <a:r>
              <a:rPr lang="cs-CZ" sz="3200" b="1" dirty="0" smtClean="0"/>
              <a:t> </a:t>
            </a:r>
            <a:r>
              <a:rPr lang="cs-CZ" sz="3200" b="1" dirty="0" err="1" smtClean="0"/>
              <a:t>of</a:t>
            </a:r>
            <a:r>
              <a:rPr lang="cs-CZ" sz="3200" b="1" dirty="0" smtClean="0"/>
              <a:t> </a:t>
            </a:r>
            <a:r>
              <a:rPr lang="cs-CZ" sz="3200" b="1" dirty="0" err="1" smtClean="0"/>
              <a:t>memory</a:t>
            </a:r>
            <a:r>
              <a:rPr lang="cs-CZ" sz="3200" b="1" dirty="0" smtClean="0"/>
              <a:t>?</a:t>
            </a:r>
            <a:endParaRPr lang="en-US" sz="32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76872"/>
            <a:ext cx="432048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647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Memory</a:t>
            </a:r>
            <a:r>
              <a:rPr lang="cs-CZ" dirty="0"/>
              <a:t> as a </a:t>
            </a:r>
            <a:r>
              <a:rPr lang="cs-CZ" dirty="0" err="1"/>
              <a:t>camera</a:t>
            </a:r>
            <a:endParaRPr lang="cs-CZ" dirty="0"/>
          </a:p>
        </p:txBody>
      </p:sp>
      <p:sp>
        <p:nvSpPr>
          <p:cNvPr id="3" name="Zástupný symbol pro obsah 2"/>
          <p:cNvSpPr>
            <a:spLocks noGrp="1"/>
          </p:cNvSpPr>
          <p:nvPr>
            <p:ph sz="quarter" idx="1"/>
          </p:nvPr>
        </p:nvSpPr>
        <p:spPr>
          <a:xfrm>
            <a:off x="457200" y="1052736"/>
            <a:ext cx="8075240" cy="5421216"/>
          </a:xfrm>
        </p:spPr>
        <p:txBody>
          <a:bodyPr/>
          <a:lstStyle/>
          <a:p>
            <a:pPr marL="0" indent="0">
              <a:buNone/>
            </a:pPr>
            <a:r>
              <a:rPr lang="cs-CZ" b="1" dirty="0" err="1" smtClean="0"/>
              <a:t>Extremely</a:t>
            </a:r>
            <a:r>
              <a:rPr lang="cs-CZ" b="1" dirty="0" smtClean="0"/>
              <a:t> </a:t>
            </a:r>
            <a:r>
              <a:rPr lang="cs-CZ" b="1" dirty="0" err="1" smtClean="0"/>
              <a:t>emotional</a:t>
            </a:r>
            <a:r>
              <a:rPr lang="cs-CZ" b="1" dirty="0" smtClean="0"/>
              <a:t> </a:t>
            </a:r>
            <a:r>
              <a:rPr lang="cs-CZ" b="1" dirty="0" err="1" smtClean="0"/>
              <a:t>experience</a:t>
            </a:r>
            <a:endParaRPr lang="cs-CZ" b="1" dirty="0" smtClean="0"/>
          </a:p>
          <a:p>
            <a:r>
              <a:rPr lang="cs-CZ" dirty="0" smtClean="0"/>
              <a:t>= „</a:t>
            </a:r>
            <a:r>
              <a:rPr lang="cs-CZ" dirty="0" err="1" smtClean="0"/>
              <a:t>flashes</a:t>
            </a:r>
            <a:r>
              <a:rPr lang="cs-CZ" dirty="0" smtClean="0"/>
              <a:t>“, </a:t>
            </a:r>
            <a:r>
              <a:rPr lang="cs-CZ" dirty="0" err="1" smtClean="0"/>
              <a:t>eidetic</a:t>
            </a:r>
            <a:r>
              <a:rPr lang="cs-CZ" dirty="0" smtClean="0"/>
              <a:t> </a:t>
            </a:r>
            <a:r>
              <a:rPr lang="cs-CZ" dirty="0" err="1" smtClean="0"/>
              <a:t>memories</a:t>
            </a:r>
            <a:endParaRPr lang="cs-CZ" dirty="0" smtClean="0"/>
          </a:p>
          <a:p>
            <a:r>
              <a:rPr lang="cs-CZ" dirty="0" smtClean="0"/>
              <a:t>(</a:t>
            </a:r>
            <a:r>
              <a:rPr lang="cs-CZ" dirty="0" err="1" smtClean="0"/>
              <a:t>Neisser</a:t>
            </a:r>
            <a:r>
              <a:rPr lang="cs-CZ" dirty="0" smtClean="0"/>
              <a:t>, </a:t>
            </a:r>
            <a:r>
              <a:rPr lang="cs-CZ" dirty="0" err="1" smtClean="0"/>
              <a:t>Hyman</a:t>
            </a:r>
            <a:r>
              <a:rPr lang="cs-CZ" dirty="0" smtClean="0"/>
              <a:t>, 1999)</a:t>
            </a:r>
          </a:p>
          <a:p>
            <a:r>
              <a:rPr lang="cs-CZ" dirty="0" err="1" smtClean="0"/>
              <a:t>Memories</a:t>
            </a:r>
            <a:r>
              <a:rPr lang="cs-CZ" dirty="0" smtClean="0"/>
              <a:t> on </a:t>
            </a:r>
            <a:r>
              <a:rPr lang="cs-CZ" dirty="0" err="1" smtClean="0"/>
              <a:t>the</a:t>
            </a:r>
            <a:r>
              <a:rPr lang="cs-CZ" dirty="0" smtClean="0"/>
              <a:t> </a:t>
            </a:r>
            <a:r>
              <a:rPr lang="cs-CZ" dirty="0" err="1" smtClean="0"/>
              <a:t>crash</a:t>
            </a:r>
            <a:r>
              <a:rPr lang="cs-CZ" dirty="0" smtClean="0"/>
              <a:t> </a:t>
            </a:r>
            <a:r>
              <a:rPr lang="cs-CZ" dirty="0" err="1" smtClean="0"/>
              <a:t>of</a:t>
            </a:r>
            <a:r>
              <a:rPr lang="cs-CZ" dirty="0" smtClean="0"/>
              <a:t> </a:t>
            </a:r>
            <a:r>
              <a:rPr lang="cs-CZ" dirty="0" err="1" smtClean="0"/>
              <a:t>Challenger</a:t>
            </a:r>
            <a:r>
              <a:rPr lang="cs-CZ" dirty="0" smtClean="0"/>
              <a:t> </a:t>
            </a:r>
            <a:r>
              <a:rPr lang="cs-CZ" dirty="0" err="1" smtClean="0"/>
              <a:t>space</a:t>
            </a:r>
            <a:r>
              <a:rPr lang="cs-CZ" dirty="0" smtClean="0"/>
              <a:t> </a:t>
            </a:r>
            <a:r>
              <a:rPr lang="cs-CZ" dirty="0" err="1" smtClean="0"/>
              <a:t>shuttle</a:t>
            </a:r>
            <a:r>
              <a:rPr lang="cs-CZ" dirty="0" smtClean="0"/>
              <a:t>, 1 </a:t>
            </a:r>
            <a:r>
              <a:rPr lang="cs-CZ" dirty="0" err="1" smtClean="0"/>
              <a:t>day</a:t>
            </a:r>
            <a:r>
              <a:rPr lang="cs-CZ" dirty="0" smtClean="0"/>
              <a:t>, 2,5 </a:t>
            </a:r>
            <a:r>
              <a:rPr lang="cs-CZ" dirty="0" err="1" smtClean="0"/>
              <a:t>years</a:t>
            </a:r>
            <a:r>
              <a:rPr lang="cs-CZ" dirty="0" smtClean="0"/>
              <a:t> </a:t>
            </a:r>
            <a:r>
              <a:rPr lang="cs-CZ" dirty="0" err="1" smtClean="0"/>
              <a:t>later</a:t>
            </a:r>
            <a:r>
              <a:rPr lang="cs-CZ" dirty="0" smtClean="0"/>
              <a:t>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89040"/>
            <a:ext cx="4197871" cy="279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581" y="3850295"/>
            <a:ext cx="3264125" cy="267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572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Memory</a:t>
            </a:r>
            <a:r>
              <a:rPr lang="cs-CZ" dirty="0"/>
              <a:t> as a </a:t>
            </a:r>
            <a:r>
              <a:rPr lang="cs-CZ" dirty="0" err="1"/>
              <a:t>camera</a:t>
            </a:r>
            <a:endParaRPr lang="cs-CZ" dirty="0"/>
          </a:p>
        </p:txBody>
      </p:sp>
      <p:sp>
        <p:nvSpPr>
          <p:cNvPr id="3" name="Zástupný symbol pro obsah 2"/>
          <p:cNvSpPr>
            <a:spLocks noGrp="1"/>
          </p:cNvSpPr>
          <p:nvPr>
            <p:ph sz="quarter" idx="1"/>
          </p:nvPr>
        </p:nvSpPr>
        <p:spPr>
          <a:xfrm>
            <a:off x="457200" y="980728"/>
            <a:ext cx="8147248" cy="5760640"/>
          </a:xfrm>
        </p:spPr>
        <p:txBody>
          <a:bodyPr>
            <a:normAutofit/>
          </a:bodyPr>
          <a:lstStyle/>
          <a:p>
            <a:r>
              <a:rPr lang="en-US" dirty="0"/>
              <a:t>Description 1</a:t>
            </a:r>
            <a:r>
              <a:rPr lang="en-US" i="1" dirty="0"/>
              <a:t>. “I was in my religion class and some people walked in </a:t>
            </a:r>
            <a:r>
              <a:rPr lang="en-US" i="1" dirty="0" smtClean="0"/>
              <a:t>and</a:t>
            </a:r>
            <a:r>
              <a:rPr lang="cs-CZ" i="1" dirty="0" smtClean="0"/>
              <a:t> </a:t>
            </a:r>
            <a:r>
              <a:rPr lang="en-US" i="1" dirty="0" smtClean="0"/>
              <a:t>started </a:t>
            </a:r>
            <a:r>
              <a:rPr lang="en-US" i="1" dirty="0"/>
              <a:t>talking about [it]. I didn’t know any details except that it </a:t>
            </a:r>
            <a:r>
              <a:rPr lang="en-US" i="1" dirty="0" smtClean="0"/>
              <a:t>had</a:t>
            </a:r>
            <a:r>
              <a:rPr lang="cs-CZ" i="1" dirty="0" smtClean="0"/>
              <a:t> </a:t>
            </a:r>
            <a:r>
              <a:rPr lang="en-US" i="1" dirty="0" smtClean="0"/>
              <a:t>exploded </a:t>
            </a:r>
            <a:r>
              <a:rPr lang="en-US" i="1" dirty="0"/>
              <a:t>and the schoolteacher’s students had all been watching which </a:t>
            </a:r>
            <a:r>
              <a:rPr lang="en-US" i="1" dirty="0" smtClean="0"/>
              <a:t>I</a:t>
            </a:r>
            <a:r>
              <a:rPr lang="cs-CZ" i="1" dirty="0" smtClean="0"/>
              <a:t> </a:t>
            </a:r>
            <a:r>
              <a:rPr lang="en-US" i="1" dirty="0" smtClean="0"/>
              <a:t>thought </a:t>
            </a:r>
            <a:r>
              <a:rPr lang="en-US" i="1" dirty="0"/>
              <a:t>was so sad. Then after class I went to my room and watched the </a:t>
            </a:r>
            <a:r>
              <a:rPr lang="en-US" i="1" dirty="0" smtClean="0"/>
              <a:t>TV</a:t>
            </a:r>
            <a:r>
              <a:rPr lang="cs-CZ" i="1" dirty="0" smtClean="0"/>
              <a:t> </a:t>
            </a:r>
            <a:r>
              <a:rPr lang="en-US" i="1" dirty="0" smtClean="0"/>
              <a:t>program </a:t>
            </a:r>
            <a:r>
              <a:rPr lang="en-US" i="1" dirty="0"/>
              <a:t>talking about it and I got all the details from that.”</a:t>
            </a:r>
          </a:p>
          <a:p>
            <a:endParaRPr lang="cs-CZ" dirty="0" smtClean="0"/>
          </a:p>
          <a:p>
            <a:r>
              <a:rPr lang="en-US" dirty="0" smtClean="0"/>
              <a:t>Description </a:t>
            </a:r>
            <a:r>
              <a:rPr lang="en-US" dirty="0"/>
              <a:t>2</a:t>
            </a:r>
            <a:r>
              <a:rPr lang="en-US" i="1" dirty="0"/>
              <a:t>. “When I first heard about the explosion I was sitting in </a:t>
            </a:r>
            <a:r>
              <a:rPr lang="en-US" i="1" dirty="0" smtClean="0"/>
              <a:t>my</a:t>
            </a:r>
            <a:r>
              <a:rPr lang="cs-CZ" i="1" dirty="0" smtClean="0"/>
              <a:t> </a:t>
            </a:r>
            <a:r>
              <a:rPr lang="en-US" i="1" dirty="0" smtClean="0"/>
              <a:t>freshman </a:t>
            </a:r>
            <a:r>
              <a:rPr lang="en-US" i="1" dirty="0"/>
              <a:t>dorm room with my roommate and we were watching TV. It </a:t>
            </a:r>
            <a:r>
              <a:rPr lang="en-US" i="1" dirty="0" smtClean="0"/>
              <a:t>came</a:t>
            </a:r>
            <a:r>
              <a:rPr lang="cs-CZ" i="1" dirty="0" smtClean="0"/>
              <a:t> </a:t>
            </a:r>
            <a:r>
              <a:rPr lang="en-US" i="1" dirty="0" smtClean="0"/>
              <a:t>on </a:t>
            </a:r>
            <a:r>
              <a:rPr lang="en-US" i="1" dirty="0"/>
              <a:t>a news flash and we were both totally shocked. I was really upset and </a:t>
            </a:r>
            <a:r>
              <a:rPr lang="en-US" i="1" dirty="0" smtClean="0"/>
              <a:t>I</a:t>
            </a:r>
            <a:r>
              <a:rPr lang="cs-CZ" i="1" dirty="0" smtClean="0"/>
              <a:t> </a:t>
            </a:r>
            <a:r>
              <a:rPr lang="en-US" i="1" dirty="0" smtClean="0"/>
              <a:t>went </a:t>
            </a:r>
            <a:r>
              <a:rPr lang="en-US" i="1" dirty="0"/>
              <a:t>upstairs to talk to a friend of mine and then I called my parents</a:t>
            </a:r>
            <a:r>
              <a:rPr lang="en-US" i="1" dirty="0" smtClean="0"/>
              <a:t>.”</a:t>
            </a:r>
            <a:endParaRPr lang="en-US" i="1" dirty="0"/>
          </a:p>
        </p:txBody>
      </p:sp>
    </p:spTree>
    <p:extLst>
      <p:ext uri="{BB962C8B-B14F-4D97-AF65-F5344CB8AC3E}">
        <p14:creationId xmlns:p14="http://schemas.microsoft.com/office/powerpoint/2010/main" val="2977986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Memory</a:t>
            </a:r>
            <a:r>
              <a:rPr lang="cs-CZ" dirty="0"/>
              <a:t> as a </a:t>
            </a:r>
            <a:r>
              <a:rPr lang="cs-CZ" dirty="0" err="1"/>
              <a:t>camera</a:t>
            </a:r>
            <a:endParaRPr lang="cs-CZ" dirty="0"/>
          </a:p>
        </p:txBody>
      </p:sp>
      <p:sp>
        <p:nvSpPr>
          <p:cNvPr id="3" name="Zástupný symbol pro obsah 2"/>
          <p:cNvSpPr>
            <a:spLocks noGrp="1"/>
          </p:cNvSpPr>
          <p:nvPr>
            <p:ph sz="quarter" idx="1"/>
          </p:nvPr>
        </p:nvSpPr>
        <p:spPr>
          <a:xfrm>
            <a:off x="457200" y="980728"/>
            <a:ext cx="8075240" cy="5493224"/>
          </a:xfrm>
        </p:spPr>
        <p:txBody>
          <a:bodyPr/>
          <a:lstStyle/>
          <a:p>
            <a:r>
              <a:rPr lang="cs-CZ" dirty="0" err="1" smtClean="0"/>
              <a:t>Distortions</a:t>
            </a:r>
            <a:r>
              <a:rPr lang="cs-CZ" dirty="0" smtClean="0"/>
              <a:t> </a:t>
            </a:r>
            <a:r>
              <a:rPr lang="cs-CZ" dirty="0" err="1" smtClean="0"/>
              <a:t>occur</a:t>
            </a:r>
            <a:r>
              <a:rPr lang="cs-CZ" dirty="0" smtClean="0"/>
              <a:t> </a:t>
            </a:r>
            <a:r>
              <a:rPr lang="cs-CZ" dirty="0" err="1" smtClean="0"/>
              <a:t>even</a:t>
            </a:r>
            <a:r>
              <a:rPr lang="cs-CZ" dirty="0" smtClean="0"/>
              <a:t> in </a:t>
            </a:r>
            <a:r>
              <a:rPr lang="cs-CZ" dirty="0" err="1" smtClean="0"/>
              <a:t>the</a:t>
            </a:r>
            <a:r>
              <a:rPr lang="cs-CZ" dirty="0" smtClean="0"/>
              <a:t> case </a:t>
            </a:r>
            <a:r>
              <a:rPr lang="cs-CZ" dirty="0" err="1" smtClean="0"/>
              <a:t>of</a:t>
            </a:r>
            <a:r>
              <a:rPr lang="cs-CZ" dirty="0" smtClean="0"/>
              <a:t> </a:t>
            </a:r>
            <a:r>
              <a:rPr lang="cs-CZ" dirty="0" err="1" smtClean="0"/>
              <a:t>eidetic</a:t>
            </a:r>
            <a:r>
              <a:rPr lang="cs-CZ" dirty="0" smtClean="0"/>
              <a:t> </a:t>
            </a:r>
            <a:r>
              <a:rPr lang="cs-CZ" dirty="0" err="1" smtClean="0"/>
              <a:t>memories</a:t>
            </a:r>
            <a:r>
              <a:rPr lang="cs-CZ" dirty="0" smtClean="0"/>
              <a:t>.</a:t>
            </a:r>
          </a:p>
          <a:p>
            <a:r>
              <a:rPr lang="cs-CZ" b="1" dirty="0" err="1" smtClean="0"/>
              <a:t>Conviction</a:t>
            </a:r>
            <a:r>
              <a:rPr lang="cs-CZ" dirty="0" smtClean="0"/>
              <a:t> </a:t>
            </a:r>
            <a:r>
              <a:rPr lang="cs-CZ" dirty="0" err="1" smtClean="0"/>
              <a:t>about</a:t>
            </a:r>
            <a:r>
              <a:rPr lang="cs-CZ" dirty="0" smtClean="0"/>
              <a:t> </a:t>
            </a:r>
            <a:r>
              <a:rPr lang="cs-CZ" dirty="0" err="1" smtClean="0"/>
              <a:t>the</a:t>
            </a:r>
            <a:r>
              <a:rPr lang="cs-CZ" dirty="0" smtClean="0"/>
              <a:t> </a:t>
            </a:r>
            <a:r>
              <a:rPr lang="cs-CZ" dirty="0" err="1" smtClean="0"/>
              <a:t>high</a:t>
            </a:r>
            <a:r>
              <a:rPr lang="cs-CZ" dirty="0" smtClean="0"/>
              <a:t> </a:t>
            </a:r>
            <a:r>
              <a:rPr lang="cs-CZ" dirty="0" err="1" smtClean="0"/>
              <a:t>accuracy</a:t>
            </a:r>
            <a:r>
              <a:rPr lang="cs-CZ" dirty="0" smtClean="0"/>
              <a:t> </a:t>
            </a:r>
            <a:r>
              <a:rPr lang="cs-CZ" dirty="0" err="1" smtClean="0"/>
              <a:t>of</a:t>
            </a:r>
            <a:r>
              <a:rPr lang="cs-CZ" dirty="0" smtClean="0"/>
              <a:t> </a:t>
            </a:r>
            <a:r>
              <a:rPr lang="cs-CZ" dirty="0" err="1" smtClean="0"/>
              <a:t>the</a:t>
            </a:r>
            <a:r>
              <a:rPr lang="cs-CZ" dirty="0" smtClean="0"/>
              <a:t> </a:t>
            </a:r>
            <a:r>
              <a:rPr lang="cs-CZ" dirty="0" err="1" smtClean="0"/>
              <a:t>memory</a:t>
            </a:r>
            <a:r>
              <a:rPr lang="cs-CZ" dirty="0" smtClean="0"/>
              <a:t> </a:t>
            </a:r>
          </a:p>
          <a:p>
            <a:r>
              <a:rPr lang="cs-CZ" dirty="0" err="1" smtClean="0"/>
              <a:t>Low</a:t>
            </a:r>
            <a:r>
              <a:rPr lang="cs-CZ" dirty="0" smtClean="0"/>
              <a:t> </a:t>
            </a:r>
            <a:r>
              <a:rPr lang="cs-CZ" dirty="0" err="1" smtClean="0"/>
              <a:t>correlation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conviction</a:t>
            </a:r>
            <a:r>
              <a:rPr lang="cs-CZ" dirty="0" smtClean="0"/>
              <a:t> and </a:t>
            </a:r>
            <a:r>
              <a:rPr lang="cs-CZ" dirty="0" err="1" smtClean="0"/>
              <a:t>the</a:t>
            </a:r>
            <a:r>
              <a:rPr lang="cs-CZ" dirty="0" smtClean="0"/>
              <a:t> </a:t>
            </a:r>
            <a:r>
              <a:rPr lang="cs-CZ" dirty="0" err="1" smtClean="0"/>
              <a:t>factual</a:t>
            </a:r>
            <a:r>
              <a:rPr lang="cs-CZ" dirty="0" smtClean="0"/>
              <a:t> </a:t>
            </a:r>
            <a:r>
              <a:rPr lang="cs-CZ" dirty="0" err="1" smtClean="0"/>
              <a:t>accuracy</a:t>
            </a:r>
            <a:endParaRPr lang="cs-CZ" dirty="0" smtClean="0"/>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36912"/>
            <a:ext cx="4464496" cy="401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160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Eye-witnesses</a:t>
            </a:r>
            <a:endParaRPr lang="cs-CZ" dirty="0"/>
          </a:p>
        </p:txBody>
      </p:sp>
      <p:pic>
        <p:nvPicPr>
          <p:cNvPr id="2048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6048672" cy="5086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757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Cognitive</a:t>
            </a:r>
            <a:r>
              <a:rPr lang="cs-CZ" dirty="0"/>
              <a:t> psychology</a:t>
            </a: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3140968"/>
            <a:ext cx="811229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323528" y="1448489"/>
            <a:ext cx="8280920" cy="861774"/>
          </a:xfrm>
          <a:prstGeom prst="rect">
            <a:avLst/>
          </a:prstGeom>
          <a:noFill/>
        </p:spPr>
        <p:txBody>
          <a:bodyPr wrap="square" rtlCol="0">
            <a:spAutoFit/>
          </a:bodyPr>
          <a:lstStyle/>
          <a:p>
            <a:pPr marL="285750" indent="-285750">
              <a:buFont typeface="Arial" panose="020B0604020202020204" pitchFamily="34" charset="0"/>
              <a:buChar char="•"/>
            </a:pPr>
            <a:r>
              <a:rPr lang="cs-CZ" sz="3200" b="1" dirty="0" err="1"/>
              <a:t>How</a:t>
            </a:r>
            <a:r>
              <a:rPr lang="cs-CZ" sz="3200" b="1" dirty="0"/>
              <a:t> </a:t>
            </a:r>
            <a:r>
              <a:rPr lang="cs-CZ" sz="3200" b="1" dirty="0" err="1"/>
              <a:t>humans</a:t>
            </a:r>
            <a:r>
              <a:rPr lang="cs-CZ" sz="3200" b="1" dirty="0"/>
              <a:t> </a:t>
            </a:r>
            <a:r>
              <a:rPr lang="cs-CZ" sz="3200" b="1" dirty="0" err="1"/>
              <a:t>process</a:t>
            </a:r>
            <a:r>
              <a:rPr lang="cs-CZ" sz="3200" b="1" dirty="0"/>
              <a:t> </a:t>
            </a:r>
            <a:r>
              <a:rPr lang="cs-CZ" sz="3200" b="1" dirty="0" err="1"/>
              <a:t>information</a:t>
            </a:r>
            <a:endParaRPr lang="cs-CZ" sz="3200" b="1" dirty="0"/>
          </a:p>
          <a:p>
            <a:endParaRPr lang="cs-CZ" dirty="0"/>
          </a:p>
        </p:txBody>
      </p:sp>
    </p:spTree>
    <p:extLst>
      <p:ext uri="{BB962C8B-B14F-4D97-AF65-F5344CB8AC3E}">
        <p14:creationId xmlns:p14="http://schemas.microsoft.com/office/powerpoint/2010/main" val="3094629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38138"/>
          </a:xfrm>
        </p:spPr>
        <p:txBody>
          <a:bodyPr>
            <a:normAutofit/>
          </a:bodyPr>
          <a:lstStyle/>
          <a:p>
            <a:pPr marL="0" indent="0"/>
            <a:r>
              <a:rPr lang="cs-CZ" dirty="0" err="1" smtClean="0"/>
              <a:t>Phases</a:t>
            </a:r>
            <a:r>
              <a:rPr lang="cs-CZ" dirty="0" smtClean="0"/>
              <a:t> </a:t>
            </a:r>
            <a:r>
              <a:rPr lang="cs-CZ" dirty="0" err="1" smtClean="0"/>
              <a:t>of</a:t>
            </a:r>
            <a:r>
              <a:rPr lang="cs-CZ" dirty="0" smtClean="0"/>
              <a:t> </a:t>
            </a:r>
            <a:r>
              <a:rPr lang="cs-CZ" dirty="0" err="1" smtClean="0"/>
              <a:t>memory</a:t>
            </a:r>
            <a:r>
              <a:rPr lang="cs-CZ" dirty="0" smtClean="0"/>
              <a:t> </a:t>
            </a:r>
            <a:r>
              <a:rPr lang="cs-CZ" dirty="0" err="1" smtClean="0"/>
              <a:t>process</a:t>
            </a:r>
            <a:r>
              <a:rPr lang="cs-CZ" dirty="0" smtClean="0"/>
              <a:t> </a:t>
            </a:r>
            <a:r>
              <a:rPr lang="cs-CZ" dirty="0" err="1" smtClean="0"/>
              <a:t>prone</a:t>
            </a:r>
            <a:r>
              <a:rPr lang="cs-CZ" dirty="0" smtClean="0"/>
              <a:t> to </a:t>
            </a:r>
            <a:r>
              <a:rPr lang="cs-CZ" dirty="0" err="1" smtClean="0"/>
              <a:t>distortion</a:t>
            </a:r>
            <a:r>
              <a:rPr lang="cs-CZ" dirty="0" smtClean="0"/>
              <a:t>:</a:t>
            </a:r>
            <a:endParaRPr lang="cs-CZ" dirty="0"/>
          </a:p>
        </p:txBody>
      </p:sp>
      <p:sp>
        <p:nvSpPr>
          <p:cNvPr id="3" name="Zástupný symbol pro obsah 2"/>
          <p:cNvSpPr>
            <a:spLocks noGrp="1"/>
          </p:cNvSpPr>
          <p:nvPr>
            <p:ph sz="quarter" idx="1"/>
          </p:nvPr>
        </p:nvSpPr>
        <p:spPr>
          <a:xfrm>
            <a:off x="457200" y="1772816"/>
            <a:ext cx="7467600" cy="4701136"/>
          </a:xfrm>
        </p:spPr>
        <p:txBody>
          <a:bodyPr/>
          <a:lstStyle/>
          <a:p>
            <a:pPr marL="457200" indent="-457200">
              <a:buFont typeface="+mj-lt"/>
              <a:buAutoNum type="arabicPeriod"/>
            </a:pPr>
            <a:r>
              <a:rPr lang="cs-CZ" dirty="0" err="1" smtClean="0"/>
              <a:t>Perception</a:t>
            </a:r>
            <a:r>
              <a:rPr lang="cs-CZ" dirty="0" smtClean="0"/>
              <a:t> and </a:t>
            </a:r>
            <a:r>
              <a:rPr lang="cs-CZ" dirty="0" err="1" smtClean="0"/>
              <a:t>attention</a:t>
            </a:r>
            <a:r>
              <a:rPr lang="cs-CZ" dirty="0" smtClean="0"/>
              <a:t> </a:t>
            </a:r>
            <a:r>
              <a:rPr lang="cs-CZ" dirty="0" err="1" smtClean="0"/>
              <a:t>focus</a:t>
            </a:r>
            <a:endParaRPr lang="cs-CZ" dirty="0" smtClean="0"/>
          </a:p>
          <a:p>
            <a:pPr marL="457200" indent="-457200">
              <a:buFont typeface="+mj-lt"/>
              <a:buAutoNum type="arabicPeriod" startAt="2"/>
            </a:pPr>
            <a:r>
              <a:rPr lang="cs-CZ" dirty="0" err="1" smtClean="0"/>
              <a:t>Coding</a:t>
            </a:r>
            <a:r>
              <a:rPr lang="cs-CZ" dirty="0" smtClean="0"/>
              <a:t> </a:t>
            </a:r>
            <a:r>
              <a:rPr lang="cs-CZ" dirty="0" smtClean="0"/>
              <a:t>in </a:t>
            </a:r>
            <a:r>
              <a:rPr lang="cs-CZ" dirty="0" err="1" smtClean="0"/>
              <a:t>memory</a:t>
            </a:r>
            <a:endParaRPr lang="cs-CZ" dirty="0" smtClean="0"/>
          </a:p>
          <a:p>
            <a:pPr marL="457200" indent="-457200">
              <a:buFont typeface="+mj-lt"/>
              <a:buAutoNum type="arabicPeriod" startAt="2"/>
            </a:pPr>
            <a:r>
              <a:rPr lang="cs-CZ" dirty="0" err="1" smtClean="0"/>
              <a:t>Storing</a:t>
            </a:r>
            <a:r>
              <a:rPr lang="cs-CZ" dirty="0" smtClean="0"/>
              <a:t> in </a:t>
            </a:r>
            <a:r>
              <a:rPr lang="cs-CZ" dirty="0" err="1" smtClean="0"/>
              <a:t>memory</a:t>
            </a:r>
            <a:r>
              <a:rPr lang="cs-CZ" dirty="0" smtClean="0"/>
              <a:t> – </a:t>
            </a:r>
            <a:r>
              <a:rPr lang="cs-CZ" dirty="0" err="1" smtClean="0"/>
              <a:t>forgetting</a:t>
            </a:r>
            <a:endParaRPr lang="cs-CZ" dirty="0" smtClean="0"/>
          </a:p>
          <a:p>
            <a:pPr marL="457200" indent="-457200">
              <a:buFont typeface="+mj-lt"/>
              <a:buAutoNum type="arabicPeriod" startAt="2"/>
            </a:pPr>
            <a:r>
              <a:rPr lang="cs-CZ" dirty="0" err="1" smtClean="0"/>
              <a:t>Recall</a:t>
            </a:r>
            <a:r>
              <a:rPr lang="cs-CZ" dirty="0" smtClean="0"/>
              <a:t> – </a:t>
            </a:r>
            <a:r>
              <a:rPr lang="cs-CZ" dirty="0" err="1" smtClean="0"/>
              <a:t>tendency</a:t>
            </a:r>
            <a:r>
              <a:rPr lang="cs-CZ" dirty="0" smtClean="0"/>
              <a:t> to </a:t>
            </a:r>
            <a:r>
              <a:rPr lang="cs-CZ" dirty="0" err="1" smtClean="0"/>
              <a:t>confabulate</a:t>
            </a:r>
            <a:endParaRPr lang="cs-CZ" dirty="0" smtClean="0"/>
          </a:p>
          <a:p>
            <a:endParaRPr lang="cs-CZ" dirty="0" smtClean="0"/>
          </a:p>
          <a:p>
            <a:r>
              <a:rPr lang="cs-CZ" dirty="0" err="1" smtClean="0"/>
              <a:t>Variables</a:t>
            </a:r>
            <a:r>
              <a:rPr lang="cs-CZ" dirty="0" smtClean="0"/>
              <a:t>: </a:t>
            </a:r>
            <a:r>
              <a:rPr lang="cs-CZ" dirty="0" err="1" smtClean="0"/>
              <a:t>time</a:t>
            </a:r>
            <a:r>
              <a:rPr lang="cs-CZ" dirty="0" smtClean="0"/>
              <a:t> and </a:t>
            </a:r>
            <a:r>
              <a:rPr lang="cs-CZ" dirty="0" err="1" smtClean="0"/>
              <a:t>duration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event</a:t>
            </a:r>
            <a:r>
              <a:rPr lang="cs-CZ" dirty="0" smtClean="0"/>
              <a:t>, gender, </a:t>
            </a:r>
            <a:r>
              <a:rPr lang="cs-CZ" dirty="0" err="1" smtClean="0"/>
              <a:t>age</a:t>
            </a:r>
            <a:r>
              <a:rPr lang="cs-CZ" dirty="0" smtClean="0"/>
              <a:t>, </a:t>
            </a:r>
            <a:r>
              <a:rPr lang="cs-CZ" dirty="0" err="1" smtClean="0"/>
              <a:t>intelligence</a:t>
            </a:r>
            <a:r>
              <a:rPr lang="cs-CZ" dirty="0" smtClean="0"/>
              <a:t>, „face </a:t>
            </a:r>
            <a:r>
              <a:rPr lang="cs-CZ" dirty="0" err="1" smtClean="0"/>
              <a:t>memory</a:t>
            </a:r>
            <a:r>
              <a:rPr lang="cs-CZ" dirty="0" smtClean="0"/>
              <a:t>“, </a:t>
            </a:r>
            <a:r>
              <a:rPr lang="cs-CZ" dirty="0" err="1" smtClean="0"/>
              <a:t>emotions</a:t>
            </a:r>
            <a:r>
              <a:rPr lang="cs-CZ" dirty="0" smtClean="0"/>
              <a:t>, personality,…</a:t>
            </a:r>
          </a:p>
        </p:txBody>
      </p:sp>
    </p:spTree>
    <p:extLst>
      <p:ext uri="{BB962C8B-B14F-4D97-AF65-F5344CB8AC3E}">
        <p14:creationId xmlns:p14="http://schemas.microsoft.com/office/powerpoint/2010/main" val="3529491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pPr marL="0" indent="0"/>
            <a:r>
              <a:rPr lang="cs-CZ" dirty="0" err="1" smtClean="0"/>
              <a:t>Causes</a:t>
            </a:r>
            <a:r>
              <a:rPr lang="cs-CZ" dirty="0" smtClean="0"/>
              <a:t> </a:t>
            </a:r>
            <a:r>
              <a:rPr lang="cs-CZ" dirty="0" err="1" smtClean="0"/>
              <a:t>of</a:t>
            </a:r>
            <a:r>
              <a:rPr lang="cs-CZ" dirty="0" smtClean="0"/>
              <a:t> </a:t>
            </a:r>
            <a:r>
              <a:rPr lang="cs-CZ" dirty="0" err="1" smtClean="0"/>
              <a:t>distortion</a:t>
            </a:r>
            <a:r>
              <a:rPr lang="cs-CZ" dirty="0" smtClean="0"/>
              <a:t>:</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pPr marL="0" indent="0">
              <a:buNone/>
            </a:pPr>
            <a:r>
              <a:rPr lang="cs-CZ" b="1" dirty="0" err="1" smtClean="0"/>
              <a:t>Nature</a:t>
            </a:r>
            <a:r>
              <a:rPr lang="cs-CZ" b="1" dirty="0" smtClean="0"/>
              <a:t> </a:t>
            </a:r>
            <a:r>
              <a:rPr lang="cs-CZ" b="1" dirty="0" err="1" smtClean="0"/>
              <a:t>of</a:t>
            </a:r>
            <a:r>
              <a:rPr lang="cs-CZ" b="1" dirty="0" smtClean="0"/>
              <a:t> </a:t>
            </a:r>
            <a:r>
              <a:rPr lang="cs-CZ" b="1" dirty="0" err="1" smtClean="0"/>
              <a:t>memory</a:t>
            </a:r>
            <a:r>
              <a:rPr lang="cs-CZ" b="1" dirty="0" smtClean="0"/>
              <a:t>:</a:t>
            </a:r>
          </a:p>
          <a:p>
            <a:endParaRPr lang="cs-CZ" dirty="0" smtClean="0"/>
          </a:p>
          <a:p>
            <a:endParaRPr lang="cs-CZ" dirty="0"/>
          </a:p>
          <a:p>
            <a:r>
              <a:rPr lang="cs-CZ" dirty="0" smtClean="0"/>
              <a:t>NOT </a:t>
            </a:r>
            <a:r>
              <a:rPr lang="cs-CZ" b="1" dirty="0" err="1" smtClean="0"/>
              <a:t>reproductive</a:t>
            </a:r>
            <a:r>
              <a:rPr lang="cs-CZ" dirty="0" smtClean="0"/>
              <a:t> – </a:t>
            </a:r>
            <a:r>
              <a:rPr lang="cs-CZ" dirty="0" err="1" smtClean="0"/>
              <a:t>doesnt</a:t>
            </a:r>
            <a:r>
              <a:rPr lang="cs-CZ" dirty="0" smtClean="0"/>
              <a:t> copy, </a:t>
            </a:r>
            <a:r>
              <a:rPr lang="cs-CZ" dirty="0" err="1" smtClean="0"/>
              <a:t>what</a:t>
            </a:r>
            <a:r>
              <a:rPr lang="cs-CZ" dirty="0" smtClean="0"/>
              <a:t> </a:t>
            </a:r>
            <a:r>
              <a:rPr lang="cs-CZ" dirty="0" err="1" smtClean="0"/>
              <a:t>we</a:t>
            </a:r>
            <a:r>
              <a:rPr lang="cs-CZ" dirty="0" smtClean="0"/>
              <a:t> </a:t>
            </a:r>
            <a:r>
              <a:rPr lang="cs-CZ" dirty="0" err="1" smtClean="0"/>
              <a:t>have</a:t>
            </a:r>
            <a:r>
              <a:rPr lang="cs-CZ" dirty="0" smtClean="0"/>
              <a:t> </a:t>
            </a:r>
            <a:r>
              <a:rPr lang="cs-CZ" dirty="0" err="1" smtClean="0"/>
              <a:t>experienced</a:t>
            </a:r>
            <a:endParaRPr lang="cs-CZ" dirty="0" smtClean="0"/>
          </a:p>
          <a:p>
            <a:endParaRPr lang="cs-CZ" dirty="0" smtClean="0"/>
          </a:p>
          <a:p>
            <a:endParaRPr lang="cs-CZ" dirty="0"/>
          </a:p>
          <a:p>
            <a:endParaRPr lang="cs-CZ" dirty="0" smtClean="0"/>
          </a:p>
          <a:p>
            <a:r>
              <a:rPr lang="cs-CZ" dirty="0" smtClean="0"/>
              <a:t>BUT </a:t>
            </a:r>
            <a:r>
              <a:rPr lang="cs-CZ" b="1" dirty="0" err="1" smtClean="0"/>
              <a:t>reconstructive</a:t>
            </a:r>
            <a:r>
              <a:rPr lang="cs-CZ" dirty="0" smtClean="0"/>
              <a:t> – </a:t>
            </a:r>
            <a:r>
              <a:rPr lang="cs-CZ" dirty="0" err="1" smtClean="0"/>
              <a:t>memories</a:t>
            </a:r>
            <a:r>
              <a:rPr lang="cs-CZ" dirty="0" smtClean="0"/>
              <a:t> + </a:t>
            </a:r>
            <a:r>
              <a:rPr lang="cs-CZ" dirty="0" err="1" smtClean="0"/>
              <a:t>convictions</a:t>
            </a:r>
            <a:r>
              <a:rPr lang="cs-CZ" dirty="0" smtClean="0"/>
              <a:t>, </a:t>
            </a:r>
            <a:r>
              <a:rPr lang="cs-CZ" dirty="0" err="1" smtClean="0"/>
              <a:t>needs</a:t>
            </a:r>
            <a:r>
              <a:rPr lang="cs-CZ" dirty="0" smtClean="0"/>
              <a:t>, </a:t>
            </a:r>
            <a:r>
              <a:rPr lang="cs-CZ" dirty="0" err="1" smtClean="0"/>
              <a:t>emotions</a:t>
            </a:r>
            <a:endParaRPr lang="cs-CZ" dirty="0" smtClean="0"/>
          </a:p>
        </p:txBody>
      </p:sp>
    </p:spTree>
    <p:extLst>
      <p:ext uri="{BB962C8B-B14F-4D97-AF65-F5344CB8AC3E}">
        <p14:creationId xmlns:p14="http://schemas.microsoft.com/office/powerpoint/2010/main" val="19867948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Creation</a:t>
            </a:r>
            <a:r>
              <a:rPr lang="cs-CZ" dirty="0" smtClean="0"/>
              <a:t> </a:t>
            </a:r>
            <a:r>
              <a:rPr lang="cs-CZ" dirty="0" err="1" smtClean="0"/>
              <a:t>of</a:t>
            </a:r>
            <a:r>
              <a:rPr lang="cs-CZ" dirty="0" smtClean="0"/>
              <a:t> </a:t>
            </a:r>
            <a:r>
              <a:rPr lang="cs-CZ" dirty="0" err="1" smtClean="0"/>
              <a:t>false</a:t>
            </a:r>
            <a:r>
              <a:rPr lang="cs-CZ" dirty="0" smtClean="0"/>
              <a:t> </a:t>
            </a:r>
            <a:r>
              <a:rPr lang="cs-CZ" dirty="0" err="1" smtClean="0"/>
              <a:t>memories</a:t>
            </a:r>
            <a:endParaRPr lang="cs-CZ" dirty="0"/>
          </a:p>
        </p:txBody>
      </p:sp>
      <p:sp>
        <p:nvSpPr>
          <p:cNvPr id="3" name="Zástupný symbol pro obsah 2"/>
          <p:cNvSpPr>
            <a:spLocks noGrp="1"/>
          </p:cNvSpPr>
          <p:nvPr>
            <p:ph sz="quarter" idx="1"/>
          </p:nvPr>
        </p:nvSpPr>
        <p:spPr>
          <a:xfrm>
            <a:off x="457200" y="1052736"/>
            <a:ext cx="7467600" cy="5421216"/>
          </a:xfrm>
        </p:spPr>
        <p:txBody>
          <a:bodyPr>
            <a:normAutofit lnSpcReduction="10000"/>
          </a:bodyPr>
          <a:lstStyle/>
          <a:p>
            <a:r>
              <a:rPr lang="cs-CZ" dirty="0" err="1" smtClean="0"/>
              <a:t>Loftus</a:t>
            </a:r>
            <a:r>
              <a:rPr lang="cs-CZ" dirty="0" smtClean="0"/>
              <a:t> (1993): </a:t>
            </a:r>
            <a:r>
              <a:rPr lang="cs-CZ" b="1" dirty="0" err="1" smtClean="0"/>
              <a:t>Lost</a:t>
            </a:r>
            <a:r>
              <a:rPr lang="cs-CZ" b="1" dirty="0" smtClean="0"/>
              <a:t> in a shopping </a:t>
            </a:r>
            <a:r>
              <a:rPr lang="cs-CZ" b="1" dirty="0" err="1" smtClean="0"/>
              <a:t>mall</a:t>
            </a:r>
            <a:endParaRPr lang="cs-CZ" b="1" dirty="0" smtClean="0"/>
          </a:p>
          <a:p>
            <a:r>
              <a:rPr lang="cs-CZ" sz="1800" dirty="0">
                <a:hlinkClick r:id="rId2"/>
              </a:rPr>
              <a:t>https://</a:t>
            </a:r>
            <a:r>
              <a:rPr lang="cs-CZ" sz="1800" dirty="0" smtClean="0">
                <a:hlinkClick r:id="rId2"/>
              </a:rPr>
              <a:t>www.youtube.com/watch?v=PQr_IJvYzbA</a:t>
            </a:r>
            <a:endParaRPr lang="cs-CZ" sz="1800" dirty="0" smtClean="0"/>
          </a:p>
          <a:p>
            <a:endParaRPr lang="cs-CZ" dirty="0" smtClean="0"/>
          </a:p>
          <a:p>
            <a:endParaRPr lang="cs-CZ" dirty="0"/>
          </a:p>
          <a:p>
            <a:endParaRPr lang="cs-CZ" dirty="0" smtClean="0"/>
          </a:p>
          <a:p>
            <a:endParaRPr lang="cs-CZ" dirty="0"/>
          </a:p>
          <a:p>
            <a:endParaRPr lang="cs-CZ" dirty="0" smtClean="0"/>
          </a:p>
          <a:p>
            <a:endParaRPr lang="cs-CZ" dirty="0"/>
          </a:p>
          <a:p>
            <a:r>
              <a:rPr lang="cs-CZ" dirty="0" err="1" smtClean="0"/>
              <a:t>Chris</a:t>
            </a:r>
            <a:r>
              <a:rPr lang="cs-CZ" dirty="0" smtClean="0"/>
              <a:t> had to </a:t>
            </a:r>
            <a:r>
              <a:rPr lang="cs-CZ" dirty="0" err="1" smtClean="0"/>
              <a:t>state</a:t>
            </a:r>
            <a:r>
              <a:rPr lang="cs-CZ" dirty="0" smtClean="0"/>
              <a:t> </a:t>
            </a:r>
            <a:r>
              <a:rPr lang="cs-CZ" dirty="0" err="1" smtClean="0"/>
              <a:t>everything</a:t>
            </a:r>
            <a:r>
              <a:rPr lang="cs-CZ" dirty="0" smtClean="0"/>
              <a:t> he </a:t>
            </a:r>
            <a:r>
              <a:rPr lang="cs-CZ" dirty="0" err="1" smtClean="0"/>
              <a:t>remembered</a:t>
            </a:r>
            <a:r>
              <a:rPr lang="cs-CZ" dirty="0" smtClean="0"/>
              <a:t>:</a:t>
            </a:r>
          </a:p>
          <a:p>
            <a:pPr marL="457200" indent="-457200">
              <a:buFont typeface="+mj-lt"/>
              <a:buAutoNum type="arabicPeriod"/>
            </a:pPr>
            <a:r>
              <a:rPr lang="cs-CZ" dirty="0" err="1" smtClean="0"/>
              <a:t>Few</a:t>
            </a:r>
            <a:r>
              <a:rPr lang="cs-CZ" dirty="0" smtClean="0"/>
              <a:t> </a:t>
            </a:r>
            <a:r>
              <a:rPr lang="cs-CZ" dirty="0" err="1" smtClean="0"/>
              <a:t>information</a:t>
            </a:r>
            <a:endParaRPr lang="cs-CZ" dirty="0" smtClean="0"/>
          </a:p>
          <a:p>
            <a:pPr marL="457200" indent="-457200">
              <a:buFont typeface="+mj-lt"/>
              <a:buAutoNum type="arabicPeriod"/>
            </a:pPr>
            <a:r>
              <a:rPr lang="cs-CZ" dirty="0" err="1" smtClean="0"/>
              <a:t>Reconstruction</a:t>
            </a:r>
            <a:r>
              <a:rPr lang="cs-CZ" dirty="0" smtClean="0"/>
              <a:t> </a:t>
            </a:r>
            <a:r>
              <a:rPr lang="cs-CZ" dirty="0" err="1" smtClean="0"/>
              <a:t>of</a:t>
            </a:r>
            <a:r>
              <a:rPr lang="cs-CZ" dirty="0" smtClean="0"/>
              <a:t> </a:t>
            </a:r>
            <a:r>
              <a:rPr lang="cs-CZ" dirty="0" err="1" smtClean="0"/>
              <a:t>elaborate</a:t>
            </a:r>
            <a:r>
              <a:rPr lang="cs-CZ" dirty="0" smtClean="0"/>
              <a:t> </a:t>
            </a:r>
            <a:r>
              <a:rPr lang="cs-CZ" dirty="0" err="1" smtClean="0"/>
              <a:t>memory</a:t>
            </a:r>
            <a:endParaRPr lang="cs-CZ" dirty="0" smtClean="0"/>
          </a:p>
          <a:p>
            <a:r>
              <a:rPr lang="cs-CZ" dirty="0" err="1" smtClean="0"/>
              <a:t>Similar</a:t>
            </a:r>
            <a:r>
              <a:rPr lang="cs-CZ" dirty="0" smtClean="0"/>
              <a:t> </a:t>
            </a:r>
            <a:r>
              <a:rPr lang="cs-CZ" dirty="0" err="1" smtClean="0"/>
              <a:t>experiments</a:t>
            </a:r>
            <a:r>
              <a:rPr lang="cs-CZ" dirty="0" smtClean="0"/>
              <a:t>: </a:t>
            </a:r>
            <a:r>
              <a:rPr lang="cs-CZ" dirty="0" err="1" smtClean="0"/>
              <a:t>aminal</a:t>
            </a:r>
            <a:r>
              <a:rPr lang="cs-CZ" dirty="0" smtClean="0"/>
              <a:t> </a:t>
            </a:r>
            <a:r>
              <a:rPr lang="cs-CZ" dirty="0" err="1" smtClean="0"/>
              <a:t>attack</a:t>
            </a:r>
            <a:r>
              <a:rPr lang="cs-CZ" dirty="0" smtClean="0"/>
              <a:t>, </a:t>
            </a:r>
            <a:r>
              <a:rPr lang="cs-CZ" dirty="0" err="1" smtClean="0"/>
              <a:t>injury</a:t>
            </a:r>
            <a:r>
              <a:rPr lang="cs-CZ" dirty="0" smtClean="0"/>
              <a:t>, </a:t>
            </a:r>
            <a:r>
              <a:rPr lang="cs-CZ" dirty="0" err="1" smtClean="0"/>
              <a:t>medical</a:t>
            </a:r>
            <a:r>
              <a:rPr lang="cs-CZ" dirty="0" smtClean="0"/>
              <a:t> </a:t>
            </a:r>
            <a:r>
              <a:rPr lang="cs-CZ" dirty="0" err="1" smtClean="0"/>
              <a:t>intervention</a:t>
            </a:r>
            <a:r>
              <a:rPr lang="cs-CZ" dirty="0" smtClean="0"/>
              <a:t>, </a:t>
            </a:r>
            <a:r>
              <a:rPr lang="cs-CZ" dirty="0" err="1" smtClean="0"/>
              <a:t>bullying</a:t>
            </a:r>
            <a:r>
              <a:rPr lang="cs-CZ" dirty="0" smtClean="0"/>
              <a:t>,…</a:t>
            </a:r>
            <a:endParaRPr lang="cs-CZ"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947217"/>
            <a:ext cx="2811664" cy="196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925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fontScale="90000"/>
          </a:bodyPr>
          <a:lstStyle/>
          <a:p>
            <a:r>
              <a:rPr lang="cs-CZ" dirty="0" err="1"/>
              <a:t>The</a:t>
            </a:r>
            <a:r>
              <a:rPr lang="cs-CZ" dirty="0"/>
              <a:t> </a:t>
            </a:r>
            <a:r>
              <a:rPr lang="cs-CZ" dirty="0" err="1"/>
              <a:t>human</a:t>
            </a:r>
            <a:r>
              <a:rPr lang="cs-CZ" dirty="0"/>
              <a:t> </a:t>
            </a:r>
            <a:r>
              <a:rPr lang="cs-CZ" dirty="0" err="1"/>
              <a:t>camera</a:t>
            </a:r>
            <a:r>
              <a:rPr lang="cs-CZ" dirty="0"/>
              <a:t> – </a:t>
            </a:r>
            <a:r>
              <a:rPr lang="cs-CZ" dirty="0" err="1"/>
              <a:t>Stephen</a:t>
            </a:r>
            <a:r>
              <a:rPr lang="cs-CZ" dirty="0"/>
              <a:t> </a:t>
            </a:r>
            <a:r>
              <a:rPr lang="cs-CZ" dirty="0" err="1" smtClean="0"/>
              <a:t>Wiltshire</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r>
              <a:rPr lang="cs-CZ" sz="2000" dirty="0">
                <a:hlinkClick r:id="rId2"/>
              </a:rPr>
              <a:t>https://</a:t>
            </a:r>
            <a:r>
              <a:rPr lang="cs-CZ" sz="2000" dirty="0" smtClean="0">
                <a:hlinkClick r:id="rId2"/>
              </a:rPr>
              <a:t>www.youtube.com/watch?v=a8YXZTlwTAU</a:t>
            </a:r>
            <a:endParaRPr lang="cs-CZ" sz="2000" dirty="0" smtClean="0"/>
          </a:p>
          <a:p>
            <a:endParaRPr lang="cs-CZ"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7" y="1772816"/>
            <a:ext cx="359092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5597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996952"/>
            <a:ext cx="7467600" cy="634082"/>
          </a:xfrm>
        </p:spPr>
        <p:txBody>
          <a:bodyPr/>
          <a:lstStyle/>
          <a:p>
            <a:pPr algn="ctr"/>
            <a:r>
              <a:rPr lang="cs-CZ" dirty="0" err="1" smtClean="0"/>
              <a:t>Thank</a:t>
            </a:r>
            <a:r>
              <a:rPr lang="cs-CZ" dirty="0" smtClean="0"/>
              <a:t> </a:t>
            </a:r>
            <a:r>
              <a:rPr lang="cs-CZ" dirty="0" err="1" smtClean="0"/>
              <a:t>You</a:t>
            </a:r>
            <a:r>
              <a:rPr lang="cs-CZ" dirty="0" smtClean="0"/>
              <a:t>!</a:t>
            </a:r>
            <a:endParaRPr lang="cs-CZ" dirty="0"/>
          </a:p>
        </p:txBody>
      </p:sp>
    </p:spTree>
    <p:extLst>
      <p:ext uri="{BB962C8B-B14F-4D97-AF65-F5344CB8AC3E}">
        <p14:creationId xmlns:p14="http://schemas.microsoft.com/office/powerpoint/2010/main" val="354401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Cognitive</a:t>
            </a:r>
            <a:r>
              <a:rPr lang="cs-CZ" dirty="0" smtClean="0"/>
              <a:t> psychology</a:t>
            </a:r>
            <a:endParaRPr lang="cs-CZ"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19" y="908720"/>
            <a:ext cx="8493111"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90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Cognitive</a:t>
            </a:r>
            <a:r>
              <a:rPr lang="cs-CZ" dirty="0" smtClean="0"/>
              <a:t> psychology</a:t>
            </a:r>
            <a:endParaRPr lang="en-US" dirty="0"/>
          </a:p>
        </p:txBody>
      </p:sp>
      <p:sp>
        <p:nvSpPr>
          <p:cNvPr id="3" name="Zástupný symbol pro obsah 2"/>
          <p:cNvSpPr>
            <a:spLocks noGrp="1"/>
          </p:cNvSpPr>
          <p:nvPr>
            <p:ph sz="quarter" idx="1"/>
          </p:nvPr>
        </p:nvSpPr>
        <p:spPr>
          <a:xfrm>
            <a:off x="457200" y="1052736"/>
            <a:ext cx="7467600" cy="5421216"/>
          </a:xfrm>
        </p:spPr>
        <p:txBody>
          <a:bodyPr/>
          <a:lstStyle/>
          <a:p>
            <a:pPr marL="0" indent="0">
              <a:buNone/>
            </a:pPr>
            <a:r>
              <a:rPr lang="cs-CZ" b="1" dirty="0" smtClean="0"/>
              <a:t>Basic </a:t>
            </a:r>
            <a:r>
              <a:rPr lang="cs-CZ" b="1" dirty="0" err="1" smtClean="0"/>
              <a:t>assumptions</a:t>
            </a:r>
            <a:endParaRPr lang="cs-CZ" b="1" dirty="0" smtClean="0"/>
          </a:p>
          <a:p>
            <a:r>
              <a:rPr lang="en-US" dirty="0"/>
              <a:t>Cognitive psychology is a pure science, based mainly on </a:t>
            </a:r>
            <a:r>
              <a:rPr lang="en-US" b="1" dirty="0"/>
              <a:t>laboratory experiments</a:t>
            </a:r>
            <a:r>
              <a:rPr lang="en-US" dirty="0"/>
              <a:t>.</a:t>
            </a:r>
          </a:p>
          <a:p>
            <a:endParaRPr lang="cs-CZ" dirty="0" smtClean="0"/>
          </a:p>
          <a:p>
            <a:r>
              <a:rPr lang="en-US" dirty="0" smtClean="0"/>
              <a:t>Behavior </a:t>
            </a:r>
            <a:r>
              <a:rPr lang="en-US" dirty="0"/>
              <a:t>can be largely explained in terms of how the mind operates, i.e. the </a:t>
            </a:r>
            <a:r>
              <a:rPr lang="en-US" b="1" dirty="0"/>
              <a:t>information processing approach</a:t>
            </a:r>
            <a:r>
              <a:rPr lang="en-US" dirty="0"/>
              <a:t>.</a:t>
            </a:r>
          </a:p>
          <a:p>
            <a:endParaRPr lang="cs-CZ" dirty="0" smtClean="0"/>
          </a:p>
          <a:p>
            <a:r>
              <a:rPr lang="en-US" dirty="0" smtClean="0"/>
              <a:t>The </a:t>
            </a:r>
            <a:r>
              <a:rPr lang="en-US" dirty="0"/>
              <a:t>mind works in a way similar to a </a:t>
            </a:r>
            <a:r>
              <a:rPr lang="en-US" b="1" dirty="0"/>
              <a:t>computer</a:t>
            </a:r>
            <a:r>
              <a:rPr lang="en-US" dirty="0"/>
              <a:t>: inputting, storing and retrieving data.</a:t>
            </a:r>
          </a:p>
          <a:p>
            <a:endParaRPr lang="cs-CZ" dirty="0" smtClean="0"/>
          </a:p>
          <a:p>
            <a:r>
              <a:rPr lang="en-US" dirty="0" smtClean="0"/>
              <a:t>Mediational </a:t>
            </a:r>
            <a:r>
              <a:rPr lang="en-US" dirty="0"/>
              <a:t>processes occur between stimulus and response.</a:t>
            </a:r>
          </a:p>
        </p:txBody>
      </p:sp>
    </p:spTree>
    <p:extLst>
      <p:ext uri="{BB962C8B-B14F-4D97-AF65-F5344CB8AC3E}">
        <p14:creationId xmlns:p14="http://schemas.microsoft.com/office/powerpoint/2010/main" val="37038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Cognitive</a:t>
            </a:r>
            <a:r>
              <a:rPr lang="cs-CZ" dirty="0" smtClean="0"/>
              <a:t> psychology</a:t>
            </a:r>
            <a:endParaRPr lang="en-US" dirty="0"/>
          </a:p>
        </p:txBody>
      </p:sp>
      <p:sp>
        <p:nvSpPr>
          <p:cNvPr id="3" name="Zástupný symbol pro obsah 2"/>
          <p:cNvSpPr>
            <a:spLocks noGrp="1"/>
          </p:cNvSpPr>
          <p:nvPr>
            <p:ph sz="quarter" idx="1"/>
          </p:nvPr>
        </p:nvSpPr>
        <p:spPr>
          <a:xfrm>
            <a:off x="457200" y="1052736"/>
            <a:ext cx="3826768" cy="5421216"/>
          </a:xfrm>
        </p:spPr>
        <p:txBody>
          <a:bodyPr/>
          <a:lstStyle/>
          <a:p>
            <a:pPr marL="0" indent="0">
              <a:buNone/>
            </a:pPr>
            <a:r>
              <a:rPr lang="cs-CZ" b="1" dirty="0" err="1" smtClean="0"/>
              <a:t>Strenghts</a:t>
            </a:r>
            <a:r>
              <a:rPr lang="cs-CZ" b="1" dirty="0" smtClean="0"/>
              <a:t>:</a:t>
            </a:r>
          </a:p>
          <a:p>
            <a:r>
              <a:rPr lang="en-US" dirty="0"/>
              <a:t>Scientific</a:t>
            </a:r>
          </a:p>
          <a:p>
            <a:r>
              <a:rPr lang="en-US" dirty="0"/>
              <a:t>Highly applicable (e.g. therapy, EWT)</a:t>
            </a:r>
          </a:p>
          <a:p>
            <a:r>
              <a:rPr lang="en-US" dirty="0"/>
              <a:t>Combines easily with </a:t>
            </a:r>
            <a:r>
              <a:rPr lang="cs-CZ" dirty="0" err="1" smtClean="0"/>
              <a:t>other</a:t>
            </a:r>
            <a:r>
              <a:rPr lang="cs-CZ" dirty="0" smtClean="0"/>
              <a:t> </a:t>
            </a:r>
            <a:r>
              <a:rPr lang="en-US" dirty="0" smtClean="0"/>
              <a:t>approaches</a:t>
            </a:r>
            <a:r>
              <a:rPr lang="en-US" dirty="0"/>
              <a:t>: behaviorism + Cog = Social </a:t>
            </a:r>
            <a:r>
              <a:rPr lang="en-US" dirty="0" smtClean="0"/>
              <a:t>Learning</a:t>
            </a:r>
            <a:r>
              <a:rPr lang="cs-CZ" dirty="0" smtClean="0"/>
              <a:t>;</a:t>
            </a:r>
            <a:r>
              <a:rPr lang="en-US" dirty="0" smtClean="0"/>
              <a:t> </a:t>
            </a:r>
            <a:r>
              <a:rPr lang="en-US" dirty="0"/>
              <a:t>Biology + Cog = Evolutionary </a:t>
            </a:r>
            <a:r>
              <a:rPr lang="en-US" dirty="0" err="1" smtClean="0"/>
              <a:t>Psy</a:t>
            </a:r>
            <a:r>
              <a:rPr lang="cs-CZ" dirty="0" err="1" smtClean="0"/>
              <a:t>chology</a:t>
            </a:r>
            <a:endParaRPr lang="en-US" dirty="0"/>
          </a:p>
          <a:p>
            <a:r>
              <a:rPr lang="en-US" dirty="0"/>
              <a:t>Many empirical studies to support theories</a:t>
            </a:r>
          </a:p>
        </p:txBody>
      </p:sp>
      <p:sp>
        <p:nvSpPr>
          <p:cNvPr id="4" name="Zástupný symbol pro obsah 2"/>
          <p:cNvSpPr txBox="1">
            <a:spLocks/>
          </p:cNvSpPr>
          <p:nvPr/>
        </p:nvSpPr>
        <p:spPr>
          <a:xfrm>
            <a:off x="4572000" y="1052736"/>
            <a:ext cx="3826768" cy="542121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cs-CZ" b="1" dirty="0" err="1" smtClean="0"/>
              <a:t>Limitations</a:t>
            </a:r>
            <a:r>
              <a:rPr lang="cs-CZ" b="1" dirty="0" smtClean="0"/>
              <a:t>:</a:t>
            </a:r>
          </a:p>
          <a:p>
            <a:r>
              <a:rPr lang="en-US" dirty="0"/>
              <a:t>Ignores biology (e.g. testosterone)</a:t>
            </a:r>
          </a:p>
          <a:p>
            <a:r>
              <a:rPr lang="en-US" dirty="0"/>
              <a:t>Experiments - low ecological validity</a:t>
            </a:r>
          </a:p>
          <a:p>
            <a:r>
              <a:rPr lang="en-US" dirty="0"/>
              <a:t>Humanism - rejects scientific method</a:t>
            </a:r>
          </a:p>
          <a:p>
            <a:r>
              <a:rPr lang="en-US" dirty="0"/>
              <a:t>Behaviorism - can’t objectively study unobservable behavior</a:t>
            </a:r>
          </a:p>
          <a:p>
            <a:r>
              <a:rPr lang="en-US" dirty="0"/>
              <a:t>Introspection is subjective</a:t>
            </a:r>
          </a:p>
          <a:p>
            <a:r>
              <a:rPr lang="en-US" dirty="0"/>
              <a:t>Machine reductionism</a:t>
            </a:r>
          </a:p>
        </p:txBody>
      </p:sp>
    </p:spTree>
    <p:extLst>
      <p:ext uri="{BB962C8B-B14F-4D97-AF65-F5344CB8AC3E}">
        <p14:creationId xmlns:p14="http://schemas.microsoft.com/office/powerpoint/2010/main" val="129780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2780928"/>
            <a:ext cx="7467600" cy="634082"/>
          </a:xfrm>
        </p:spPr>
        <p:txBody>
          <a:bodyPr/>
          <a:lstStyle/>
          <a:p>
            <a:pPr algn="ctr"/>
            <a:r>
              <a:rPr lang="cs-CZ" dirty="0" err="1" smtClean="0"/>
              <a:t>History</a:t>
            </a:r>
            <a:r>
              <a:rPr lang="cs-CZ" dirty="0" smtClean="0"/>
              <a:t> </a:t>
            </a:r>
            <a:r>
              <a:rPr lang="cs-CZ" dirty="0" err="1" smtClean="0"/>
              <a:t>of</a:t>
            </a:r>
            <a:r>
              <a:rPr lang="cs-CZ" dirty="0" smtClean="0"/>
              <a:t> </a:t>
            </a:r>
            <a:r>
              <a:rPr lang="cs-CZ" dirty="0" err="1" smtClean="0"/>
              <a:t>cognitive</a:t>
            </a:r>
            <a:r>
              <a:rPr lang="cs-CZ" dirty="0" smtClean="0"/>
              <a:t> psychology</a:t>
            </a:r>
            <a:endParaRPr lang="cs-CZ" dirty="0"/>
          </a:p>
        </p:txBody>
      </p:sp>
    </p:spTree>
    <p:extLst>
      <p:ext uri="{BB962C8B-B14F-4D97-AF65-F5344CB8AC3E}">
        <p14:creationId xmlns:p14="http://schemas.microsoft.com/office/powerpoint/2010/main" val="257047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smtClean="0"/>
              <a:t>History</a:t>
            </a:r>
            <a:endParaRPr lang="cs-CZ" dirty="0"/>
          </a:p>
        </p:txBody>
      </p:sp>
      <p:sp>
        <p:nvSpPr>
          <p:cNvPr id="3" name="Zástupný symbol pro obsah 2"/>
          <p:cNvSpPr>
            <a:spLocks noGrp="1"/>
          </p:cNvSpPr>
          <p:nvPr>
            <p:ph sz="quarter" idx="1"/>
          </p:nvPr>
        </p:nvSpPr>
        <p:spPr>
          <a:xfrm>
            <a:off x="457200" y="980728"/>
            <a:ext cx="7467600" cy="5493224"/>
          </a:xfrm>
        </p:spPr>
        <p:txBody>
          <a:bodyPr/>
          <a:lstStyle/>
          <a:p>
            <a:r>
              <a:rPr lang="cs-CZ" sz="2800" dirty="0" err="1" smtClean="0"/>
              <a:t>Until</a:t>
            </a:r>
            <a:r>
              <a:rPr lang="cs-CZ" sz="2800" dirty="0" smtClean="0"/>
              <a:t> 1950s:</a:t>
            </a:r>
          </a:p>
          <a:p>
            <a:pPr lvl="1"/>
            <a:r>
              <a:rPr lang="cs-CZ" sz="2400" dirty="0" err="1" smtClean="0"/>
              <a:t>Behaviorism</a:t>
            </a:r>
            <a:r>
              <a:rPr lang="cs-CZ" sz="2400" dirty="0" smtClean="0"/>
              <a:t> as a dominant </a:t>
            </a:r>
            <a:r>
              <a:rPr lang="cs-CZ" sz="2400" dirty="0" err="1" smtClean="0"/>
              <a:t>approach</a:t>
            </a:r>
            <a:r>
              <a:rPr lang="cs-CZ" sz="2400" dirty="0" smtClean="0"/>
              <a:t> in US psychology</a:t>
            </a:r>
          </a:p>
          <a:p>
            <a:pPr lvl="1"/>
            <a:r>
              <a:rPr lang="cs-CZ" sz="2400" b="1" dirty="0" smtClean="0"/>
              <a:t>Black box</a:t>
            </a:r>
          </a:p>
          <a:p>
            <a:endParaRPr lang="cs-CZ" dirty="0" smtClean="0"/>
          </a:p>
          <a:p>
            <a:r>
              <a:rPr lang="cs-CZ" sz="2800" dirty="0" smtClean="0"/>
              <a:t>1950s: </a:t>
            </a:r>
            <a:r>
              <a:rPr lang="cs-CZ" sz="2800" b="1" dirty="0" err="1" smtClean="0"/>
              <a:t>Cognitive</a:t>
            </a:r>
            <a:r>
              <a:rPr lang="cs-CZ" sz="2800" b="1" dirty="0" smtClean="0"/>
              <a:t> </a:t>
            </a:r>
            <a:r>
              <a:rPr lang="cs-CZ" sz="2800" b="1" dirty="0" err="1" smtClean="0"/>
              <a:t>revolution</a:t>
            </a:r>
            <a:r>
              <a:rPr lang="cs-CZ" sz="2800" b="1" dirty="0" smtClean="0"/>
              <a:t>:</a:t>
            </a:r>
          </a:p>
          <a:p>
            <a:pPr lvl="1"/>
            <a:r>
              <a:rPr lang="cs-CZ" sz="2800" dirty="0" err="1" smtClean="0"/>
              <a:t>Better</a:t>
            </a:r>
            <a:r>
              <a:rPr lang="cs-CZ" sz="2800" dirty="0" smtClean="0"/>
              <a:t> </a:t>
            </a:r>
            <a:r>
              <a:rPr lang="cs-CZ" sz="2800" dirty="0" err="1"/>
              <a:t>experimental</a:t>
            </a:r>
            <a:r>
              <a:rPr lang="cs-CZ" sz="2800" dirty="0"/>
              <a:t> </a:t>
            </a:r>
            <a:r>
              <a:rPr lang="cs-CZ" sz="2800" dirty="0" err="1" smtClean="0"/>
              <a:t>methods</a:t>
            </a:r>
            <a:endParaRPr lang="cs-CZ" sz="2800" dirty="0" smtClean="0"/>
          </a:p>
          <a:p>
            <a:pPr lvl="1"/>
            <a:r>
              <a:rPr lang="en-US" sz="2500" dirty="0"/>
              <a:t>Comparison between human and computer processing of </a:t>
            </a:r>
            <a:r>
              <a:rPr lang="en-US" sz="2500" dirty="0" smtClean="0"/>
              <a:t>information</a:t>
            </a:r>
            <a:r>
              <a:rPr lang="cs-CZ" sz="2500" dirty="0" smtClean="0"/>
              <a:t> (terminology)</a:t>
            </a:r>
          </a:p>
          <a:p>
            <a:pPr lvl="1"/>
            <a:endParaRPr lang="cs-CZ" sz="2500" dirty="0"/>
          </a:p>
          <a:p>
            <a:r>
              <a:rPr lang="cs-CZ" sz="1800" dirty="0">
                <a:hlinkClick r:id="rId3"/>
              </a:rPr>
              <a:t>https://</a:t>
            </a:r>
            <a:r>
              <a:rPr lang="cs-CZ" sz="1800" dirty="0" smtClean="0">
                <a:hlinkClick r:id="rId3"/>
              </a:rPr>
              <a:t>www.youtube.com/watch?t=58&amp;v=AeoyzqmyWug</a:t>
            </a:r>
            <a:endParaRPr lang="cs-CZ" sz="1800" dirty="0" smtClean="0"/>
          </a:p>
        </p:txBody>
      </p:sp>
    </p:spTree>
    <p:extLst>
      <p:ext uri="{BB962C8B-B14F-4D97-AF65-F5344CB8AC3E}">
        <p14:creationId xmlns:p14="http://schemas.microsoft.com/office/powerpoint/2010/main" val="1077135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4439</TotalTime>
  <Words>1569</Words>
  <Application>Microsoft Office PowerPoint</Application>
  <PresentationFormat>Předvádění na obrazovce (4:3)</PresentationFormat>
  <Paragraphs>259</Paragraphs>
  <Slides>44</Slides>
  <Notes>6</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Arkýř</vt:lpstr>
      <vt:lpstr>Human Nature: Key studies in psychology</vt:lpstr>
      <vt:lpstr>Content</vt:lpstr>
      <vt:lpstr>Cognitive psychology</vt:lpstr>
      <vt:lpstr>Cognitive psychology</vt:lpstr>
      <vt:lpstr>Cognitive psychology</vt:lpstr>
      <vt:lpstr>Cognitive psychology</vt:lpstr>
      <vt:lpstr>Cognitive psychology</vt:lpstr>
      <vt:lpstr>History of cognitive psychology</vt:lpstr>
      <vt:lpstr>History</vt:lpstr>
      <vt:lpstr>History</vt:lpstr>
      <vt:lpstr>History</vt:lpstr>
      <vt:lpstr>Culture and perception of pictures</vt:lpstr>
      <vt:lpstr>Sensation and Perception</vt:lpstr>
      <vt:lpstr>Why do we percieve differently?</vt:lpstr>
      <vt:lpstr>Prezentace aplikace PowerPoint</vt:lpstr>
      <vt:lpstr>Role of the environment and experience with it as a determinant of perception</vt:lpstr>
      <vt:lpstr>Role of the environment and experience with it as a determinant of perception</vt:lpstr>
      <vt:lpstr>How culture influences our perception? - Experience</vt:lpstr>
      <vt:lpstr>Role of the environment and experience with it as a determinant of perception</vt:lpstr>
      <vt:lpstr>Research focus</vt:lpstr>
      <vt:lpstr>Perception of patterns and pictures</vt:lpstr>
      <vt:lpstr>Perception of patterns and pictures</vt:lpstr>
      <vt:lpstr>Perception of patterns and pictures</vt:lpstr>
      <vt:lpstr>Perception and evironment</vt:lpstr>
      <vt:lpstr>Carpentered world hypothesis:</vt:lpstr>
      <vt:lpstr>Carpentered world hypothesis:</vt:lpstr>
      <vt:lpstr>Sophistication hypothesis</vt:lpstr>
      <vt:lpstr>Sophistication hypothesis</vt:lpstr>
      <vt:lpstr>Sophistication hypothesis</vt:lpstr>
      <vt:lpstr>Sophistication hypothesis</vt:lpstr>
      <vt:lpstr>Sophistication hypothesis</vt:lpstr>
      <vt:lpstr>Attention, Memory and its nature</vt:lpstr>
      <vt:lpstr>Attention</vt:lpstr>
      <vt:lpstr>Selective role of attention</vt:lpstr>
      <vt:lpstr>Memory</vt:lpstr>
      <vt:lpstr>Memory as a camera</vt:lpstr>
      <vt:lpstr>Memory as a camera</vt:lpstr>
      <vt:lpstr>Memory as a camera</vt:lpstr>
      <vt:lpstr>Eye-witnesses</vt:lpstr>
      <vt:lpstr>Phases of memory process prone to distortion:</vt:lpstr>
      <vt:lpstr>Causes of distortion:</vt:lpstr>
      <vt:lpstr>Creation of false memories</vt:lpstr>
      <vt:lpstr>The human camera – Stephen Wiltshire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Nature: Key studies in psychology</dc:title>
  <dc:creator>uzivatel</dc:creator>
  <cp:lastModifiedBy>uzivatel</cp:lastModifiedBy>
  <cp:revision>14</cp:revision>
  <dcterms:created xsi:type="dcterms:W3CDTF">2015-04-10T09:23:22Z</dcterms:created>
  <dcterms:modified xsi:type="dcterms:W3CDTF">2015-04-13T11:33:15Z</dcterms:modified>
</cp:coreProperties>
</file>