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51" r:id="rId3"/>
    <p:sldId id="412" r:id="rId4"/>
    <p:sldId id="413" r:id="rId5"/>
    <p:sldId id="414" r:id="rId6"/>
    <p:sldId id="410" r:id="rId7"/>
    <p:sldId id="415" r:id="rId8"/>
    <p:sldId id="422" r:id="rId9"/>
    <p:sldId id="429" r:id="rId10"/>
    <p:sldId id="426" r:id="rId11"/>
    <p:sldId id="435" r:id="rId12"/>
    <p:sldId id="436" r:id="rId13"/>
    <p:sldId id="355" r:id="rId14"/>
    <p:sldId id="440" r:id="rId15"/>
    <p:sldId id="442" r:id="rId16"/>
    <p:sldId id="445" r:id="rId17"/>
    <p:sldId id="446" r:id="rId18"/>
    <p:sldId id="438" r:id="rId19"/>
    <p:sldId id="448" r:id="rId20"/>
    <p:sldId id="453" r:id="rId21"/>
    <p:sldId id="454" r:id="rId22"/>
    <p:sldId id="456" r:id="rId23"/>
    <p:sldId id="460" r:id="rId24"/>
    <p:sldId id="464" r:id="rId25"/>
    <p:sldId id="466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87" r:id="rId35"/>
    <p:sldId id="504" r:id="rId36"/>
    <p:sldId id="378" r:id="rId37"/>
    <p:sldId id="491" r:id="rId38"/>
    <p:sldId id="495" r:id="rId39"/>
    <p:sldId id="501" r:id="rId40"/>
    <p:sldId id="370" r:id="rId41"/>
    <p:sldId id="409" r:id="rId4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CC"/>
    <a:srgbClr val="008000"/>
    <a:srgbClr val="5CB4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>
      <p:cViewPr>
        <p:scale>
          <a:sx n="66" d="100"/>
          <a:sy n="66" d="100"/>
        </p:scale>
        <p:origin x="-14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2C0F4F-465F-45A1-B581-C282E8D7820C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964488" cy="2808312"/>
          </a:xfrm>
        </p:spPr>
        <p:txBody>
          <a:bodyPr>
            <a:noAutofit/>
          </a:bodyPr>
          <a:lstStyle/>
          <a:p>
            <a:r>
              <a:rPr lang="sk-SK" sz="40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The</a:t>
            </a:r>
            <a:r>
              <a:rPr lang="sk-SK" sz="40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40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Brittle</a:t>
            </a:r>
            <a:r>
              <a:rPr lang="sk-SK" sz="40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40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Core</a:t>
            </a:r>
            <a:r>
              <a:rPr lang="sk-SK" sz="40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40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of</a:t>
            </a:r>
            <a:r>
              <a:rPr lang="sk-SK" sz="40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Humanity</a:t>
            </a:r>
            <a:endParaRPr lang="en-GB" sz="4000" b="1" dirty="0" smtClean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 pitchFamily="34" charset="0"/>
              <a:ea typeface="+mj-ea"/>
              <a:cs typeface="Lucida Sans" pitchFamily="34" charset="0"/>
            </a:endParaRPr>
          </a:p>
          <a:p>
            <a:r>
              <a:rPr lang="sk-SK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How</a:t>
            </a:r>
            <a:r>
              <a:rPr lang="sk-SK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Self-Control</a:t>
            </a:r>
            <a:r>
              <a:rPr lang="sk-SK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Fails</a:t>
            </a:r>
            <a:r>
              <a:rPr lang="sk-SK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and </a:t>
            </a:r>
            <a:r>
              <a:rPr lang="sk-SK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How</a:t>
            </a:r>
            <a:r>
              <a:rPr lang="sk-SK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It</a:t>
            </a:r>
            <a:r>
              <a:rPr lang="sk-SK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Works</a:t>
            </a:r>
            <a:endParaRPr lang="en-GB" b="1" dirty="0" smtClean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 pitchFamily="34" charset="0"/>
              <a:ea typeface="+mj-ea"/>
              <a:cs typeface="Lucida Sans" pitchFamily="34" charset="0"/>
            </a:endParaRPr>
          </a:p>
          <a:p>
            <a:endParaRPr lang="en-GB" sz="3600" b="1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 pitchFamily="34" charset="0"/>
              <a:ea typeface="+mj-ea"/>
              <a:cs typeface="Lucida Sans" pitchFamily="34" charset="0"/>
            </a:endParaRPr>
          </a:p>
        </p:txBody>
      </p:sp>
      <p:pic>
        <p:nvPicPr>
          <p:cNvPr id="5" name="Picture 8" descr="C:\Documents and Settings\katarina\Dokumenty\Stažené soubory\logo_blac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84176" cy="144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Taaanique\Desktop\MCN Dokumenty ELF\Zlyhanie vole obrazky\Self-Contr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76872"/>
            <a:ext cx="5092700" cy="386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Planning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Fallacy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67544" y="1988840"/>
            <a:ext cx="8280920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People</a:t>
            </a:r>
            <a:r>
              <a:rPr kumimoji="0" lang="en-US" sz="2200" b="1" i="0" u="none" strike="noStrike" kern="1200" cap="none" spc="0" normalizeH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tend to…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consider best-case scenarios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dirty="0" smtClean="0"/>
              <a:t>Disregard “statistics” on actual success rate of previous similar attempts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Why?</a:t>
            </a:r>
            <a:endParaRPr lang="sk-SK" sz="22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200" dirty="0" smtClean="0"/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200" dirty="0" smtClean="0"/>
              <a:t>Because we do not consider unexpected events and random disruptive factors, which are </a:t>
            </a:r>
            <a:r>
              <a:rPr lang="en-US" sz="2200" b="1" dirty="0" smtClean="0"/>
              <a:t>almost always </a:t>
            </a:r>
            <a:r>
              <a:rPr lang="en-US" sz="2200" dirty="0" smtClean="0"/>
              <a:t>present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200" dirty="0" smtClean="0"/>
              <a:t>As specific information on them in 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unavailable</a:t>
            </a:r>
            <a:r>
              <a:rPr lang="en-US" sz="2200" dirty="0" smtClean="0"/>
              <a:t>, we do not factor them in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Availability heuristic</a:t>
            </a:r>
            <a:endParaRPr lang="sk-SK" sz="2400" b="1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67544" y="1772816"/>
            <a:ext cx="8280920" cy="50851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People</a:t>
            </a:r>
            <a:r>
              <a:rPr kumimoji="0" lang="en-US" sz="2200" b="1" i="0" u="none" strike="noStrike" kern="1200" cap="none" spc="0" normalizeH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tend to…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Rely on immediate examples that come to mind when considering a situation /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problem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dirty="0" smtClean="0"/>
              <a:t>Make decisions based on this immediate information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information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primed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context (different cues remind us of different things)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baseline="0" dirty="0" smtClean="0"/>
              <a:t>The cues may include attributes</a:t>
            </a:r>
            <a:r>
              <a:rPr lang="en-US" sz="2200" dirty="0" smtClean="0"/>
              <a:t> of the situation, of the present alternatives, of surrounding objects, previous events, inner states, etc.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addition, we are hard-wired to pay more attention to certain pieces of information rather than others (loss</a:t>
            </a:r>
            <a:r>
              <a:rPr lang="en-US" sz="2200" dirty="0" err="1" smtClean="0"/>
              <a:t>es</a:t>
            </a:r>
            <a:r>
              <a:rPr lang="en-US" sz="2200" dirty="0" smtClean="0"/>
              <a:t>, beginnings and endings, unique features, etc.)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Availability heuristic</a:t>
            </a:r>
            <a:endParaRPr lang="sk-SK" sz="2400" b="1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67544" y="1916832"/>
            <a:ext cx="8280920" cy="49411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What the eye (mind) doesn’t see the heart doesn’t crave for.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21602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our motivation system works?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Analogy of three brains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Reptilian brain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basic reflexes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Taaanique\Desktop\dinosa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Analogy of three brains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Reptilian brain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basic reflexes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Mammalian brain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emotions 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Taaanique\Desktop\MCN Dokumenty ELF\Zlyhanie vole obrazky\images0YCPBB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17032"/>
            <a:ext cx="2085975" cy="2200275"/>
          </a:xfrm>
          <a:prstGeom prst="rect">
            <a:avLst/>
          </a:prstGeom>
          <a:noFill/>
        </p:spPr>
      </p:pic>
      <p:pic>
        <p:nvPicPr>
          <p:cNvPr id="8" name="Picture 3" descr="C:\Users\Taaanique\Desktop\MCN Dokumenty ELF\Zlyhanie vole obrazky\images6V6AGJ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84984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Analogy of three brains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Reptilian brain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basic reflexes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Mammalian brain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emotions 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Human brain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reasoning, mental representation, planning – delay of gratification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Taaanique\Desktop\MCN Dokumenty ELF\Zlyhanie vole obrazky\imagesX24A9D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293096"/>
            <a:ext cx="1524000" cy="202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Mammalian brain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I. P. Pavlov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Taaanique\Desktop\Pavlo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2836827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Mammalian brain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I. P. Pavlov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Classical conditioning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C:\Users\Taaanique\Desktop\Pavlov stat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456384" cy="5304589"/>
          </a:xfrm>
          <a:prstGeom prst="rect">
            <a:avLst/>
          </a:prstGeom>
          <a:noFill/>
        </p:spPr>
      </p:pic>
      <p:pic>
        <p:nvPicPr>
          <p:cNvPr id="7" name="Picture 2" descr="C:\Users\Taaanique\Desktop\MCN Dokumenty ELF\Zlyhanie vole obrazky\images0YCPBB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52936"/>
            <a:ext cx="2085975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Classical Conditioning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C:\Users\Taaanique\Desktop\Classical conditio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Expected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Utility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Theory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sk-SK" sz="36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sk-SK" sz="20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xpectancy</a:t>
            </a: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× </a:t>
            </a:r>
            <a:r>
              <a:rPr lang="sk-SK" sz="36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20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alue</a:t>
            </a:r>
            <a:endParaRPr lang="sk-SK" sz="36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Users\Taaanique\Desktop\Decisions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Classical conditioning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Why is this important to us (humans)???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Salivation in Pavlov’s dogs signalizes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increased anticipation of reward = increased need 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Cues in the environment previously associated with motivational states will become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signals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capable of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initiating those states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 the future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Mammalian brain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E. L. Thorndike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Instrumental learning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Taaanique\Desktop\Thorndik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3"/>
            <a:ext cx="2808312" cy="3538473"/>
          </a:xfrm>
          <a:prstGeom prst="rect">
            <a:avLst/>
          </a:prstGeom>
          <a:noFill/>
        </p:spPr>
      </p:pic>
      <p:pic>
        <p:nvPicPr>
          <p:cNvPr id="8" name="Picture 3" descr="C:\Users\Taaanique\Desktop\MCN Dokumenty ELF\Zlyhanie vole obrazky\images6V6AGJ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Instrumental Conditioning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:\Users\Taaanique\Desktop\Intrumental conditio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556349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Instrumental conditioning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Why is this important to us (humans)???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Objects and situations can trigger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automatic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behavioural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responses = HABITS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Always intertwined with classical conditioning (a stimulus triggers a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motivational state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as well as a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behavioural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reaction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 is our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not rational?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Our decisions and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behaviours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are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dependent</a:t>
            </a:r>
            <a:r>
              <a:rPr lang="sk-SK" sz="240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on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immediate (here-and-now) cues previously associated with motivational states or hard-wired heuristic systems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rather than global judgment of advantages and disadvantages in different situations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While we are capable of making </a:t>
            </a:r>
            <a:r>
              <a:rPr lang="en-US" sz="24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relatively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more global judgments,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necessity and quality of making these judgments is ALSO influenced by the present context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This is because our capacity of information processing is limited.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3898776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J. Gross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Taaanique\Desktop\James Gro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392122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3898776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J. Gross</a:t>
            </a:r>
          </a:p>
          <a:p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PREVENT THOSE EVIL STIMULI FROM ENTERING THE BRAIN AND PRODUCING AUTOMATIC RESPONSES!!!</a:t>
            </a:r>
          </a:p>
          <a:p>
            <a:r>
              <a:rPr lang="en-US" sz="2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How…?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Taaanique\Desktop\James Gro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392122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3898776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 </a:t>
            </a:r>
            <a:r>
              <a:rPr lang="en-US" sz="2400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sitiation</a:t>
            </a:r>
            <a:endParaRPr lang="en-US" sz="240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Taaanique\Desktop\Avoid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032448" cy="3103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4042792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 situation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Change situation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C:\Users\Taaanique\Desktop\esca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5688632" cy="2370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4618856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 situation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Change situation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Divert attention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C:\Users\Taaanique\Desktop\igno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140968"/>
            <a:ext cx="4752528" cy="316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Expected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Utility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Theory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sk-SK" sz="36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sk-SK" sz="20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xpectancy</a:t>
            </a: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× </a:t>
            </a:r>
            <a:r>
              <a:rPr lang="sk-SK" sz="36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20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alue</a:t>
            </a:r>
            <a:endParaRPr lang="sk-SK" sz="36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Users\Taaanique\Desktop\Decisions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4032448" cy="3024336"/>
          </a:xfrm>
          <a:prstGeom prst="rect">
            <a:avLst/>
          </a:prstGeom>
          <a:noFill/>
        </p:spPr>
      </p:pic>
      <p:sp>
        <p:nvSpPr>
          <p:cNvPr id="6" name="Kříž 5"/>
          <p:cNvSpPr/>
          <p:nvPr/>
        </p:nvSpPr>
        <p:spPr>
          <a:xfrm rot="18867451">
            <a:off x="1690250" y="835283"/>
            <a:ext cx="5904656" cy="5904656"/>
          </a:xfrm>
          <a:prstGeom prst="plus">
            <a:avLst>
              <a:gd name="adj" fmla="val 475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4618856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 situation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Change situation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Divert attention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Change thinking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C:\Users\Taaanique\Desktop\MCN Dokumenty ELF\Think positi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388843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4618856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 situation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Change situation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Divert attention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Change thinking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Act as if nothing happened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C:\Users\Taaanique\Desktop\Sp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29718"/>
            <a:ext cx="4320480" cy="33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6563072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 – EFFECTIVENESS: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2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Situation selection</a:t>
            </a:r>
          </a:p>
          <a:p>
            <a:r>
              <a:rPr lang="en-US" sz="25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Situation modification</a:t>
            </a:r>
          </a:p>
          <a:p>
            <a:r>
              <a:rPr lang="en-US" sz="2400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Attentional</a:t>
            </a:r>
            <a:r>
              <a:rPr lang="en-US" sz="24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deployment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Cognitive change</a:t>
            </a:r>
          </a:p>
          <a:p>
            <a:r>
              <a:rPr lang="en-US" sz="16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Response modulation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5724128" y="2996952"/>
            <a:ext cx="0" cy="216024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resist temptations?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6563072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Emotion regulation – EFFECTIVENESS: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2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Situation selection</a:t>
            </a:r>
          </a:p>
          <a:p>
            <a:r>
              <a:rPr lang="en-US" sz="25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Situation modification</a:t>
            </a:r>
          </a:p>
          <a:p>
            <a:r>
              <a:rPr lang="en-US" sz="2400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Attentional</a:t>
            </a:r>
            <a:r>
              <a:rPr lang="en-US" sz="24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deployment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Cognitive change</a:t>
            </a:r>
          </a:p>
          <a:p>
            <a:r>
              <a:rPr lang="en-US" sz="16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Response modulation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5724128" y="2996952"/>
            <a:ext cx="0" cy="216024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539552" y="2420889"/>
            <a:ext cx="7632848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Three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groups</a:t>
            </a: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watching a disgusting movie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Rea</a:t>
            </a:r>
            <a:r>
              <a:rPr kumimoji="0" lang="en-US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ppraisal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v. suppression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683568" y="2852935"/>
          <a:ext cx="7632849" cy="36201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15532"/>
                <a:gridCol w="2373034"/>
                <a:gridCol w="2544283"/>
              </a:tblGrid>
              <a:tr h="648073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Facial expressions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Physiological reactions</a:t>
                      </a:r>
                      <a:endParaRPr kumimoji="0" lang="en-GB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83137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1</a:t>
                      </a:r>
                      <a:r>
                        <a:rPr lang="en-US" b="1" dirty="0" smtClean="0"/>
                        <a:t>: No instruction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  <a:tr h="1017997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2</a:t>
                      </a:r>
                      <a:r>
                        <a:rPr lang="en-US" b="1" dirty="0" smtClean="0"/>
                        <a:t>:</a:t>
                      </a:r>
                      <a:r>
                        <a:rPr lang="en-US" b="1" baseline="0" dirty="0" smtClean="0"/>
                        <a:t> “Think of the movie in way that you’ll feel nothing.”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  <a:tr h="1017997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</a:t>
                      </a:r>
                      <a:r>
                        <a:rPr lang="en-US" b="1" dirty="0" smtClean="0"/>
                        <a:t>3:</a:t>
                      </a:r>
                      <a:r>
                        <a:rPr lang="en-US" b="1" baseline="0" dirty="0" smtClean="0"/>
                        <a:t> “Behave in a way so that other</a:t>
                      </a:r>
                      <a:r>
                        <a:rPr lang="sk-SK" b="1" baseline="0" dirty="0" smtClean="0"/>
                        <a:t>s</a:t>
                      </a:r>
                      <a:r>
                        <a:rPr lang="en-US" b="1" baseline="0" dirty="0" smtClean="0"/>
                        <a:t> think you feel nothing.”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412776"/>
            <a:ext cx="8064896" cy="115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smtClean="0"/>
              <a:t>Gross, J. J. (1998). Antecedent-and response-focused emotion regulation: divergent consequences for experience, expression, and physiology. </a:t>
            </a:r>
            <a:r>
              <a:rPr lang="en-US" i="1" dirty="0" smtClean="0"/>
              <a:t>Journal of personality and social psychology</a:t>
            </a:r>
            <a:r>
              <a:rPr lang="en-US" dirty="0" smtClean="0"/>
              <a:t>, </a:t>
            </a:r>
            <a:r>
              <a:rPr lang="en-US" i="1" dirty="0" smtClean="0"/>
              <a:t>74</a:t>
            </a:r>
            <a:r>
              <a:rPr lang="en-US" dirty="0" smtClean="0"/>
              <a:t>(1), 224.</a:t>
            </a:r>
            <a:endParaRPr lang="en-US" dirty="0"/>
          </a:p>
        </p:txBody>
      </p:sp>
      <p:pic>
        <p:nvPicPr>
          <p:cNvPr id="14338" name="Picture 2" descr="C:\Users\Taaanique\Desktop\Hap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581128"/>
            <a:ext cx="809927" cy="792088"/>
          </a:xfrm>
          <a:prstGeom prst="rect">
            <a:avLst/>
          </a:prstGeom>
          <a:noFill/>
        </p:spPr>
      </p:pic>
      <p:pic>
        <p:nvPicPr>
          <p:cNvPr id="11" name="Picture 2" descr="C:\Users\Taaanique\Desktop\Hap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589240"/>
            <a:ext cx="809927" cy="792088"/>
          </a:xfrm>
          <a:prstGeom prst="rect">
            <a:avLst/>
          </a:prstGeom>
          <a:noFill/>
        </p:spPr>
      </p:pic>
      <p:pic>
        <p:nvPicPr>
          <p:cNvPr id="12" name="Picture 2" descr="C:\Users\Taaanique\Desktop\Hap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581128"/>
            <a:ext cx="809927" cy="792088"/>
          </a:xfrm>
          <a:prstGeom prst="rect">
            <a:avLst/>
          </a:prstGeom>
          <a:noFill/>
        </p:spPr>
      </p:pic>
      <p:pic>
        <p:nvPicPr>
          <p:cNvPr id="14339" name="Picture 3" descr="C:\Users\Taaanique\Desktop\Unhap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792088" cy="792088"/>
          </a:xfrm>
          <a:prstGeom prst="rect">
            <a:avLst/>
          </a:prstGeom>
          <a:noFill/>
        </p:spPr>
      </p:pic>
      <p:pic>
        <p:nvPicPr>
          <p:cNvPr id="13" name="Picture 3" descr="C:\Users\Taaanique\Desktop\Unhap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573016"/>
            <a:ext cx="792088" cy="792088"/>
          </a:xfrm>
          <a:prstGeom prst="rect">
            <a:avLst/>
          </a:prstGeom>
          <a:noFill/>
        </p:spPr>
      </p:pic>
      <p:pic>
        <p:nvPicPr>
          <p:cNvPr id="14340" name="Picture 4" descr="C:\Users\Taaanique\Desktop\Disgust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517232"/>
            <a:ext cx="864096" cy="856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Human brain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7632848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</a:t>
            </a: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 fact that we can exercise self-control should not be taken for granted…</a:t>
            </a:r>
            <a:endParaRPr lang="sk-SK" sz="22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C:\Users\Taaanique\Desktop\MCN Dokumenty ELF\Zlyhanie vole obrazky\CNiSy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348880"/>
            <a:ext cx="2712296" cy="3765061"/>
          </a:xfrm>
          <a:prstGeom prst="rect">
            <a:avLst/>
          </a:prstGeom>
          <a:noFill/>
        </p:spPr>
      </p:pic>
      <p:pic>
        <p:nvPicPr>
          <p:cNvPr id="18434" name="Picture 2" descr="C:\Users\Taaanique\Desktop\MCN Dokumenty ELF\Zlyhanie vole obrazky\slider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427672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 self-control is like 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musc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Ego depletion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Roy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Baumeister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C:\Users\Taaanique\Desktop\Baumei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2952328" cy="3936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 self-control is like 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mus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 is a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limited but renewable resource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it can get depleted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 is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common for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all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types of self-control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(inhibition of automatic re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sponses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This means that is we use it up for one activity (studying for a test) there won’t be enough for another activity (being nice to your boss)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</a:t>
            </a: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blue           </a:t>
            </a:r>
            <a:r>
              <a:rPr lang="en-US" sz="2400" b="1" dirty="0" smtClean="0">
                <a:ln w="6350">
                  <a:noFill/>
                </a:ln>
                <a:solidFill>
                  <a:srgbClr val="0000CC"/>
                </a:solidFill>
                <a:latin typeface="+mj-lt"/>
                <a:ea typeface="+mj-ea"/>
                <a:cs typeface="+mj-cs"/>
              </a:rPr>
              <a:t>green</a:t>
            </a:r>
            <a:r>
              <a:rPr lang="en-US" sz="2400" b="1" dirty="0" smtClean="0">
                <a:ln w="6350">
                  <a:noFill/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         </a:t>
            </a:r>
            <a:r>
              <a:rPr lang="en-US" sz="2400" b="1" dirty="0" smtClean="0">
                <a:ln w="6350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red            </a:t>
            </a:r>
            <a:r>
              <a:rPr lang="en-US" sz="2400" b="1" dirty="0" smtClean="0">
                <a:ln w="6350">
                  <a:noFill/>
                </a:ln>
                <a:solidFill>
                  <a:srgbClr val="00CC00"/>
                </a:solidFill>
                <a:latin typeface="+mj-lt"/>
                <a:ea typeface="+mj-ea"/>
                <a:cs typeface="+mj-cs"/>
              </a:rPr>
              <a:t>yellow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268760"/>
            <a:ext cx="8064896" cy="72008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dirty="0" err="1" smtClean="0"/>
              <a:t>Muraven</a:t>
            </a:r>
            <a:r>
              <a:rPr lang="en-US" dirty="0" smtClean="0"/>
              <a:t>, M., &amp; </a:t>
            </a:r>
            <a:r>
              <a:rPr lang="en-US" dirty="0" err="1" smtClean="0"/>
              <a:t>Baumeister</a:t>
            </a:r>
            <a:r>
              <a:rPr lang="en-US" dirty="0" smtClean="0"/>
              <a:t>, R. F. (2000). Self-regulation and depletion of limited resources: Does self-control resemble a muscle</a:t>
            </a:r>
            <a:r>
              <a:rPr lang="en-US" dirty="0" smtClean="0"/>
              <a:t>? </a:t>
            </a:r>
            <a:r>
              <a:rPr lang="en-US" i="1" dirty="0" smtClean="0"/>
              <a:t>Psychological </a:t>
            </a:r>
            <a:r>
              <a:rPr lang="sk-SK" i="1" dirty="0" smtClean="0"/>
              <a:t>B</a:t>
            </a:r>
            <a:r>
              <a:rPr lang="en-US" i="1" dirty="0" err="1" smtClean="0"/>
              <a:t>ulletin</a:t>
            </a:r>
            <a:r>
              <a:rPr lang="en-US" dirty="0" smtClean="0"/>
              <a:t>, </a:t>
            </a:r>
            <a:r>
              <a:rPr lang="en-US" i="1" dirty="0" smtClean="0"/>
              <a:t>126</a:t>
            </a:r>
            <a:r>
              <a:rPr lang="en-US" dirty="0" smtClean="0"/>
              <a:t>(2), 247.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 self-control is like 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mus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GOOD NEWS: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can be restored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rest, motivational reinforcement, good plans/structure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 can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used economically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when necessary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 can be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trained</a:t>
            </a:r>
          </a:p>
          <a:p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OVERSTRAINING IS NOT TRAINING!!!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268760"/>
            <a:ext cx="8064896" cy="72008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dirty="0" err="1" smtClean="0"/>
              <a:t>Muraven</a:t>
            </a:r>
            <a:r>
              <a:rPr lang="en-US" dirty="0" smtClean="0"/>
              <a:t>, M., &amp; </a:t>
            </a:r>
            <a:r>
              <a:rPr lang="en-US" dirty="0" err="1" smtClean="0"/>
              <a:t>Baumeister</a:t>
            </a:r>
            <a:r>
              <a:rPr lang="en-US" dirty="0" smtClean="0"/>
              <a:t>, R. F. (2000). Self-regulation and depletion of limited resources: Does self-control resemble a muscle?. </a:t>
            </a:r>
            <a:r>
              <a:rPr lang="en-US" i="1" dirty="0" smtClean="0"/>
              <a:t>Psychological bulletin</a:t>
            </a:r>
            <a:r>
              <a:rPr lang="en-US" dirty="0" smtClean="0"/>
              <a:t>, </a:t>
            </a:r>
            <a:r>
              <a:rPr lang="en-US" i="1" dirty="0" smtClean="0"/>
              <a:t>126</a:t>
            </a:r>
            <a:r>
              <a:rPr lang="en-US" dirty="0" smtClean="0"/>
              <a:t>(2), 247.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Summary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Automatic responses have primacy over deliberate actions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Automatic responses are often non-conscious and undisputed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Automatic responses are context-dependent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Overcoming automatic responses requires exercise of WILL which is based on limited resources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 is therefore best to avoid triggers of automatic responses rather than trying to suppress the responses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Expected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Utility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Theory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sk-SK" sz="3600" b="1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sk-SK" sz="2000" b="1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xpectancy</a:t>
            </a: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× </a:t>
            </a:r>
            <a:r>
              <a:rPr lang="sk-SK" sz="36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20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alue</a:t>
            </a:r>
            <a:endParaRPr lang="sk-SK" sz="3600" b="1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Users\Taaanique\Desktop\Decisions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materials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Before attempting the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secod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quiz, watch the video on the “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Standford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marshmallow experiment” available in the interactive syllabus in the IS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Recommended materials: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Roy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Baumeister’s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videos on ego depletion (for research examples)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James Gross’s video on emotion regulation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79512" y="332656"/>
            <a:ext cx="8640960" cy="151216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The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 </a:t>
            </a:r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Brittle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 </a:t>
            </a:r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Core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 </a:t>
            </a:r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of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cs typeface="Lucida Sans" pitchFamily="34" charset="0"/>
              </a:rPr>
              <a:t> Humanity</a:t>
            </a:r>
            <a:endParaRPr lang="en-GB" sz="4400" b="1" dirty="0" smtClean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C:\Users\Taaanique\Desktop\MCN Dokumenty ELF\Zlyhanie vole obrazky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3600400" cy="3122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Expected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Utility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Theory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sk-SK" sz="3600" b="1" dirty="0" err="1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sk-SK" sz="2000" b="1" dirty="0" err="1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xpectancy</a:t>
            </a: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× </a:t>
            </a:r>
            <a:r>
              <a:rPr lang="sk-SK" sz="36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20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alue</a:t>
            </a:r>
            <a:endParaRPr lang="sk-SK" sz="3600" b="1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Users\Taaanique\Desktop\Decisions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5652120" y="3429000"/>
            <a:ext cx="2880320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z="2400" dirty="0" smtClean="0"/>
              <a:t>Daniel </a:t>
            </a:r>
            <a:r>
              <a:rPr lang="en-US" sz="2400" dirty="0" err="1" smtClean="0"/>
              <a:t>Kahneman</a:t>
            </a:r>
            <a:endParaRPr lang="en-US" sz="2400" dirty="0"/>
          </a:p>
        </p:txBody>
      </p:sp>
      <p:pic>
        <p:nvPicPr>
          <p:cNvPr id="7" name="Picture 2" descr="C:\Users\Taaanique\Desktop\Kahn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7072"/>
            <a:ext cx="3160432" cy="2376264"/>
          </a:xfrm>
          <a:prstGeom prst="rect">
            <a:avLst/>
          </a:prstGeom>
          <a:noFill/>
        </p:spPr>
      </p:pic>
      <p:sp>
        <p:nvSpPr>
          <p:cNvPr id="9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Planning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Fallacy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Planning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Fallacy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Kahneman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’s examples: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67544" y="1988840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Estimate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write a textbook on decision making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baseline="0" dirty="0" smtClean="0"/>
              <a:t>Estimates of time necessary based on available information on resources: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1,5 to 2,5 yrs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Planning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Fallacy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Kahneman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’s examples: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67544" y="1988840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Estimate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write a textbook on decision making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baseline="0" dirty="0" smtClean="0"/>
              <a:t>Estimates of time of completion based on available information on resources: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1,5 to 2,5 yrs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1988841"/>
            <a:ext cx="3970784" cy="486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Reality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Asked a colleague about other teams who attempted the same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b="1" dirty="0" smtClean="0"/>
              <a:t>Only 40% success rate </a:t>
            </a:r>
            <a:r>
              <a:rPr lang="en-US" sz="2200" dirty="0" smtClean="0"/>
              <a:t>(others abandoned the plan)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others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took around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 yrs</a:t>
            </a:r>
            <a:endParaRPr kumimoji="0" lang="en-US" sz="2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baseline="0" dirty="0" smtClean="0"/>
              <a:t>Most teams’</a:t>
            </a:r>
            <a:r>
              <a:rPr lang="en-US" sz="2200" dirty="0" smtClean="0"/>
              <a:t> resources were better 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Planning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Fallacy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Kahneman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’s examples: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67544" y="1988840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Estimate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Scottish Parliament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building – initial estimate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£40 million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baseline="0" dirty="0" smtClean="0"/>
              <a:t>Estimates of American homeowner</a:t>
            </a:r>
            <a:r>
              <a:rPr lang="en-US" sz="2200" dirty="0" smtClean="0"/>
              <a:t> of how much kitchen </a:t>
            </a:r>
            <a:r>
              <a:rPr lang="en-US" sz="2200" dirty="0" err="1" smtClean="0"/>
              <a:t>remodelling</a:t>
            </a:r>
            <a:r>
              <a:rPr lang="en-US" sz="2200" dirty="0" smtClean="0"/>
              <a:t> would cost: </a:t>
            </a:r>
            <a:r>
              <a:rPr lang="en-US" sz="2200" b="1" dirty="0" smtClean="0"/>
              <a:t>$18,658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1988841"/>
            <a:ext cx="3970784" cy="486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Reality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Finally completed for </a:t>
            </a:r>
            <a:r>
              <a:rPr lang="en-US" sz="2200" b="1" dirty="0" smtClean="0"/>
              <a:t>£</a:t>
            </a:r>
            <a:r>
              <a:rPr lang="en-US" sz="2200" b="1" dirty="0" smtClean="0">
                <a:solidFill>
                  <a:srgbClr val="C00000"/>
                </a:solidFill>
              </a:rPr>
              <a:t>431</a:t>
            </a:r>
            <a:r>
              <a:rPr lang="en-US" sz="2200" b="1" dirty="0" smtClean="0"/>
              <a:t> million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200" dirty="0" smtClean="0"/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cost: </a:t>
            </a:r>
            <a:r>
              <a:rPr lang="en-US" sz="2200" b="1" dirty="0" smtClean="0"/>
              <a:t>$</a:t>
            </a:r>
            <a:r>
              <a:rPr lang="en-US" sz="2200" b="1" dirty="0" smtClean="0">
                <a:solidFill>
                  <a:srgbClr val="C00000"/>
                </a:solidFill>
              </a:rPr>
              <a:t>38,769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4455</TotalTime>
  <Words>1202</Words>
  <Application>Microsoft Office PowerPoint</Application>
  <PresentationFormat>Předvádění na obrazovce (4:3)</PresentationFormat>
  <Paragraphs>223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Špička</vt:lpstr>
      <vt:lpstr>Snímek 1</vt:lpstr>
      <vt:lpstr>Irrational behaviour cont.</vt:lpstr>
      <vt:lpstr>Irrational behaviour cont.</vt:lpstr>
      <vt:lpstr>Irrational behaviour cont.</vt:lpstr>
      <vt:lpstr>Irrational behaviour cont.</vt:lpstr>
      <vt:lpstr>Irrational behaviour cont.</vt:lpstr>
      <vt:lpstr>Irrational behaviour cont.</vt:lpstr>
      <vt:lpstr>Irrational behaviour cont.</vt:lpstr>
      <vt:lpstr>Irrational behaviour cont.</vt:lpstr>
      <vt:lpstr>Irrational behaviour cont.</vt:lpstr>
      <vt:lpstr>Irrational behaviour cont.</vt:lpstr>
      <vt:lpstr>Irrational behaviour cont.</vt:lpstr>
      <vt:lpstr>How our motivation system works?</vt:lpstr>
      <vt:lpstr>Analogy of three brains</vt:lpstr>
      <vt:lpstr>Analogy of three brains</vt:lpstr>
      <vt:lpstr>Analogy of three brains</vt:lpstr>
      <vt:lpstr>Mammalian brain</vt:lpstr>
      <vt:lpstr>Mammalian brain</vt:lpstr>
      <vt:lpstr>Classical Conditioning</vt:lpstr>
      <vt:lpstr>Classical conditioning</vt:lpstr>
      <vt:lpstr>Mammalian brain</vt:lpstr>
      <vt:lpstr>Instrumental Conditioning</vt:lpstr>
      <vt:lpstr>Instrumental conditioning</vt:lpstr>
      <vt:lpstr>Why is our behaviour not rational?</vt:lpstr>
      <vt:lpstr>How to resist temptations?</vt:lpstr>
      <vt:lpstr>How to resist temptations?</vt:lpstr>
      <vt:lpstr>How to resist temptations?</vt:lpstr>
      <vt:lpstr>How to resist temptations?</vt:lpstr>
      <vt:lpstr>How to resist temptations?</vt:lpstr>
      <vt:lpstr>How to resist temptations?</vt:lpstr>
      <vt:lpstr>How to resist temptations?</vt:lpstr>
      <vt:lpstr>How to resist temptations?</vt:lpstr>
      <vt:lpstr>How to resist temptations?</vt:lpstr>
      <vt:lpstr>Snímek 34</vt:lpstr>
      <vt:lpstr>Human brain</vt:lpstr>
      <vt:lpstr>Our self-control is like a muscle</vt:lpstr>
      <vt:lpstr>Our self-control is like a muscle</vt:lpstr>
      <vt:lpstr>Our self-control is like a muscle</vt:lpstr>
      <vt:lpstr>Summary</vt:lpstr>
      <vt:lpstr>Additional materials</vt:lpstr>
      <vt:lpstr>Snímek 41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Taaanique</dc:creator>
  <cp:lastModifiedBy>Taaanique</cp:lastModifiedBy>
  <cp:revision>650</cp:revision>
  <dcterms:created xsi:type="dcterms:W3CDTF">2012-08-22T09:17:43Z</dcterms:created>
  <dcterms:modified xsi:type="dcterms:W3CDTF">2015-03-09T13:45:24Z</dcterms:modified>
</cp:coreProperties>
</file>