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9" r:id="rId2"/>
    <p:sldId id="256" r:id="rId3"/>
    <p:sldId id="263" r:id="rId4"/>
    <p:sldId id="282" r:id="rId5"/>
    <p:sldId id="283" r:id="rId6"/>
    <p:sldId id="284" r:id="rId7"/>
    <p:sldId id="257" r:id="rId8"/>
    <p:sldId id="258" r:id="rId9"/>
    <p:sldId id="261" r:id="rId10"/>
    <p:sldId id="260" r:id="rId11"/>
    <p:sldId id="262" r:id="rId12"/>
    <p:sldId id="270" r:id="rId13"/>
    <p:sldId id="264" r:id="rId14"/>
    <p:sldId id="265" r:id="rId15"/>
    <p:sldId id="271" r:id="rId16"/>
    <p:sldId id="272" r:id="rId17"/>
    <p:sldId id="266" r:id="rId18"/>
    <p:sldId id="267" r:id="rId19"/>
    <p:sldId id="268" r:id="rId20"/>
    <p:sldId id="269" r:id="rId21"/>
    <p:sldId id="274" r:id="rId22"/>
    <p:sldId id="276" r:id="rId23"/>
    <p:sldId id="277" r:id="rId24"/>
    <p:sldId id="278" r:id="rId25"/>
    <p:sldId id="273" r:id="rId26"/>
    <p:sldId id="275" r:id="rId27"/>
    <p:sldId id="279" r:id="rId28"/>
    <p:sldId id="280" r:id="rId29"/>
    <p:sldId id="281" r:id="rId30"/>
    <p:sldId id="285" r:id="rId31"/>
    <p:sldId id="286" r:id="rId32"/>
    <p:sldId id="287" r:id="rId33"/>
    <p:sldId id="288" r:id="rId34"/>
    <p:sldId id="289" r:id="rId35"/>
    <p:sldId id="290" r:id="rId36"/>
    <p:sldId id="297" r:id="rId37"/>
    <p:sldId id="291" r:id="rId38"/>
    <p:sldId id="292" r:id="rId39"/>
    <p:sldId id="294" r:id="rId40"/>
    <p:sldId id="293" r:id="rId41"/>
    <p:sldId id="295" r:id="rId42"/>
    <p:sldId id="296" r:id="rId43"/>
  </p:sldIdLst>
  <p:sldSz cx="9144000" cy="6858000" type="screen4x3"/>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Oddíl bez názvu" id="{4FCD8596-536A-45ED-A29B-C281B41246FF}">
          <p14:sldIdLst>
            <p14:sldId id="259"/>
            <p14:sldId id="256"/>
            <p14:sldId id="263"/>
            <p14:sldId id="282"/>
            <p14:sldId id="283"/>
            <p14:sldId id="284"/>
            <p14:sldId id="257"/>
            <p14:sldId id="258"/>
            <p14:sldId id="261"/>
            <p14:sldId id="260"/>
            <p14:sldId id="262"/>
            <p14:sldId id="270"/>
            <p14:sldId id="264"/>
            <p14:sldId id="265"/>
            <p14:sldId id="271"/>
            <p14:sldId id="272"/>
            <p14:sldId id="266"/>
            <p14:sldId id="267"/>
            <p14:sldId id="268"/>
            <p14:sldId id="269"/>
            <p14:sldId id="274"/>
            <p14:sldId id="276"/>
            <p14:sldId id="277"/>
            <p14:sldId id="278"/>
            <p14:sldId id="273"/>
            <p14:sldId id="275"/>
            <p14:sldId id="279"/>
            <p14:sldId id="280"/>
            <p14:sldId id="281"/>
            <p14:sldId id="285"/>
            <p14:sldId id="286"/>
            <p14:sldId id="287"/>
            <p14:sldId id="288"/>
            <p14:sldId id="289"/>
            <p14:sldId id="290"/>
            <p14:sldId id="297"/>
            <p14:sldId id="291"/>
            <p14:sldId id="292"/>
            <p14:sldId id="294"/>
            <p14:sldId id="293"/>
            <p14:sldId id="295"/>
            <p14:sldId id="296"/>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34615" autoAdjust="0"/>
    <p:restoredTop sz="86447" autoAdjust="0"/>
  </p:normalViewPr>
  <p:slideViewPr>
    <p:cSldViewPr>
      <p:cViewPr varScale="1">
        <p:scale>
          <a:sx n="94" d="100"/>
          <a:sy n="94" d="100"/>
        </p:scale>
        <p:origin x="-204" y="-102"/>
      </p:cViewPr>
      <p:guideLst>
        <p:guide orient="horz" pos="2160"/>
        <p:guide pos="2880"/>
      </p:guideLst>
    </p:cSldViewPr>
  </p:slideViewPr>
  <p:outlineViewPr>
    <p:cViewPr>
      <p:scale>
        <a:sx n="33" d="100"/>
        <a:sy n="33" d="100"/>
      </p:scale>
      <p:origin x="48" y="7362"/>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smtClean="0"/>
              <a:t>Kliknutím lze upravit styl.</a:t>
            </a:r>
            <a:endParaRPr lang="cs-CZ"/>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smtClean="0"/>
              <a:t>Kliknutím lze upravit styl předlohy.</a:t>
            </a:r>
            <a:endParaRPr lang="cs-CZ"/>
          </a:p>
        </p:txBody>
      </p:sp>
      <p:sp>
        <p:nvSpPr>
          <p:cNvPr id="4" name="Zástupný symbol pro datum 3"/>
          <p:cNvSpPr>
            <a:spLocks noGrp="1"/>
          </p:cNvSpPr>
          <p:nvPr>
            <p:ph type="dt" sz="half" idx="10"/>
          </p:nvPr>
        </p:nvSpPr>
        <p:spPr/>
        <p:txBody>
          <a:bodyPr/>
          <a:lstStyle/>
          <a:p>
            <a:fld id="{6545F1A5-A578-4EE6-AB7D-F1569AE3601A}" type="datetimeFigureOut">
              <a:rPr lang="cs-CZ" smtClean="0"/>
              <a:t>20.2.2015</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BEE23298-85C1-43F0-996B-A8CE1FC117C9}" type="slidenum">
              <a:rPr lang="cs-CZ" smtClean="0"/>
              <a:t>‹#›</a:t>
            </a:fld>
            <a:endParaRPr lang="cs-CZ"/>
          </a:p>
        </p:txBody>
      </p:sp>
    </p:spTree>
    <p:extLst>
      <p:ext uri="{BB962C8B-B14F-4D97-AF65-F5344CB8AC3E}">
        <p14:creationId xmlns:p14="http://schemas.microsoft.com/office/powerpoint/2010/main" val="7044578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6545F1A5-A578-4EE6-AB7D-F1569AE3601A}" type="datetimeFigureOut">
              <a:rPr lang="cs-CZ" smtClean="0"/>
              <a:t>20.2.2015</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BEE23298-85C1-43F0-996B-A8CE1FC117C9}" type="slidenum">
              <a:rPr lang="cs-CZ" smtClean="0"/>
              <a:t>‹#›</a:t>
            </a:fld>
            <a:endParaRPr lang="cs-CZ"/>
          </a:p>
        </p:txBody>
      </p:sp>
    </p:spTree>
    <p:extLst>
      <p:ext uri="{BB962C8B-B14F-4D97-AF65-F5344CB8AC3E}">
        <p14:creationId xmlns:p14="http://schemas.microsoft.com/office/powerpoint/2010/main" val="1934326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6545F1A5-A578-4EE6-AB7D-F1569AE3601A}" type="datetimeFigureOut">
              <a:rPr lang="cs-CZ" smtClean="0"/>
              <a:t>20.2.2015</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BEE23298-85C1-43F0-996B-A8CE1FC117C9}" type="slidenum">
              <a:rPr lang="cs-CZ" smtClean="0"/>
              <a:t>‹#›</a:t>
            </a:fld>
            <a:endParaRPr lang="cs-CZ"/>
          </a:p>
        </p:txBody>
      </p:sp>
    </p:spTree>
    <p:extLst>
      <p:ext uri="{BB962C8B-B14F-4D97-AF65-F5344CB8AC3E}">
        <p14:creationId xmlns:p14="http://schemas.microsoft.com/office/powerpoint/2010/main" val="19324405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6545F1A5-A578-4EE6-AB7D-F1569AE3601A}" type="datetimeFigureOut">
              <a:rPr lang="cs-CZ" smtClean="0"/>
              <a:t>20.2.2015</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BEE23298-85C1-43F0-996B-A8CE1FC117C9}" type="slidenum">
              <a:rPr lang="cs-CZ" smtClean="0"/>
              <a:t>‹#›</a:t>
            </a:fld>
            <a:endParaRPr lang="cs-CZ"/>
          </a:p>
        </p:txBody>
      </p:sp>
    </p:spTree>
    <p:extLst>
      <p:ext uri="{BB962C8B-B14F-4D97-AF65-F5344CB8AC3E}">
        <p14:creationId xmlns:p14="http://schemas.microsoft.com/office/powerpoint/2010/main" val="25048839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Kliknutím lze upravit styl.</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Kliknutím lze upravit styly předlohy textu.</a:t>
            </a:r>
          </a:p>
        </p:txBody>
      </p:sp>
      <p:sp>
        <p:nvSpPr>
          <p:cNvPr id="4" name="Zástupný symbol pro datum 3"/>
          <p:cNvSpPr>
            <a:spLocks noGrp="1"/>
          </p:cNvSpPr>
          <p:nvPr>
            <p:ph type="dt" sz="half" idx="10"/>
          </p:nvPr>
        </p:nvSpPr>
        <p:spPr/>
        <p:txBody>
          <a:bodyPr/>
          <a:lstStyle/>
          <a:p>
            <a:fld id="{6545F1A5-A578-4EE6-AB7D-F1569AE3601A}" type="datetimeFigureOut">
              <a:rPr lang="cs-CZ" smtClean="0"/>
              <a:t>20.2.2015</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BEE23298-85C1-43F0-996B-A8CE1FC117C9}" type="slidenum">
              <a:rPr lang="cs-CZ" smtClean="0"/>
              <a:t>‹#›</a:t>
            </a:fld>
            <a:endParaRPr lang="cs-CZ"/>
          </a:p>
        </p:txBody>
      </p:sp>
    </p:spTree>
    <p:extLst>
      <p:ext uri="{BB962C8B-B14F-4D97-AF65-F5344CB8AC3E}">
        <p14:creationId xmlns:p14="http://schemas.microsoft.com/office/powerpoint/2010/main" val="23270287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datum 4"/>
          <p:cNvSpPr>
            <a:spLocks noGrp="1"/>
          </p:cNvSpPr>
          <p:nvPr>
            <p:ph type="dt" sz="half" idx="10"/>
          </p:nvPr>
        </p:nvSpPr>
        <p:spPr/>
        <p:txBody>
          <a:bodyPr/>
          <a:lstStyle/>
          <a:p>
            <a:fld id="{6545F1A5-A578-4EE6-AB7D-F1569AE3601A}" type="datetimeFigureOut">
              <a:rPr lang="cs-CZ" smtClean="0"/>
              <a:t>20.2.2015</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BEE23298-85C1-43F0-996B-A8CE1FC117C9}" type="slidenum">
              <a:rPr lang="cs-CZ" smtClean="0"/>
              <a:t>‹#›</a:t>
            </a:fld>
            <a:endParaRPr lang="cs-CZ"/>
          </a:p>
        </p:txBody>
      </p:sp>
    </p:spTree>
    <p:extLst>
      <p:ext uri="{BB962C8B-B14F-4D97-AF65-F5344CB8AC3E}">
        <p14:creationId xmlns:p14="http://schemas.microsoft.com/office/powerpoint/2010/main" val="28222412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smtClean="0"/>
              <a:t>Kliknutím lze upravit styl.</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Zástupný symbol pro datum 6"/>
          <p:cNvSpPr>
            <a:spLocks noGrp="1"/>
          </p:cNvSpPr>
          <p:nvPr>
            <p:ph type="dt" sz="half" idx="10"/>
          </p:nvPr>
        </p:nvSpPr>
        <p:spPr/>
        <p:txBody>
          <a:bodyPr/>
          <a:lstStyle/>
          <a:p>
            <a:fld id="{6545F1A5-A578-4EE6-AB7D-F1569AE3601A}" type="datetimeFigureOut">
              <a:rPr lang="cs-CZ" smtClean="0"/>
              <a:t>20.2.2015</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BEE23298-85C1-43F0-996B-A8CE1FC117C9}" type="slidenum">
              <a:rPr lang="cs-CZ" smtClean="0"/>
              <a:t>‹#›</a:t>
            </a:fld>
            <a:endParaRPr lang="cs-CZ"/>
          </a:p>
        </p:txBody>
      </p:sp>
    </p:spTree>
    <p:extLst>
      <p:ext uri="{BB962C8B-B14F-4D97-AF65-F5344CB8AC3E}">
        <p14:creationId xmlns:p14="http://schemas.microsoft.com/office/powerpoint/2010/main" val="20069118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datum 2"/>
          <p:cNvSpPr>
            <a:spLocks noGrp="1"/>
          </p:cNvSpPr>
          <p:nvPr>
            <p:ph type="dt" sz="half" idx="10"/>
          </p:nvPr>
        </p:nvSpPr>
        <p:spPr/>
        <p:txBody>
          <a:bodyPr/>
          <a:lstStyle/>
          <a:p>
            <a:fld id="{6545F1A5-A578-4EE6-AB7D-F1569AE3601A}" type="datetimeFigureOut">
              <a:rPr lang="cs-CZ" smtClean="0"/>
              <a:t>20.2.2015</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BEE23298-85C1-43F0-996B-A8CE1FC117C9}" type="slidenum">
              <a:rPr lang="cs-CZ" smtClean="0"/>
              <a:t>‹#›</a:t>
            </a:fld>
            <a:endParaRPr lang="cs-CZ"/>
          </a:p>
        </p:txBody>
      </p:sp>
    </p:spTree>
    <p:extLst>
      <p:ext uri="{BB962C8B-B14F-4D97-AF65-F5344CB8AC3E}">
        <p14:creationId xmlns:p14="http://schemas.microsoft.com/office/powerpoint/2010/main" val="10580756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6545F1A5-A578-4EE6-AB7D-F1569AE3601A}" type="datetimeFigureOut">
              <a:rPr lang="cs-CZ" smtClean="0"/>
              <a:t>20.2.2015</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BEE23298-85C1-43F0-996B-A8CE1FC117C9}" type="slidenum">
              <a:rPr lang="cs-CZ" smtClean="0"/>
              <a:t>‹#›</a:t>
            </a:fld>
            <a:endParaRPr lang="cs-CZ"/>
          </a:p>
        </p:txBody>
      </p:sp>
    </p:spTree>
    <p:extLst>
      <p:ext uri="{BB962C8B-B14F-4D97-AF65-F5344CB8AC3E}">
        <p14:creationId xmlns:p14="http://schemas.microsoft.com/office/powerpoint/2010/main" val="38248283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Kliknutím lze upravit styl.</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p>
            <a:fld id="{6545F1A5-A578-4EE6-AB7D-F1569AE3601A}" type="datetimeFigureOut">
              <a:rPr lang="cs-CZ" smtClean="0"/>
              <a:t>20.2.2015</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BEE23298-85C1-43F0-996B-A8CE1FC117C9}" type="slidenum">
              <a:rPr lang="cs-CZ" smtClean="0"/>
              <a:t>‹#›</a:t>
            </a:fld>
            <a:endParaRPr lang="cs-CZ"/>
          </a:p>
        </p:txBody>
      </p:sp>
    </p:spTree>
    <p:extLst>
      <p:ext uri="{BB962C8B-B14F-4D97-AF65-F5344CB8AC3E}">
        <p14:creationId xmlns:p14="http://schemas.microsoft.com/office/powerpoint/2010/main" val="13476368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Kliknutím lze upravit styl.</a:t>
            </a:r>
            <a:endParaRPr lang="cs-CZ"/>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p>
            <a:fld id="{6545F1A5-A578-4EE6-AB7D-F1569AE3601A}" type="datetimeFigureOut">
              <a:rPr lang="cs-CZ" smtClean="0"/>
              <a:t>20.2.2015</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BEE23298-85C1-43F0-996B-A8CE1FC117C9}" type="slidenum">
              <a:rPr lang="cs-CZ" smtClean="0"/>
              <a:t>‹#›</a:t>
            </a:fld>
            <a:endParaRPr lang="cs-CZ"/>
          </a:p>
        </p:txBody>
      </p:sp>
    </p:spTree>
    <p:extLst>
      <p:ext uri="{BB962C8B-B14F-4D97-AF65-F5344CB8AC3E}">
        <p14:creationId xmlns:p14="http://schemas.microsoft.com/office/powerpoint/2010/main" val="37192897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cs-CZ" smtClean="0"/>
              <a:t>Kliknutím lze upravit styl.</a:t>
            </a:r>
            <a:endParaRPr lang="cs-CZ"/>
          </a:p>
        </p:txBody>
      </p:sp>
      <p:sp>
        <p:nvSpPr>
          <p:cNvPr id="3" name="Zástupný symbol pro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45F1A5-A578-4EE6-AB7D-F1569AE3601A}" type="datetimeFigureOut">
              <a:rPr lang="cs-CZ" smtClean="0"/>
              <a:t>20.2.2015</a:t>
            </a:fld>
            <a:endParaRPr lang="cs-CZ"/>
          </a:p>
        </p:txBody>
      </p:sp>
      <p:sp>
        <p:nvSpPr>
          <p:cNvPr id="5" name="Zástupný symbol pro zápatí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E23298-85C1-43F0-996B-A8CE1FC117C9}" type="slidenum">
              <a:rPr lang="cs-CZ" smtClean="0"/>
              <a:t>‹#›</a:t>
            </a:fld>
            <a:endParaRPr lang="cs-CZ"/>
          </a:p>
        </p:txBody>
      </p:sp>
    </p:spTree>
    <p:extLst>
      <p:ext uri="{BB962C8B-B14F-4D97-AF65-F5344CB8AC3E}">
        <p14:creationId xmlns:p14="http://schemas.microsoft.com/office/powerpoint/2010/main" val="40264838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hyperlink" Target="http://commons.wikimedia.org/wiki/File:Queso_Idiaz%C3%A1bal.jpg"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lstStyle/>
          <a:p>
            <a:r>
              <a:rPr lang="cs-CZ" dirty="0" smtClean="0"/>
              <a:t>EUSKAL GASTRONOMIA</a:t>
            </a:r>
            <a:endParaRPr lang="cs-CZ"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43608" y="1700808"/>
            <a:ext cx="3312368" cy="1743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4048" y="1412776"/>
            <a:ext cx="2887948" cy="160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63688" y="4062257"/>
            <a:ext cx="2178943" cy="16321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24128" y="3356992"/>
            <a:ext cx="1752600" cy="2609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6291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smtClean="0"/>
              <a:t>Los 50 </a:t>
            </a:r>
            <a:r>
              <a:rPr lang="cs-CZ" dirty="0" err="1" smtClean="0"/>
              <a:t>mejores</a:t>
            </a:r>
            <a:r>
              <a:rPr lang="cs-CZ" dirty="0" smtClean="0"/>
              <a:t> </a:t>
            </a:r>
            <a:r>
              <a:rPr lang="cs-CZ" dirty="0" err="1" smtClean="0"/>
              <a:t>restaurantes</a:t>
            </a:r>
            <a:r>
              <a:rPr lang="cs-CZ" dirty="0" smtClean="0"/>
              <a:t> </a:t>
            </a:r>
            <a:r>
              <a:rPr lang="cs-CZ" dirty="0" err="1" smtClean="0"/>
              <a:t>del</a:t>
            </a:r>
            <a:r>
              <a:rPr lang="cs-CZ" dirty="0" smtClean="0"/>
              <a:t> </a:t>
            </a:r>
            <a:r>
              <a:rPr lang="cs-CZ" dirty="0" err="1" smtClean="0"/>
              <a:t>mundo</a:t>
            </a:r>
            <a:r>
              <a:rPr lang="cs-CZ" dirty="0" smtClean="0"/>
              <a:t>.</a:t>
            </a:r>
            <a:endParaRPr lang="cs-CZ" dirty="0"/>
          </a:p>
        </p:txBody>
      </p:sp>
      <p:sp>
        <p:nvSpPr>
          <p:cNvPr id="3" name="Zástupný symbol pro obsah 2"/>
          <p:cNvSpPr>
            <a:spLocks noGrp="1"/>
          </p:cNvSpPr>
          <p:nvPr>
            <p:ph idx="1"/>
          </p:nvPr>
        </p:nvSpPr>
        <p:spPr/>
        <p:txBody>
          <a:bodyPr>
            <a:normAutofit fontScale="55000" lnSpcReduction="20000"/>
          </a:bodyPr>
          <a:lstStyle/>
          <a:p>
            <a:r>
              <a:rPr lang="cs-CZ" b="1" dirty="0" smtClean="0"/>
              <a:t>11. </a:t>
            </a:r>
            <a:r>
              <a:rPr lang="cs-CZ" b="1" dirty="0" err="1" smtClean="0"/>
              <a:t>Mirazur</a:t>
            </a:r>
            <a:r>
              <a:rPr lang="cs-CZ" dirty="0" smtClean="0"/>
              <a:t> en Francia</a:t>
            </a:r>
          </a:p>
          <a:p>
            <a:r>
              <a:rPr lang="cs-CZ" b="1" dirty="0" smtClean="0"/>
              <a:t>12. </a:t>
            </a:r>
            <a:r>
              <a:rPr lang="cs-CZ" b="1" dirty="0" err="1" smtClean="0"/>
              <a:t>Vendome</a:t>
            </a:r>
            <a:r>
              <a:rPr lang="cs-CZ" dirty="0" smtClean="0"/>
              <a:t> de </a:t>
            </a:r>
            <a:r>
              <a:rPr lang="cs-CZ" dirty="0" err="1" smtClean="0"/>
              <a:t>Alemania</a:t>
            </a:r>
            <a:endParaRPr lang="cs-CZ" dirty="0" smtClean="0"/>
          </a:p>
          <a:p>
            <a:r>
              <a:rPr lang="cs-CZ" b="1" dirty="0" smtClean="0"/>
              <a:t>13. </a:t>
            </a:r>
            <a:r>
              <a:rPr lang="cs-CZ" b="1" dirty="0" err="1" smtClean="0"/>
              <a:t>Nahm</a:t>
            </a:r>
            <a:r>
              <a:rPr lang="cs-CZ" dirty="0" smtClean="0"/>
              <a:t> en </a:t>
            </a:r>
            <a:r>
              <a:rPr lang="cs-CZ" dirty="0" err="1" smtClean="0"/>
              <a:t>Tailandia</a:t>
            </a:r>
            <a:endParaRPr lang="cs-CZ" dirty="0" smtClean="0"/>
          </a:p>
          <a:p>
            <a:r>
              <a:rPr lang="cs-CZ" b="1" dirty="0" smtClean="0"/>
              <a:t>14. </a:t>
            </a:r>
            <a:r>
              <a:rPr lang="cs-CZ" b="1" dirty="0" err="1" smtClean="0"/>
              <a:t>Narisawa</a:t>
            </a:r>
            <a:r>
              <a:rPr lang="cs-CZ" dirty="0" smtClean="0"/>
              <a:t> en Tokio, </a:t>
            </a:r>
            <a:r>
              <a:rPr lang="cs-CZ" dirty="0" err="1" smtClean="0"/>
              <a:t>Japón</a:t>
            </a:r>
            <a:r>
              <a:rPr lang="cs-CZ" dirty="0" smtClean="0"/>
              <a:t>. </a:t>
            </a:r>
            <a:r>
              <a:rPr lang="cs-CZ" dirty="0" err="1" smtClean="0"/>
              <a:t>También</a:t>
            </a:r>
            <a:r>
              <a:rPr lang="cs-CZ" dirty="0" smtClean="0"/>
              <a:t> </a:t>
            </a:r>
            <a:r>
              <a:rPr lang="cs-CZ" dirty="0" err="1" smtClean="0"/>
              <a:t>premio</a:t>
            </a:r>
            <a:r>
              <a:rPr lang="cs-CZ" dirty="0" smtClean="0"/>
              <a:t> al restaurante </a:t>
            </a:r>
            <a:r>
              <a:rPr lang="cs-CZ" dirty="0" err="1" smtClean="0"/>
              <a:t>más</a:t>
            </a:r>
            <a:r>
              <a:rPr lang="cs-CZ" dirty="0" smtClean="0"/>
              <a:t> </a:t>
            </a:r>
            <a:r>
              <a:rPr lang="cs-CZ" dirty="0" err="1" smtClean="0"/>
              <a:t>sustentable</a:t>
            </a:r>
            <a:endParaRPr lang="cs-CZ" dirty="0" smtClean="0"/>
          </a:p>
          <a:p>
            <a:r>
              <a:rPr lang="cs-CZ" b="1" dirty="0" smtClean="0"/>
              <a:t>15. </a:t>
            </a:r>
            <a:r>
              <a:rPr lang="cs-CZ" b="1" dirty="0" err="1" smtClean="0"/>
              <a:t>Central</a:t>
            </a:r>
            <a:r>
              <a:rPr lang="cs-CZ" dirty="0" smtClean="0"/>
              <a:t> de </a:t>
            </a:r>
            <a:r>
              <a:rPr lang="cs-CZ" dirty="0" err="1" smtClean="0"/>
              <a:t>Virgilio</a:t>
            </a:r>
            <a:r>
              <a:rPr lang="cs-CZ" dirty="0" smtClean="0"/>
              <a:t> </a:t>
            </a:r>
            <a:r>
              <a:rPr lang="cs-CZ" dirty="0" err="1" smtClean="0"/>
              <a:t>Martinez</a:t>
            </a:r>
            <a:r>
              <a:rPr lang="cs-CZ" dirty="0" smtClean="0"/>
              <a:t> en Lima, </a:t>
            </a:r>
            <a:r>
              <a:rPr lang="cs-CZ" dirty="0" err="1" smtClean="0"/>
              <a:t>Perú</a:t>
            </a:r>
            <a:endParaRPr lang="cs-CZ" dirty="0" smtClean="0"/>
          </a:p>
          <a:p>
            <a:r>
              <a:rPr lang="cs-CZ" b="1" dirty="0" smtClean="0"/>
              <a:t>16. </a:t>
            </a:r>
            <a:r>
              <a:rPr lang="cs-CZ" b="1" dirty="0" err="1" smtClean="0"/>
              <a:t>Steirereck</a:t>
            </a:r>
            <a:r>
              <a:rPr lang="cs-CZ" dirty="0" smtClean="0"/>
              <a:t> de Heinz </a:t>
            </a:r>
            <a:r>
              <a:rPr lang="cs-CZ" dirty="0" err="1" smtClean="0"/>
              <a:t>Reitbauer</a:t>
            </a:r>
            <a:r>
              <a:rPr lang="cs-CZ" dirty="0" smtClean="0"/>
              <a:t>, en </a:t>
            </a:r>
            <a:r>
              <a:rPr lang="cs-CZ" dirty="0" err="1" smtClean="0"/>
              <a:t>Austri</a:t>
            </a:r>
            <a:endParaRPr lang="cs-CZ" dirty="0" smtClean="0"/>
          </a:p>
          <a:p>
            <a:r>
              <a:rPr lang="cs-CZ" b="1" dirty="0" smtClean="0"/>
              <a:t>17. </a:t>
            </a:r>
            <a:r>
              <a:rPr lang="cs-CZ" b="1" dirty="0" err="1" smtClean="0"/>
              <a:t>Gaggan</a:t>
            </a:r>
            <a:r>
              <a:rPr lang="cs-CZ" dirty="0" smtClean="0"/>
              <a:t> en Bangkok, </a:t>
            </a:r>
            <a:r>
              <a:rPr lang="cs-CZ" dirty="0" err="1" smtClean="0"/>
              <a:t>Thailand</a:t>
            </a:r>
            <a:r>
              <a:rPr lang="cs-CZ" dirty="0" smtClean="0"/>
              <a:t>, de </a:t>
            </a:r>
            <a:r>
              <a:rPr lang="cs-CZ" dirty="0" err="1" smtClean="0"/>
              <a:t>Gaga</a:t>
            </a:r>
            <a:r>
              <a:rPr lang="cs-CZ" dirty="0" smtClean="0"/>
              <a:t> </a:t>
            </a:r>
            <a:r>
              <a:rPr lang="cs-CZ" dirty="0" err="1" smtClean="0"/>
              <a:t>Anan</a:t>
            </a:r>
            <a:endParaRPr lang="cs-CZ" dirty="0" smtClean="0"/>
          </a:p>
          <a:p>
            <a:r>
              <a:rPr lang="cs-CZ" b="1" dirty="0" smtClean="0"/>
              <a:t>18. Astrid y </a:t>
            </a:r>
            <a:r>
              <a:rPr lang="cs-CZ" b="1" dirty="0" err="1" smtClean="0"/>
              <a:t>Gastón</a:t>
            </a:r>
            <a:r>
              <a:rPr lang="cs-CZ" dirty="0" smtClean="0"/>
              <a:t> de Gaston </a:t>
            </a:r>
            <a:r>
              <a:rPr lang="cs-CZ" dirty="0" err="1" smtClean="0"/>
              <a:t>Acurio</a:t>
            </a:r>
            <a:r>
              <a:rPr lang="cs-CZ" dirty="0" smtClean="0"/>
              <a:t> en Lima, </a:t>
            </a:r>
            <a:r>
              <a:rPr lang="cs-CZ" dirty="0" err="1" smtClean="0"/>
              <a:t>Perú</a:t>
            </a:r>
            <a:endParaRPr lang="cs-CZ" dirty="0" smtClean="0"/>
          </a:p>
          <a:p>
            <a:r>
              <a:rPr lang="cs-CZ" b="1" dirty="0" smtClean="0"/>
              <a:t>19. </a:t>
            </a:r>
            <a:r>
              <a:rPr lang="cs-CZ" b="1" dirty="0" err="1" smtClean="0"/>
              <a:t>Faviken</a:t>
            </a:r>
            <a:r>
              <a:rPr lang="cs-CZ" dirty="0" smtClean="0"/>
              <a:t> en </a:t>
            </a:r>
            <a:r>
              <a:rPr lang="cs-CZ" dirty="0" err="1" smtClean="0"/>
              <a:t>Suecia</a:t>
            </a:r>
            <a:endParaRPr lang="cs-CZ" dirty="0" smtClean="0"/>
          </a:p>
          <a:p>
            <a:r>
              <a:rPr lang="cs-CZ" b="1" dirty="0" smtClean="0"/>
              <a:t>20.  </a:t>
            </a:r>
            <a:r>
              <a:rPr lang="cs-CZ" b="1" dirty="0" err="1" smtClean="0"/>
              <a:t>Puyol</a:t>
            </a:r>
            <a:r>
              <a:rPr lang="cs-CZ" dirty="0" smtClean="0"/>
              <a:t> de Enrique </a:t>
            </a:r>
            <a:r>
              <a:rPr lang="cs-CZ" dirty="0" err="1" smtClean="0"/>
              <a:t>Olvera</a:t>
            </a:r>
            <a:r>
              <a:rPr lang="cs-CZ" dirty="0" smtClean="0"/>
              <a:t>, de </a:t>
            </a:r>
            <a:r>
              <a:rPr lang="cs-CZ" dirty="0" err="1" smtClean="0"/>
              <a:t>México</a:t>
            </a:r>
            <a:r>
              <a:rPr lang="cs-CZ" dirty="0" smtClean="0"/>
              <a:t>.</a:t>
            </a:r>
          </a:p>
          <a:p>
            <a:r>
              <a:rPr lang="cs-CZ" b="1" dirty="0" smtClean="0"/>
              <a:t>21. </a:t>
            </a:r>
            <a:r>
              <a:rPr lang="cs-CZ" b="1" dirty="0" err="1" smtClean="0"/>
              <a:t>Le</a:t>
            </a:r>
            <a:r>
              <a:rPr lang="cs-CZ" b="1" dirty="0" smtClean="0"/>
              <a:t> </a:t>
            </a:r>
            <a:r>
              <a:rPr lang="cs-CZ" b="1" dirty="0" err="1" smtClean="0"/>
              <a:t>Bernadin</a:t>
            </a:r>
            <a:r>
              <a:rPr lang="cs-CZ" dirty="0" smtClean="0"/>
              <a:t> de </a:t>
            </a:r>
            <a:r>
              <a:rPr lang="cs-CZ" dirty="0" err="1" smtClean="0"/>
              <a:t>Nueva</a:t>
            </a:r>
            <a:r>
              <a:rPr lang="cs-CZ" dirty="0" smtClean="0"/>
              <a:t> York, USA, </a:t>
            </a:r>
            <a:r>
              <a:rPr lang="cs-CZ" dirty="0" err="1" smtClean="0"/>
              <a:t>uno</a:t>
            </a:r>
            <a:r>
              <a:rPr lang="cs-CZ" dirty="0" smtClean="0"/>
              <a:t> de los </a:t>
            </a:r>
            <a:r>
              <a:rPr lang="cs-CZ" dirty="0" err="1" smtClean="0"/>
              <a:t>mejores</a:t>
            </a:r>
            <a:r>
              <a:rPr lang="cs-CZ" dirty="0" smtClean="0"/>
              <a:t> </a:t>
            </a:r>
            <a:r>
              <a:rPr lang="cs-CZ" dirty="0" err="1" smtClean="0"/>
              <a:t>restaurantes</a:t>
            </a:r>
            <a:r>
              <a:rPr lang="cs-CZ" dirty="0" smtClean="0"/>
              <a:t> de </a:t>
            </a:r>
            <a:r>
              <a:rPr lang="cs-CZ" dirty="0" err="1" smtClean="0"/>
              <a:t>mariscos</a:t>
            </a:r>
            <a:r>
              <a:rPr lang="cs-CZ" dirty="0" smtClean="0"/>
              <a:t> en el </a:t>
            </a:r>
            <a:r>
              <a:rPr lang="cs-CZ" dirty="0" err="1" smtClean="0"/>
              <a:t>mundo</a:t>
            </a:r>
            <a:r>
              <a:rPr lang="cs-CZ" dirty="0" smtClean="0"/>
              <a:t>.</a:t>
            </a:r>
          </a:p>
          <a:p>
            <a:r>
              <a:rPr lang="cs-CZ" b="1" dirty="0" smtClean="0"/>
              <a:t>22. Dieter </a:t>
            </a:r>
            <a:r>
              <a:rPr lang="cs-CZ" b="1" dirty="0" err="1" smtClean="0"/>
              <a:t>Koschina’s</a:t>
            </a:r>
            <a:r>
              <a:rPr lang="cs-CZ" dirty="0" smtClean="0"/>
              <a:t> </a:t>
            </a:r>
            <a:r>
              <a:rPr lang="cs-CZ" dirty="0" err="1" smtClean="0"/>
              <a:t>Portuguese</a:t>
            </a:r>
            <a:r>
              <a:rPr lang="cs-CZ" dirty="0" smtClean="0"/>
              <a:t> restaurant Vila </a:t>
            </a:r>
            <a:r>
              <a:rPr lang="cs-CZ" dirty="0" err="1" smtClean="0"/>
              <a:t>Joya</a:t>
            </a:r>
            <a:endParaRPr lang="cs-CZ" dirty="0" smtClean="0"/>
          </a:p>
          <a:p>
            <a:r>
              <a:rPr lang="cs-CZ" b="1" dirty="0" smtClean="0"/>
              <a:t>23. </a:t>
            </a:r>
            <a:r>
              <a:rPr lang="cs-CZ" b="1" dirty="0" err="1" smtClean="0"/>
              <a:t>Frantzen</a:t>
            </a:r>
            <a:r>
              <a:rPr lang="cs-CZ" dirty="0" smtClean="0"/>
              <a:t> en </a:t>
            </a:r>
            <a:r>
              <a:rPr lang="cs-CZ" dirty="0" err="1" smtClean="0"/>
              <a:t>Estocolmo</a:t>
            </a:r>
            <a:r>
              <a:rPr lang="cs-CZ" dirty="0" smtClean="0"/>
              <a:t>, </a:t>
            </a:r>
            <a:r>
              <a:rPr lang="cs-CZ" dirty="0" err="1" smtClean="0"/>
              <a:t>Suecia</a:t>
            </a:r>
            <a:r>
              <a:rPr lang="cs-CZ" dirty="0" smtClean="0"/>
              <a:t>, de </a:t>
            </a:r>
            <a:r>
              <a:rPr lang="cs-CZ" dirty="0" err="1" smtClean="0"/>
              <a:t>Bjorn</a:t>
            </a:r>
            <a:r>
              <a:rPr lang="cs-CZ" dirty="0" smtClean="0"/>
              <a:t> </a:t>
            </a:r>
            <a:r>
              <a:rPr lang="cs-CZ" dirty="0" err="1" smtClean="0"/>
              <a:t>Frantzén</a:t>
            </a:r>
            <a:endParaRPr lang="cs-CZ" dirty="0" smtClean="0"/>
          </a:p>
          <a:p>
            <a:r>
              <a:rPr lang="cs-CZ" b="1" dirty="0" smtClean="0"/>
              <a:t>24. Amber</a:t>
            </a:r>
            <a:r>
              <a:rPr lang="cs-CZ" dirty="0" smtClean="0"/>
              <a:t> en </a:t>
            </a:r>
            <a:r>
              <a:rPr lang="cs-CZ" dirty="0" err="1" smtClean="0"/>
              <a:t>Hong</a:t>
            </a:r>
            <a:r>
              <a:rPr lang="cs-CZ" dirty="0" smtClean="0"/>
              <a:t> Kong, de Richard </a:t>
            </a:r>
            <a:r>
              <a:rPr lang="cs-CZ" dirty="0" err="1" smtClean="0"/>
              <a:t>Ekkebus</a:t>
            </a:r>
            <a:endParaRPr lang="cs-CZ" dirty="0" smtClean="0"/>
          </a:p>
          <a:p>
            <a:r>
              <a:rPr lang="cs-CZ" b="1" dirty="0" smtClean="0"/>
              <a:t>25. </a:t>
            </a:r>
            <a:r>
              <a:rPr lang="cs-CZ" b="1" dirty="0" err="1" smtClean="0"/>
              <a:t>L’Arpege</a:t>
            </a:r>
            <a:r>
              <a:rPr lang="cs-CZ" dirty="0" smtClean="0"/>
              <a:t> Paris, Francia, de Alain </a:t>
            </a:r>
            <a:r>
              <a:rPr lang="cs-CZ" dirty="0" err="1" smtClean="0"/>
              <a:t>Passard</a:t>
            </a:r>
            <a:endParaRPr lang="cs-CZ" dirty="0" smtClean="0"/>
          </a:p>
          <a:p>
            <a:endParaRPr lang="cs-CZ" dirty="0"/>
          </a:p>
        </p:txBody>
      </p:sp>
    </p:spTree>
    <p:extLst>
      <p:ext uri="{BB962C8B-B14F-4D97-AF65-F5344CB8AC3E}">
        <p14:creationId xmlns:p14="http://schemas.microsoft.com/office/powerpoint/2010/main" val="28148267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a:t>Los 50 </a:t>
            </a:r>
            <a:r>
              <a:rPr lang="cs-CZ" dirty="0" err="1"/>
              <a:t>mejores</a:t>
            </a:r>
            <a:r>
              <a:rPr lang="cs-CZ" dirty="0"/>
              <a:t> </a:t>
            </a:r>
            <a:r>
              <a:rPr lang="cs-CZ" dirty="0" err="1"/>
              <a:t>restaurantes</a:t>
            </a:r>
            <a:r>
              <a:rPr lang="cs-CZ" dirty="0"/>
              <a:t> </a:t>
            </a:r>
            <a:r>
              <a:rPr lang="cs-CZ" dirty="0" err="1"/>
              <a:t>del</a:t>
            </a:r>
            <a:r>
              <a:rPr lang="cs-CZ" dirty="0"/>
              <a:t> </a:t>
            </a:r>
            <a:r>
              <a:rPr lang="cs-CZ" dirty="0" err="1"/>
              <a:t>mundo</a:t>
            </a:r>
            <a:r>
              <a:rPr lang="cs-CZ" dirty="0"/>
              <a:t>.</a:t>
            </a:r>
          </a:p>
        </p:txBody>
      </p:sp>
      <p:sp>
        <p:nvSpPr>
          <p:cNvPr id="3" name="Zástupný symbol pro obsah 2"/>
          <p:cNvSpPr>
            <a:spLocks noGrp="1"/>
          </p:cNvSpPr>
          <p:nvPr>
            <p:ph idx="1"/>
          </p:nvPr>
        </p:nvSpPr>
        <p:spPr/>
        <p:txBody>
          <a:bodyPr>
            <a:noAutofit/>
          </a:bodyPr>
          <a:lstStyle/>
          <a:p>
            <a:r>
              <a:rPr lang="cs-CZ" sz="1050" b="1" dirty="0" smtClean="0">
                <a:solidFill>
                  <a:srgbClr val="FF0000"/>
                </a:solidFill>
              </a:rPr>
              <a:t>26. </a:t>
            </a:r>
            <a:r>
              <a:rPr lang="cs-CZ" sz="1050" b="1" dirty="0" err="1" smtClean="0">
                <a:solidFill>
                  <a:srgbClr val="FF0000"/>
                </a:solidFill>
              </a:rPr>
              <a:t>Azurmendi</a:t>
            </a:r>
            <a:r>
              <a:rPr lang="cs-CZ" sz="1050" dirty="0" smtClean="0">
                <a:solidFill>
                  <a:srgbClr val="FF0000"/>
                </a:solidFill>
              </a:rPr>
              <a:t> en Bilbao, de </a:t>
            </a:r>
            <a:r>
              <a:rPr lang="cs-CZ" sz="1050" dirty="0" err="1" smtClean="0">
                <a:solidFill>
                  <a:srgbClr val="FF0000"/>
                </a:solidFill>
              </a:rPr>
              <a:t>Eneko</a:t>
            </a:r>
            <a:r>
              <a:rPr lang="cs-CZ" sz="1050" dirty="0" smtClean="0">
                <a:solidFill>
                  <a:srgbClr val="FF0000"/>
                </a:solidFill>
              </a:rPr>
              <a:t> </a:t>
            </a:r>
            <a:r>
              <a:rPr lang="cs-CZ" sz="1050" dirty="0" err="1" smtClean="0">
                <a:solidFill>
                  <a:srgbClr val="FF0000"/>
                </a:solidFill>
              </a:rPr>
              <a:t>Atxa</a:t>
            </a:r>
            <a:endParaRPr lang="cs-CZ" sz="1050" dirty="0" smtClean="0">
              <a:solidFill>
                <a:srgbClr val="FF0000"/>
              </a:solidFill>
            </a:endParaRPr>
          </a:p>
          <a:p>
            <a:r>
              <a:rPr lang="cs-CZ" sz="1050" b="1" dirty="0" smtClean="0"/>
              <a:t>27. </a:t>
            </a:r>
            <a:r>
              <a:rPr lang="cs-CZ" sz="1050" b="1" dirty="0" err="1" smtClean="0"/>
              <a:t>Le</a:t>
            </a:r>
            <a:r>
              <a:rPr lang="cs-CZ" sz="1050" b="1" dirty="0" smtClean="0"/>
              <a:t> Chateaubriand</a:t>
            </a:r>
            <a:r>
              <a:rPr lang="cs-CZ" sz="1050" dirty="0" smtClean="0"/>
              <a:t> en Paris Francia</a:t>
            </a:r>
          </a:p>
          <a:p>
            <a:r>
              <a:rPr lang="cs-CZ" sz="1050" b="1" dirty="0" smtClean="0"/>
              <a:t>28. </a:t>
            </a:r>
            <a:r>
              <a:rPr lang="cs-CZ" sz="1050" b="1" dirty="0" err="1" smtClean="0"/>
              <a:t>Acqua</a:t>
            </a:r>
            <a:r>
              <a:rPr lang="cs-CZ" sz="1050" dirty="0" smtClean="0"/>
              <a:t> en </a:t>
            </a:r>
            <a:r>
              <a:rPr lang="cs-CZ" sz="1050" dirty="0" err="1" smtClean="0"/>
              <a:t>Alemania</a:t>
            </a:r>
            <a:endParaRPr lang="cs-CZ" sz="1050" dirty="0" smtClean="0"/>
          </a:p>
          <a:p>
            <a:r>
              <a:rPr lang="cs-CZ" sz="1050" b="1" dirty="0" smtClean="0"/>
              <a:t>29. De </a:t>
            </a:r>
            <a:r>
              <a:rPr lang="cs-CZ" sz="1050" b="1" dirty="0" err="1" smtClean="0"/>
              <a:t>Librije</a:t>
            </a:r>
            <a:r>
              <a:rPr lang="cs-CZ" sz="1050" dirty="0" smtClean="0"/>
              <a:t> de </a:t>
            </a:r>
            <a:r>
              <a:rPr lang="cs-CZ" sz="1050" dirty="0" err="1" smtClean="0"/>
              <a:t>Johnny</a:t>
            </a:r>
            <a:r>
              <a:rPr lang="cs-CZ" sz="1050" dirty="0" smtClean="0"/>
              <a:t> </a:t>
            </a:r>
            <a:r>
              <a:rPr lang="cs-CZ" sz="1050" dirty="0" err="1" smtClean="0"/>
              <a:t>Boer</a:t>
            </a:r>
            <a:r>
              <a:rPr lang="cs-CZ" sz="1050" dirty="0" smtClean="0"/>
              <a:t> en </a:t>
            </a:r>
            <a:r>
              <a:rPr lang="cs-CZ" sz="1050" dirty="0" err="1" smtClean="0"/>
              <a:t>Holanda</a:t>
            </a:r>
            <a:endParaRPr lang="cs-CZ" sz="1050" dirty="0" smtClean="0"/>
          </a:p>
          <a:p>
            <a:r>
              <a:rPr lang="cs-CZ" sz="1050" b="1" dirty="0" smtClean="0"/>
              <a:t>30. Per Se</a:t>
            </a:r>
            <a:r>
              <a:rPr lang="cs-CZ" sz="1050" dirty="0" smtClean="0"/>
              <a:t> de Thomas Keller en </a:t>
            </a:r>
            <a:r>
              <a:rPr lang="cs-CZ" sz="1050" dirty="0" err="1" smtClean="0"/>
              <a:t>Nueva</a:t>
            </a:r>
            <a:r>
              <a:rPr lang="cs-CZ" sz="1050" dirty="0" smtClean="0"/>
              <a:t> York, </a:t>
            </a:r>
            <a:r>
              <a:rPr lang="cs-CZ" sz="1050" dirty="0" err="1" smtClean="0"/>
              <a:t>EstadosUnidos</a:t>
            </a:r>
            <a:endParaRPr lang="cs-CZ" sz="1050" dirty="0" smtClean="0"/>
          </a:p>
          <a:p>
            <a:r>
              <a:rPr lang="cs-CZ" sz="1050" b="1" dirty="0" smtClean="0"/>
              <a:t>31. </a:t>
            </a:r>
            <a:r>
              <a:rPr lang="cs-CZ" sz="1050" b="1" dirty="0" err="1" smtClean="0"/>
              <a:t>L’Atelier</a:t>
            </a:r>
            <a:r>
              <a:rPr lang="cs-CZ" sz="1050" b="1" dirty="0" smtClean="0"/>
              <a:t> Saint-</a:t>
            </a:r>
            <a:r>
              <a:rPr lang="cs-CZ" sz="1050" b="1" dirty="0" err="1" smtClean="0"/>
              <a:t>Germain</a:t>
            </a:r>
            <a:r>
              <a:rPr lang="cs-CZ" sz="1050" dirty="0" smtClean="0"/>
              <a:t> de J</a:t>
            </a:r>
            <a:r>
              <a:rPr lang="az-Cyrl-AZ" sz="1050" dirty="0" smtClean="0"/>
              <a:t>ӧ</a:t>
            </a:r>
            <a:r>
              <a:rPr lang="cs-CZ" sz="1050" dirty="0" smtClean="0"/>
              <a:t>el </a:t>
            </a:r>
            <a:r>
              <a:rPr lang="cs-CZ" sz="1050" dirty="0" err="1" smtClean="0"/>
              <a:t>Robuchon</a:t>
            </a:r>
            <a:r>
              <a:rPr lang="cs-CZ" sz="1050" dirty="0" smtClean="0"/>
              <a:t> en Paris, </a:t>
            </a:r>
            <a:r>
              <a:rPr lang="cs-CZ" sz="1050" dirty="0" err="1" smtClean="0"/>
              <a:t>Fracia</a:t>
            </a:r>
            <a:endParaRPr lang="cs-CZ" sz="1050" dirty="0" smtClean="0"/>
          </a:p>
          <a:p>
            <a:r>
              <a:rPr lang="cs-CZ" sz="1050" b="1" dirty="0" smtClean="0"/>
              <a:t>32. Ben </a:t>
            </a:r>
            <a:r>
              <a:rPr lang="cs-CZ" sz="1050" b="1" dirty="0" err="1" smtClean="0"/>
              <a:t>Shewry</a:t>
            </a:r>
            <a:r>
              <a:rPr lang="cs-CZ" sz="1050" b="1" dirty="0" smtClean="0"/>
              <a:t> </a:t>
            </a:r>
            <a:r>
              <a:rPr lang="cs-CZ" sz="1050" b="1" dirty="0" err="1" smtClean="0"/>
              <a:t>at</a:t>
            </a:r>
            <a:r>
              <a:rPr lang="cs-CZ" sz="1050" b="1" dirty="0" smtClean="0"/>
              <a:t> </a:t>
            </a:r>
            <a:r>
              <a:rPr lang="cs-CZ" sz="1050" b="1" dirty="0" err="1" smtClean="0"/>
              <a:t>Attica</a:t>
            </a:r>
            <a:r>
              <a:rPr lang="cs-CZ" sz="1050" dirty="0" smtClean="0"/>
              <a:t> en Melbourne, </a:t>
            </a:r>
            <a:r>
              <a:rPr lang="cs-CZ" sz="1050" dirty="0" err="1" smtClean="0"/>
              <a:t>Australia</a:t>
            </a:r>
            <a:r>
              <a:rPr lang="cs-CZ" sz="1050" dirty="0" smtClean="0"/>
              <a:t>.</a:t>
            </a:r>
          </a:p>
          <a:p>
            <a:r>
              <a:rPr lang="cs-CZ" sz="1050" b="1" dirty="0" smtClean="0"/>
              <a:t>33. </a:t>
            </a:r>
            <a:r>
              <a:rPr lang="cs-CZ" sz="1050" b="1" dirty="0" err="1" smtClean="0"/>
              <a:t>Nihonryori</a:t>
            </a:r>
            <a:r>
              <a:rPr lang="cs-CZ" sz="1050" dirty="0" smtClean="0"/>
              <a:t> </a:t>
            </a:r>
            <a:r>
              <a:rPr lang="cs-CZ" sz="1050" dirty="0" err="1" smtClean="0"/>
              <a:t>RyuGin</a:t>
            </a:r>
            <a:r>
              <a:rPr lang="cs-CZ" sz="1050" dirty="0" smtClean="0"/>
              <a:t> en Tokio, </a:t>
            </a:r>
            <a:r>
              <a:rPr lang="cs-CZ" sz="1050" dirty="0" err="1" smtClean="0"/>
              <a:t>Japón</a:t>
            </a:r>
            <a:r>
              <a:rPr lang="cs-CZ" sz="1050" dirty="0" smtClean="0"/>
              <a:t>.</a:t>
            </a:r>
          </a:p>
          <a:p>
            <a:r>
              <a:rPr lang="cs-CZ" sz="1050" b="1" dirty="0" smtClean="0"/>
              <a:t>34</a:t>
            </a:r>
            <a:r>
              <a:rPr lang="cs-CZ" sz="1050" b="1" dirty="0" smtClean="0">
                <a:solidFill>
                  <a:srgbClr val="FF0000"/>
                </a:solidFill>
              </a:rPr>
              <a:t>. </a:t>
            </a:r>
            <a:r>
              <a:rPr lang="cs-CZ" sz="1050" b="1" dirty="0" err="1" smtClean="0">
                <a:solidFill>
                  <a:srgbClr val="FF0000"/>
                </a:solidFill>
              </a:rPr>
              <a:t>Asador</a:t>
            </a:r>
            <a:r>
              <a:rPr lang="cs-CZ" sz="1050" b="1" dirty="0" smtClean="0">
                <a:solidFill>
                  <a:srgbClr val="FF0000"/>
                </a:solidFill>
              </a:rPr>
              <a:t> </a:t>
            </a:r>
            <a:r>
              <a:rPr lang="cs-CZ" sz="1050" b="1" dirty="0" err="1" smtClean="0">
                <a:solidFill>
                  <a:srgbClr val="FF0000"/>
                </a:solidFill>
              </a:rPr>
              <a:t>Etxebarri</a:t>
            </a:r>
            <a:r>
              <a:rPr lang="cs-CZ" sz="1050" dirty="0" smtClean="0">
                <a:solidFill>
                  <a:srgbClr val="FF0000"/>
                </a:solidFill>
              </a:rPr>
              <a:t> de Victor </a:t>
            </a:r>
            <a:r>
              <a:rPr lang="cs-CZ" sz="1050" dirty="0" err="1" smtClean="0">
                <a:solidFill>
                  <a:srgbClr val="FF0000"/>
                </a:solidFill>
              </a:rPr>
              <a:t>Arguinzoniz</a:t>
            </a:r>
            <a:r>
              <a:rPr lang="cs-CZ" sz="1050" dirty="0">
                <a:solidFill>
                  <a:srgbClr val="FF0000"/>
                </a:solidFill>
              </a:rPr>
              <a:t>.</a:t>
            </a:r>
            <a:r>
              <a:rPr lang="cs-CZ" sz="1050" dirty="0" smtClean="0">
                <a:solidFill>
                  <a:srgbClr val="FF0000"/>
                </a:solidFill>
              </a:rPr>
              <a:t>.</a:t>
            </a:r>
          </a:p>
          <a:p>
            <a:r>
              <a:rPr lang="cs-CZ" sz="1050" b="1" dirty="0" smtClean="0"/>
              <a:t>35. </a:t>
            </a:r>
            <a:r>
              <a:rPr lang="cs-CZ" sz="1050" b="1" dirty="0" err="1" smtClean="0">
                <a:solidFill>
                  <a:srgbClr val="FF0000"/>
                </a:solidFill>
              </a:rPr>
              <a:t>artin</a:t>
            </a:r>
            <a:r>
              <a:rPr lang="cs-CZ" sz="1050" b="1" dirty="0" smtClean="0">
                <a:solidFill>
                  <a:srgbClr val="FF0000"/>
                </a:solidFill>
              </a:rPr>
              <a:t> </a:t>
            </a:r>
            <a:r>
              <a:rPr lang="cs-CZ" sz="1050" b="1" dirty="0" err="1" smtClean="0">
                <a:solidFill>
                  <a:srgbClr val="FF0000"/>
                </a:solidFill>
              </a:rPr>
              <a:t>Berasategui</a:t>
            </a:r>
            <a:r>
              <a:rPr lang="cs-CZ" sz="1050" dirty="0" smtClean="0">
                <a:solidFill>
                  <a:srgbClr val="FF0000"/>
                </a:solidFill>
              </a:rPr>
              <a:t> </a:t>
            </a:r>
            <a:r>
              <a:rPr lang="cs-CZ" sz="1050" dirty="0" err="1" smtClean="0">
                <a:solidFill>
                  <a:srgbClr val="FF0000"/>
                </a:solidFill>
              </a:rPr>
              <a:t>Pais</a:t>
            </a:r>
            <a:r>
              <a:rPr lang="cs-CZ" sz="1050" dirty="0" smtClean="0">
                <a:solidFill>
                  <a:srgbClr val="FF0000"/>
                </a:solidFill>
              </a:rPr>
              <a:t> </a:t>
            </a:r>
            <a:r>
              <a:rPr lang="cs-CZ" sz="1050" dirty="0" err="1" smtClean="0">
                <a:solidFill>
                  <a:srgbClr val="FF0000"/>
                </a:solidFill>
              </a:rPr>
              <a:t>Vasco</a:t>
            </a:r>
            <a:r>
              <a:rPr lang="cs-CZ" sz="1050" dirty="0" smtClean="0">
                <a:solidFill>
                  <a:srgbClr val="FF0000"/>
                </a:solidFill>
              </a:rPr>
              <a:t>,</a:t>
            </a:r>
          </a:p>
          <a:p>
            <a:r>
              <a:rPr lang="cs-CZ" sz="1050" b="1" dirty="0" smtClean="0"/>
              <a:t>36. Mani en </a:t>
            </a:r>
            <a:r>
              <a:rPr lang="cs-CZ" sz="1050" b="1" dirty="0" err="1" smtClean="0"/>
              <a:t>Sao</a:t>
            </a:r>
            <a:r>
              <a:rPr lang="cs-CZ" sz="1050" b="1" dirty="0" smtClean="0"/>
              <a:t> Paulo</a:t>
            </a:r>
            <a:r>
              <a:rPr lang="cs-CZ" sz="1050" dirty="0" smtClean="0"/>
              <a:t>, </a:t>
            </a:r>
            <a:r>
              <a:rPr lang="cs-CZ" sz="1050" dirty="0" err="1" smtClean="0"/>
              <a:t>Brasil</a:t>
            </a:r>
            <a:r>
              <a:rPr lang="cs-CZ" sz="1050" dirty="0" smtClean="0"/>
              <a:t>, de Helena </a:t>
            </a:r>
            <a:r>
              <a:rPr lang="cs-CZ" sz="1050" dirty="0" err="1" smtClean="0"/>
              <a:t>Rizzo</a:t>
            </a:r>
            <a:r>
              <a:rPr lang="cs-CZ" sz="1050" dirty="0" smtClean="0"/>
              <a:t> y Daniel </a:t>
            </a:r>
            <a:r>
              <a:rPr lang="cs-CZ" sz="1050" dirty="0" err="1" smtClean="0"/>
              <a:t>Redondo</a:t>
            </a:r>
            <a:r>
              <a:rPr lang="cs-CZ" sz="1050" dirty="0" smtClean="0"/>
              <a:t>. Ella </a:t>
            </a:r>
            <a:r>
              <a:rPr lang="cs-CZ" sz="1050" dirty="0" err="1" smtClean="0"/>
              <a:t>ganó</a:t>
            </a:r>
            <a:r>
              <a:rPr lang="cs-CZ" sz="1050" dirty="0" smtClean="0"/>
              <a:t> </a:t>
            </a:r>
            <a:r>
              <a:rPr lang="cs-CZ" sz="1050" dirty="0" err="1" smtClean="0"/>
              <a:t>premio</a:t>
            </a:r>
            <a:r>
              <a:rPr lang="cs-CZ" sz="1050" dirty="0" smtClean="0"/>
              <a:t> a </a:t>
            </a:r>
            <a:r>
              <a:rPr lang="cs-CZ" sz="1050" dirty="0" err="1" smtClean="0"/>
              <a:t>Mejor</a:t>
            </a:r>
            <a:r>
              <a:rPr lang="cs-CZ" sz="1050" dirty="0" smtClean="0"/>
              <a:t> </a:t>
            </a:r>
            <a:r>
              <a:rPr lang="cs-CZ" sz="1050" dirty="0" err="1" smtClean="0"/>
              <a:t>Chef</a:t>
            </a:r>
            <a:r>
              <a:rPr lang="cs-CZ" sz="1050" dirty="0" smtClean="0"/>
              <a:t> </a:t>
            </a:r>
            <a:r>
              <a:rPr lang="cs-CZ" sz="1050" dirty="0" err="1" smtClean="0"/>
              <a:t>Mujer</a:t>
            </a:r>
            <a:r>
              <a:rPr lang="cs-CZ" sz="1050" dirty="0" smtClean="0"/>
              <a:t> de 2014.</a:t>
            </a:r>
          </a:p>
          <a:p>
            <a:r>
              <a:rPr lang="cs-CZ" sz="1050" b="1" dirty="0" smtClean="0"/>
              <a:t>37. </a:t>
            </a:r>
            <a:r>
              <a:rPr lang="cs-CZ" sz="1050" b="1" dirty="0" err="1" smtClean="0"/>
              <a:t>Andre</a:t>
            </a:r>
            <a:r>
              <a:rPr lang="cs-CZ" sz="1050" dirty="0" smtClean="0"/>
              <a:t> en Singapur</a:t>
            </a:r>
          </a:p>
          <a:p>
            <a:r>
              <a:rPr lang="cs-CZ" sz="1050" b="1" dirty="0" smtClean="0"/>
              <a:t>38. </a:t>
            </a:r>
            <a:r>
              <a:rPr lang="cs-CZ" sz="1050" b="1" dirty="0" err="1" smtClean="0"/>
              <a:t>L’Astrance</a:t>
            </a:r>
            <a:r>
              <a:rPr lang="cs-CZ" sz="1050" dirty="0" smtClean="0"/>
              <a:t> en Paris Francia</a:t>
            </a:r>
          </a:p>
          <a:p>
            <a:r>
              <a:rPr lang="cs-CZ" sz="1050" b="1" dirty="0" smtClean="0"/>
              <a:t>39. </a:t>
            </a:r>
            <a:r>
              <a:rPr lang="cs-CZ" sz="1050" b="1" dirty="0" err="1" smtClean="0"/>
              <a:t>Piazza</a:t>
            </a:r>
            <a:r>
              <a:rPr lang="cs-CZ" sz="1050" b="1" dirty="0" smtClean="0"/>
              <a:t> </a:t>
            </a:r>
            <a:r>
              <a:rPr lang="cs-CZ" sz="1050" b="1" dirty="0" err="1" smtClean="0"/>
              <a:t>Duomo</a:t>
            </a:r>
            <a:r>
              <a:rPr lang="cs-CZ" sz="1050" dirty="0" smtClean="0"/>
              <a:t> de Alba Italia</a:t>
            </a:r>
          </a:p>
          <a:p>
            <a:r>
              <a:rPr lang="cs-CZ" sz="1050" b="1" dirty="0" smtClean="0"/>
              <a:t>40. Daniel</a:t>
            </a:r>
            <a:r>
              <a:rPr lang="cs-CZ" sz="1050" dirty="0" smtClean="0"/>
              <a:t> en </a:t>
            </a:r>
            <a:r>
              <a:rPr lang="cs-CZ" sz="1050" dirty="0" err="1" smtClean="0"/>
              <a:t>Nueva</a:t>
            </a:r>
            <a:r>
              <a:rPr lang="cs-CZ" sz="1050" dirty="0" smtClean="0"/>
              <a:t> York, USA, de Daniel </a:t>
            </a:r>
            <a:r>
              <a:rPr lang="cs-CZ" sz="1050" dirty="0" err="1" smtClean="0"/>
              <a:t>Boulud</a:t>
            </a:r>
            <a:endParaRPr lang="cs-CZ" sz="1050" dirty="0" smtClean="0"/>
          </a:p>
          <a:p>
            <a:r>
              <a:rPr lang="cs-CZ" sz="1050" b="1" dirty="0" smtClean="0"/>
              <a:t>41. </a:t>
            </a:r>
            <a:r>
              <a:rPr lang="cs-CZ" sz="1050" b="1" dirty="0" err="1" smtClean="0"/>
              <a:t>Quique</a:t>
            </a:r>
            <a:r>
              <a:rPr lang="cs-CZ" sz="1050" b="1" dirty="0" smtClean="0"/>
              <a:t> </a:t>
            </a:r>
            <a:r>
              <a:rPr lang="cs-CZ" sz="1050" b="1" dirty="0" err="1" smtClean="0"/>
              <a:t>D’Acosta</a:t>
            </a:r>
            <a:r>
              <a:rPr lang="cs-CZ" sz="1050" dirty="0" smtClean="0"/>
              <a:t>, en </a:t>
            </a:r>
            <a:r>
              <a:rPr lang="cs-CZ" sz="1050" dirty="0" err="1" smtClean="0"/>
              <a:t>Valencia</a:t>
            </a:r>
            <a:r>
              <a:rPr lang="cs-CZ" sz="1050" dirty="0" smtClean="0"/>
              <a:t>, </a:t>
            </a:r>
            <a:r>
              <a:rPr lang="cs-CZ" sz="1050" dirty="0" err="1" smtClean="0"/>
              <a:t>España</a:t>
            </a:r>
            <a:endParaRPr lang="cs-CZ" sz="1050" dirty="0" smtClean="0"/>
          </a:p>
          <a:p>
            <a:r>
              <a:rPr lang="cs-CZ" sz="1050" b="1" dirty="0" smtClean="0"/>
              <a:t>42. </a:t>
            </a:r>
            <a:r>
              <a:rPr lang="cs-CZ" sz="1050" b="1" dirty="0" err="1" smtClean="0"/>
              <a:t>Geranium</a:t>
            </a:r>
            <a:r>
              <a:rPr lang="cs-CZ" sz="1050" dirty="0" smtClean="0"/>
              <a:t> en </a:t>
            </a:r>
            <a:r>
              <a:rPr lang="cs-CZ" sz="1050" dirty="0" err="1" smtClean="0"/>
              <a:t>Copenhague</a:t>
            </a:r>
            <a:r>
              <a:rPr lang="cs-CZ" sz="1050" dirty="0" smtClean="0"/>
              <a:t>, </a:t>
            </a:r>
            <a:r>
              <a:rPr lang="cs-CZ" sz="1050" dirty="0" err="1" smtClean="0"/>
              <a:t>Dinamarca</a:t>
            </a:r>
            <a:r>
              <a:rPr lang="cs-CZ" sz="1050" dirty="0" smtClean="0"/>
              <a:t>, de </a:t>
            </a:r>
            <a:r>
              <a:rPr lang="cs-CZ" sz="1050" dirty="0" err="1" smtClean="0"/>
              <a:t>Søren</a:t>
            </a:r>
            <a:r>
              <a:rPr lang="cs-CZ" sz="1050" dirty="0" smtClean="0"/>
              <a:t> </a:t>
            </a:r>
            <a:r>
              <a:rPr lang="cs-CZ" sz="1050" dirty="0" err="1" smtClean="0"/>
              <a:t>Ledet</a:t>
            </a:r>
            <a:endParaRPr lang="cs-CZ" sz="1050" dirty="0" smtClean="0"/>
          </a:p>
          <a:p>
            <a:r>
              <a:rPr lang="cs-CZ" sz="1050" b="1" dirty="0" smtClean="0"/>
              <a:t>43. </a:t>
            </a:r>
            <a:r>
              <a:rPr lang="cs-CZ" sz="1050" b="1" dirty="0" err="1" smtClean="0"/>
              <a:t>Schloss</a:t>
            </a:r>
            <a:r>
              <a:rPr lang="cs-CZ" sz="1050" b="1" dirty="0" smtClean="0"/>
              <a:t> </a:t>
            </a:r>
            <a:r>
              <a:rPr lang="cs-CZ" sz="1050" b="1" dirty="0" err="1" smtClean="0"/>
              <a:t>Schauenste</a:t>
            </a:r>
            <a:r>
              <a:rPr lang="cs-CZ" sz="1050" dirty="0" smtClean="0"/>
              <a:t> de Andreas </a:t>
            </a:r>
            <a:r>
              <a:rPr lang="cs-CZ" sz="1050" dirty="0" err="1" smtClean="0"/>
              <a:t>Caminada</a:t>
            </a:r>
            <a:r>
              <a:rPr lang="cs-CZ" sz="1050" dirty="0" smtClean="0"/>
              <a:t> en </a:t>
            </a:r>
            <a:r>
              <a:rPr lang="cs-CZ" sz="1050" dirty="0" err="1" smtClean="0"/>
              <a:t>Suiza</a:t>
            </a:r>
            <a:endParaRPr lang="cs-CZ" sz="1050" dirty="0" smtClean="0"/>
          </a:p>
          <a:p>
            <a:r>
              <a:rPr lang="cs-CZ" sz="1050" b="1" dirty="0" smtClean="0"/>
              <a:t>44. </a:t>
            </a:r>
            <a:r>
              <a:rPr lang="cs-CZ" sz="1050" b="1" dirty="0" err="1" smtClean="0"/>
              <a:t>The</a:t>
            </a:r>
            <a:r>
              <a:rPr lang="cs-CZ" sz="1050" b="1" dirty="0" smtClean="0"/>
              <a:t> </a:t>
            </a:r>
            <a:r>
              <a:rPr lang="cs-CZ" sz="1050" b="1" dirty="0" err="1" smtClean="0"/>
              <a:t>French</a:t>
            </a:r>
            <a:r>
              <a:rPr lang="cs-CZ" sz="1050" b="1" dirty="0" smtClean="0"/>
              <a:t> </a:t>
            </a:r>
            <a:r>
              <a:rPr lang="cs-CZ" sz="1050" b="1" dirty="0" err="1" smtClean="0"/>
              <a:t>Laundry</a:t>
            </a:r>
            <a:r>
              <a:rPr lang="cs-CZ" sz="1050" dirty="0" smtClean="0"/>
              <a:t> de Thomas Keller, en </a:t>
            </a:r>
            <a:r>
              <a:rPr lang="cs-CZ" sz="1050" dirty="0" err="1" smtClean="0"/>
              <a:t>Estados</a:t>
            </a:r>
            <a:r>
              <a:rPr lang="cs-CZ" sz="1050" dirty="0" smtClean="0"/>
              <a:t> </a:t>
            </a:r>
            <a:r>
              <a:rPr lang="cs-CZ" sz="1050" dirty="0" err="1" smtClean="0"/>
              <a:t>Unidos</a:t>
            </a:r>
            <a:endParaRPr lang="cs-CZ" sz="1050" dirty="0" smtClean="0"/>
          </a:p>
          <a:p>
            <a:r>
              <a:rPr lang="cs-CZ" sz="1050" b="1" dirty="0" smtClean="0"/>
              <a:t>45. </a:t>
            </a:r>
            <a:r>
              <a:rPr lang="cs-CZ" sz="1050" b="1" dirty="0" err="1" smtClean="0"/>
              <a:t>Hof</a:t>
            </a:r>
            <a:r>
              <a:rPr lang="cs-CZ" sz="1050" b="1" dirty="0" smtClean="0"/>
              <a:t> Van </a:t>
            </a:r>
            <a:r>
              <a:rPr lang="cs-CZ" sz="1050" b="1" dirty="0" err="1" smtClean="0"/>
              <a:t>Cleve</a:t>
            </a:r>
            <a:r>
              <a:rPr lang="cs-CZ" sz="1050" dirty="0" smtClean="0"/>
              <a:t> en </a:t>
            </a:r>
            <a:r>
              <a:rPr lang="cs-CZ" sz="1050" dirty="0" err="1" smtClean="0"/>
              <a:t>Bélgica</a:t>
            </a:r>
            <a:endParaRPr lang="cs-CZ" sz="1050" dirty="0" smtClean="0"/>
          </a:p>
          <a:p>
            <a:r>
              <a:rPr lang="cs-CZ" sz="1050" b="1" dirty="0" smtClean="0"/>
              <a:t>46. </a:t>
            </a:r>
            <a:r>
              <a:rPr lang="cs-CZ" sz="1050" b="1" dirty="0" err="1" smtClean="0"/>
              <a:t>Le</a:t>
            </a:r>
            <a:r>
              <a:rPr lang="cs-CZ" sz="1050" b="1" dirty="0" smtClean="0"/>
              <a:t> </a:t>
            </a:r>
            <a:r>
              <a:rPr lang="cs-CZ" sz="1050" b="1" dirty="0" err="1" smtClean="0"/>
              <a:t>Calandre</a:t>
            </a:r>
            <a:r>
              <a:rPr lang="cs-CZ" sz="1050" dirty="0" smtClean="0"/>
              <a:t> en </a:t>
            </a:r>
            <a:r>
              <a:rPr lang="cs-CZ" sz="1050" dirty="0" err="1" smtClean="0"/>
              <a:t>Rubano</a:t>
            </a:r>
            <a:r>
              <a:rPr lang="cs-CZ" sz="1050" dirty="0" smtClean="0"/>
              <a:t>, Italia, de </a:t>
            </a:r>
            <a:r>
              <a:rPr lang="cs-CZ" sz="1050" dirty="0" err="1" smtClean="0"/>
              <a:t>Massimiliamo</a:t>
            </a:r>
            <a:r>
              <a:rPr lang="cs-CZ" sz="1050" dirty="0" smtClean="0"/>
              <a:t> </a:t>
            </a:r>
            <a:r>
              <a:rPr lang="cs-CZ" sz="1050" dirty="0" err="1" smtClean="0"/>
              <a:t>Alamo</a:t>
            </a:r>
            <a:endParaRPr lang="cs-CZ" sz="1050" dirty="0" smtClean="0"/>
          </a:p>
          <a:p>
            <a:r>
              <a:rPr lang="cs-CZ" sz="1050" b="1" dirty="0" smtClean="0"/>
              <a:t>47. </a:t>
            </a:r>
            <a:r>
              <a:rPr lang="cs-CZ" sz="1050" b="1" dirty="0" err="1" smtClean="0"/>
              <a:t>The</a:t>
            </a:r>
            <a:r>
              <a:rPr lang="cs-CZ" sz="1050" b="1" dirty="0" smtClean="0"/>
              <a:t> Fat </a:t>
            </a:r>
            <a:r>
              <a:rPr lang="cs-CZ" sz="1050" b="1" dirty="0" err="1" smtClean="0"/>
              <a:t>Duck</a:t>
            </a:r>
            <a:r>
              <a:rPr lang="cs-CZ" sz="1050" b="1" dirty="0" smtClean="0"/>
              <a:t>,</a:t>
            </a:r>
            <a:r>
              <a:rPr lang="cs-CZ" sz="1050" dirty="0" smtClean="0"/>
              <a:t> de </a:t>
            </a:r>
            <a:r>
              <a:rPr lang="cs-CZ" sz="1050" dirty="0" err="1" smtClean="0"/>
              <a:t>Heston</a:t>
            </a:r>
            <a:r>
              <a:rPr lang="cs-CZ" sz="1050" dirty="0" smtClean="0"/>
              <a:t> </a:t>
            </a:r>
            <a:r>
              <a:rPr lang="cs-CZ" sz="1050" dirty="0" err="1" smtClean="0"/>
              <a:t>Blumenthal</a:t>
            </a:r>
            <a:r>
              <a:rPr lang="cs-CZ" sz="1050" dirty="0" smtClean="0"/>
              <a:t>, en </a:t>
            </a:r>
            <a:r>
              <a:rPr lang="cs-CZ" sz="1050" dirty="0" err="1" smtClean="0"/>
              <a:t>Ingalterra</a:t>
            </a:r>
            <a:endParaRPr lang="cs-CZ" sz="1050" dirty="0" smtClean="0"/>
          </a:p>
          <a:p>
            <a:r>
              <a:rPr lang="cs-CZ" sz="1050" b="1" dirty="0" smtClean="0"/>
              <a:t>48. </a:t>
            </a:r>
            <a:r>
              <a:rPr lang="cs-CZ" sz="1050" b="1" dirty="0" err="1" smtClean="0"/>
              <a:t>The</a:t>
            </a:r>
            <a:r>
              <a:rPr lang="cs-CZ" sz="1050" b="1" dirty="0" smtClean="0"/>
              <a:t> Test </a:t>
            </a:r>
            <a:r>
              <a:rPr lang="cs-CZ" sz="1050" b="1" dirty="0" err="1" smtClean="0"/>
              <a:t>Kitchen</a:t>
            </a:r>
            <a:r>
              <a:rPr lang="cs-CZ" sz="1050" dirty="0" smtClean="0"/>
              <a:t> de </a:t>
            </a:r>
            <a:r>
              <a:rPr lang="cs-CZ" sz="1050" dirty="0" err="1" smtClean="0"/>
              <a:t>Luke</a:t>
            </a:r>
            <a:r>
              <a:rPr lang="cs-CZ" sz="1050" dirty="0" smtClean="0"/>
              <a:t> </a:t>
            </a:r>
            <a:r>
              <a:rPr lang="cs-CZ" sz="1050" dirty="0" err="1" smtClean="0"/>
              <a:t>Dale-Roberts</a:t>
            </a:r>
            <a:r>
              <a:rPr lang="cs-CZ" sz="1050" dirty="0" smtClean="0"/>
              <a:t> en Cape </a:t>
            </a:r>
            <a:r>
              <a:rPr lang="cs-CZ" sz="1050" dirty="0" err="1" smtClean="0"/>
              <a:t>Town</a:t>
            </a:r>
            <a:r>
              <a:rPr lang="cs-CZ" sz="1050" dirty="0" smtClean="0"/>
              <a:t>, </a:t>
            </a:r>
            <a:r>
              <a:rPr lang="cs-CZ" sz="1050" dirty="0" err="1" smtClean="0"/>
              <a:t>Sudáfrica</a:t>
            </a:r>
            <a:endParaRPr lang="cs-CZ" sz="1050" dirty="0" smtClean="0"/>
          </a:p>
          <a:p>
            <a:r>
              <a:rPr lang="cs-CZ" sz="1050" b="1" dirty="0" smtClean="0"/>
              <a:t>49. </a:t>
            </a:r>
            <a:r>
              <a:rPr lang="cs-CZ" sz="1050" b="1" dirty="0" err="1" smtClean="0"/>
              <a:t>Coi</a:t>
            </a:r>
            <a:r>
              <a:rPr lang="cs-CZ" sz="1050" b="1" dirty="0" smtClean="0"/>
              <a:t> Restaurant</a:t>
            </a:r>
            <a:r>
              <a:rPr lang="cs-CZ" sz="1050" dirty="0" smtClean="0"/>
              <a:t> de Daniel </a:t>
            </a:r>
            <a:r>
              <a:rPr lang="cs-CZ" sz="1050" dirty="0" err="1" smtClean="0"/>
              <a:t>Patterson</a:t>
            </a:r>
            <a:r>
              <a:rPr lang="cs-CZ" sz="1050" dirty="0" smtClean="0"/>
              <a:t> en San Francisco, USA</a:t>
            </a:r>
          </a:p>
          <a:p>
            <a:r>
              <a:rPr lang="cs-CZ" sz="1050" b="1" dirty="0" smtClean="0"/>
              <a:t>50. </a:t>
            </a:r>
            <a:r>
              <a:rPr lang="cs-CZ" sz="1050" b="1" dirty="0" err="1" smtClean="0"/>
              <a:t>Waku</a:t>
            </a:r>
            <a:r>
              <a:rPr lang="cs-CZ" sz="1050" b="1" dirty="0" smtClean="0"/>
              <a:t> </a:t>
            </a:r>
            <a:r>
              <a:rPr lang="cs-CZ" sz="1050" b="1" dirty="0" err="1" smtClean="0"/>
              <a:t>Ghin</a:t>
            </a:r>
            <a:r>
              <a:rPr lang="cs-CZ" sz="1050" dirty="0" smtClean="0"/>
              <a:t> en el hotel Marina </a:t>
            </a:r>
            <a:r>
              <a:rPr lang="cs-CZ" sz="1050" dirty="0" err="1" smtClean="0"/>
              <a:t>Bay</a:t>
            </a:r>
            <a:r>
              <a:rPr lang="cs-CZ" sz="1050" dirty="0" smtClean="0"/>
              <a:t> de </a:t>
            </a:r>
            <a:r>
              <a:rPr lang="cs-CZ" sz="1050" dirty="0" smtClean="0"/>
              <a:t>Singapur</a:t>
            </a:r>
          </a:p>
          <a:p>
            <a:r>
              <a:rPr lang="cs-CZ" sz="1800" b="1" dirty="0" err="1" smtClean="0"/>
              <a:t>Bideoak</a:t>
            </a:r>
            <a:endParaRPr lang="cs-CZ" sz="1800" b="1" dirty="0" smtClean="0"/>
          </a:p>
          <a:p>
            <a:endParaRPr lang="cs-CZ" sz="1050" dirty="0"/>
          </a:p>
        </p:txBody>
      </p:sp>
    </p:spTree>
    <p:extLst>
      <p:ext uri="{BB962C8B-B14F-4D97-AF65-F5344CB8AC3E}">
        <p14:creationId xmlns:p14="http://schemas.microsoft.com/office/powerpoint/2010/main" val="244063363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Pintxoak</a:t>
            </a:r>
            <a:r>
              <a:rPr lang="cs-CZ" dirty="0" smtClean="0"/>
              <a:t>-Los </a:t>
            </a:r>
            <a:r>
              <a:rPr lang="cs-CZ" dirty="0" err="1" smtClean="0"/>
              <a:t>pintxos</a:t>
            </a:r>
            <a:endParaRPr lang="cs-CZ" dirty="0"/>
          </a:p>
        </p:txBody>
      </p:sp>
      <p:pic>
        <p:nvPicPr>
          <p:cNvPr id="4098"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556765" y="1600200"/>
            <a:ext cx="8030469"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965412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PINTXOAK</a:t>
            </a:r>
            <a:endParaRPr lang="cs-CZ" dirty="0"/>
          </a:p>
        </p:txBody>
      </p:sp>
      <p:sp>
        <p:nvSpPr>
          <p:cNvPr id="3" name="Zástupný symbol pro obsah 2"/>
          <p:cNvSpPr>
            <a:spLocks noGrp="1"/>
          </p:cNvSpPr>
          <p:nvPr>
            <p:ph idx="1"/>
          </p:nvPr>
        </p:nvSpPr>
        <p:spPr/>
        <p:txBody>
          <a:bodyPr/>
          <a:lstStyle/>
          <a:p>
            <a:pPr marL="457200" lvl="1" indent="0">
              <a:buNone/>
            </a:pPr>
            <a:endParaRPr lang="cs-CZ" dirty="0" smtClean="0"/>
          </a:p>
          <a:p>
            <a:pPr lvl="1">
              <a:buFont typeface="Arial" panose="020B0604020202020204" pitchFamily="34" charset="0"/>
              <a:buChar char="•"/>
            </a:pPr>
            <a:r>
              <a:rPr lang="cs-CZ" dirty="0" err="1"/>
              <a:t>Qué</a:t>
            </a:r>
            <a:r>
              <a:rPr lang="cs-CZ" dirty="0"/>
              <a:t> es </a:t>
            </a:r>
            <a:r>
              <a:rPr lang="cs-CZ" dirty="0" err="1"/>
              <a:t>un</a:t>
            </a:r>
            <a:r>
              <a:rPr lang="cs-CZ" dirty="0"/>
              <a:t> </a:t>
            </a:r>
            <a:r>
              <a:rPr lang="cs-CZ" dirty="0" err="1"/>
              <a:t>pintxo</a:t>
            </a:r>
            <a:r>
              <a:rPr lang="cs-CZ" dirty="0"/>
              <a:t>?</a:t>
            </a:r>
          </a:p>
          <a:p>
            <a:pPr marL="457200" lvl="1" indent="0">
              <a:buNone/>
            </a:pPr>
            <a:r>
              <a:rPr lang="cs-CZ" dirty="0" smtClean="0"/>
              <a:t>Los </a:t>
            </a:r>
            <a:r>
              <a:rPr lang="cs-CZ" dirty="0" err="1" smtClean="0"/>
              <a:t>pintxos</a:t>
            </a:r>
            <a:r>
              <a:rPr lang="cs-CZ" dirty="0" smtClean="0"/>
              <a:t> son </a:t>
            </a:r>
            <a:r>
              <a:rPr lang="es-ES" dirty="0" smtClean="0"/>
              <a:t>miniaturas </a:t>
            </a:r>
            <a:r>
              <a:rPr lang="es-ES" dirty="0" smtClean="0"/>
              <a:t>culinarias que van desde la originaria rebanada de pan cubierta de alimentos, hasta las pequeñas creaciones de la alta cocina en miniatura. Ir de pintxos</a:t>
            </a:r>
            <a:r>
              <a:rPr lang="cs-CZ" dirty="0" smtClean="0"/>
              <a:t> </a:t>
            </a:r>
            <a:r>
              <a:rPr lang="es-ES" dirty="0" smtClean="0"/>
              <a:t>es una forma de conocer nuestra cultura, un espectáculo que combina risas, conversación, movimiento, ajetreo y diversión.</a:t>
            </a:r>
            <a:endParaRPr lang="cs-CZ" dirty="0"/>
          </a:p>
        </p:txBody>
      </p:sp>
    </p:spTree>
    <p:extLst>
      <p:ext uri="{BB962C8B-B14F-4D97-AF65-F5344CB8AC3E}">
        <p14:creationId xmlns:p14="http://schemas.microsoft.com/office/powerpoint/2010/main" val="237678277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Pintxoak</a:t>
            </a:r>
            <a:r>
              <a:rPr lang="cs-CZ" dirty="0"/>
              <a:t>-Los </a:t>
            </a:r>
            <a:r>
              <a:rPr lang="cs-CZ" dirty="0" err="1"/>
              <a:t>pintxos</a:t>
            </a:r>
            <a:endParaRPr lang="cs-CZ" dirty="0"/>
          </a:p>
        </p:txBody>
      </p:sp>
      <p:sp>
        <p:nvSpPr>
          <p:cNvPr id="3" name="Zástupný symbol pro obsah 2"/>
          <p:cNvSpPr>
            <a:spLocks noGrp="1"/>
          </p:cNvSpPr>
          <p:nvPr>
            <p:ph idx="1"/>
          </p:nvPr>
        </p:nvSpPr>
        <p:spPr/>
        <p:txBody>
          <a:bodyPr>
            <a:normAutofit fontScale="92500" lnSpcReduction="20000"/>
          </a:bodyPr>
          <a:lstStyle/>
          <a:p>
            <a:r>
              <a:rPr lang="es-ES" dirty="0" smtClean="0"/>
              <a:t>Originariamente, el pintxo era una pequeña rebanada de pan sobre la que se colocaba una ración de comida, del tipo que fuera. Para que se sujetara, se utilizaba un palillo, de ahí el nombre “</a:t>
            </a:r>
            <a:r>
              <a:rPr lang="es-ES" i="1" dirty="0" smtClean="0"/>
              <a:t>pintxo</a:t>
            </a:r>
            <a:r>
              <a:rPr lang="es-ES" dirty="0" smtClean="0"/>
              <a:t>”. Sin embargo, esa imagen tradicional ha ido evolucionando y hoy el pintxo es también alta cocina hecha miniatura, sabores elaborados y concentrados en pequeñas y deliciosas dosis: desde la tradicional "</a:t>
            </a:r>
            <a:r>
              <a:rPr lang="es-ES" i="1" dirty="0" smtClean="0"/>
              <a:t>Gilda"</a:t>
            </a:r>
            <a:r>
              <a:rPr lang="es-ES" dirty="0" smtClean="0"/>
              <a:t> con aceituna, guindilla y anchoa, hasta el </a:t>
            </a:r>
            <a:r>
              <a:rPr lang="es-ES" i="1" dirty="0" smtClean="0"/>
              <a:t>brick</a:t>
            </a:r>
            <a:r>
              <a:rPr lang="es-ES" dirty="0" smtClean="0"/>
              <a:t> de puerros y gambas, por ejemplo, pasando por un amplio abanico de sabores</a:t>
            </a:r>
            <a:r>
              <a:rPr lang="cs-CZ" dirty="0" smtClean="0"/>
              <a:t>.</a:t>
            </a:r>
            <a:endParaRPr lang="cs-CZ" dirty="0"/>
          </a:p>
        </p:txBody>
      </p:sp>
    </p:spTree>
    <p:extLst>
      <p:ext uri="{BB962C8B-B14F-4D97-AF65-F5344CB8AC3E}">
        <p14:creationId xmlns:p14="http://schemas.microsoft.com/office/powerpoint/2010/main" val="92445896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Pintxoak</a:t>
            </a:r>
            <a:r>
              <a:rPr lang="cs-CZ" dirty="0"/>
              <a:t>-Los </a:t>
            </a:r>
            <a:r>
              <a:rPr lang="cs-CZ" dirty="0" err="1"/>
              <a:t>pintxos</a:t>
            </a:r>
            <a:endParaRPr lang="cs-CZ" dirty="0"/>
          </a:p>
        </p:txBody>
      </p:sp>
      <p:sp>
        <p:nvSpPr>
          <p:cNvPr id="3" name="Zástupný symbol pro obsah 2"/>
          <p:cNvSpPr>
            <a:spLocks noGrp="1"/>
          </p:cNvSpPr>
          <p:nvPr>
            <p:ph idx="1"/>
          </p:nvPr>
        </p:nvSpPr>
        <p:spPr/>
        <p:txBody>
          <a:bodyPr>
            <a:normAutofit fontScale="70000" lnSpcReduction="20000"/>
          </a:bodyPr>
          <a:lstStyle/>
          <a:p>
            <a:r>
              <a:rPr lang="cs-CZ" dirty="0" smtClean="0"/>
              <a:t>En </a:t>
            </a:r>
            <a:r>
              <a:rPr lang="cs-CZ" dirty="0" err="1" smtClean="0"/>
              <a:t>qué</a:t>
            </a:r>
            <a:r>
              <a:rPr lang="cs-CZ" dirty="0" smtClean="0"/>
              <a:t> se </a:t>
            </a:r>
            <a:r>
              <a:rPr lang="cs-CZ" dirty="0" err="1" smtClean="0"/>
              <a:t>diferencian</a:t>
            </a:r>
            <a:r>
              <a:rPr lang="cs-CZ" dirty="0" smtClean="0"/>
              <a:t> las </a:t>
            </a:r>
            <a:r>
              <a:rPr lang="cs-CZ" dirty="0" err="1" smtClean="0"/>
              <a:t>tapas</a:t>
            </a:r>
            <a:r>
              <a:rPr lang="cs-CZ" dirty="0" smtClean="0"/>
              <a:t> y los </a:t>
            </a:r>
            <a:r>
              <a:rPr lang="cs-CZ" dirty="0" err="1" smtClean="0"/>
              <a:t>pintxos</a:t>
            </a:r>
            <a:r>
              <a:rPr lang="cs-CZ" dirty="0" smtClean="0"/>
              <a:t>?</a:t>
            </a:r>
            <a:endParaRPr lang="cs-CZ" dirty="0" smtClean="0">
              <a:effectLst/>
            </a:endParaRPr>
          </a:p>
          <a:p>
            <a:r>
              <a:rPr lang="es-ES" dirty="0" smtClean="0">
                <a:effectLst/>
              </a:rPr>
              <a:t>la </a:t>
            </a:r>
            <a:r>
              <a:rPr lang="es-ES" dirty="0" smtClean="0">
                <a:effectLst/>
              </a:rPr>
              <a:t>‘Tapa’ es más una ración de comida que una receta en sí; es un aperitivo que acompaña a la bebida. Hay varias teorías sobre cómo surgió la costumbre de servir la bebida acompañada de una ración de comida: algunos sugieren que fue el rey Alfonso X quien dispuso que en su reino se tenía que servir el vino acompañado de comida para que no </a:t>
            </a:r>
            <a:r>
              <a:rPr lang="es-ES" dirty="0" smtClean="0">
                <a:effectLst/>
              </a:rPr>
              <a:t>su</a:t>
            </a:r>
            <a:r>
              <a:rPr lang="cs-CZ" dirty="0" smtClean="0">
                <a:effectLst/>
              </a:rPr>
              <a:t>p</a:t>
            </a:r>
            <a:r>
              <a:rPr lang="es-ES" dirty="0" smtClean="0">
                <a:effectLst/>
              </a:rPr>
              <a:t>iera </a:t>
            </a:r>
            <a:r>
              <a:rPr lang="es-ES" dirty="0" smtClean="0">
                <a:effectLst/>
              </a:rPr>
              <a:t>tan rápido a la cabeza. Otros, sin embargo, afirman que el “verdadero” origen de la ‘Tapa’ reside en Cádiz, en el emblemático establecimiento </a:t>
            </a:r>
            <a:r>
              <a:rPr lang="es-ES" i="1" dirty="0" smtClean="0">
                <a:effectLst/>
              </a:rPr>
              <a:t>Ventorrillo del Chato</a:t>
            </a:r>
            <a:r>
              <a:rPr lang="es-ES" dirty="0" smtClean="0">
                <a:effectLst/>
              </a:rPr>
              <a:t>, que aún sigue en activo.</a:t>
            </a:r>
          </a:p>
          <a:p>
            <a:r>
              <a:rPr lang="es-ES" dirty="0" smtClean="0">
                <a:effectLst/>
              </a:rPr>
              <a:t>Según dicen, el rey Alfonso XIII (esto va de reyes…) se paró en dicho establecimiento gaditano a descansar y a beber algo. Cuando le sirvieron una jarra de vino, se levantó una ráfaga de viento y el mesonero, para evitar que el polvo del local mancillara la bebida, colocó una rodaja de jamón en la boca de la jarra para “taparla” (de ahí el nombre).</a:t>
            </a:r>
          </a:p>
          <a:p>
            <a:endParaRPr lang="cs-CZ" dirty="0"/>
          </a:p>
        </p:txBody>
      </p:sp>
    </p:spTree>
    <p:extLst>
      <p:ext uri="{BB962C8B-B14F-4D97-AF65-F5344CB8AC3E}">
        <p14:creationId xmlns:p14="http://schemas.microsoft.com/office/powerpoint/2010/main" val="371004890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Pintxoak</a:t>
            </a:r>
            <a:r>
              <a:rPr lang="cs-CZ" dirty="0"/>
              <a:t>-Los </a:t>
            </a:r>
            <a:r>
              <a:rPr lang="cs-CZ" dirty="0" err="1"/>
              <a:t>pintxos</a:t>
            </a:r>
            <a:endParaRPr lang="cs-CZ" dirty="0"/>
          </a:p>
        </p:txBody>
      </p:sp>
      <p:sp>
        <p:nvSpPr>
          <p:cNvPr id="3" name="Zástupný symbol pro obsah 2"/>
          <p:cNvSpPr>
            <a:spLocks noGrp="1"/>
          </p:cNvSpPr>
          <p:nvPr>
            <p:ph idx="1"/>
          </p:nvPr>
        </p:nvSpPr>
        <p:spPr/>
        <p:txBody>
          <a:bodyPr>
            <a:normAutofit fontScale="47500" lnSpcReduction="20000"/>
          </a:bodyPr>
          <a:lstStyle/>
          <a:p>
            <a:endParaRPr lang="cs-CZ" dirty="0" smtClean="0">
              <a:effectLst/>
            </a:endParaRPr>
          </a:p>
          <a:p>
            <a:r>
              <a:rPr lang="es-ES" b="1" dirty="0"/>
              <a:t>El ‘Pintxo</a:t>
            </a:r>
            <a:r>
              <a:rPr lang="es-ES" dirty="0"/>
              <a:t>’, por el contrario, podría describirse como el primo “pijo” de la tapa. Más reciente, elaborado y complejo que su pariente, el ‘Pintxo’ es frecuentemente considerado el emblema culinario del País Vasco y, en especial, de Donostia. Su nacimiento se produce más tarde que el de la ‘Tapa’, allá por los años 30, supuestamente en el local La Espiga, situado muy cerca de la Playa de la Concha (no hay datos certeros sobre este hecho). Al parecer, este establecimiento vio como crecía su clientela que pasaba de estar formada por los habituales paisanos a personas de la aristocracia, que veraneaban en la ciudad costera. ¿La razón? Ofrecían variados y suculentos aperitivos, ensartados en un palillo (de ahí el nombre) a precios razonablemente asequibles y los disponían en el mostrador para tentar a los que pasaban cerca del local. </a:t>
            </a:r>
          </a:p>
          <a:p>
            <a:endParaRPr lang="cs-CZ" dirty="0"/>
          </a:p>
          <a:p>
            <a:r>
              <a:rPr lang="es-ES" dirty="0" smtClean="0">
                <a:effectLst/>
              </a:rPr>
              <a:t>Fueron </a:t>
            </a:r>
            <a:r>
              <a:rPr lang="es-ES" dirty="0" smtClean="0">
                <a:effectLst/>
              </a:rPr>
              <a:t>esos mismos clientes los que difundieron el buen nombre de La Espiga y el de sus excelencias gastronómicas, lo que hizo que otros bares y locales de la ciudad adaptaran el mismo modelo. Había nacido el ‘Pintxo’. Tradicionalmente, se componía de una rebanada de pan sobre la que se colocaba una pequeña ración de comida. Al tratarse de pequeñas porciones, los cocineros son capaces de utilizar los más sofisticados ingredientes a un precio más razonable, lo que da vía libre a la imaginación y la experimentación, </a:t>
            </a:r>
            <a:r>
              <a:rPr lang="cs-CZ" dirty="0" smtClean="0">
                <a:effectLst/>
              </a:rPr>
              <a:t> </a:t>
            </a:r>
          </a:p>
          <a:p>
            <a:r>
              <a:rPr lang="cs-CZ" dirty="0"/>
              <a:t>L</a:t>
            </a:r>
            <a:r>
              <a:rPr lang="es-ES" dirty="0" smtClean="0">
                <a:effectLst/>
              </a:rPr>
              <a:t>a </a:t>
            </a:r>
            <a:r>
              <a:rPr lang="es-ES" dirty="0" smtClean="0">
                <a:effectLst/>
              </a:rPr>
              <a:t>elaboración de ‘Pintxos’ se ha convertido prácticamente en un arte. Nuevos sabores, texturas, olores, colores… Al igual que el pintor, el músico o el escultor, el cocinero juega con las armas que tiene a su disposición para crear la obra perfecta, sin llegar nunca a conseguirlo. Merluza, Bacalao, anchoas, gulas, gambas, pimientos, tortilla de patatas, carrilleras de buey, foie… la lista de ingredientes es infinita. Tradición e innovación, se dan la mano en las callejuelas de la Parte Vieja donostiarra para lo que muchos consideran la experiencia gastronómica de sus vidas. </a:t>
            </a:r>
            <a:endParaRPr lang="es-ES" dirty="0">
              <a:effectLst/>
            </a:endParaRPr>
          </a:p>
        </p:txBody>
      </p:sp>
    </p:spTree>
    <p:extLst>
      <p:ext uri="{BB962C8B-B14F-4D97-AF65-F5344CB8AC3E}">
        <p14:creationId xmlns:p14="http://schemas.microsoft.com/office/powerpoint/2010/main" val="111754724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Pintxoak</a:t>
            </a:r>
            <a:endParaRPr lang="cs-CZ" dirty="0"/>
          </a:p>
        </p:txBody>
      </p:sp>
      <p:sp>
        <p:nvSpPr>
          <p:cNvPr id="3" name="Zástupný symbol pro obsah 2"/>
          <p:cNvSpPr>
            <a:spLocks noGrp="1"/>
          </p:cNvSpPr>
          <p:nvPr>
            <p:ph idx="1"/>
          </p:nvPr>
        </p:nvSpPr>
        <p:spPr/>
        <p:txBody>
          <a:bodyPr>
            <a:normAutofit/>
          </a:bodyPr>
          <a:lstStyle/>
          <a:p>
            <a:r>
              <a:rPr lang="es-ES" b="1" dirty="0" smtClean="0"/>
              <a:t>Algunos trucos para disfrutar de estas delicias en miniatura</a:t>
            </a:r>
          </a:p>
          <a:p>
            <a:r>
              <a:rPr lang="es-ES" dirty="0" smtClean="0"/>
              <a:t>Uno de los hábitos más populares entre los </a:t>
            </a:r>
            <a:r>
              <a:rPr lang="cs-CZ" dirty="0" err="1" smtClean="0"/>
              <a:t>vascos</a:t>
            </a:r>
            <a:r>
              <a:rPr lang="es-ES" dirty="0" smtClean="0"/>
              <a:t> </a:t>
            </a:r>
            <a:r>
              <a:rPr lang="es-ES" dirty="0" smtClean="0"/>
              <a:t>es “ir de pintxos”. Esta costumbre vasca consiste en alternar de bar en bar, tomando un “zurito” –trago de cerveza más corto que la caña– o un “txikito” (pequeño vaso de vino) acompañado de un pintxo.</a:t>
            </a:r>
          </a:p>
          <a:p>
            <a:endParaRPr lang="cs-CZ" dirty="0"/>
          </a:p>
        </p:txBody>
      </p:sp>
    </p:spTree>
    <p:extLst>
      <p:ext uri="{BB962C8B-B14F-4D97-AF65-F5344CB8AC3E}">
        <p14:creationId xmlns:p14="http://schemas.microsoft.com/office/powerpoint/2010/main" val="407858488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Pintxoak</a:t>
            </a:r>
            <a:endParaRPr lang="cs-CZ" dirty="0"/>
          </a:p>
        </p:txBody>
      </p:sp>
      <p:sp>
        <p:nvSpPr>
          <p:cNvPr id="3" name="Zástupný symbol pro obsah 2"/>
          <p:cNvSpPr>
            <a:spLocks noGrp="1"/>
          </p:cNvSpPr>
          <p:nvPr>
            <p:ph idx="1"/>
          </p:nvPr>
        </p:nvSpPr>
        <p:spPr/>
        <p:txBody>
          <a:bodyPr>
            <a:normAutofit fontScale="77500" lnSpcReduction="20000"/>
          </a:bodyPr>
          <a:lstStyle/>
          <a:p>
            <a:r>
              <a:rPr lang="es-ES" dirty="0" smtClean="0"/>
              <a:t>Si se trata de un pintxo frio suele estar disponible en la barra, y se coge directamente.</a:t>
            </a:r>
          </a:p>
          <a:p>
            <a:r>
              <a:rPr lang="es-ES" dirty="0" smtClean="0"/>
              <a:t>Si se trata de un pintxo caliente, se pide al camarero.</a:t>
            </a:r>
          </a:p>
          <a:p>
            <a:r>
              <a:rPr lang="es-ES" dirty="0" smtClean="0"/>
              <a:t>Cuando se va de pintxos, lo normal es tomar una consumición (pintxo y bebida) por bar, y luego ir a otro bar.</a:t>
            </a:r>
          </a:p>
          <a:p>
            <a:r>
              <a:rPr lang="es-ES" dirty="0" smtClean="0"/>
              <a:t>En los bares de Donostia / San Sebastián, la longitud del palillo (si es que el pintxo tiene palillo) no indica el rango de precio. Ante la duda, lo mejor es preguntar al camarero.</a:t>
            </a:r>
          </a:p>
          <a:p>
            <a:r>
              <a:rPr lang="es-ES" dirty="0" smtClean="0"/>
              <a:t>Se suele pagar al final. Es costumbre de las cuadrillas pagar por rondas, o poner un “bote” o “caja” antes de empezar (nada de pagar cada uno lo suyo en cada bar).</a:t>
            </a:r>
          </a:p>
          <a:p>
            <a:endParaRPr lang="cs-CZ" dirty="0"/>
          </a:p>
        </p:txBody>
      </p:sp>
    </p:spTree>
    <p:extLst>
      <p:ext uri="{BB962C8B-B14F-4D97-AF65-F5344CB8AC3E}">
        <p14:creationId xmlns:p14="http://schemas.microsoft.com/office/powerpoint/2010/main" val="146810437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Huevo</a:t>
            </a:r>
            <a:r>
              <a:rPr lang="cs-CZ" dirty="0" smtClean="0"/>
              <a:t> al </a:t>
            </a:r>
            <a:r>
              <a:rPr lang="cs-CZ" dirty="0" err="1" smtClean="0"/>
              <a:t>oro</a:t>
            </a:r>
            <a:endParaRPr lang="cs-CZ" dirty="0"/>
          </a:p>
        </p:txBody>
      </p:sp>
      <p:sp>
        <p:nvSpPr>
          <p:cNvPr id="3" name="Zástupný symbol pro obsah 2"/>
          <p:cNvSpPr>
            <a:spLocks noGrp="1"/>
          </p:cNvSpPr>
          <p:nvPr>
            <p:ph idx="1"/>
          </p:nvPr>
        </p:nvSpPr>
        <p:spPr/>
        <p:txBody>
          <a:bodyPr/>
          <a:lstStyle/>
          <a:p>
            <a:r>
              <a:rPr lang="es-ES" sz="2000" b="1" dirty="0" smtClean="0"/>
              <a:t>Descripción</a:t>
            </a:r>
            <a:r>
              <a:rPr lang="es-ES" sz="2000" dirty="0" smtClean="0"/>
              <a:t/>
            </a:r>
            <a:br>
              <a:rPr lang="es-ES" sz="2000" dirty="0" smtClean="0"/>
            </a:br>
            <a:r>
              <a:rPr lang="es-ES" sz="2000" dirty="0" smtClean="0"/>
              <a:t> </a:t>
            </a:r>
            <a:r>
              <a:rPr lang="es-ES" sz="2000" dirty="0" smtClean="0"/>
              <a:t>El huevo mollete (cocido 5 minutos, con la clara blanda y la yema líquida), viene acompañado de patatas paja, sobre migas de pastor al txipirón y jugo de ave. Un pintxos muy sabroso, con múltiples matices que hará las delicias de la gran mayoría.</a:t>
            </a:r>
            <a:endParaRPr lang="cs-CZ" sz="2000"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93012" y="3717032"/>
            <a:ext cx="2619375" cy="20341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5909922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p:cNvSpPr>
            <a:spLocks noGrp="1"/>
          </p:cNvSpPr>
          <p:nvPr>
            <p:ph type="title"/>
          </p:nvPr>
        </p:nvSpPr>
        <p:spPr/>
        <p:txBody>
          <a:bodyPr/>
          <a:lstStyle/>
          <a:p>
            <a:r>
              <a:rPr lang="cs-CZ" dirty="0" smtClean="0"/>
              <a:t>EUSKAL GASTRONOMIA</a:t>
            </a:r>
            <a:endParaRPr lang="cs-CZ" dirty="0"/>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43608" y="1916832"/>
            <a:ext cx="2538983" cy="1847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016" y="1916832"/>
            <a:ext cx="3312368" cy="1847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3608" y="4509120"/>
            <a:ext cx="2466975" cy="1847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52120" y="4293096"/>
            <a:ext cx="1714500" cy="190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452132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fr-FR" b="1" dirty="0" smtClean="0"/>
              <a:t>Risotto de hongos, champis y foie</a:t>
            </a:r>
            <a:br>
              <a:rPr lang="fr-FR" b="1" dirty="0" smtClean="0"/>
            </a:br>
            <a:endParaRPr lang="cs-CZ" dirty="0"/>
          </a:p>
        </p:txBody>
      </p:sp>
      <p:sp>
        <p:nvSpPr>
          <p:cNvPr id="3" name="Zástupný symbol pro obsah 2"/>
          <p:cNvSpPr>
            <a:spLocks noGrp="1"/>
          </p:cNvSpPr>
          <p:nvPr>
            <p:ph idx="1"/>
          </p:nvPr>
        </p:nvSpPr>
        <p:spPr/>
        <p:txBody>
          <a:bodyPr>
            <a:normAutofit/>
          </a:bodyPr>
          <a:lstStyle/>
          <a:p>
            <a:r>
              <a:rPr lang="es-ES" sz="2000" dirty="0" smtClean="0"/>
              <a:t>Este risoto se trata de una de las recetas más extendidas entre los bares de pintxos que apuestan por lo "elaborado" y más novedoso. Pero si destacamos en Narru este pintxo, es porque verdaderamente merece un sitio entre los risotos. Cremoso, con "tropezones" y en cantidad suficiente, el risoto del Narru deja satisfecho y además es apto para compartir.</a:t>
            </a:r>
            <a:endParaRPr lang="cs-CZ" sz="2000"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59832" y="3573016"/>
            <a:ext cx="2619375" cy="1962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8435963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Nadpis 1"/>
          <p:cNvSpPr>
            <a:spLocks noGrp="1"/>
          </p:cNvSpPr>
          <p:nvPr>
            <p:ph type="title"/>
          </p:nvPr>
        </p:nvSpPr>
        <p:spPr>
          <a:xfrm>
            <a:off x="457200" y="1268760"/>
            <a:ext cx="8229600" cy="148878"/>
          </a:xfrm>
        </p:spPr>
        <p:txBody>
          <a:bodyPr>
            <a:normAutofit fontScale="90000"/>
          </a:bodyPr>
          <a:lstStyle/>
          <a:p>
            <a:r>
              <a:rPr lang="es-ES" b="1" dirty="0" smtClean="0">
                <a:effectLst/>
              </a:rPr>
              <a:t>Txipirón plancha con puré de castaña</a:t>
            </a:r>
            <a:br>
              <a:rPr lang="es-ES" b="1" dirty="0" smtClean="0">
                <a:effectLst/>
              </a:rPr>
            </a:br>
            <a:r>
              <a:rPr lang="es-ES" dirty="0" smtClean="0">
                <a:effectLst/>
              </a:rPr>
              <a:t> </a:t>
            </a:r>
            <a:br>
              <a:rPr lang="es-ES" dirty="0" smtClean="0">
                <a:effectLst/>
              </a:rPr>
            </a:br>
            <a:endParaRPr lang="cs-CZ" dirty="0"/>
          </a:p>
        </p:txBody>
      </p:sp>
      <p:pic>
        <p:nvPicPr>
          <p:cNvPr id="8195"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3131840" y="3789040"/>
            <a:ext cx="2619375" cy="1962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Obdélník 4"/>
          <p:cNvSpPr/>
          <p:nvPr/>
        </p:nvSpPr>
        <p:spPr>
          <a:xfrm>
            <a:off x="971600" y="2060848"/>
            <a:ext cx="7272808" cy="1200329"/>
          </a:xfrm>
          <a:prstGeom prst="rect">
            <a:avLst/>
          </a:prstGeom>
        </p:spPr>
        <p:txBody>
          <a:bodyPr wrap="square">
            <a:spAutoFit/>
          </a:bodyPr>
          <a:lstStyle/>
          <a:p>
            <a:r>
              <a:rPr lang="es-ES" dirty="0" smtClean="0"/>
              <a:t>Uno de los más exquisitos txipirones plancha que podemos </a:t>
            </a:r>
            <a:r>
              <a:rPr lang="es-ES" dirty="0" smtClean="0"/>
              <a:t>probar. </a:t>
            </a:r>
            <a:r>
              <a:rPr lang="es-ES" dirty="0" smtClean="0"/>
              <a:t>Se sirve sobre un lecho de patata panadera y cebolla confitada. La guinda, la pone un ligero acompañamiento de puré de castaña.</a:t>
            </a:r>
            <a:br>
              <a:rPr lang="es-ES" dirty="0" smtClean="0"/>
            </a:br>
            <a:endParaRPr lang="cs-CZ" dirty="0"/>
          </a:p>
        </p:txBody>
      </p:sp>
    </p:spTree>
    <p:extLst>
      <p:ext uri="{BB962C8B-B14F-4D97-AF65-F5344CB8AC3E}">
        <p14:creationId xmlns:p14="http://schemas.microsoft.com/office/powerpoint/2010/main" val="128733141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Solomillo</a:t>
            </a:r>
            <a:endParaRPr lang="cs-CZ" dirty="0"/>
          </a:p>
        </p:txBody>
      </p:sp>
      <p:pic>
        <p:nvPicPr>
          <p:cNvPr id="1024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3275856" y="3645024"/>
            <a:ext cx="2619375" cy="1962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bdélník 3"/>
          <p:cNvSpPr/>
          <p:nvPr/>
        </p:nvSpPr>
        <p:spPr>
          <a:xfrm>
            <a:off x="971600" y="2138509"/>
            <a:ext cx="6912768" cy="1200329"/>
          </a:xfrm>
          <a:prstGeom prst="rect">
            <a:avLst/>
          </a:prstGeom>
        </p:spPr>
        <p:txBody>
          <a:bodyPr wrap="square">
            <a:spAutoFit/>
          </a:bodyPr>
          <a:lstStyle/>
          <a:p>
            <a:r>
              <a:rPr lang="es-ES" dirty="0" smtClean="0"/>
              <a:t>Aunque de preparación sencilla, este pincho se ha convertido en la especialidad más conocida del Gandarias. Su secreto radica en la calidad de la materia prima. Se sirve a la plancha con un trocito de pimiento verde y pan.</a:t>
            </a:r>
            <a:endParaRPr lang="cs-CZ" dirty="0"/>
          </a:p>
        </p:txBody>
      </p:sp>
    </p:spTree>
    <p:extLst>
      <p:ext uri="{BB962C8B-B14F-4D97-AF65-F5344CB8AC3E}">
        <p14:creationId xmlns:p14="http://schemas.microsoft.com/office/powerpoint/2010/main" val="395994847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Brocheta</a:t>
            </a:r>
            <a:r>
              <a:rPr lang="cs-CZ" dirty="0" smtClean="0"/>
              <a:t> de </a:t>
            </a:r>
            <a:r>
              <a:rPr lang="cs-CZ" dirty="0" err="1" smtClean="0"/>
              <a:t>gambas</a:t>
            </a:r>
            <a:endParaRPr lang="cs-CZ" dirty="0"/>
          </a:p>
        </p:txBody>
      </p:sp>
      <p:sp>
        <p:nvSpPr>
          <p:cNvPr id="3" name="Zástupný symbol pro obsah 2"/>
          <p:cNvSpPr>
            <a:spLocks noGrp="1"/>
          </p:cNvSpPr>
          <p:nvPr>
            <p:ph idx="1"/>
          </p:nvPr>
        </p:nvSpPr>
        <p:spPr/>
        <p:txBody>
          <a:bodyPr/>
          <a:lstStyle/>
          <a:p>
            <a:r>
              <a:rPr lang="es-ES" dirty="0" smtClean="0"/>
              <a:t>Se trata de una brocheta de gambas con bacon, servida sobre un lecho de patatas panadera.</a:t>
            </a:r>
            <a:endParaRPr lang="cs-CZ" dirty="0"/>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5493" y="3284984"/>
            <a:ext cx="2619375" cy="1962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2945732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Pimiento</a:t>
            </a:r>
            <a:r>
              <a:rPr lang="cs-CZ" dirty="0" smtClean="0"/>
              <a:t> </a:t>
            </a:r>
            <a:r>
              <a:rPr lang="cs-CZ" dirty="0" err="1" smtClean="0"/>
              <a:t>relleno</a:t>
            </a:r>
            <a:endParaRPr lang="cs-CZ" dirty="0"/>
          </a:p>
        </p:txBody>
      </p:sp>
      <p:sp>
        <p:nvSpPr>
          <p:cNvPr id="3" name="Zástupný symbol pro obsah 2"/>
          <p:cNvSpPr>
            <a:spLocks noGrp="1"/>
          </p:cNvSpPr>
          <p:nvPr>
            <p:ph idx="1"/>
          </p:nvPr>
        </p:nvSpPr>
        <p:spPr/>
        <p:txBody>
          <a:bodyPr/>
          <a:lstStyle/>
          <a:p>
            <a:r>
              <a:rPr lang="es-ES" dirty="0" smtClean="0"/>
              <a:t>No viene en salsa, viene rebozado. ¡No es pequeño, es grande! No solo es carne, </a:t>
            </a:r>
            <a:r>
              <a:rPr lang="cs-CZ" dirty="0" smtClean="0"/>
              <a:t>o </a:t>
            </a:r>
            <a:r>
              <a:rPr lang="cs-CZ" dirty="0" err="1" smtClean="0"/>
              <a:t>bacalao</a:t>
            </a:r>
            <a:r>
              <a:rPr lang="cs-CZ" dirty="0" smtClean="0"/>
              <a:t>, </a:t>
            </a:r>
            <a:r>
              <a:rPr lang="es-ES" dirty="0" smtClean="0"/>
              <a:t>también</a:t>
            </a:r>
            <a:r>
              <a:rPr lang="es-ES" dirty="0" smtClean="0"/>
              <a:t>, bechamel. </a:t>
            </a:r>
            <a:endParaRPr lang="cs-CZ"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40253" y="4149080"/>
            <a:ext cx="2619375" cy="1962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9116766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Tortilla de </a:t>
            </a:r>
            <a:r>
              <a:rPr lang="cs-CZ" dirty="0" err="1" smtClean="0"/>
              <a:t>patatas</a:t>
            </a:r>
            <a:endParaRPr lang="cs-CZ" dirty="0"/>
          </a:p>
        </p:txBody>
      </p:sp>
      <p:pic>
        <p:nvPicPr>
          <p:cNvPr id="9219"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3262312" y="2882106"/>
            <a:ext cx="2619375" cy="1962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6877726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t>Gilda</a:t>
            </a:r>
            <a:endParaRPr lang="cs-CZ" b="1" dirty="0"/>
          </a:p>
        </p:txBody>
      </p:sp>
      <p:pic>
        <p:nvPicPr>
          <p:cNvPr id="7171"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830264" y="4437112"/>
            <a:ext cx="2619375" cy="1962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Obdélník 4"/>
          <p:cNvSpPr/>
          <p:nvPr/>
        </p:nvSpPr>
        <p:spPr>
          <a:xfrm>
            <a:off x="395536" y="1582341"/>
            <a:ext cx="7488832" cy="2585323"/>
          </a:xfrm>
          <a:prstGeom prst="rect">
            <a:avLst/>
          </a:prstGeom>
        </p:spPr>
        <p:txBody>
          <a:bodyPr wrap="square">
            <a:spAutoFit/>
          </a:bodyPr>
          <a:lstStyle/>
          <a:p>
            <a:r>
              <a:rPr lang="es-ES" b="1" dirty="0" smtClean="0">
                <a:effectLst/>
              </a:rPr>
              <a:t>Descripción</a:t>
            </a:r>
            <a:r>
              <a:rPr lang="es-ES" dirty="0" smtClean="0">
                <a:effectLst/>
              </a:rPr>
              <a:t/>
            </a:r>
            <a:br>
              <a:rPr lang="es-ES" dirty="0" smtClean="0">
                <a:effectLst/>
              </a:rPr>
            </a:br>
            <a:r>
              <a:rPr lang="es-ES" dirty="0" smtClean="0">
                <a:effectLst/>
              </a:rPr>
              <a:t>Tradicional pintxo donostiarra por excelencia, muchas veces referido como el primer pintxo, y que fue creado en la Casa Vallés. Encurtido (preservado en vinagre) de antxoas, guindillas y aceituna, atravesado por un pincho o palillo de madera. El nombre de Gilda se le otorga en referencia al personaje principal de la película Gilda (película) que encarnó la actriz Rita Hayworth en 1946 ya que la banderilla es "salada, verde y un poco picante". </a:t>
            </a:r>
            <a:br>
              <a:rPr lang="es-ES" dirty="0" smtClean="0">
                <a:effectLst/>
              </a:rPr>
            </a:br>
            <a:r>
              <a:rPr lang="es-ES" dirty="0" smtClean="0">
                <a:effectLst/>
              </a:rPr>
              <a:t/>
            </a:r>
            <a:br>
              <a:rPr lang="es-ES" dirty="0" smtClean="0">
                <a:effectLst/>
              </a:rPr>
            </a:br>
            <a:endParaRPr lang="es-ES" dirty="0">
              <a:effectLst/>
            </a:endParaRPr>
          </a:p>
        </p:txBody>
      </p:sp>
    </p:spTree>
    <p:extLst>
      <p:ext uri="{BB962C8B-B14F-4D97-AF65-F5344CB8AC3E}">
        <p14:creationId xmlns:p14="http://schemas.microsoft.com/office/powerpoint/2010/main" val="76841602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Porrusalda</a:t>
            </a:r>
            <a:endParaRPr lang="cs-CZ" dirty="0"/>
          </a:p>
        </p:txBody>
      </p:sp>
      <p:sp>
        <p:nvSpPr>
          <p:cNvPr id="3" name="Zástupný symbol pro obsah 2"/>
          <p:cNvSpPr>
            <a:spLocks noGrp="1"/>
          </p:cNvSpPr>
          <p:nvPr>
            <p:ph idx="1"/>
          </p:nvPr>
        </p:nvSpPr>
        <p:spPr/>
        <p:txBody>
          <a:bodyPr/>
          <a:lstStyle/>
          <a:p>
            <a:r>
              <a:rPr lang="es-ES" b="1" dirty="0"/>
              <a:t>Porrusalda</a:t>
            </a:r>
            <a:r>
              <a:rPr lang="es-ES" dirty="0"/>
              <a:t> o </a:t>
            </a:r>
            <a:r>
              <a:rPr lang="es-ES" b="1" dirty="0"/>
              <a:t>purrusalda, Porrasalda</a:t>
            </a:r>
            <a:r>
              <a:rPr lang="es-ES" dirty="0"/>
              <a:t> es un plato típico </a:t>
            </a:r>
            <a:r>
              <a:rPr lang="es-ES" dirty="0" smtClean="0"/>
              <a:t>preparado </a:t>
            </a:r>
            <a:r>
              <a:rPr lang="es-ES" dirty="0"/>
              <a:t>principalmente a base puerros, patatas y zanahoria,que se sirve caliente, </a:t>
            </a:r>
            <a:r>
              <a:rPr lang="es-ES" dirty="0" smtClean="0"/>
              <a:t>generalmente </a:t>
            </a:r>
            <a:r>
              <a:rPr lang="es-ES" dirty="0"/>
              <a:t>como primer plato. </a:t>
            </a:r>
            <a:endParaRPr lang="cs-CZ" dirty="0" smtClean="0"/>
          </a:p>
          <a:p>
            <a:endParaRPr lang="cs-CZ"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9632" y="4077072"/>
            <a:ext cx="6362700" cy="16889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3358546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Babarrunak</a:t>
            </a:r>
            <a:endParaRPr lang="cs-CZ" dirty="0"/>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09096" y="1844823"/>
            <a:ext cx="6525807" cy="35283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8576401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Marmitakoa</a:t>
            </a:r>
            <a:endParaRPr lang="cs-CZ" dirty="0"/>
          </a:p>
        </p:txBody>
      </p:sp>
      <p:sp>
        <p:nvSpPr>
          <p:cNvPr id="4" name="Zástupný symbol pro obsah 3"/>
          <p:cNvSpPr>
            <a:spLocks noGrp="1"/>
          </p:cNvSpPr>
          <p:nvPr>
            <p:ph idx="1"/>
          </p:nvPr>
        </p:nvSpPr>
        <p:spPr/>
        <p:txBody>
          <a:bodyPr>
            <a:normAutofit/>
          </a:bodyPr>
          <a:lstStyle/>
          <a:p>
            <a:r>
              <a:rPr lang="es-ES" sz="2800" b="1" dirty="0"/>
              <a:t>Marmitako:</a:t>
            </a:r>
            <a:r>
              <a:rPr lang="es-ES" sz="2800" dirty="0"/>
              <a:t> Guiso delicioso, típico de los pescadores vascos, cuya base es el bonito, la patata y pimiento. Su nombre proviene de la palabra “marmita”, recipiente donde se preparaba el marmitako a bordo de los barcos con los desechos de los pescados que no llegaban a la conservera. </a:t>
            </a:r>
            <a:endParaRPr lang="cs-CZ" sz="2800" dirty="0"/>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1680" y="4293096"/>
            <a:ext cx="5688632" cy="180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084701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EUSKAL GASTRONOMIA</a:t>
            </a:r>
            <a:endParaRPr lang="cs-CZ" dirty="0"/>
          </a:p>
        </p:txBody>
      </p:sp>
      <p:pic>
        <p:nvPicPr>
          <p:cNvPr id="4" name="Picture 5"/>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27584" y="1916832"/>
            <a:ext cx="3456384" cy="23042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0032" y="2276872"/>
            <a:ext cx="2667000" cy="1714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1601" y="4509120"/>
            <a:ext cx="1944216" cy="1743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59832" y="5157192"/>
            <a:ext cx="2552700" cy="15242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12160" y="4285654"/>
            <a:ext cx="2619375" cy="1743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1172408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Chipirones</a:t>
            </a:r>
            <a:r>
              <a:rPr lang="cs-CZ" dirty="0" smtClean="0"/>
              <a:t> en </a:t>
            </a:r>
            <a:r>
              <a:rPr lang="cs-CZ" dirty="0" err="1" smtClean="0"/>
              <a:t>su</a:t>
            </a:r>
            <a:r>
              <a:rPr lang="cs-CZ" dirty="0" smtClean="0"/>
              <a:t> </a:t>
            </a:r>
            <a:r>
              <a:rPr lang="cs-CZ" dirty="0" err="1" smtClean="0"/>
              <a:t>tinta</a:t>
            </a:r>
            <a:r>
              <a:rPr lang="cs-CZ" dirty="0" smtClean="0"/>
              <a:t>.</a:t>
            </a:r>
            <a:endParaRPr lang="cs-CZ" dirty="0"/>
          </a:p>
        </p:txBody>
      </p:sp>
      <p:sp>
        <p:nvSpPr>
          <p:cNvPr id="3" name="Zástupný symbol pro obsah 2"/>
          <p:cNvSpPr>
            <a:spLocks noGrp="1"/>
          </p:cNvSpPr>
          <p:nvPr>
            <p:ph idx="1"/>
          </p:nvPr>
        </p:nvSpPr>
        <p:spPr/>
        <p:txBody>
          <a:bodyPr>
            <a:normAutofit fontScale="62500" lnSpcReduction="20000"/>
          </a:bodyPr>
          <a:lstStyle/>
          <a:p>
            <a:r>
              <a:rPr lang="es-ES" dirty="0"/>
              <a:t>Se trata de una de las recetas más emblemáticas de </a:t>
            </a:r>
            <a:r>
              <a:rPr lang="es-ES" dirty="0" smtClean="0"/>
              <a:t>la</a:t>
            </a:r>
            <a:r>
              <a:rPr lang="cs-CZ" dirty="0" smtClean="0"/>
              <a:t> </a:t>
            </a:r>
            <a:r>
              <a:rPr lang="es-ES" dirty="0" smtClean="0"/>
              <a:t>cocina </a:t>
            </a:r>
            <a:r>
              <a:rPr lang="es-ES" dirty="0"/>
              <a:t>vasca: los chipirones en su tinta y una de las escasas salsas de un color negro </a:t>
            </a:r>
            <a:r>
              <a:rPr lang="es-ES" dirty="0" smtClean="0"/>
              <a:t>absoluto.</a:t>
            </a:r>
            <a:r>
              <a:rPr lang="cs-CZ" dirty="0" smtClean="0"/>
              <a:t> </a:t>
            </a:r>
            <a:r>
              <a:rPr lang="es-ES" dirty="0" smtClean="0"/>
              <a:t>El </a:t>
            </a:r>
            <a:r>
              <a:rPr lang="es-ES" dirty="0"/>
              <a:t>primer interrogante que </a:t>
            </a:r>
            <a:r>
              <a:rPr lang="es-ES" dirty="0" smtClean="0"/>
              <a:t>surge</a:t>
            </a:r>
            <a:r>
              <a:rPr lang="cs-CZ" dirty="0" smtClean="0"/>
              <a:t> noc </a:t>
            </a:r>
            <a:r>
              <a:rPr lang="cs-CZ" dirty="0" err="1" smtClean="0"/>
              <a:t>este</a:t>
            </a:r>
            <a:r>
              <a:rPr lang="cs-CZ" dirty="0" smtClean="0"/>
              <a:t> plato</a:t>
            </a:r>
            <a:r>
              <a:rPr lang="es-ES" dirty="0" smtClean="0"/>
              <a:t> </a:t>
            </a:r>
            <a:r>
              <a:rPr lang="es-ES" dirty="0"/>
              <a:t>es el de quién tuvo la idea de agregar al guiso de unos calamares la tinta que utilizan estos cefalópodos para defenderse en el mar, conociendo seguramente la toxicidad en crudo de esta tinta. Esta propiedad desaparece simplemente con el calentamiento. Se ha dicho que tal vez nace, no como una receta culinaria, sino como un rito ligado a prácticas de brujería</a:t>
            </a:r>
            <a:r>
              <a:rPr lang="es-ES" dirty="0" smtClean="0"/>
              <a:t>.</a:t>
            </a:r>
            <a:endParaRPr lang="cs-CZ" dirty="0" smtClean="0"/>
          </a:p>
          <a:p>
            <a:r>
              <a:rPr lang="es-ES" dirty="0" smtClean="0"/>
              <a:t>Este </a:t>
            </a:r>
            <a:r>
              <a:rPr lang="es-ES" dirty="0"/>
              <a:t>plato exquisito suele sorprender a muchos visitantes al verlo, por el color negro de su salsa. Este color se obtiene al añadir la tinta del chipirón a la salsa hecha con tomate, ajo, y cebolla</a:t>
            </a:r>
            <a:r>
              <a:rPr lang="es-ES" dirty="0" smtClean="0"/>
              <a:t>.</a:t>
            </a:r>
            <a:endParaRPr lang="es-ES" dirty="0"/>
          </a:p>
          <a:p>
            <a:r>
              <a:rPr lang="es-ES" dirty="0"/>
              <a:t>El segundo misterio es el de su origen geográfico. Hay quien sostiene que los chipirones en su tinta son una creación autóctona vasca. Es cierto que es un elemento distintivo de la culinaria </a:t>
            </a:r>
            <a:r>
              <a:rPr lang="es-ES" dirty="0" smtClean="0"/>
              <a:t>vasca</a:t>
            </a:r>
            <a:r>
              <a:rPr lang="cs-CZ" dirty="0" smtClean="0"/>
              <a:t>.</a:t>
            </a:r>
            <a:r>
              <a:rPr lang="es-ES" dirty="0" smtClean="0"/>
              <a:t> Pero </a:t>
            </a:r>
            <a:r>
              <a:rPr lang="es-ES" dirty="0"/>
              <a:t>hay también quien ha atribuido a esta receta una procedencia oriental. </a:t>
            </a:r>
          </a:p>
          <a:p>
            <a:r>
              <a:rPr lang="cs-CZ" dirty="0" smtClean="0"/>
              <a:t>Los </a:t>
            </a:r>
            <a:r>
              <a:rPr lang="cs-CZ" dirty="0" err="1" smtClean="0"/>
              <a:t>últimos</a:t>
            </a:r>
            <a:r>
              <a:rPr lang="cs-CZ" dirty="0" smtClean="0"/>
              <a:t> </a:t>
            </a:r>
            <a:r>
              <a:rPr lang="cs-CZ" dirty="0" err="1" smtClean="0"/>
              <a:t>estudios</a:t>
            </a:r>
            <a:r>
              <a:rPr lang="cs-CZ" dirty="0" smtClean="0"/>
              <a:t> nos </a:t>
            </a:r>
            <a:r>
              <a:rPr lang="cs-CZ" dirty="0" err="1" smtClean="0"/>
              <a:t>llevan</a:t>
            </a:r>
            <a:r>
              <a:rPr lang="cs-CZ" dirty="0" smtClean="0"/>
              <a:t> a la </a:t>
            </a:r>
            <a:r>
              <a:rPr lang="cs-CZ" dirty="0" err="1" smtClean="0"/>
              <a:t>gastronomia</a:t>
            </a:r>
            <a:r>
              <a:rPr lang="cs-CZ" dirty="0" smtClean="0"/>
              <a:t> </a:t>
            </a:r>
            <a:r>
              <a:rPr lang="cs-CZ" dirty="0" err="1" smtClean="0"/>
              <a:t>Filipina</a:t>
            </a:r>
            <a:r>
              <a:rPr lang="cs-CZ" dirty="0" smtClean="0"/>
              <a:t>.</a:t>
            </a:r>
            <a:endParaRPr lang="cs-CZ" dirty="0"/>
          </a:p>
        </p:txBody>
      </p:sp>
    </p:spTree>
    <p:extLst>
      <p:ext uri="{BB962C8B-B14F-4D97-AF65-F5344CB8AC3E}">
        <p14:creationId xmlns:p14="http://schemas.microsoft.com/office/powerpoint/2010/main" val="268869834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Chipirones</a:t>
            </a:r>
            <a:r>
              <a:rPr lang="cs-CZ" dirty="0" smtClean="0"/>
              <a:t> en </a:t>
            </a:r>
            <a:r>
              <a:rPr lang="cs-CZ" dirty="0" err="1" smtClean="0"/>
              <a:t>su</a:t>
            </a:r>
            <a:r>
              <a:rPr lang="cs-CZ" dirty="0" smtClean="0"/>
              <a:t> </a:t>
            </a:r>
            <a:r>
              <a:rPr lang="cs-CZ" dirty="0" err="1" smtClean="0"/>
              <a:t>tinta</a:t>
            </a:r>
            <a:endParaRPr lang="cs-CZ" dirty="0"/>
          </a:p>
        </p:txBody>
      </p:sp>
      <p:pic>
        <p:nvPicPr>
          <p:cNvPr id="5122"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4788024" y="2276872"/>
            <a:ext cx="3384376" cy="33291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9632" y="2276872"/>
            <a:ext cx="2808312" cy="26810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2970401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BACALAO AL PIL-PIL</a:t>
            </a:r>
            <a:endParaRPr lang="cs-CZ" dirty="0"/>
          </a:p>
        </p:txBody>
      </p:sp>
      <p:sp>
        <p:nvSpPr>
          <p:cNvPr id="3" name="Zástupný symbol pro obsah 2"/>
          <p:cNvSpPr>
            <a:spLocks noGrp="1"/>
          </p:cNvSpPr>
          <p:nvPr>
            <p:ph idx="1"/>
          </p:nvPr>
        </p:nvSpPr>
        <p:spPr/>
        <p:txBody>
          <a:bodyPr>
            <a:normAutofit fontScale="85000" lnSpcReduction="20000"/>
          </a:bodyPr>
          <a:lstStyle/>
          <a:p>
            <a:r>
              <a:rPr lang="es-ES" dirty="0"/>
              <a:t>El </a:t>
            </a:r>
            <a:r>
              <a:rPr lang="es-ES" b="1" dirty="0"/>
              <a:t>Bacalao al pil-pil</a:t>
            </a:r>
            <a:r>
              <a:rPr lang="es-ES" dirty="0"/>
              <a:t> es un plato tradicional </a:t>
            </a:r>
            <a:r>
              <a:rPr lang="cs-CZ" dirty="0" smtClean="0"/>
              <a:t>de la </a:t>
            </a:r>
            <a:r>
              <a:rPr lang="cs-CZ" dirty="0" err="1" smtClean="0"/>
              <a:t>cocina</a:t>
            </a:r>
            <a:r>
              <a:rPr lang="cs-CZ" dirty="0" smtClean="0"/>
              <a:t> </a:t>
            </a:r>
            <a:r>
              <a:rPr lang="cs-CZ" dirty="0" err="1" smtClean="0"/>
              <a:t>vasca</a:t>
            </a:r>
            <a:r>
              <a:rPr lang="es-ES" dirty="0" smtClean="0"/>
              <a:t> </a:t>
            </a:r>
            <a:r>
              <a:rPr lang="es-ES" dirty="0"/>
              <a:t>elaborado con cuatro ingredientes básicos: bacalao, aceite de oliva, </a:t>
            </a:r>
            <a:r>
              <a:rPr lang="es-ES" dirty="0" smtClean="0"/>
              <a:t>ajo</a:t>
            </a:r>
            <a:r>
              <a:rPr lang="cs-CZ" dirty="0" smtClean="0"/>
              <a:t> </a:t>
            </a:r>
            <a:r>
              <a:rPr lang="es-ES" dirty="0" smtClean="0"/>
              <a:t>y </a:t>
            </a:r>
            <a:r>
              <a:rPr lang="es-ES" dirty="0"/>
              <a:t>guindillas. Se suele emplear por regla general en su elaboración una cazuela de barro </a:t>
            </a:r>
            <a:r>
              <a:rPr lang="es-ES" dirty="0" smtClean="0"/>
              <a:t>y </a:t>
            </a:r>
            <a:r>
              <a:rPr lang="es-ES" dirty="0"/>
              <a:t>se sirve caliente. El nombre de "pil-pil", viene del sonido producido durante el confitado del bacalao, al estallar "pil" alguna de las burbujas de albúmina que suelta el pescado</a:t>
            </a:r>
            <a:r>
              <a:rPr lang="es-ES" dirty="0" smtClean="0"/>
              <a:t>. </a:t>
            </a:r>
            <a:r>
              <a:rPr lang="es-ES" dirty="0"/>
              <a:t>La salsa pil pil es una salsa gelatinosa que se consigue a base de ligar aceite de oliva con el suero que suelta el pescado al freirlo. El plato más típico es el Bacalao al pil pil pero esta salsa tambien suele acompañar a la merluza o a las Kokotxas.</a:t>
            </a:r>
            <a:endParaRPr lang="cs-CZ" dirty="0"/>
          </a:p>
        </p:txBody>
      </p:sp>
    </p:spTree>
    <p:extLst>
      <p:ext uri="{BB962C8B-B14F-4D97-AF65-F5344CB8AC3E}">
        <p14:creationId xmlns:p14="http://schemas.microsoft.com/office/powerpoint/2010/main" val="247506786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BACALAO AL PIL-PIL</a:t>
            </a:r>
            <a:endParaRPr lang="cs-CZ" dirty="0"/>
          </a:p>
        </p:txBody>
      </p:sp>
      <p:pic>
        <p:nvPicPr>
          <p:cNvPr id="61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59632" y="1700808"/>
            <a:ext cx="2466975" cy="1847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5976" y="2924944"/>
            <a:ext cx="3209925" cy="25088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7664237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MERLUZA EN SALSA VERDE</a:t>
            </a:r>
            <a:endParaRPr lang="cs-CZ" dirty="0"/>
          </a:p>
        </p:txBody>
      </p:sp>
      <p:sp>
        <p:nvSpPr>
          <p:cNvPr id="3" name="Zástupný symbol pro obsah 2"/>
          <p:cNvSpPr>
            <a:spLocks noGrp="1"/>
          </p:cNvSpPr>
          <p:nvPr>
            <p:ph idx="1"/>
          </p:nvPr>
        </p:nvSpPr>
        <p:spPr/>
        <p:txBody>
          <a:bodyPr>
            <a:normAutofit/>
          </a:bodyPr>
          <a:lstStyle/>
          <a:p>
            <a:r>
              <a:rPr lang="es-ES" sz="2000" dirty="0"/>
              <a:t>La </a:t>
            </a:r>
            <a:r>
              <a:rPr lang="es-ES" sz="2000" b="1" dirty="0"/>
              <a:t>merluza en salsa verde</a:t>
            </a:r>
            <a:r>
              <a:rPr lang="es-ES" sz="2000" dirty="0"/>
              <a:t> </a:t>
            </a:r>
            <a:r>
              <a:rPr lang="es-ES" sz="2000" dirty="0" smtClean="0"/>
              <a:t>es </a:t>
            </a:r>
            <a:r>
              <a:rPr lang="es-ES" sz="2000" dirty="0"/>
              <a:t>un plato de la cocina </a:t>
            </a:r>
            <a:r>
              <a:rPr lang="es-ES" sz="2000" dirty="0" smtClean="0"/>
              <a:t>vasca</a:t>
            </a:r>
            <a:r>
              <a:rPr lang="cs-CZ" sz="2000" dirty="0" smtClean="0"/>
              <a:t> </a:t>
            </a:r>
            <a:r>
              <a:rPr lang="es-ES" sz="2000" dirty="0" smtClean="0"/>
              <a:t>cuyo </a:t>
            </a:r>
            <a:r>
              <a:rPr lang="es-ES" sz="2000" dirty="0"/>
              <a:t>principal ingrediente es la merluza </a:t>
            </a:r>
            <a:r>
              <a:rPr lang="es-ES" sz="2000" dirty="0" smtClean="0"/>
              <a:t>acompañado </a:t>
            </a:r>
            <a:r>
              <a:rPr lang="es-ES" sz="2000" dirty="0"/>
              <a:t>de una salsa verde y almejas</a:t>
            </a:r>
            <a:r>
              <a:rPr lang="es-ES" sz="2000" dirty="0" smtClean="0"/>
              <a:t>. </a:t>
            </a:r>
            <a:r>
              <a:rPr lang="es-ES" sz="2000" dirty="0"/>
              <a:t>Suele servirse tradicionalmente en cazuela de </a:t>
            </a:r>
            <a:r>
              <a:rPr lang="es-ES" sz="2000" dirty="0" smtClean="0"/>
              <a:t>barro.</a:t>
            </a:r>
            <a:r>
              <a:rPr lang="es-ES" sz="2000" baseline="30000" dirty="0" smtClean="0"/>
              <a:t> </a:t>
            </a:r>
            <a:endParaRPr lang="cs-CZ" sz="2000" baseline="30000" dirty="0" smtClean="0"/>
          </a:p>
          <a:p>
            <a:r>
              <a:rPr lang="es-ES" sz="2000" b="1" dirty="0" smtClean="0"/>
              <a:t>Características</a:t>
            </a:r>
            <a:endParaRPr lang="es-ES" sz="2000" b="1" dirty="0"/>
          </a:p>
          <a:p>
            <a:r>
              <a:rPr lang="es-ES" sz="2000" dirty="0" smtClean="0"/>
              <a:t>La </a:t>
            </a:r>
            <a:r>
              <a:rPr lang="es-ES" sz="2000" dirty="0"/>
              <a:t>salsa verde se prepara ajo, </a:t>
            </a:r>
            <a:r>
              <a:rPr lang="es-ES" sz="2000" dirty="0" smtClean="0"/>
              <a:t>perejil</a:t>
            </a:r>
            <a:r>
              <a:rPr lang="cs-CZ" sz="2000" dirty="0" smtClean="0"/>
              <a:t>,</a:t>
            </a:r>
            <a:r>
              <a:rPr lang="es-ES" sz="2000" dirty="0" smtClean="0"/>
              <a:t> </a:t>
            </a:r>
            <a:r>
              <a:rPr lang="es-ES" sz="2000" dirty="0"/>
              <a:t>aceite de oliva, sal. Al caldo se le suele añadir unos guisantes que refuerzan el color verde. </a:t>
            </a:r>
            <a:endParaRPr lang="cs-CZ" sz="2000"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9752" y="3944098"/>
            <a:ext cx="4392488" cy="1933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4914375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kokotxas</a:t>
            </a:r>
            <a:endParaRPr lang="cs-CZ" dirty="0"/>
          </a:p>
        </p:txBody>
      </p:sp>
      <p:sp>
        <p:nvSpPr>
          <p:cNvPr id="3" name="Zástupný symbol pro obsah 2"/>
          <p:cNvSpPr>
            <a:spLocks noGrp="1"/>
          </p:cNvSpPr>
          <p:nvPr>
            <p:ph idx="1"/>
          </p:nvPr>
        </p:nvSpPr>
        <p:spPr/>
        <p:txBody>
          <a:bodyPr/>
          <a:lstStyle/>
          <a:p>
            <a:r>
              <a:rPr lang="es-ES" b="1" dirty="0"/>
              <a:t>Kokotxas:</a:t>
            </a:r>
            <a:r>
              <a:rPr lang="es-ES" dirty="0"/>
              <a:t> Las Kokotxas son una parte del pescado que se obtiene de la parte inferior de la cabeza. Estos trozos, en forma de V, tienen la peculiaridad de ser muy gelatinosos. En la cocina vasca las que mas se utilizan son las de la merluza o el bacalao y se preparan de distintos modos siendo los mas típicos las Kokotxas en salsa verde o al pil pil.</a:t>
            </a:r>
            <a:endParaRPr lang="cs-CZ" dirty="0"/>
          </a:p>
        </p:txBody>
      </p:sp>
    </p:spTree>
    <p:extLst>
      <p:ext uri="{BB962C8B-B14F-4D97-AF65-F5344CB8AC3E}">
        <p14:creationId xmlns:p14="http://schemas.microsoft.com/office/powerpoint/2010/main" val="83476141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kokotxas</a:t>
            </a:r>
            <a:endParaRPr lang="cs-CZ" dirty="0"/>
          </a:p>
        </p:txBody>
      </p:sp>
      <p:pic>
        <p:nvPicPr>
          <p:cNvPr id="1126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39552" y="1484784"/>
            <a:ext cx="2438400" cy="24482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7944" y="2280184"/>
            <a:ext cx="4114428" cy="36782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8793893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Angulas</a:t>
            </a:r>
            <a:endParaRPr lang="cs-CZ" dirty="0"/>
          </a:p>
        </p:txBody>
      </p:sp>
      <p:sp>
        <p:nvSpPr>
          <p:cNvPr id="4" name="Zástupný symbol pro obsah 3"/>
          <p:cNvSpPr>
            <a:spLocks noGrp="1"/>
          </p:cNvSpPr>
          <p:nvPr>
            <p:ph idx="1"/>
          </p:nvPr>
        </p:nvSpPr>
        <p:spPr/>
        <p:txBody>
          <a:bodyPr/>
          <a:lstStyle/>
          <a:p>
            <a:r>
              <a:rPr lang="es-ES" b="1" dirty="0"/>
              <a:t>Angulas:</a:t>
            </a:r>
            <a:r>
              <a:rPr lang="es-ES" dirty="0"/>
              <a:t> Las angulas, crías de las anguilas, se preparan simplemente con un refrito de aceite de oliva, ajo y guindilla. La escasez de éstas ha hecho que su precio se haya disparado a tales niveles que hoy en día es un plato apto para pocos bolsillos.</a:t>
            </a:r>
            <a:endParaRPr lang="cs-CZ" dirty="0"/>
          </a:p>
        </p:txBody>
      </p:sp>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35896" y="4437112"/>
            <a:ext cx="2628900" cy="1733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322127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Txangurro</a:t>
            </a:r>
            <a:r>
              <a:rPr lang="cs-CZ" dirty="0" smtClean="0"/>
              <a:t> a la </a:t>
            </a:r>
            <a:r>
              <a:rPr lang="cs-CZ" dirty="0" err="1" smtClean="0"/>
              <a:t>Donostiarra</a:t>
            </a:r>
            <a:endParaRPr lang="cs-CZ" dirty="0"/>
          </a:p>
        </p:txBody>
      </p:sp>
      <p:sp>
        <p:nvSpPr>
          <p:cNvPr id="3" name="Zástupný symbol pro obsah 2"/>
          <p:cNvSpPr>
            <a:spLocks noGrp="1"/>
          </p:cNvSpPr>
          <p:nvPr>
            <p:ph idx="1"/>
          </p:nvPr>
        </p:nvSpPr>
        <p:spPr/>
        <p:txBody>
          <a:bodyPr/>
          <a:lstStyle/>
          <a:p>
            <a:r>
              <a:rPr lang="es-ES" b="1" dirty="0"/>
              <a:t>Txangurro a la Donostiarra:</a:t>
            </a:r>
            <a:r>
              <a:rPr lang="es-ES" dirty="0"/>
              <a:t> El centollo se conoce en el País Vasco como Txangurro. La forma más típica de preparación es a la donostiarra, consistente en la carne del Txangurro cocinada con cebolla, puerro y tomate.</a:t>
            </a:r>
            <a:endParaRPr lang="cs-CZ" dirty="0"/>
          </a:p>
        </p:txBody>
      </p:sp>
      <p:pic>
        <p:nvPicPr>
          <p:cNvPr id="1229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20072" y="4221088"/>
            <a:ext cx="2159521" cy="21595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9672" y="4725144"/>
            <a:ext cx="2885306" cy="13702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1104231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 TXULETA</a:t>
            </a:r>
            <a:endParaRPr lang="cs-CZ" dirty="0"/>
          </a:p>
        </p:txBody>
      </p:sp>
      <p:pic>
        <p:nvPicPr>
          <p:cNvPr id="921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1680" y="4412704"/>
            <a:ext cx="2619375" cy="1743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9952" y="1782713"/>
            <a:ext cx="3581400" cy="1276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1" name="Picture 5"/>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755576" y="2135138"/>
            <a:ext cx="2466975" cy="1847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2"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86762" y="3861048"/>
            <a:ext cx="2457450" cy="1857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8572517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Euskal</a:t>
            </a:r>
            <a:r>
              <a:rPr lang="cs-CZ" dirty="0" smtClean="0"/>
              <a:t> </a:t>
            </a:r>
            <a:r>
              <a:rPr lang="cs-CZ" dirty="0" err="1" smtClean="0"/>
              <a:t>Gastronomia</a:t>
            </a:r>
            <a:endParaRPr lang="cs-CZ" dirty="0"/>
          </a:p>
        </p:txBody>
      </p:sp>
      <p:sp>
        <p:nvSpPr>
          <p:cNvPr id="3" name="Zástupný symbol pro obsah 2"/>
          <p:cNvSpPr>
            <a:spLocks noGrp="1"/>
          </p:cNvSpPr>
          <p:nvPr>
            <p:ph idx="1"/>
          </p:nvPr>
        </p:nvSpPr>
        <p:spPr/>
        <p:txBody>
          <a:bodyPr>
            <a:normAutofit fontScale="85000" lnSpcReduction="20000"/>
          </a:bodyPr>
          <a:lstStyle/>
          <a:p>
            <a:r>
              <a:rPr lang="es-ES" dirty="0"/>
              <a:t>La </a:t>
            </a:r>
            <a:r>
              <a:rPr lang="es-ES" b="1" dirty="0"/>
              <a:t>gastronomía del País Vasco</a:t>
            </a:r>
            <a:r>
              <a:rPr lang="es-ES" dirty="0"/>
              <a:t> es el conjunto de tradiciones gastronómicas y recetas culinarias </a:t>
            </a:r>
            <a:r>
              <a:rPr lang="es-ES" dirty="0" smtClean="0"/>
              <a:t>propi</a:t>
            </a:r>
            <a:r>
              <a:rPr lang="cs-CZ" dirty="0" smtClean="0"/>
              <a:t>as</a:t>
            </a:r>
            <a:r>
              <a:rPr lang="es-ES" dirty="0" smtClean="0"/>
              <a:t> </a:t>
            </a:r>
            <a:r>
              <a:rPr lang="es-ES" dirty="0"/>
              <a:t>de esta región. Es muy amplia y variada, elaborada con ingredientes muy diversos, procedentes del mar Cantábrico (pescados y mariscos) y del interior (verduras, hortalizas, cereales, carnes, etc). En el País Vasco se ofrecen en bares y restaurantes los popularmente conocidos como pinchos, una tradición especialmente venerada en esta región, cuyos "pintxos" adquieren características y un arte especial.</a:t>
            </a:r>
          </a:p>
          <a:p>
            <a:r>
              <a:rPr lang="es-ES" dirty="0"/>
              <a:t>El País Vasco es la región de la Península Ibérica con más </a:t>
            </a:r>
            <a:r>
              <a:rPr lang="cs-CZ" dirty="0" err="1" smtClean="0"/>
              <a:t>estrellas</a:t>
            </a:r>
            <a:r>
              <a:rPr lang="cs-CZ" dirty="0" smtClean="0"/>
              <a:t> </a:t>
            </a:r>
            <a:r>
              <a:rPr lang="cs-CZ" dirty="0" err="1" smtClean="0"/>
              <a:t>Michelin</a:t>
            </a:r>
            <a:r>
              <a:rPr lang="es-ES" dirty="0" smtClean="0"/>
              <a:t>, </a:t>
            </a:r>
            <a:r>
              <a:rPr lang="es-ES" dirty="0"/>
              <a:t>y cuenta con destacadas escuelas gastronómicas, </a:t>
            </a:r>
            <a:r>
              <a:rPr lang="cs-CZ" dirty="0" smtClean="0"/>
              <a:t>y </a:t>
            </a:r>
            <a:r>
              <a:rPr lang="cs-CZ" dirty="0" err="1" smtClean="0"/>
              <a:t>universidades</a:t>
            </a:r>
            <a:r>
              <a:rPr lang="cs-CZ" dirty="0" smtClean="0"/>
              <a:t>.</a:t>
            </a:r>
            <a:endParaRPr lang="cs-CZ" dirty="0"/>
          </a:p>
        </p:txBody>
      </p:sp>
    </p:spTree>
    <p:extLst>
      <p:ext uri="{BB962C8B-B14F-4D97-AF65-F5344CB8AC3E}">
        <p14:creationId xmlns:p14="http://schemas.microsoft.com/office/powerpoint/2010/main" val="19796822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POSTRES</a:t>
            </a:r>
            <a:endParaRPr lang="cs-CZ" dirty="0"/>
          </a:p>
        </p:txBody>
      </p:sp>
      <p:sp>
        <p:nvSpPr>
          <p:cNvPr id="3" name="Zástupný symbol pro obsah 2"/>
          <p:cNvSpPr>
            <a:spLocks noGrp="1"/>
          </p:cNvSpPr>
          <p:nvPr>
            <p:ph idx="1"/>
          </p:nvPr>
        </p:nvSpPr>
        <p:spPr/>
        <p:txBody>
          <a:bodyPr>
            <a:normAutofit fontScale="85000" lnSpcReduction="10000"/>
          </a:bodyPr>
          <a:lstStyle/>
          <a:p>
            <a:r>
              <a:rPr lang="es-ES" b="1" dirty="0"/>
              <a:t>Postres</a:t>
            </a:r>
          </a:p>
          <a:p>
            <a:r>
              <a:rPr lang="es-ES" b="1" dirty="0"/>
              <a:t>Cuajada:</a:t>
            </a:r>
            <a:r>
              <a:rPr lang="es-ES" dirty="0"/>
              <a:t> Es el postre vasco por excelencia y consiste simplemente en leche de oveja cuajada.</a:t>
            </a:r>
          </a:p>
          <a:p>
            <a:r>
              <a:rPr lang="es-ES" b="1" dirty="0"/>
              <a:t>Pastel Vasco:</a:t>
            </a:r>
            <a:r>
              <a:rPr lang="es-ES" dirty="0"/>
              <a:t> Postre de origen vasco-francés consistente en una masa de pasta de harina rellena en la mayoría de los casos de crema pastelera, aunque también se puede rellenar de confitura de cereza, albaricoque o alguna otra fruta.</a:t>
            </a:r>
          </a:p>
          <a:p>
            <a:r>
              <a:rPr lang="es-ES" b="1" dirty="0"/>
              <a:t>Goxua:</a:t>
            </a:r>
            <a:r>
              <a:rPr lang="es-ES" dirty="0"/>
              <a:t> Postre de origen vitoriano, cuyos ingredientes básicos son el bizcocho, la nata, y crema pastelera caramelizada.</a:t>
            </a:r>
          </a:p>
          <a:p>
            <a:endParaRPr lang="cs-CZ" dirty="0"/>
          </a:p>
        </p:txBody>
      </p:sp>
    </p:spTree>
    <p:extLst>
      <p:ext uri="{BB962C8B-B14F-4D97-AF65-F5344CB8AC3E}">
        <p14:creationId xmlns:p14="http://schemas.microsoft.com/office/powerpoint/2010/main" val="92602581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POSTRES</a:t>
            </a:r>
            <a:endParaRPr lang="cs-CZ" dirty="0"/>
          </a:p>
        </p:txBody>
      </p:sp>
      <p:pic>
        <p:nvPicPr>
          <p:cNvPr id="1024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26992" y="4509120"/>
            <a:ext cx="1900436" cy="1658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4112" y="2348880"/>
            <a:ext cx="2628900" cy="1743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4334976"/>
            <a:ext cx="3384376" cy="1752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04048" y="1988838"/>
            <a:ext cx="2362200" cy="1933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9371143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a:p>
        </p:txBody>
      </p:sp>
    </p:spTree>
    <p:extLst>
      <p:ext uri="{BB962C8B-B14F-4D97-AF65-F5344CB8AC3E}">
        <p14:creationId xmlns:p14="http://schemas.microsoft.com/office/powerpoint/2010/main" val="259814089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Los </a:t>
            </a:r>
            <a:r>
              <a:rPr lang="cs-CZ" dirty="0" err="1" smtClean="0"/>
              <a:t>ingredientes</a:t>
            </a:r>
            <a:endParaRPr lang="cs-CZ" dirty="0"/>
          </a:p>
        </p:txBody>
      </p:sp>
      <p:sp>
        <p:nvSpPr>
          <p:cNvPr id="3" name="Zástupný symbol pro obsah 2"/>
          <p:cNvSpPr>
            <a:spLocks noGrp="1"/>
          </p:cNvSpPr>
          <p:nvPr>
            <p:ph idx="1"/>
          </p:nvPr>
        </p:nvSpPr>
        <p:spPr/>
        <p:txBody>
          <a:bodyPr>
            <a:normAutofit fontScale="47500" lnSpcReduction="20000"/>
          </a:bodyPr>
          <a:lstStyle/>
          <a:p>
            <a:r>
              <a:rPr lang="es-ES" dirty="0"/>
              <a:t>Los ingredientes de la cocina vasca son abundantes y variados gracias a la riqueza y </a:t>
            </a:r>
            <a:r>
              <a:rPr lang="es-ES" dirty="0" smtClean="0"/>
              <a:t>variedad</a:t>
            </a:r>
            <a:r>
              <a:rPr lang="cs-CZ" dirty="0" smtClean="0"/>
              <a:t>.</a:t>
            </a:r>
            <a:r>
              <a:rPr lang="es-ES" dirty="0" smtClean="0"/>
              <a:t> </a:t>
            </a:r>
            <a:r>
              <a:rPr lang="cs-CZ" dirty="0" smtClean="0"/>
              <a:t>El </a:t>
            </a:r>
            <a:r>
              <a:rPr lang="cs-CZ" dirty="0" err="1" smtClean="0"/>
              <a:t>mar</a:t>
            </a:r>
            <a:r>
              <a:rPr lang="cs-CZ" dirty="0" smtClean="0"/>
              <a:t>, l</a:t>
            </a:r>
            <a:r>
              <a:rPr lang="es-ES" dirty="0" smtClean="0"/>
              <a:t>a </a:t>
            </a:r>
            <a:r>
              <a:rPr lang="es-ES" dirty="0"/>
              <a:t>abundancia de pastos en sus montes, que son favorecidos por las abundantes lluvias, lo cual facilita una ganadería de buena calidad. El clima suave del interior favorece el cultivo de hortalizas, así como la proliferación de abundante ganadería. Todo esto contribuye a las abundantes variaciones de cada uno de los platos típicos vascos.</a:t>
            </a:r>
          </a:p>
          <a:p>
            <a:r>
              <a:rPr lang="es-ES" b="1" dirty="0"/>
              <a:t>Verduras, hortalizas y frutas</a:t>
            </a:r>
          </a:p>
          <a:p>
            <a:r>
              <a:rPr lang="es-ES" dirty="0"/>
              <a:t>De su amplia variedad destacan las alubias </a:t>
            </a:r>
            <a:r>
              <a:rPr lang="es-ES" dirty="0" smtClean="0"/>
              <a:t>, </a:t>
            </a:r>
            <a:r>
              <a:rPr lang="es-ES" dirty="0"/>
              <a:t>los </a:t>
            </a:r>
            <a:r>
              <a:rPr lang="es-ES" dirty="0" smtClean="0"/>
              <a:t>espárragos, </a:t>
            </a:r>
            <a:r>
              <a:rPr lang="es-ES" dirty="0"/>
              <a:t>las </a:t>
            </a:r>
            <a:r>
              <a:rPr lang="es-ES" dirty="0" smtClean="0"/>
              <a:t>cerezas, </a:t>
            </a:r>
            <a:r>
              <a:rPr lang="es-ES" dirty="0"/>
              <a:t>los pimientos </a:t>
            </a:r>
            <a:r>
              <a:rPr lang="es-ES" dirty="0" smtClean="0"/>
              <a:t>, </a:t>
            </a:r>
            <a:r>
              <a:rPr lang="es-ES" dirty="0"/>
              <a:t>y las </a:t>
            </a:r>
            <a:r>
              <a:rPr lang="es-ES" dirty="0" smtClean="0"/>
              <a:t>guindillas</a:t>
            </a:r>
            <a:r>
              <a:rPr lang="cs-CZ" dirty="0" smtClean="0"/>
              <a:t>, las </a:t>
            </a:r>
            <a:r>
              <a:rPr lang="cs-CZ" dirty="0" err="1" smtClean="0"/>
              <a:t>lechugas,los</a:t>
            </a:r>
            <a:r>
              <a:rPr lang="cs-CZ" dirty="0" smtClean="0"/>
              <a:t> </a:t>
            </a:r>
            <a:r>
              <a:rPr lang="cs-CZ" dirty="0" err="1" smtClean="0"/>
              <a:t>puerros</a:t>
            </a:r>
            <a:r>
              <a:rPr lang="cs-CZ" dirty="0" smtClean="0"/>
              <a:t>, las </a:t>
            </a:r>
            <a:r>
              <a:rPr lang="cs-CZ" dirty="0" err="1" smtClean="0"/>
              <a:t>patatas</a:t>
            </a:r>
            <a:r>
              <a:rPr lang="cs-CZ" dirty="0" smtClean="0"/>
              <a:t> los </a:t>
            </a:r>
            <a:r>
              <a:rPr lang="cs-CZ" dirty="0" err="1" smtClean="0"/>
              <a:t>tomates</a:t>
            </a:r>
            <a:r>
              <a:rPr lang="cs-CZ" dirty="0" smtClean="0"/>
              <a:t>, la </a:t>
            </a:r>
            <a:r>
              <a:rPr lang="cs-CZ" dirty="0" err="1" smtClean="0"/>
              <a:t>manzana</a:t>
            </a:r>
            <a:r>
              <a:rPr lang="cs-CZ" dirty="0" smtClean="0"/>
              <a:t>…</a:t>
            </a:r>
            <a:r>
              <a:rPr lang="es-ES" dirty="0" smtClean="0"/>
              <a:t>. </a:t>
            </a:r>
            <a:r>
              <a:rPr lang="es-ES" dirty="0"/>
              <a:t>Algunos platos típicos como la porrusalda o el </a:t>
            </a:r>
            <a:r>
              <a:rPr lang="es-ES" i="1" dirty="0"/>
              <a:t>marmitako</a:t>
            </a:r>
            <a:r>
              <a:rPr lang="es-ES" dirty="0"/>
              <a:t> muestran la forma vasca de cocinar, donde se mezclan armónicamente tanto las verduras como el pescado.</a:t>
            </a:r>
          </a:p>
          <a:p>
            <a:r>
              <a:rPr lang="es-ES" b="1" dirty="0"/>
              <a:t>Carnes</a:t>
            </a:r>
          </a:p>
          <a:p>
            <a:r>
              <a:rPr lang="es-ES" dirty="0"/>
              <a:t>Son muy variados los platos de carne, destacando los basados en el vacuno. También son muy reconocidos los preparados en forma de embutido, como el </a:t>
            </a:r>
            <a:r>
              <a:rPr lang="es-ES" dirty="0" smtClean="0"/>
              <a:t>jamó</a:t>
            </a:r>
            <a:r>
              <a:rPr lang="cs-CZ" dirty="0" smtClean="0"/>
              <a:t>n</a:t>
            </a:r>
            <a:r>
              <a:rPr lang="es-ES" dirty="0" smtClean="0"/>
              <a:t> </a:t>
            </a:r>
            <a:r>
              <a:rPr lang="es-ES" dirty="0"/>
              <a:t>(jamón curado), la </a:t>
            </a:r>
            <a:r>
              <a:rPr lang="es-ES" dirty="0" smtClean="0"/>
              <a:t>txistor</a:t>
            </a:r>
            <a:r>
              <a:rPr lang="cs-CZ" dirty="0" smtClean="0"/>
              <a:t>r</a:t>
            </a:r>
            <a:r>
              <a:rPr lang="es-ES" dirty="0" smtClean="0"/>
              <a:t>). </a:t>
            </a:r>
            <a:r>
              <a:rPr lang="es-ES" dirty="0"/>
              <a:t>Una de las formas más populares de consumir embutido en fiestas es en talo.</a:t>
            </a:r>
          </a:p>
          <a:p>
            <a:r>
              <a:rPr lang="es-ES" b="1" dirty="0"/>
              <a:t>Pescados</a:t>
            </a:r>
          </a:p>
          <a:p>
            <a:r>
              <a:rPr lang="es-ES" dirty="0"/>
              <a:t>Los platos compuestos por pescado son muy variados. El bacalao sin duda es uno de los más destacados, siendo preparado de muchas formas, la más conocida, el bacalao al pil pil. También la merluza o los </a:t>
            </a:r>
            <a:r>
              <a:rPr lang="es-ES" dirty="0" smtClean="0"/>
              <a:t>chipiron</a:t>
            </a:r>
            <a:r>
              <a:rPr lang="cs-CZ" dirty="0" smtClean="0"/>
              <a:t>e</a:t>
            </a:r>
            <a:r>
              <a:rPr lang="es-ES" dirty="0" smtClean="0"/>
              <a:t>s </a:t>
            </a:r>
            <a:r>
              <a:rPr lang="es-ES" dirty="0"/>
              <a:t>son muy tradicionales. Destaca la Merluza a la Koskera, también conocida como merluza en salsa verde o a la Vasca.</a:t>
            </a:r>
          </a:p>
          <a:p>
            <a:r>
              <a:rPr lang="es-ES" b="1" dirty="0"/>
              <a:t>Postres</a:t>
            </a:r>
          </a:p>
          <a:p>
            <a:r>
              <a:rPr lang="es-ES" dirty="0"/>
              <a:t>A base de leche y frutos de los frondosos bosques de la zona como las nueces. Destacan la Intxaursaltsa, la Goxua, el Pastel vasco y la Pantxineta.</a:t>
            </a:r>
          </a:p>
          <a:p>
            <a:endParaRPr lang="cs-CZ" dirty="0"/>
          </a:p>
        </p:txBody>
      </p:sp>
    </p:spTree>
    <p:extLst>
      <p:ext uri="{BB962C8B-B14F-4D97-AF65-F5344CB8AC3E}">
        <p14:creationId xmlns:p14="http://schemas.microsoft.com/office/powerpoint/2010/main" val="289256372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err="1">
                <a:solidFill>
                  <a:srgbClr val="000000"/>
                </a:solidFill>
              </a:rPr>
              <a:t>Idiazábal</a:t>
            </a:r>
            <a:r>
              <a:rPr lang="cs-CZ" dirty="0">
                <a:solidFill>
                  <a:srgbClr val="000000"/>
                </a:solidFill>
              </a:rPr>
              <a:t/>
            </a:r>
            <a:br>
              <a:rPr lang="cs-CZ" dirty="0">
                <a:solidFill>
                  <a:srgbClr val="000000"/>
                </a:solidFill>
              </a:rPr>
            </a:br>
            <a:endParaRPr lang="cs-CZ" dirty="0"/>
          </a:p>
        </p:txBody>
      </p:sp>
      <p:graphicFrame>
        <p:nvGraphicFramePr>
          <p:cNvPr id="4" name="Zástupný symbol pro obsah 3"/>
          <p:cNvGraphicFramePr>
            <a:graphicFrameLocks noGrp="1"/>
          </p:cNvGraphicFramePr>
          <p:nvPr>
            <p:ph idx="1"/>
            <p:extLst>
              <p:ext uri="{D42A27DB-BD31-4B8C-83A1-F6EECF244321}">
                <p14:modId xmlns:p14="http://schemas.microsoft.com/office/powerpoint/2010/main" val="384673197"/>
              </p:ext>
            </p:extLst>
          </p:nvPr>
        </p:nvGraphicFramePr>
        <p:xfrm>
          <a:off x="457200" y="2217259"/>
          <a:ext cx="8229599" cy="4760925"/>
        </p:xfrm>
        <a:graphic>
          <a:graphicData uri="http://schemas.openxmlformats.org/drawingml/2006/table">
            <a:tbl>
              <a:tblPr/>
              <a:tblGrid>
                <a:gridCol w="3878317"/>
                <a:gridCol w="4351282"/>
              </a:tblGrid>
              <a:tr h="478676">
                <a:tc gridSpan="2">
                  <a:txBody>
                    <a:bodyPr/>
                    <a:lstStyle/>
                    <a:p>
                      <a:pPr algn="ctr"/>
                      <a:endParaRPr lang="cs-CZ" dirty="0">
                        <a:solidFill>
                          <a:srgbClr val="000000"/>
                        </a:solidFill>
                        <a:effectLst/>
                      </a:endParaRPr>
                    </a:p>
                  </a:txBody>
                  <a:tcPr anchor="ctr">
                    <a:lnL>
                      <a:noFill/>
                    </a:lnL>
                    <a:lnR>
                      <a:noFill/>
                    </a:lnR>
                    <a:lnT>
                      <a:noFill/>
                    </a:lnT>
                    <a:lnB>
                      <a:noFill/>
                    </a:lnB>
                    <a:solidFill>
                      <a:srgbClr val="F6E396"/>
                    </a:solidFill>
                  </a:tcPr>
                </a:tc>
                <a:tc hMerge="1">
                  <a:txBody>
                    <a:bodyPr/>
                    <a:lstStyle/>
                    <a:p>
                      <a:endParaRPr lang="cs-CZ"/>
                    </a:p>
                  </a:txBody>
                  <a:tcPr/>
                </a:tc>
              </a:tr>
              <a:tr h="478676">
                <a:tc gridSpan="2">
                  <a:txBody>
                    <a:bodyPr/>
                    <a:lstStyle/>
                    <a:p>
                      <a:pPr algn="l"/>
                      <a:r>
                        <a:rPr lang="cs-CZ" dirty="0" smtClean="0">
                          <a:effectLst/>
                        </a:rPr>
                        <a:t>El</a:t>
                      </a:r>
                      <a:r>
                        <a:rPr lang="cs-CZ" baseline="0" dirty="0" smtClean="0">
                          <a:effectLst/>
                        </a:rPr>
                        <a:t> </a:t>
                      </a:r>
                      <a:r>
                        <a:rPr lang="cs-CZ" baseline="0" dirty="0" err="1" smtClean="0">
                          <a:effectLst/>
                        </a:rPr>
                        <a:t>queso</a:t>
                      </a:r>
                      <a:r>
                        <a:rPr lang="cs-CZ" baseline="0" dirty="0" smtClean="0">
                          <a:effectLst/>
                        </a:rPr>
                        <a:t> </a:t>
                      </a:r>
                      <a:r>
                        <a:rPr lang="cs-CZ" baseline="0" dirty="0" err="1" smtClean="0">
                          <a:effectLst/>
                        </a:rPr>
                        <a:t>Idiazabal</a:t>
                      </a:r>
                      <a:r>
                        <a:rPr lang="cs-CZ" baseline="0" dirty="0" smtClean="0">
                          <a:effectLst/>
                        </a:rPr>
                        <a:t> con </a:t>
                      </a:r>
                      <a:r>
                        <a:rPr lang="cs-CZ" baseline="0" dirty="0" err="1" smtClean="0">
                          <a:effectLst/>
                        </a:rPr>
                        <a:t>denominación</a:t>
                      </a:r>
                      <a:r>
                        <a:rPr lang="cs-CZ" baseline="0" dirty="0" smtClean="0">
                          <a:effectLst/>
                        </a:rPr>
                        <a:t> de </a:t>
                      </a:r>
                      <a:r>
                        <a:rPr lang="cs-CZ" baseline="0" dirty="0" err="1" smtClean="0">
                          <a:effectLst/>
                        </a:rPr>
                        <a:t>origen</a:t>
                      </a:r>
                      <a:r>
                        <a:rPr lang="cs-CZ" baseline="0" dirty="0" smtClean="0">
                          <a:effectLst/>
                        </a:rPr>
                        <a:t> es el </a:t>
                      </a:r>
                      <a:r>
                        <a:rPr lang="cs-CZ" baseline="0" dirty="0" err="1" smtClean="0">
                          <a:effectLst/>
                        </a:rPr>
                        <a:t>queso</a:t>
                      </a:r>
                      <a:r>
                        <a:rPr lang="cs-CZ" baseline="0" dirty="0" smtClean="0">
                          <a:effectLst/>
                        </a:rPr>
                        <a:t> </a:t>
                      </a:r>
                      <a:r>
                        <a:rPr lang="cs-CZ" baseline="0" dirty="0" err="1" smtClean="0">
                          <a:effectLst/>
                        </a:rPr>
                        <a:t>elaborado</a:t>
                      </a:r>
                      <a:r>
                        <a:rPr lang="cs-CZ" baseline="0" dirty="0" smtClean="0">
                          <a:effectLst/>
                        </a:rPr>
                        <a:t> en el </a:t>
                      </a:r>
                      <a:r>
                        <a:rPr lang="cs-CZ" baseline="0" dirty="0" err="1" smtClean="0">
                          <a:effectLst/>
                        </a:rPr>
                        <a:t>Pais</a:t>
                      </a:r>
                      <a:r>
                        <a:rPr lang="cs-CZ" baseline="0" dirty="0" smtClean="0">
                          <a:effectLst/>
                        </a:rPr>
                        <a:t> </a:t>
                      </a:r>
                      <a:r>
                        <a:rPr lang="cs-CZ" baseline="0" dirty="0" err="1" smtClean="0">
                          <a:effectLst/>
                        </a:rPr>
                        <a:t>Vasco</a:t>
                      </a:r>
                      <a:r>
                        <a:rPr lang="cs-CZ" baseline="0" dirty="0" smtClean="0">
                          <a:effectLst/>
                        </a:rPr>
                        <a:t> y Navarra. </a:t>
                      </a:r>
                      <a:r>
                        <a:rPr lang="cs-CZ" baseline="0" dirty="0" err="1" smtClean="0">
                          <a:effectLst/>
                        </a:rPr>
                        <a:t>Proviene</a:t>
                      </a:r>
                      <a:r>
                        <a:rPr lang="cs-CZ" baseline="0" dirty="0" smtClean="0">
                          <a:effectLst/>
                        </a:rPr>
                        <a:t> de la </a:t>
                      </a:r>
                      <a:r>
                        <a:rPr lang="cs-CZ" baseline="0" dirty="0" err="1" smtClean="0">
                          <a:effectLst/>
                        </a:rPr>
                        <a:t>oveja</a:t>
                      </a:r>
                      <a:r>
                        <a:rPr lang="cs-CZ" baseline="0" dirty="0" smtClean="0">
                          <a:effectLst/>
                        </a:rPr>
                        <a:t> </a:t>
                      </a:r>
                      <a:r>
                        <a:rPr lang="cs-CZ" baseline="0" dirty="0" err="1" smtClean="0">
                          <a:effectLst/>
                        </a:rPr>
                        <a:t>Latxa</a:t>
                      </a:r>
                      <a:r>
                        <a:rPr lang="cs-CZ" baseline="0" dirty="0" smtClean="0">
                          <a:effectLst/>
                        </a:rPr>
                        <a:t>, </a:t>
                      </a:r>
                      <a:r>
                        <a:rPr lang="cs-CZ" baseline="0" dirty="0" err="1" smtClean="0">
                          <a:effectLst/>
                        </a:rPr>
                        <a:t>únoca</a:t>
                      </a:r>
                      <a:r>
                        <a:rPr lang="cs-CZ" baseline="0" dirty="0" smtClean="0">
                          <a:effectLst/>
                        </a:rPr>
                        <a:t> en </a:t>
                      </a:r>
                      <a:r>
                        <a:rPr lang="cs-CZ" baseline="0" dirty="0" err="1" smtClean="0">
                          <a:effectLst/>
                        </a:rPr>
                        <a:t>Euskal</a:t>
                      </a:r>
                      <a:r>
                        <a:rPr lang="cs-CZ" baseline="0" dirty="0" smtClean="0">
                          <a:effectLst/>
                        </a:rPr>
                        <a:t> </a:t>
                      </a:r>
                      <a:r>
                        <a:rPr lang="cs-CZ" baseline="0" dirty="0" err="1" smtClean="0">
                          <a:effectLst/>
                        </a:rPr>
                        <a:t>Herria</a:t>
                      </a:r>
                      <a:r>
                        <a:rPr lang="cs-CZ" baseline="0" dirty="0" smtClean="0">
                          <a:effectLst/>
                        </a:rPr>
                        <a:t>.</a:t>
                      </a:r>
                    </a:p>
                    <a:p>
                      <a:pPr algn="l"/>
                      <a:r>
                        <a:rPr lang="cs-CZ" baseline="0" dirty="0" err="1" smtClean="0">
                          <a:effectLst/>
                        </a:rPr>
                        <a:t>Esta</a:t>
                      </a:r>
                      <a:r>
                        <a:rPr lang="cs-CZ" baseline="0" dirty="0" smtClean="0">
                          <a:effectLst/>
                        </a:rPr>
                        <a:t> </a:t>
                      </a:r>
                      <a:r>
                        <a:rPr lang="cs-CZ" baseline="0" dirty="0" err="1" smtClean="0">
                          <a:effectLst/>
                        </a:rPr>
                        <a:t>declarado</a:t>
                      </a:r>
                      <a:r>
                        <a:rPr lang="cs-CZ" baseline="0" dirty="0" smtClean="0">
                          <a:effectLst/>
                        </a:rPr>
                        <a:t> </a:t>
                      </a:r>
                      <a:r>
                        <a:rPr lang="cs-CZ" baseline="0" dirty="0" err="1" smtClean="0">
                          <a:effectLst/>
                        </a:rPr>
                        <a:t>patrimonio</a:t>
                      </a:r>
                      <a:r>
                        <a:rPr lang="cs-CZ" baseline="0" dirty="0" smtClean="0">
                          <a:effectLst/>
                        </a:rPr>
                        <a:t> </a:t>
                      </a:r>
                      <a:r>
                        <a:rPr lang="cs-CZ" baseline="0" dirty="0" err="1" smtClean="0">
                          <a:effectLst/>
                        </a:rPr>
                        <a:t>gastronóminco</a:t>
                      </a:r>
                      <a:r>
                        <a:rPr lang="cs-CZ" baseline="0" dirty="0" smtClean="0">
                          <a:effectLst/>
                        </a:rPr>
                        <a:t> </a:t>
                      </a:r>
                      <a:r>
                        <a:rPr lang="cs-CZ" baseline="0" dirty="0" err="1" smtClean="0">
                          <a:effectLst/>
                        </a:rPr>
                        <a:t>Europeo</a:t>
                      </a:r>
                      <a:r>
                        <a:rPr lang="cs-CZ" baseline="0" dirty="0" smtClean="0">
                          <a:effectLst/>
                        </a:rPr>
                        <a:t>. </a:t>
                      </a:r>
                      <a:r>
                        <a:rPr lang="cs-CZ" baseline="0" dirty="0" err="1" smtClean="0">
                          <a:effectLst/>
                        </a:rPr>
                        <a:t>Bideoa</a:t>
                      </a:r>
                      <a:endParaRPr lang="cs-CZ" dirty="0">
                        <a:effectLst/>
                      </a:endParaRPr>
                    </a:p>
                  </a:txBody>
                  <a:tcPr anchor="ctr">
                    <a:lnL>
                      <a:noFill/>
                    </a:lnL>
                    <a:lnR>
                      <a:noFill/>
                    </a:lnR>
                    <a:lnT>
                      <a:noFill/>
                    </a:lnT>
                    <a:lnB>
                      <a:noFill/>
                    </a:lnB>
                  </a:tcPr>
                </a:tc>
                <a:tc hMerge="1">
                  <a:txBody>
                    <a:bodyPr/>
                    <a:lstStyle/>
                    <a:p>
                      <a:endParaRPr lang="cs-CZ"/>
                    </a:p>
                  </a:txBody>
                  <a:tcPr/>
                </a:tc>
              </a:tr>
              <a:tr h="478676">
                <a:tc>
                  <a:txBody>
                    <a:bodyPr/>
                    <a:lstStyle/>
                    <a:p>
                      <a:pPr algn="l"/>
                      <a:endParaRPr lang="cs-CZ" dirty="0">
                        <a:effectLst/>
                      </a:endParaRPr>
                    </a:p>
                  </a:txBody>
                  <a:tcPr anchor="ctr">
                    <a:lnL>
                      <a:noFill/>
                    </a:lnL>
                    <a:lnR>
                      <a:noFill/>
                    </a:lnR>
                    <a:lnT>
                      <a:noFill/>
                    </a:lnT>
                    <a:lnB>
                      <a:noFill/>
                    </a:lnB>
                  </a:tcPr>
                </a:tc>
                <a:tc>
                  <a:txBody>
                    <a:bodyPr/>
                    <a:lstStyle/>
                    <a:p>
                      <a:endParaRPr lang="cs-CZ" dirty="0"/>
                    </a:p>
                  </a:txBody>
                  <a:tcPr anchor="ctr">
                    <a:lnL>
                      <a:noFill/>
                    </a:lnL>
                    <a:lnR>
                      <a:noFill/>
                    </a:lnR>
                    <a:lnT>
                      <a:noFill/>
                    </a:lnT>
                    <a:lnB>
                      <a:noFill/>
                    </a:lnB>
                  </a:tcPr>
                </a:tc>
              </a:tr>
              <a:tr h="495793">
                <a:tc>
                  <a:txBody>
                    <a:bodyPr/>
                    <a:lstStyle/>
                    <a:p>
                      <a:pPr algn="l"/>
                      <a:endParaRPr lang="cs-CZ" dirty="0">
                        <a:effectLst/>
                      </a:endParaRPr>
                    </a:p>
                  </a:txBody>
                  <a:tcPr anchor="ctr">
                    <a:lnL>
                      <a:noFill/>
                    </a:lnL>
                    <a:lnR>
                      <a:noFill/>
                    </a:lnR>
                    <a:lnT>
                      <a:noFill/>
                    </a:lnT>
                    <a:lnB>
                      <a:noFill/>
                    </a:lnB>
                  </a:tcPr>
                </a:tc>
                <a:tc>
                  <a:txBody>
                    <a:bodyPr/>
                    <a:lstStyle/>
                    <a:p>
                      <a:endParaRPr lang="cs-CZ" dirty="0"/>
                    </a:p>
                  </a:txBody>
                  <a:tcPr anchor="ctr">
                    <a:lnL>
                      <a:noFill/>
                    </a:lnL>
                    <a:lnR>
                      <a:noFill/>
                    </a:lnR>
                    <a:lnT>
                      <a:noFill/>
                    </a:lnT>
                    <a:lnB>
                      <a:noFill/>
                    </a:lnB>
                  </a:tcPr>
                </a:tc>
              </a:tr>
              <a:tr h="478676">
                <a:tc>
                  <a:txBody>
                    <a:bodyPr/>
                    <a:lstStyle/>
                    <a:p>
                      <a:pPr algn="l"/>
                      <a:endParaRPr lang="cs-CZ" dirty="0">
                        <a:effectLst/>
                      </a:endParaRPr>
                    </a:p>
                  </a:txBody>
                  <a:tcPr anchor="ctr">
                    <a:lnL>
                      <a:noFill/>
                    </a:lnL>
                    <a:lnR>
                      <a:noFill/>
                    </a:lnR>
                    <a:lnT>
                      <a:noFill/>
                    </a:lnT>
                    <a:lnB>
                      <a:noFill/>
                    </a:lnB>
                  </a:tcPr>
                </a:tc>
                <a:tc>
                  <a:txBody>
                    <a:bodyPr/>
                    <a:lstStyle/>
                    <a:p>
                      <a:endParaRPr lang="cs-CZ" dirty="0"/>
                    </a:p>
                  </a:txBody>
                  <a:tcPr anchor="ctr">
                    <a:lnL>
                      <a:noFill/>
                    </a:lnL>
                    <a:lnR>
                      <a:noFill/>
                    </a:lnR>
                    <a:lnT>
                      <a:noFill/>
                    </a:lnT>
                    <a:lnB>
                      <a:noFill/>
                    </a:lnB>
                  </a:tcPr>
                </a:tc>
              </a:tr>
              <a:tr h="478676">
                <a:tc>
                  <a:txBody>
                    <a:bodyPr/>
                    <a:lstStyle/>
                    <a:p>
                      <a:pPr algn="l"/>
                      <a:endParaRPr lang="cs-CZ" dirty="0">
                        <a:effectLst/>
                      </a:endParaRPr>
                    </a:p>
                  </a:txBody>
                  <a:tcPr anchor="ctr">
                    <a:lnL>
                      <a:noFill/>
                    </a:lnL>
                    <a:lnR>
                      <a:noFill/>
                    </a:lnR>
                    <a:lnT>
                      <a:noFill/>
                    </a:lnT>
                    <a:lnB>
                      <a:noFill/>
                    </a:lnB>
                  </a:tcPr>
                </a:tc>
                <a:tc>
                  <a:txBody>
                    <a:bodyPr/>
                    <a:lstStyle/>
                    <a:p>
                      <a:endParaRPr lang="cs-CZ" dirty="0"/>
                    </a:p>
                  </a:txBody>
                  <a:tcPr anchor="ctr">
                    <a:lnL>
                      <a:noFill/>
                    </a:lnL>
                    <a:lnR>
                      <a:noFill/>
                    </a:lnR>
                    <a:lnT>
                      <a:noFill/>
                    </a:lnT>
                    <a:lnB>
                      <a:noFill/>
                    </a:lnB>
                  </a:tcPr>
                </a:tc>
              </a:tr>
              <a:tr h="478676">
                <a:tc>
                  <a:txBody>
                    <a:bodyPr/>
                    <a:lstStyle/>
                    <a:p>
                      <a:pPr algn="l"/>
                      <a:endParaRPr lang="cs-CZ" dirty="0">
                        <a:effectLst/>
                      </a:endParaRPr>
                    </a:p>
                  </a:txBody>
                  <a:tcPr anchor="ctr">
                    <a:lnL>
                      <a:noFill/>
                    </a:lnL>
                    <a:lnR>
                      <a:noFill/>
                    </a:lnR>
                    <a:lnT>
                      <a:noFill/>
                    </a:lnT>
                    <a:lnB>
                      <a:noFill/>
                    </a:lnB>
                  </a:tcPr>
                </a:tc>
                <a:tc>
                  <a:txBody>
                    <a:bodyPr/>
                    <a:lstStyle/>
                    <a:p>
                      <a:endParaRPr lang="cs-CZ" dirty="0"/>
                    </a:p>
                  </a:txBody>
                  <a:tcPr anchor="ctr">
                    <a:lnL>
                      <a:noFill/>
                    </a:lnL>
                    <a:lnR>
                      <a:noFill/>
                    </a:lnR>
                    <a:lnT>
                      <a:noFill/>
                    </a:lnT>
                    <a:lnB>
                      <a:noFill/>
                    </a:lnB>
                  </a:tcPr>
                </a:tc>
              </a:tr>
              <a:tr h="478676">
                <a:tc>
                  <a:txBody>
                    <a:bodyPr/>
                    <a:lstStyle/>
                    <a:p>
                      <a:pPr algn="l"/>
                      <a:endParaRPr lang="cs-CZ" dirty="0">
                        <a:effectLst/>
                      </a:endParaRPr>
                    </a:p>
                  </a:txBody>
                  <a:tcPr anchor="ctr">
                    <a:lnL>
                      <a:noFill/>
                    </a:lnL>
                    <a:lnR>
                      <a:noFill/>
                    </a:lnR>
                    <a:lnT>
                      <a:noFill/>
                    </a:lnT>
                    <a:lnB>
                      <a:noFill/>
                    </a:lnB>
                  </a:tcPr>
                </a:tc>
                <a:tc>
                  <a:txBody>
                    <a:bodyPr/>
                    <a:lstStyle/>
                    <a:p>
                      <a:endParaRPr lang="cs-CZ" dirty="0"/>
                    </a:p>
                  </a:txBody>
                  <a:tcPr anchor="ctr">
                    <a:lnL>
                      <a:noFill/>
                    </a:lnL>
                    <a:lnR>
                      <a:noFill/>
                    </a:lnR>
                    <a:lnT>
                      <a:noFill/>
                    </a:lnT>
                    <a:lnB>
                      <a:noFill/>
                    </a:lnB>
                  </a:tcPr>
                </a:tc>
              </a:tr>
              <a:tr h="478676">
                <a:tc gridSpan="2">
                  <a:txBody>
                    <a:bodyPr/>
                    <a:lstStyle/>
                    <a:p>
                      <a:pPr algn="l"/>
                      <a:endParaRPr lang="cs-CZ" dirty="0">
                        <a:effectLst/>
                      </a:endParaRPr>
                    </a:p>
                  </a:txBody>
                  <a:tcPr anchor="ctr">
                    <a:lnL>
                      <a:noFill/>
                    </a:lnL>
                    <a:lnR>
                      <a:noFill/>
                    </a:lnR>
                    <a:lnT>
                      <a:noFill/>
                    </a:lnT>
                    <a:lnB>
                      <a:noFill/>
                    </a:lnB>
                  </a:tcPr>
                </a:tc>
                <a:tc hMerge="1">
                  <a:txBody>
                    <a:bodyPr/>
                    <a:lstStyle/>
                    <a:p>
                      <a:endParaRPr lang="cs-CZ"/>
                    </a:p>
                  </a:txBody>
                  <a:tcPr/>
                </a:tc>
              </a:tr>
            </a:tbl>
          </a:graphicData>
        </a:graphic>
      </p:graphicFrame>
      <p:pic>
        <p:nvPicPr>
          <p:cNvPr id="1026" name="Picture 2" descr="Queso Idiazábal.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65465" y="4077072"/>
            <a:ext cx="2333625" cy="1752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088165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Michelín</a:t>
            </a:r>
            <a:endParaRPr lang="cs-CZ" dirty="0"/>
          </a:p>
        </p:txBody>
      </p:sp>
      <p:sp>
        <p:nvSpPr>
          <p:cNvPr id="3" name="Zástupný symbol pro obsah 2"/>
          <p:cNvSpPr>
            <a:spLocks noGrp="1"/>
          </p:cNvSpPr>
          <p:nvPr>
            <p:ph idx="1"/>
          </p:nvPr>
        </p:nvSpPr>
        <p:spPr/>
        <p:txBody>
          <a:bodyPr>
            <a:normAutofit fontScale="70000" lnSpcReduction="20000"/>
          </a:bodyPr>
          <a:lstStyle/>
          <a:p>
            <a:r>
              <a:rPr lang="es-ES" b="1" dirty="0" smtClean="0"/>
              <a:t>La guía Michelín</a:t>
            </a:r>
            <a:r>
              <a:rPr lang="es-ES" dirty="0" smtClean="0"/>
              <a:t> es el nombre genérico de una serie de guías turísticas publicadas anualmente por la editora francesa Michelin </a:t>
            </a:r>
            <a:r>
              <a:rPr lang="es-ES" i="1" dirty="0" smtClean="0"/>
              <a:t>Éditions du Voyage</a:t>
            </a:r>
            <a:r>
              <a:rPr lang="es-ES" dirty="0" smtClean="0"/>
              <a:t> y sus filiales en otros territorios para más de una docena de países diferentes. Más conmúnmente, la expresión se refiere a La guía Michelín, que es la más antigua de las guías europeas de hoteles y restaurantes. Entre otras cosas, La guía es famosa por asignar de una a tres "</a:t>
            </a:r>
            <a:r>
              <a:rPr lang="es-ES" b="1" dirty="0" smtClean="0"/>
              <a:t>estrellas</a:t>
            </a:r>
            <a:r>
              <a:rPr lang="es-ES" dirty="0" smtClean="0"/>
              <a:t> de la buena mesa" a los establecimientos que, en referencia a distintos parámetros fijados por sus propios jueces, destacan en calidad, creatividad y esmero de sus platos. En cambio, asigna de uno a cinco </a:t>
            </a:r>
            <a:r>
              <a:rPr lang="es-ES" b="1" dirty="0" smtClean="0"/>
              <a:t>cubiertos</a:t>
            </a:r>
            <a:r>
              <a:rPr lang="es-ES" dirty="0" smtClean="0"/>
              <a:t> en función del confort y el servicio con que se sirve a los clientes cuando se trata de un restaurante, o de una a cinco </a:t>
            </a:r>
            <a:r>
              <a:rPr lang="es-ES" b="1" dirty="0" smtClean="0"/>
              <a:t>casas</a:t>
            </a:r>
            <a:r>
              <a:rPr lang="es-ES" dirty="0" smtClean="0"/>
              <a:t> por el mismo criterio si se refiere a un hotel.</a:t>
            </a:r>
          </a:p>
          <a:p>
            <a:endParaRPr lang="cs-CZ" dirty="0" smtClean="0"/>
          </a:p>
          <a:p>
            <a:endParaRPr lang="cs-CZ" dirty="0"/>
          </a:p>
        </p:txBody>
      </p:sp>
    </p:spTree>
    <p:extLst>
      <p:ext uri="{BB962C8B-B14F-4D97-AF65-F5344CB8AC3E}">
        <p14:creationId xmlns:p14="http://schemas.microsoft.com/office/powerpoint/2010/main" val="239049150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Michelín</a:t>
            </a:r>
            <a:endParaRPr lang="cs-CZ" dirty="0"/>
          </a:p>
        </p:txBody>
      </p:sp>
      <p:sp>
        <p:nvSpPr>
          <p:cNvPr id="3" name="Zástupný symbol pro obsah 2"/>
          <p:cNvSpPr>
            <a:spLocks noGrp="1"/>
          </p:cNvSpPr>
          <p:nvPr>
            <p:ph idx="1"/>
          </p:nvPr>
        </p:nvSpPr>
        <p:spPr/>
        <p:txBody>
          <a:bodyPr>
            <a:normAutofit fontScale="70000" lnSpcReduction="20000"/>
          </a:bodyPr>
          <a:lstStyle/>
          <a:p>
            <a:r>
              <a:rPr lang="es-ES" b="1" dirty="0" smtClean="0"/>
              <a:t>Restaurantes triestrellados en España</a:t>
            </a:r>
          </a:p>
          <a:p>
            <a:r>
              <a:rPr lang="es-ES" dirty="0" smtClean="0"/>
              <a:t>En 2015 se mantienen los restaurantes con tres estrellas respecto a 2014, cuatro en el País Vasco, dos en Cataluña, uno en Madrid y uno en la Comunidad Valenciana.</a:t>
            </a:r>
          </a:p>
          <a:p>
            <a:r>
              <a:rPr lang="es-ES" i="1" dirty="0" smtClean="0"/>
              <a:t>Akelarre</a:t>
            </a:r>
            <a:r>
              <a:rPr lang="es-ES" dirty="0" smtClean="0"/>
              <a:t>, en San Sebastián, de Pedro Subijana.</a:t>
            </a:r>
          </a:p>
          <a:p>
            <a:r>
              <a:rPr lang="es-ES" i="1" dirty="0" smtClean="0"/>
              <a:t>Arzak</a:t>
            </a:r>
            <a:r>
              <a:rPr lang="es-ES" dirty="0" smtClean="0"/>
              <a:t>, en San Sebastián, de Juan María Arzak.</a:t>
            </a:r>
          </a:p>
          <a:p>
            <a:r>
              <a:rPr lang="es-ES" i="1" dirty="0" smtClean="0"/>
              <a:t>Martín Berasategui</a:t>
            </a:r>
            <a:r>
              <a:rPr lang="es-ES" dirty="0" smtClean="0"/>
              <a:t>, en Lasarte-Oria, de Martín Berasategui.</a:t>
            </a:r>
          </a:p>
          <a:p>
            <a:r>
              <a:rPr lang="es-ES" i="1" dirty="0" smtClean="0"/>
              <a:t>Azurmendi,</a:t>
            </a:r>
            <a:r>
              <a:rPr lang="es-ES" dirty="0" smtClean="0"/>
              <a:t> en Larrabetzu, de Eneko Atxa.</a:t>
            </a:r>
          </a:p>
          <a:p>
            <a:r>
              <a:rPr lang="es-ES" i="1" dirty="0" smtClean="0"/>
              <a:t>El Celler de Can Roca</a:t>
            </a:r>
            <a:r>
              <a:rPr lang="es-ES" dirty="0" smtClean="0"/>
              <a:t>, en Gerona, de Joan Roca i Fontané.</a:t>
            </a:r>
          </a:p>
          <a:p>
            <a:r>
              <a:rPr lang="es-ES" i="1" dirty="0" smtClean="0"/>
              <a:t>Sant Pau</a:t>
            </a:r>
            <a:r>
              <a:rPr lang="es-ES" dirty="0" smtClean="0"/>
              <a:t>, en Sant Pol de Mar, de Carme Ruscalleda.</a:t>
            </a:r>
          </a:p>
          <a:p>
            <a:r>
              <a:rPr lang="es-ES" i="1" dirty="0" smtClean="0"/>
              <a:t>Quique Dacosta Restaurante</a:t>
            </a:r>
            <a:r>
              <a:rPr lang="es-ES" dirty="0" smtClean="0"/>
              <a:t>, en Denia, de Quique Dacosta.</a:t>
            </a:r>
          </a:p>
          <a:p>
            <a:r>
              <a:rPr lang="es-ES" i="1" dirty="0" smtClean="0"/>
              <a:t>Diverxo</a:t>
            </a:r>
            <a:r>
              <a:rPr lang="es-ES" dirty="0" smtClean="0"/>
              <a:t>, en Madrid, de David Muñoz.</a:t>
            </a:r>
            <a:endParaRPr lang="es-ES" dirty="0"/>
          </a:p>
        </p:txBody>
      </p:sp>
    </p:spTree>
    <p:extLst>
      <p:ext uri="{BB962C8B-B14F-4D97-AF65-F5344CB8AC3E}">
        <p14:creationId xmlns:p14="http://schemas.microsoft.com/office/powerpoint/2010/main" val="171195183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smtClean="0"/>
              <a:t>Los 50 </a:t>
            </a:r>
            <a:r>
              <a:rPr lang="cs-CZ" dirty="0" err="1" smtClean="0"/>
              <a:t>mejores</a:t>
            </a:r>
            <a:r>
              <a:rPr lang="cs-CZ" dirty="0" smtClean="0"/>
              <a:t> </a:t>
            </a:r>
            <a:r>
              <a:rPr lang="cs-CZ" dirty="0" err="1" smtClean="0"/>
              <a:t>restaurantes</a:t>
            </a:r>
            <a:r>
              <a:rPr lang="cs-CZ" dirty="0" smtClean="0"/>
              <a:t> </a:t>
            </a:r>
            <a:r>
              <a:rPr lang="cs-CZ" dirty="0" err="1" smtClean="0"/>
              <a:t>del</a:t>
            </a:r>
            <a:r>
              <a:rPr lang="cs-CZ" dirty="0" smtClean="0"/>
              <a:t> </a:t>
            </a:r>
            <a:r>
              <a:rPr lang="cs-CZ" dirty="0" err="1" smtClean="0"/>
              <a:t>mundo</a:t>
            </a:r>
            <a:endParaRPr lang="cs-CZ" dirty="0"/>
          </a:p>
        </p:txBody>
      </p:sp>
      <p:sp>
        <p:nvSpPr>
          <p:cNvPr id="3" name="Zástupný symbol pro obsah 2"/>
          <p:cNvSpPr>
            <a:spLocks noGrp="1"/>
          </p:cNvSpPr>
          <p:nvPr>
            <p:ph idx="1"/>
          </p:nvPr>
        </p:nvSpPr>
        <p:spPr/>
        <p:txBody>
          <a:bodyPr>
            <a:normAutofit fontScale="70000" lnSpcReduction="20000"/>
          </a:bodyPr>
          <a:lstStyle/>
          <a:p>
            <a:r>
              <a:rPr lang="cs-CZ" b="1" dirty="0" smtClean="0"/>
              <a:t>1. </a:t>
            </a:r>
            <a:r>
              <a:rPr lang="cs-CZ" sz="3400" b="1" dirty="0" err="1" smtClean="0"/>
              <a:t>Noma</a:t>
            </a:r>
            <a:r>
              <a:rPr lang="cs-CZ" sz="3400" dirty="0" smtClean="0"/>
              <a:t> en </a:t>
            </a:r>
            <a:r>
              <a:rPr lang="cs-CZ" sz="3400" dirty="0" err="1" smtClean="0"/>
              <a:t>Copenhague</a:t>
            </a:r>
            <a:r>
              <a:rPr lang="cs-CZ" sz="3400" dirty="0" smtClean="0"/>
              <a:t>, </a:t>
            </a:r>
            <a:r>
              <a:rPr lang="cs-CZ" sz="3400" dirty="0" err="1" smtClean="0"/>
              <a:t>Dinamarca</a:t>
            </a:r>
            <a:r>
              <a:rPr lang="cs-CZ" sz="3400" dirty="0" smtClean="0"/>
              <a:t>, </a:t>
            </a:r>
            <a:r>
              <a:rPr lang="cs-CZ" sz="3400" dirty="0" err="1" smtClean="0"/>
              <a:t>del</a:t>
            </a:r>
            <a:r>
              <a:rPr lang="cs-CZ" sz="3400" dirty="0" smtClean="0"/>
              <a:t> </a:t>
            </a:r>
            <a:r>
              <a:rPr lang="cs-CZ" sz="3400" dirty="0" err="1" smtClean="0"/>
              <a:t>chef</a:t>
            </a:r>
            <a:r>
              <a:rPr lang="cs-CZ" sz="3400" dirty="0" smtClean="0"/>
              <a:t> René </a:t>
            </a:r>
            <a:r>
              <a:rPr lang="cs-CZ" sz="3400" dirty="0" err="1" smtClean="0"/>
              <a:t>Redzepi</a:t>
            </a:r>
            <a:endParaRPr lang="cs-CZ" sz="3400" dirty="0" smtClean="0"/>
          </a:p>
          <a:p>
            <a:r>
              <a:rPr lang="cs-CZ" b="1" dirty="0" smtClean="0"/>
              <a:t>2. El </a:t>
            </a:r>
            <a:r>
              <a:rPr lang="cs-CZ" b="1" dirty="0" err="1" smtClean="0"/>
              <a:t>Celler</a:t>
            </a:r>
            <a:r>
              <a:rPr lang="cs-CZ" b="1" dirty="0" smtClean="0"/>
              <a:t> de </a:t>
            </a:r>
            <a:r>
              <a:rPr lang="cs-CZ" b="1" dirty="0" err="1" smtClean="0"/>
              <a:t>Can</a:t>
            </a:r>
            <a:r>
              <a:rPr lang="cs-CZ" b="1" dirty="0" smtClean="0"/>
              <a:t> </a:t>
            </a:r>
            <a:r>
              <a:rPr lang="cs-CZ" b="1" dirty="0" err="1" smtClean="0"/>
              <a:t>Roca</a:t>
            </a:r>
            <a:r>
              <a:rPr lang="cs-CZ" dirty="0" smtClean="0"/>
              <a:t> de los </a:t>
            </a:r>
            <a:r>
              <a:rPr lang="cs-CZ" dirty="0" err="1" smtClean="0"/>
              <a:t>hermanos</a:t>
            </a:r>
            <a:r>
              <a:rPr lang="cs-CZ" dirty="0" smtClean="0"/>
              <a:t> </a:t>
            </a:r>
            <a:r>
              <a:rPr lang="cs-CZ" dirty="0" err="1" smtClean="0"/>
              <a:t>Jordi</a:t>
            </a:r>
            <a:r>
              <a:rPr lang="cs-CZ" dirty="0" smtClean="0"/>
              <a:t>, Joan y </a:t>
            </a:r>
            <a:r>
              <a:rPr lang="cs-CZ" dirty="0" err="1" smtClean="0"/>
              <a:t>Josep</a:t>
            </a:r>
            <a:r>
              <a:rPr lang="cs-CZ" dirty="0" smtClean="0"/>
              <a:t> </a:t>
            </a:r>
            <a:r>
              <a:rPr lang="cs-CZ" dirty="0" err="1" smtClean="0"/>
              <a:t>Roca</a:t>
            </a:r>
            <a:r>
              <a:rPr lang="cs-CZ" dirty="0" smtClean="0"/>
              <a:t> en </a:t>
            </a:r>
            <a:r>
              <a:rPr lang="cs-CZ" dirty="0" err="1" smtClean="0"/>
              <a:t>Girona</a:t>
            </a:r>
            <a:r>
              <a:rPr lang="cs-CZ" dirty="0" smtClean="0"/>
              <a:t>, </a:t>
            </a:r>
            <a:r>
              <a:rPr lang="cs-CZ" dirty="0" err="1" smtClean="0"/>
              <a:t>España</a:t>
            </a:r>
            <a:endParaRPr lang="cs-CZ" dirty="0" smtClean="0"/>
          </a:p>
          <a:p>
            <a:r>
              <a:rPr lang="cs-CZ" b="1" dirty="0" smtClean="0"/>
              <a:t>3. </a:t>
            </a:r>
            <a:r>
              <a:rPr lang="cs-CZ" b="1" dirty="0" err="1" smtClean="0"/>
              <a:t>Osteria</a:t>
            </a:r>
            <a:r>
              <a:rPr lang="cs-CZ" b="1" dirty="0" smtClean="0"/>
              <a:t> </a:t>
            </a:r>
            <a:r>
              <a:rPr lang="cs-CZ" b="1" dirty="0" err="1" smtClean="0"/>
              <a:t>Francescana</a:t>
            </a:r>
            <a:r>
              <a:rPr lang="cs-CZ" dirty="0" smtClean="0"/>
              <a:t> de </a:t>
            </a:r>
            <a:r>
              <a:rPr lang="cs-CZ" dirty="0" err="1" smtClean="0"/>
              <a:t>Massimo</a:t>
            </a:r>
            <a:r>
              <a:rPr lang="cs-CZ" dirty="0" smtClean="0"/>
              <a:t> </a:t>
            </a:r>
            <a:r>
              <a:rPr lang="cs-CZ" dirty="0" err="1" smtClean="0"/>
              <a:t>Bottura</a:t>
            </a:r>
            <a:r>
              <a:rPr lang="cs-CZ" dirty="0" smtClean="0"/>
              <a:t> en </a:t>
            </a:r>
            <a:r>
              <a:rPr lang="cs-CZ" dirty="0" err="1" smtClean="0"/>
              <a:t>Modena</a:t>
            </a:r>
            <a:r>
              <a:rPr lang="cs-CZ" dirty="0" smtClean="0"/>
              <a:t>, Italia.</a:t>
            </a:r>
          </a:p>
          <a:p>
            <a:r>
              <a:rPr lang="cs-CZ" b="1" dirty="0" smtClean="0"/>
              <a:t>4. </a:t>
            </a:r>
            <a:r>
              <a:rPr lang="cs-CZ" b="1" dirty="0" err="1" smtClean="0"/>
              <a:t>Eleven</a:t>
            </a:r>
            <a:r>
              <a:rPr lang="cs-CZ" b="1" dirty="0" smtClean="0"/>
              <a:t> </a:t>
            </a:r>
            <a:r>
              <a:rPr lang="cs-CZ" b="1" dirty="0" err="1" smtClean="0"/>
              <a:t>Madison</a:t>
            </a:r>
            <a:r>
              <a:rPr lang="cs-CZ" dirty="0" smtClean="0"/>
              <a:t> Park en </a:t>
            </a:r>
            <a:r>
              <a:rPr lang="cs-CZ" dirty="0" err="1" smtClean="0"/>
              <a:t>Estados</a:t>
            </a:r>
            <a:r>
              <a:rPr lang="cs-CZ" dirty="0" smtClean="0"/>
              <a:t> </a:t>
            </a:r>
            <a:r>
              <a:rPr lang="cs-CZ" dirty="0" err="1" smtClean="0"/>
              <a:t>Unidos</a:t>
            </a:r>
            <a:endParaRPr lang="cs-CZ" dirty="0" smtClean="0"/>
          </a:p>
          <a:p>
            <a:r>
              <a:rPr lang="cs-CZ" b="1" dirty="0" smtClean="0"/>
              <a:t>5. </a:t>
            </a:r>
            <a:r>
              <a:rPr lang="cs-CZ" b="1" dirty="0" err="1" smtClean="0"/>
              <a:t>Dinner</a:t>
            </a:r>
            <a:r>
              <a:rPr lang="cs-CZ" b="1" dirty="0" smtClean="0"/>
              <a:t> de </a:t>
            </a:r>
            <a:r>
              <a:rPr lang="cs-CZ" b="1" dirty="0" err="1" smtClean="0"/>
              <a:t>Heston</a:t>
            </a:r>
            <a:r>
              <a:rPr lang="cs-CZ" b="1" dirty="0" smtClean="0"/>
              <a:t> </a:t>
            </a:r>
            <a:r>
              <a:rPr lang="cs-CZ" b="1" dirty="0" err="1" smtClean="0"/>
              <a:t>Blumenthal</a:t>
            </a:r>
            <a:r>
              <a:rPr lang="cs-CZ" dirty="0" smtClean="0"/>
              <a:t> en </a:t>
            </a:r>
            <a:r>
              <a:rPr lang="cs-CZ" dirty="0" err="1" smtClean="0"/>
              <a:t>Londres</a:t>
            </a:r>
            <a:r>
              <a:rPr lang="cs-CZ" dirty="0" smtClean="0"/>
              <a:t>, </a:t>
            </a:r>
            <a:r>
              <a:rPr lang="cs-CZ" dirty="0" err="1" smtClean="0"/>
              <a:t>Inglaterra</a:t>
            </a:r>
            <a:endParaRPr lang="cs-CZ" dirty="0" smtClean="0"/>
          </a:p>
          <a:p>
            <a:r>
              <a:rPr lang="cs-CZ" b="1" dirty="0" smtClean="0">
                <a:solidFill>
                  <a:srgbClr val="FF0000"/>
                </a:solidFill>
              </a:rPr>
              <a:t>6</a:t>
            </a:r>
            <a:r>
              <a:rPr lang="cs-CZ" dirty="0" smtClean="0">
                <a:solidFill>
                  <a:srgbClr val="FF0000"/>
                </a:solidFill>
              </a:rPr>
              <a:t>. </a:t>
            </a:r>
            <a:r>
              <a:rPr lang="cs-CZ" b="1" dirty="0" err="1" smtClean="0">
                <a:solidFill>
                  <a:srgbClr val="FF0000"/>
                </a:solidFill>
              </a:rPr>
              <a:t>Mugaritz</a:t>
            </a:r>
            <a:r>
              <a:rPr lang="cs-CZ" dirty="0" smtClean="0">
                <a:solidFill>
                  <a:srgbClr val="FF0000"/>
                </a:solidFill>
              </a:rPr>
              <a:t> en San Sebastián,  de </a:t>
            </a:r>
            <a:r>
              <a:rPr lang="cs-CZ" dirty="0" err="1" smtClean="0">
                <a:solidFill>
                  <a:srgbClr val="FF0000"/>
                </a:solidFill>
              </a:rPr>
              <a:t>Andoni</a:t>
            </a:r>
            <a:r>
              <a:rPr lang="cs-CZ" dirty="0" smtClean="0">
                <a:solidFill>
                  <a:srgbClr val="FF0000"/>
                </a:solidFill>
              </a:rPr>
              <a:t> Luis </a:t>
            </a:r>
            <a:r>
              <a:rPr lang="cs-CZ" dirty="0" err="1" smtClean="0">
                <a:solidFill>
                  <a:srgbClr val="FF0000"/>
                </a:solidFill>
              </a:rPr>
              <a:t>Aduriz</a:t>
            </a:r>
            <a:endParaRPr lang="cs-CZ" dirty="0" smtClean="0">
              <a:solidFill>
                <a:srgbClr val="FF0000"/>
              </a:solidFill>
            </a:endParaRPr>
          </a:p>
          <a:p>
            <a:r>
              <a:rPr lang="cs-CZ" b="1" dirty="0" smtClean="0"/>
              <a:t>7. D.O.M</a:t>
            </a:r>
            <a:r>
              <a:rPr lang="cs-CZ" dirty="0" smtClean="0"/>
              <a:t>. de Alex </a:t>
            </a:r>
            <a:r>
              <a:rPr lang="cs-CZ" dirty="0" err="1" smtClean="0"/>
              <a:t>Atala</a:t>
            </a:r>
            <a:r>
              <a:rPr lang="cs-CZ" dirty="0" smtClean="0"/>
              <a:t> en </a:t>
            </a:r>
            <a:r>
              <a:rPr lang="cs-CZ" dirty="0" err="1" smtClean="0"/>
              <a:t>Brasil</a:t>
            </a:r>
            <a:r>
              <a:rPr lang="cs-CZ" dirty="0" smtClean="0"/>
              <a:t>. </a:t>
            </a:r>
            <a:r>
              <a:rPr lang="cs-CZ" dirty="0" err="1" smtClean="0"/>
              <a:t>También</a:t>
            </a:r>
            <a:r>
              <a:rPr lang="cs-CZ" dirty="0" smtClean="0"/>
              <a:t> </a:t>
            </a:r>
            <a:r>
              <a:rPr lang="cs-CZ" dirty="0" err="1" smtClean="0"/>
              <a:t>ganó</a:t>
            </a:r>
            <a:r>
              <a:rPr lang="cs-CZ" dirty="0" smtClean="0"/>
              <a:t> el </a:t>
            </a:r>
            <a:r>
              <a:rPr lang="cs-CZ" dirty="0" err="1" smtClean="0"/>
              <a:t>Chefs</a:t>
            </a:r>
            <a:r>
              <a:rPr lang="cs-CZ" dirty="0" smtClean="0"/>
              <a:t>’ </a:t>
            </a:r>
            <a:r>
              <a:rPr lang="cs-CZ" dirty="0" err="1" smtClean="0"/>
              <a:t>Choice</a:t>
            </a:r>
            <a:r>
              <a:rPr lang="cs-CZ" dirty="0" smtClean="0"/>
              <a:t> </a:t>
            </a:r>
            <a:r>
              <a:rPr lang="cs-CZ" dirty="0" err="1" smtClean="0"/>
              <a:t>Award</a:t>
            </a:r>
            <a:endParaRPr lang="cs-CZ" dirty="0" smtClean="0"/>
          </a:p>
          <a:p>
            <a:r>
              <a:rPr lang="cs-CZ" b="1" dirty="0" smtClean="0">
                <a:solidFill>
                  <a:srgbClr val="FF0000"/>
                </a:solidFill>
              </a:rPr>
              <a:t>8. </a:t>
            </a:r>
            <a:r>
              <a:rPr lang="cs-CZ" b="1" dirty="0" err="1" smtClean="0">
                <a:solidFill>
                  <a:srgbClr val="FF0000"/>
                </a:solidFill>
              </a:rPr>
              <a:t>Arzak</a:t>
            </a:r>
            <a:r>
              <a:rPr lang="cs-CZ" dirty="0" smtClean="0">
                <a:solidFill>
                  <a:srgbClr val="FF0000"/>
                </a:solidFill>
              </a:rPr>
              <a:t> de </a:t>
            </a:r>
            <a:r>
              <a:rPr lang="cs-CZ" dirty="0" err="1" smtClean="0">
                <a:solidFill>
                  <a:srgbClr val="FF0000"/>
                </a:solidFill>
              </a:rPr>
              <a:t>JuanMari</a:t>
            </a:r>
            <a:r>
              <a:rPr lang="cs-CZ" dirty="0" smtClean="0">
                <a:solidFill>
                  <a:srgbClr val="FF0000"/>
                </a:solidFill>
              </a:rPr>
              <a:t> y Elena </a:t>
            </a:r>
            <a:r>
              <a:rPr lang="cs-CZ" dirty="0" err="1" smtClean="0">
                <a:solidFill>
                  <a:srgbClr val="FF0000"/>
                </a:solidFill>
              </a:rPr>
              <a:t>Arzak</a:t>
            </a:r>
            <a:r>
              <a:rPr lang="cs-CZ" dirty="0" smtClean="0">
                <a:solidFill>
                  <a:srgbClr val="FF0000"/>
                </a:solidFill>
              </a:rPr>
              <a:t>.</a:t>
            </a:r>
          </a:p>
          <a:p>
            <a:r>
              <a:rPr lang="cs-CZ" b="1" dirty="0" smtClean="0"/>
              <a:t>9. Alinea</a:t>
            </a:r>
            <a:r>
              <a:rPr lang="cs-CZ" dirty="0" smtClean="0"/>
              <a:t> en Chicago de Grant </a:t>
            </a:r>
            <a:r>
              <a:rPr lang="cs-CZ" dirty="0" err="1" smtClean="0"/>
              <a:t>Achatz</a:t>
            </a:r>
            <a:endParaRPr lang="cs-CZ" dirty="0" smtClean="0"/>
          </a:p>
          <a:p>
            <a:r>
              <a:rPr lang="cs-CZ" b="1" dirty="0" smtClean="0"/>
              <a:t>10. </a:t>
            </a:r>
            <a:r>
              <a:rPr lang="cs-CZ" b="1" dirty="0" err="1" smtClean="0"/>
              <a:t>The</a:t>
            </a:r>
            <a:r>
              <a:rPr lang="cs-CZ" b="1" dirty="0" smtClean="0"/>
              <a:t> </a:t>
            </a:r>
            <a:r>
              <a:rPr lang="cs-CZ" b="1" dirty="0" err="1" smtClean="0"/>
              <a:t>Ledbury</a:t>
            </a:r>
            <a:r>
              <a:rPr lang="cs-CZ" dirty="0" smtClean="0"/>
              <a:t> en </a:t>
            </a:r>
            <a:r>
              <a:rPr lang="cs-CZ" dirty="0" err="1" smtClean="0"/>
              <a:t>Londres</a:t>
            </a:r>
            <a:r>
              <a:rPr lang="cs-CZ" dirty="0" smtClean="0"/>
              <a:t>, </a:t>
            </a:r>
            <a:r>
              <a:rPr lang="cs-CZ" dirty="0" err="1" smtClean="0"/>
              <a:t>Inglaterra</a:t>
            </a:r>
            <a:endParaRPr lang="cs-CZ" dirty="0" smtClean="0"/>
          </a:p>
          <a:p>
            <a:endParaRPr lang="cs-CZ" dirty="0"/>
          </a:p>
        </p:txBody>
      </p:sp>
    </p:spTree>
    <p:extLst>
      <p:ext uri="{BB962C8B-B14F-4D97-AF65-F5344CB8AC3E}">
        <p14:creationId xmlns:p14="http://schemas.microsoft.com/office/powerpoint/2010/main" val="104221344"/>
      </p:ext>
    </p:extLst>
  </p:cSld>
  <p:clrMapOvr>
    <a:masterClrMapping/>
  </p:clrMapOvr>
</p:sld>
</file>

<file path=ppt/theme/theme1.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411</TotalTime>
  <Words>2721</Words>
  <Application>Microsoft Office PowerPoint</Application>
  <PresentationFormat>Předvádění na obrazovce (4:3)</PresentationFormat>
  <Paragraphs>159</Paragraphs>
  <Slides>42</Slides>
  <Notes>0</Notes>
  <HiddenSlides>0</HiddenSlides>
  <MMClips>0</MMClips>
  <ScaleCrop>false</ScaleCrop>
  <HeadingPairs>
    <vt:vector size="4" baseType="variant">
      <vt:variant>
        <vt:lpstr>Motiv</vt:lpstr>
      </vt:variant>
      <vt:variant>
        <vt:i4>1</vt:i4>
      </vt:variant>
      <vt:variant>
        <vt:lpstr>Nadpisy snímků</vt:lpstr>
      </vt:variant>
      <vt:variant>
        <vt:i4>42</vt:i4>
      </vt:variant>
    </vt:vector>
  </HeadingPairs>
  <TitlesOfParts>
    <vt:vector size="43" baseType="lpstr">
      <vt:lpstr>Motiv systému Office</vt:lpstr>
      <vt:lpstr>EUSKAL GASTRONOMIA</vt:lpstr>
      <vt:lpstr>EUSKAL GASTRONOMIA</vt:lpstr>
      <vt:lpstr>EUSKAL GASTRONOMIA</vt:lpstr>
      <vt:lpstr>Euskal Gastronomia</vt:lpstr>
      <vt:lpstr>Los ingredientes</vt:lpstr>
      <vt:lpstr>Idiazábal </vt:lpstr>
      <vt:lpstr>Michelín</vt:lpstr>
      <vt:lpstr>Michelín</vt:lpstr>
      <vt:lpstr>Los 50 mejores restaurantes del mundo</vt:lpstr>
      <vt:lpstr>Los 50 mejores restaurantes del mundo.</vt:lpstr>
      <vt:lpstr>Los 50 mejores restaurantes del mundo.</vt:lpstr>
      <vt:lpstr>Pintxoak-Los pintxos</vt:lpstr>
      <vt:lpstr>PINTXOAK</vt:lpstr>
      <vt:lpstr>Pintxoak-Los pintxos</vt:lpstr>
      <vt:lpstr>Pintxoak-Los pintxos</vt:lpstr>
      <vt:lpstr>Pintxoak-Los pintxos</vt:lpstr>
      <vt:lpstr>Pintxoak</vt:lpstr>
      <vt:lpstr>Pintxoak</vt:lpstr>
      <vt:lpstr>Huevo al oro</vt:lpstr>
      <vt:lpstr>Risotto de hongos, champis y foie </vt:lpstr>
      <vt:lpstr>Txipirón plancha con puré de castaña   </vt:lpstr>
      <vt:lpstr>Solomillo</vt:lpstr>
      <vt:lpstr>Brocheta de gambas</vt:lpstr>
      <vt:lpstr>Pimiento relleno</vt:lpstr>
      <vt:lpstr>Tortilla de patatas</vt:lpstr>
      <vt:lpstr>Gilda</vt:lpstr>
      <vt:lpstr>Porrusalda</vt:lpstr>
      <vt:lpstr>Babarrunak</vt:lpstr>
      <vt:lpstr>Marmitakoa</vt:lpstr>
      <vt:lpstr>Chipirones en su tinta.</vt:lpstr>
      <vt:lpstr>Chipirones en su tinta</vt:lpstr>
      <vt:lpstr>BACALAO AL PIL-PIL</vt:lpstr>
      <vt:lpstr>BACALAO AL PIL-PIL</vt:lpstr>
      <vt:lpstr>MERLUZA EN SALSA VERDE</vt:lpstr>
      <vt:lpstr>kokotxas</vt:lpstr>
      <vt:lpstr>kokotxas</vt:lpstr>
      <vt:lpstr>Angulas</vt:lpstr>
      <vt:lpstr>Txangurro a la Donostiarra</vt:lpstr>
      <vt:lpstr> TXULETA</vt:lpstr>
      <vt:lpstr>POSTRES</vt:lpstr>
      <vt:lpstr>POSTRES</vt:lpstr>
      <vt:lpstr>Prezentace aplikace PowerPoint</vt:lpstr>
    </vt:vector>
  </TitlesOfParts>
  <Company>UVT MU</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EUSKAL GASTRONOMIA</dc:title>
  <dc:creator>Nagore Jimenez Bua</dc:creator>
  <cp:lastModifiedBy>Nagore Jimenez Bua</cp:lastModifiedBy>
  <cp:revision>19</cp:revision>
  <dcterms:created xsi:type="dcterms:W3CDTF">2015-02-19T11:48:05Z</dcterms:created>
  <dcterms:modified xsi:type="dcterms:W3CDTF">2015-02-20T14:09:37Z</dcterms:modified>
</cp:coreProperties>
</file>