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60" r:id="rId3"/>
    <p:sldId id="262" r:id="rId4"/>
    <p:sldId id="257" r:id="rId5"/>
    <p:sldId id="323" r:id="rId6"/>
    <p:sldId id="290" r:id="rId7"/>
    <p:sldId id="263" r:id="rId8"/>
    <p:sldId id="321" r:id="rId9"/>
    <p:sldId id="322" r:id="rId10"/>
    <p:sldId id="265" r:id="rId11"/>
    <p:sldId id="267" r:id="rId12"/>
    <p:sldId id="269" r:id="rId13"/>
    <p:sldId id="271" r:id="rId14"/>
    <p:sldId id="272"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9" r:id="rId28"/>
    <p:sldId id="286" r:id="rId29"/>
    <p:sldId id="287" r:id="rId30"/>
    <p:sldId id="288" r:id="rId31"/>
    <p:sldId id="291" r:id="rId32"/>
    <p:sldId id="292" r:id="rId33"/>
    <p:sldId id="293" r:id="rId34"/>
    <p:sldId id="294" r:id="rId35"/>
    <p:sldId id="295" r:id="rId36"/>
    <p:sldId id="296" r:id="rId37"/>
    <p:sldId id="297" r:id="rId38"/>
    <p:sldId id="298" r:id="rId39"/>
    <p:sldId id="300" r:id="rId40"/>
    <p:sldId id="301" r:id="rId41"/>
    <p:sldId id="303" r:id="rId42"/>
    <p:sldId id="302" r:id="rId43"/>
    <p:sldId id="305" r:id="rId44"/>
    <p:sldId id="304" r:id="rId45"/>
    <p:sldId id="306" r:id="rId46"/>
    <p:sldId id="307" r:id="rId47"/>
    <p:sldId id="308" r:id="rId48"/>
    <p:sldId id="309" r:id="rId49"/>
    <p:sldId id="311" r:id="rId50"/>
    <p:sldId id="312" r:id="rId51"/>
    <p:sldId id="310" r:id="rId52"/>
    <p:sldId id="313" r:id="rId53"/>
    <p:sldId id="314" r:id="rId54"/>
    <p:sldId id="315" r:id="rId55"/>
    <p:sldId id="316" r:id="rId56"/>
    <p:sldId id="317" r:id="rId57"/>
    <p:sldId id="318" r:id="rId58"/>
    <p:sldId id="320" r:id="rId59"/>
    <p:sldId id="319" r:id="rId60"/>
    <p:sldId id="324" r:id="rId61"/>
    <p:sldId id="325" r:id="rId62"/>
    <p:sldId id="326" r:id="rId63"/>
    <p:sldId id="327" r:id="rId64"/>
    <p:sldId id="328" r:id="rId6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62" autoAdjust="0"/>
  </p:normalViewPr>
  <p:slideViewPr>
    <p:cSldViewPr>
      <p:cViewPr>
        <p:scale>
          <a:sx n="80" d="100"/>
          <a:sy n="80" d="100"/>
        </p:scale>
        <p:origin x="-107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CAA8C76C-418B-490F-B29D-476B8C46F613}" type="datetimeFigureOut">
              <a:rPr lang="cs-CZ" smtClean="0"/>
              <a:t>1. 6. 2015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6F81E8E-FF81-41C1-B9A1-1FDF981C52CB}" type="slidenum">
              <a:rPr lang="cs-CZ" smtClean="0"/>
              <a:t>‹#›</a:t>
            </a:fld>
            <a:endParaRPr lang="cs-CZ"/>
          </a:p>
        </p:txBody>
      </p:sp>
    </p:spTree>
    <p:extLst>
      <p:ext uri="{BB962C8B-B14F-4D97-AF65-F5344CB8AC3E}">
        <p14:creationId xmlns:p14="http://schemas.microsoft.com/office/powerpoint/2010/main" val="248806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AA8C76C-418B-490F-B29D-476B8C46F613}" type="datetimeFigureOut">
              <a:rPr lang="cs-CZ" smtClean="0"/>
              <a:t>1. 6. 2015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6F81E8E-FF81-41C1-B9A1-1FDF981C52CB}" type="slidenum">
              <a:rPr lang="cs-CZ" smtClean="0"/>
              <a:t>‹#›</a:t>
            </a:fld>
            <a:endParaRPr lang="cs-CZ"/>
          </a:p>
        </p:txBody>
      </p:sp>
    </p:spTree>
    <p:extLst>
      <p:ext uri="{BB962C8B-B14F-4D97-AF65-F5344CB8AC3E}">
        <p14:creationId xmlns:p14="http://schemas.microsoft.com/office/powerpoint/2010/main" val="3906681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AA8C76C-418B-490F-B29D-476B8C46F613}" type="datetimeFigureOut">
              <a:rPr lang="cs-CZ" smtClean="0"/>
              <a:t>1. 6. 2015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6F81E8E-FF81-41C1-B9A1-1FDF981C52CB}" type="slidenum">
              <a:rPr lang="cs-CZ" smtClean="0"/>
              <a:t>‹#›</a:t>
            </a:fld>
            <a:endParaRPr lang="cs-CZ"/>
          </a:p>
        </p:txBody>
      </p:sp>
    </p:spTree>
    <p:extLst>
      <p:ext uri="{BB962C8B-B14F-4D97-AF65-F5344CB8AC3E}">
        <p14:creationId xmlns:p14="http://schemas.microsoft.com/office/powerpoint/2010/main" val="4287435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AA8C76C-418B-490F-B29D-476B8C46F613}" type="datetimeFigureOut">
              <a:rPr lang="cs-CZ" smtClean="0"/>
              <a:t>1. 6. 2015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6F81E8E-FF81-41C1-B9A1-1FDF981C52CB}" type="slidenum">
              <a:rPr lang="cs-CZ" smtClean="0"/>
              <a:t>‹#›</a:t>
            </a:fld>
            <a:endParaRPr lang="cs-CZ"/>
          </a:p>
        </p:txBody>
      </p:sp>
    </p:spTree>
    <p:extLst>
      <p:ext uri="{BB962C8B-B14F-4D97-AF65-F5344CB8AC3E}">
        <p14:creationId xmlns:p14="http://schemas.microsoft.com/office/powerpoint/2010/main" val="2675609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CAA8C76C-418B-490F-B29D-476B8C46F613}" type="datetimeFigureOut">
              <a:rPr lang="cs-CZ" smtClean="0"/>
              <a:t>1. 6. 2015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6F81E8E-FF81-41C1-B9A1-1FDF981C52CB}" type="slidenum">
              <a:rPr lang="cs-CZ" smtClean="0"/>
              <a:t>‹#›</a:t>
            </a:fld>
            <a:endParaRPr lang="cs-CZ"/>
          </a:p>
        </p:txBody>
      </p:sp>
    </p:spTree>
    <p:extLst>
      <p:ext uri="{BB962C8B-B14F-4D97-AF65-F5344CB8AC3E}">
        <p14:creationId xmlns:p14="http://schemas.microsoft.com/office/powerpoint/2010/main" val="2016833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AA8C76C-418B-490F-B29D-476B8C46F613}" type="datetimeFigureOut">
              <a:rPr lang="cs-CZ" smtClean="0"/>
              <a:t>1. 6. 2015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6F81E8E-FF81-41C1-B9A1-1FDF981C52CB}" type="slidenum">
              <a:rPr lang="cs-CZ" smtClean="0"/>
              <a:t>‹#›</a:t>
            </a:fld>
            <a:endParaRPr lang="cs-CZ"/>
          </a:p>
        </p:txBody>
      </p:sp>
    </p:spTree>
    <p:extLst>
      <p:ext uri="{BB962C8B-B14F-4D97-AF65-F5344CB8AC3E}">
        <p14:creationId xmlns:p14="http://schemas.microsoft.com/office/powerpoint/2010/main" val="3512245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AA8C76C-418B-490F-B29D-476B8C46F613}" type="datetimeFigureOut">
              <a:rPr lang="cs-CZ" smtClean="0"/>
              <a:t>1. 6. 2015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6F81E8E-FF81-41C1-B9A1-1FDF981C52CB}" type="slidenum">
              <a:rPr lang="cs-CZ" smtClean="0"/>
              <a:t>‹#›</a:t>
            </a:fld>
            <a:endParaRPr lang="cs-CZ"/>
          </a:p>
        </p:txBody>
      </p:sp>
    </p:spTree>
    <p:extLst>
      <p:ext uri="{BB962C8B-B14F-4D97-AF65-F5344CB8AC3E}">
        <p14:creationId xmlns:p14="http://schemas.microsoft.com/office/powerpoint/2010/main" val="4113864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CAA8C76C-418B-490F-B29D-476B8C46F613}" type="datetimeFigureOut">
              <a:rPr lang="cs-CZ" smtClean="0"/>
              <a:t>1. 6. 2015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6F81E8E-FF81-41C1-B9A1-1FDF981C52CB}" type="slidenum">
              <a:rPr lang="cs-CZ" smtClean="0"/>
              <a:t>‹#›</a:t>
            </a:fld>
            <a:endParaRPr lang="cs-CZ"/>
          </a:p>
        </p:txBody>
      </p:sp>
    </p:spTree>
    <p:extLst>
      <p:ext uri="{BB962C8B-B14F-4D97-AF65-F5344CB8AC3E}">
        <p14:creationId xmlns:p14="http://schemas.microsoft.com/office/powerpoint/2010/main" val="292223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AA8C76C-418B-490F-B29D-476B8C46F613}" type="datetimeFigureOut">
              <a:rPr lang="cs-CZ" smtClean="0"/>
              <a:t>1. 6. 2015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6F81E8E-FF81-41C1-B9A1-1FDF981C52CB}" type="slidenum">
              <a:rPr lang="cs-CZ" smtClean="0"/>
              <a:t>‹#›</a:t>
            </a:fld>
            <a:endParaRPr lang="cs-CZ"/>
          </a:p>
        </p:txBody>
      </p:sp>
    </p:spTree>
    <p:extLst>
      <p:ext uri="{BB962C8B-B14F-4D97-AF65-F5344CB8AC3E}">
        <p14:creationId xmlns:p14="http://schemas.microsoft.com/office/powerpoint/2010/main" val="3815009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AA8C76C-418B-490F-B29D-476B8C46F613}" type="datetimeFigureOut">
              <a:rPr lang="cs-CZ" smtClean="0"/>
              <a:t>1. 6. 2015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6F81E8E-FF81-41C1-B9A1-1FDF981C52CB}" type="slidenum">
              <a:rPr lang="cs-CZ" smtClean="0"/>
              <a:t>‹#›</a:t>
            </a:fld>
            <a:endParaRPr lang="cs-CZ"/>
          </a:p>
        </p:txBody>
      </p:sp>
    </p:spTree>
    <p:extLst>
      <p:ext uri="{BB962C8B-B14F-4D97-AF65-F5344CB8AC3E}">
        <p14:creationId xmlns:p14="http://schemas.microsoft.com/office/powerpoint/2010/main" val="4212282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AA8C76C-418B-490F-B29D-476B8C46F613}" type="datetimeFigureOut">
              <a:rPr lang="cs-CZ" smtClean="0"/>
              <a:t>1. 6. 2015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6F81E8E-FF81-41C1-B9A1-1FDF981C52CB}" type="slidenum">
              <a:rPr lang="cs-CZ" smtClean="0"/>
              <a:t>‹#›</a:t>
            </a:fld>
            <a:endParaRPr lang="cs-CZ"/>
          </a:p>
        </p:txBody>
      </p:sp>
    </p:spTree>
    <p:extLst>
      <p:ext uri="{BB962C8B-B14F-4D97-AF65-F5344CB8AC3E}">
        <p14:creationId xmlns:p14="http://schemas.microsoft.com/office/powerpoint/2010/main" val="4209431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8C76C-418B-490F-B29D-476B8C46F613}" type="datetimeFigureOut">
              <a:rPr lang="cs-CZ" smtClean="0"/>
              <a:t>1. 6. 2015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F81E8E-FF81-41C1-B9A1-1FDF981C52CB}" type="slidenum">
              <a:rPr lang="cs-CZ" smtClean="0"/>
              <a:t>‹#›</a:t>
            </a:fld>
            <a:endParaRPr lang="cs-CZ"/>
          </a:p>
        </p:txBody>
      </p:sp>
    </p:spTree>
    <p:extLst>
      <p:ext uri="{BB962C8B-B14F-4D97-AF65-F5344CB8AC3E}">
        <p14:creationId xmlns:p14="http://schemas.microsoft.com/office/powerpoint/2010/main" val="723423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www.linguateca.pt/"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is.muni.cz/www/9255/articles/"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www.priberam.pt/" TargetMode="External"/><Relationship Id="rId7" Type="http://schemas.openxmlformats.org/officeDocument/2006/relationships/hyperlink" Target="http://www.korpus.cz/" TargetMode="External"/><Relationship Id="rId2" Type="http://schemas.openxmlformats.org/officeDocument/2006/relationships/hyperlink" Target="http://aulete.uol.com.br/" TargetMode="External"/><Relationship Id="rId1" Type="http://schemas.openxmlformats.org/officeDocument/2006/relationships/slideLayout" Target="../slideLayouts/slideLayout2.xml"/><Relationship Id="rId6" Type="http://schemas.openxmlformats.org/officeDocument/2006/relationships/hyperlink" Target="http://www.corpusdoportugues.pt/" TargetMode="External"/><Relationship Id="rId5" Type="http://schemas.openxmlformats.org/officeDocument/2006/relationships/hyperlink" Target="http://www.linguateca.pt/" TargetMode="External"/><Relationship Id="rId4" Type="http://schemas.openxmlformats.org/officeDocument/2006/relationships/hyperlink" Target="http://www.aurelio.p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899592" y="1052736"/>
            <a:ext cx="7772400" cy="1800200"/>
          </a:xfrm>
          <a:solidFill>
            <a:schemeClr val="accent2">
              <a:lumMod val="40000"/>
              <a:lumOff val="60000"/>
            </a:schemeClr>
          </a:solidFill>
        </p:spPr>
        <p:txBody>
          <a:bodyPr>
            <a:normAutofit fontScale="90000"/>
          </a:bodyPr>
          <a:lstStyle/>
          <a:p>
            <a:r>
              <a:rPr lang="pt-PT" smtClean="0"/>
              <a:t> </a:t>
            </a:r>
            <a:r>
              <a:rPr lang="cs-CZ" b="1" i="1" smtClean="0"/>
              <a:t>Aspetos </a:t>
            </a:r>
            <a:r>
              <a:rPr lang="pt-PT" b="1" i="1" smtClean="0"/>
              <a:t>S</a:t>
            </a:r>
            <a:r>
              <a:rPr lang="cs-CZ" b="1" i="1" smtClean="0"/>
              <a:t>em</a:t>
            </a:r>
            <a:r>
              <a:rPr lang="pt-PT" b="1" i="1" smtClean="0"/>
              <a:t>ânticos de uma Frase</a:t>
            </a:r>
            <a:r>
              <a:rPr lang="pt-PT" i="1" smtClean="0"/>
              <a:t/>
            </a:r>
            <a:br>
              <a:rPr lang="pt-PT" i="1" smtClean="0"/>
            </a:br>
            <a:r>
              <a:rPr lang="pt-PT" i="1" smtClean="0"/>
              <a:t>(variabilidade temporal e aspetual dos nomes dos dias da semana)</a:t>
            </a:r>
            <a:endParaRPr lang="cs-CZ" i="1"/>
          </a:p>
        </p:txBody>
      </p:sp>
      <p:sp>
        <p:nvSpPr>
          <p:cNvPr id="3" name="Podnadpis 2"/>
          <p:cNvSpPr>
            <a:spLocks noGrp="1"/>
          </p:cNvSpPr>
          <p:nvPr>
            <p:ph type="subTitle" idx="1"/>
          </p:nvPr>
        </p:nvSpPr>
        <p:spPr/>
        <p:txBody>
          <a:bodyPr/>
          <a:lstStyle/>
          <a:p>
            <a:r>
              <a:rPr lang="cs-CZ" smtClean="0"/>
              <a:t>Iva Svobodová</a:t>
            </a:r>
          </a:p>
          <a:p>
            <a:r>
              <a:rPr lang="cs-CZ" smtClean="0"/>
              <a:t>ÚRJL FFMU</a:t>
            </a:r>
            <a:endParaRPr lang="pt-PT" smtClean="0"/>
          </a:p>
          <a:p>
            <a:r>
              <a:rPr lang="pt-PT" b="1" u="sng" smtClean="0"/>
              <a:t>(linguística portuguesa)</a:t>
            </a:r>
            <a:endParaRPr lang="cs-CZ" b="1" u="sng"/>
          </a:p>
        </p:txBody>
      </p:sp>
    </p:spTree>
    <p:extLst>
      <p:ext uri="{BB962C8B-B14F-4D97-AF65-F5344CB8AC3E}">
        <p14:creationId xmlns:p14="http://schemas.microsoft.com/office/powerpoint/2010/main" val="30460586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1"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heel(1)">
                                      <p:cBhvr>
                                        <p:cTn id="2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animBg="1"/>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43000"/>
          </a:xfrm>
        </p:spPr>
        <p:txBody>
          <a:bodyPr>
            <a:normAutofit fontScale="90000"/>
          </a:bodyPr>
          <a:lstStyle/>
          <a:p>
            <a:r>
              <a:rPr lang="pt-PT" b="1" i="1" smtClean="0">
                <a:solidFill>
                  <a:srgbClr val="00B050"/>
                </a:solidFill>
              </a:rPr>
              <a:t>a </a:t>
            </a:r>
            <a:r>
              <a:rPr lang="pt-PT" b="1" i="1">
                <a:solidFill>
                  <a:srgbClr val="00B050"/>
                </a:solidFill>
              </a:rPr>
              <a:t>5</a:t>
            </a:r>
            <a:r>
              <a:rPr lang="pt-PT" b="1" i="1" smtClean="0">
                <a:solidFill>
                  <a:srgbClr val="00B050"/>
                </a:solidFill>
              </a:rPr>
              <a:t>ª   fase</a:t>
            </a:r>
            <a:r>
              <a:rPr lang="pt-PT" b="1" smtClean="0">
                <a:solidFill>
                  <a:srgbClr val="FF0000"/>
                </a:solidFill>
              </a:rPr>
              <a:t>: conclusão - dedução  método dedutivo</a:t>
            </a:r>
            <a:endParaRPr lang="cs-CZ" b="1">
              <a:solidFill>
                <a:srgbClr val="FF0000"/>
              </a:solidFill>
            </a:endParaRPr>
          </a:p>
        </p:txBody>
      </p:sp>
      <p:sp>
        <p:nvSpPr>
          <p:cNvPr id="3" name="Zástupný symbol pro obsah 2"/>
          <p:cNvSpPr>
            <a:spLocks noGrp="1"/>
          </p:cNvSpPr>
          <p:nvPr>
            <p:ph idx="1"/>
          </p:nvPr>
        </p:nvSpPr>
        <p:spPr>
          <a:xfrm>
            <a:off x="457200" y="1340768"/>
            <a:ext cx="8229600" cy="4785395"/>
          </a:xfrm>
        </p:spPr>
        <p:txBody>
          <a:bodyPr>
            <a:normAutofit fontScale="85000" lnSpcReduction="10000"/>
          </a:bodyPr>
          <a:lstStyle/>
          <a:p>
            <a:pPr marL="0" indent="0">
              <a:buNone/>
            </a:pPr>
            <a:r>
              <a:rPr lang="cs-CZ" smtClean="0"/>
              <a:t> </a:t>
            </a:r>
            <a:r>
              <a:rPr lang="pt-PT" smtClean="0"/>
              <a:t>                                   </a:t>
            </a:r>
            <a:r>
              <a:rPr lang="pt-PT" b="1" smtClean="0"/>
              <a:t>nome  universal da pesquisa</a:t>
            </a:r>
            <a:endParaRPr lang="cs-CZ" b="1" smtClean="0"/>
          </a:p>
          <a:p>
            <a:pPr marL="0" indent="0">
              <a:buNone/>
            </a:pPr>
            <a:r>
              <a:rPr lang="pt-PT" smtClean="0"/>
              <a:t>        </a:t>
            </a:r>
          </a:p>
          <a:p>
            <a:pPr marL="0" indent="0">
              <a:buNone/>
            </a:pPr>
            <a:r>
              <a:rPr lang="pt-PT" smtClean="0"/>
              <a:t>                                                              </a:t>
            </a:r>
            <a:r>
              <a:rPr lang="pt-PT" b="1" smtClean="0"/>
              <a:t>conclusão e deduções</a:t>
            </a:r>
            <a:endParaRPr lang="pt-PT" b="1"/>
          </a:p>
          <a:p>
            <a:pPr marL="0" indent="0">
              <a:buNone/>
            </a:pPr>
            <a:r>
              <a:rPr lang="pt-PT" b="1" smtClean="0"/>
              <a:t>s</a:t>
            </a:r>
          </a:p>
          <a:p>
            <a:pPr marL="0" indent="0">
              <a:buNone/>
            </a:pPr>
            <a:r>
              <a:rPr lang="pt-PT" b="1" smtClean="0"/>
              <a:t>e</a:t>
            </a:r>
          </a:p>
          <a:p>
            <a:pPr marL="0" indent="0">
              <a:buNone/>
            </a:pPr>
            <a:r>
              <a:rPr lang="pt-PT" b="1" smtClean="0"/>
              <a:t>c   </a:t>
            </a:r>
          </a:p>
          <a:p>
            <a:pPr marL="0" indent="0">
              <a:buNone/>
            </a:pPr>
            <a:r>
              <a:rPr lang="pt-PT" b="1" smtClean="0"/>
              <a:t>ç</a:t>
            </a:r>
          </a:p>
          <a:p>
            <a:pPr marL="0" indent="0">
              <a:buNone/>
            </a:pPr>
            <a:r>
              <a:rPr lang="pt-PT" b="1" smtClean="0"/>
              <a:t>õ   </a:t>
            </a:r>
          </a:p>
          <a:p>
            <a:pPr marL="0" indent="0">
              <a:buNone/>
            </a:pPr>
            <a:r>
              <a:rPr lang="pt-PT" b="1" smtClean="0"/>
              <a:t>e</a:t>
            </a:r>
          </a:p>
          <a:p>
            <a:pPr marL="0" indent="0">
              <a:buNone/>
            </a:pPr>
            <a:r>
              <a:rPr lang="pt-PT" b="1" smtClean="0"/>
              <a:t>s </a:t>
            </a:r>
            <a:r>
              <a:rPr lang="pt-PT" smtClean="0"/>
              <a:t>    </a:t>
            </a:r>
          </a:p>
          <a:p>
            <a:pPr marL="0" indent="0">
              <a:buNone/>
            </a:pPr>
            <a:endParaRPr lang="cs-CZ"/>
          </a:p>
        </p:txBody>
      </p:sp>
      <p:sp>
        <p:nvSpPr>
          <p:cNvPr id="5" name="Ovál 4"/>
          <p:cNvSpPr/>
          <p:nvPr/>
        </p:nvSpPr>
        <p:spPr>
          <a:xfrm>
            <a:off x="827584" y="1484784"/>
            <a:ext cx="120243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6000" smtClean="0"/>
              <a:t>?</a:t>
            </a:r>
            <a:r>
              <a:rPr lang="pt-PT" sz="6000" smtClean="0"/>
              <a:t>   </a:t>
            </a:r>
            <a:endParaRPr lang="cs-CZ" sz="6000"/>
          </a:p>
        </p:txBody>
      </p:sp>
      <p:sp>
        <p:nvSpPr>
          <p:cNvPr id="11" name="Ovál 10"/>
          <p:cNvSpPr/>
          <p:nvPr/>
        </p:nvSpPr>
        <p:spPr>
          <a:xfrm>
            <a:off x="1187624" y="5301208"/>
            <a:ext cx="936104" cy="64807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b="1" smtClean="0">
                <a:solidFill>
                  <a:schemeClr val="tx1"/>
                </a:solidFill>
              </a:rPr>
              <a:t>4.</a:t>
            </a:r>
            <a:endParaRPr lang="cs-CZ" b="1">
              <a:solidFill>
                <a:schemeClr val="tx1"/>
              </a:solidFill>
            </a:endParaRPr>
          </a:p>
        </p:txBody>
      </p:sp>
      <p:sp>
        <p:nvSpPr>
          <p:cNvPr id="19" name="Ovál 18"/>
          <p:cNvSpPr/>
          <p:nvPr/>
        </p:nvSpPr>
        <p:spPr>
          <a:xfrm>
            <a:off x="1115616" y="4437112"/>
            <a:ext cx="936104" cy="648072"/>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b="1" smtClean="0">
                <a:solidFill>
                  <a:schemeClr val="tx1"/>
                </a:solidFill>
              </a:rPr>
              <a:t>3.</a:t>
            </a:r>
            <a:endParaRPr lang="cs-CZ" b="1">
              <a:solidFill>
                <a:schemeClr val="tx1"/>
              </a:solidFill>
            </a:endParaRPr>
          </a:p>
        </p:txBody>
      </p:sp>
      <p:sp>
        <p:nvSpPr>
          <p:cNvPr id="31" name="Ovál 30"/>
          <p:cNvSpPr/>
          <p:nvPr/>
        </p:nvSpPr>
        <p:spPr>
          <a:xfrm>
            <a:off x="1115616" y="2564904"/>
            <a:ext cx="936104" cy="72008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b="1" smtClean="0"/>
              <a:t> </a:t>
            </a:r>
            <a:r>
              <a:rPr lang="pt-PT" b="1" smtClean="0">
                <a:solidFill>
                  <a:schemeClr val="tx1"/>
                </a:solidFill>
              </a:rPr>
              <a:t>1.</a:t>
            </a:r>
            <a:endParaRPr lang="cs-CZ" b="1">
              <a:solidFill>
                <a:schemeClr val="tx1"/>
              </a:solidFill>
            </a:endParaRPr>
          </a:p>
        </p:txBody>
      </p:sp>
      <p:sp>
        <p:nvSpPr>
          <p:cNvPr id="34" name="Ovál 33"/>
          <p:cNvSpPr/>
          <p:nvPr/>
        </p:nvSpPr>
        <p:spPr>
          <a:xfrm>
            <a:off x="1115616" y="3573016"/>
            <a:ext cx="936104" cy="648072"/>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b="1" smtClean="0">
                <a:solidFill>
                  <a:schemeClr val="tx1"/>
                </a:solidFill>
              </a:rPr>
              <a:t>2.</a:t>
            </a:r>
            <a:endParaRPr lang="cs-CZ" b="1">
              <a:solidFill>
                <a:schemeClr val="tx1"/>
              </a:solidFill>
            </a:endParaRPr>
          </a:p>
        </p:txBody>
      </p:sp>
      <p:sp>
        <p:nvSpPr>
          <p:cNvPr id="6" name="Oblouk 5"/>
          <p:cNvSpPr/>
          <p:nvPr/>
        </p:nvSpPr>
        <p:spPr>
          <a:xfrm>
            <a:off x="2555776" y="2204864"/>
            <a:ext cx="45719" cy="4571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3" name="Vývojový diagram: spojnice 52"/>
          <p:cNvSpPr/>
          <p:nvPr/>
        </p:nvSpPr>
        <p:spPr>
          <a:xfrm>
            <a:off x="1763688" y="2852936"/>
            <a:ext cx="144016"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4" name="Vývojový diagram: spojnice 53"/>
          <p:cNvSpPr/>
          <p:nvPr/>
        </p:nvSpPr>
        <p:spPr>
          <a:xfrm>
            <a:off x="1691680" y="3645024"/>
            <a:ext cx="144016"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8" name="Vývojový diagram: spojnice 57"/>
          <p:cNvSpPr/>
          <p:nvPr/>
        </p:nvSpPr>
        <p:spPr>
          <a:xfrm>
            <a:off x="1691680" y="4509120"/>
            <a:ext cx="144016"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0" name="Vývojový diagram: spojnice 59"/>
          <p:cNvSpPr/>
          <p:nvPr/>
        </p:nvSpPr>
        <p:spPr>
          <a:xfrm>
            <a:off x="1907704" y="5445224"/>
            <a:ext cx="144016"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1" name="Vývojový diagram: spojnice 60"/>
          <p:cNvSpPr/>
          <p:nvPr/>
        </p:nvSpPr>
        <p:spPr>
          <a:xfrm>
            <a:off x="1835696" y="5661248"/>
            <a:ext cx="144016"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3" name="Vývojový diagram: spojnice 62"/>
          <p:cNvSpPr/>
          <p:nvPr/>
        </p:nvSpPr>
        <p:spPr>
          <a:xfrm>
            <a:off x="1835696" y="4653136"/>
            <a:ext cx="144016"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8" name="Přímá spojnice se šipkou 7"/>
          <p:cNvCxnSpPr/>
          <p:nvPr/>
        </p:nvCxnSpPr>
        <p:spPr>
          <a:xfrm flipV="1">
            <a:off x="2195736" y="5157192"/>
            <a:ext cx="3816424"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Přímá spojnice se šipkou 66"/>
          <p:cNvCxnSpPr/>
          <p:nvPr/>
        </p:nvCxnSpPr>
        <p:spPr>
          <a:xfrm>
            <a:off x="2051720" y="2852936"/>
            <a:ext cx="4032448"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Přímá spojnice se šipkou 67"/>
          <p:cNvCxnSpPr/>
          <p:nvPr/>
        </p:nvCxnSpPr>
        <p:spPr>
          <a:xfrm>
            <a:off x="2051720" y="4005064"/>
            <a:ext cx="3888432"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Přímá spojnice se šipkou 68"/>
          <p:cNvCxnSpPr/>
          <p:nvPr/>
        </p:nvCxnSpPr>
        <p:spPr>
          <a:xfrm flipV="1">
            <a:off x="2051720" y="4653136"/>
            <a:ext cx="417646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8" name="Ovál 77"/>
          <p:cNvSpPr/>
          <p:nvPr/>
        </p:nvSpPr>
        <p:spPr>
          <a:xfrm>
            <a:off x="5868144" y="2924944"/>
            <a:ext cx="1490464" cy="273630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9" name="Je rovno 78"/>
          <p:cNvSpPr/>
          <p:nvPr/>
        </p:nvSpPr>
        <p:spPr>
          <a:xfrm>
            <a:off x="2267744" y="1556792"/>
            <a:ext cx="914400" cy="43204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Tree>
    <p:extLst>
      <p:ext uri="{BB962C8B-B14F-4D97-AF65-F5344CB8AC3E}">
        <p14:creationId xmlns:p14="http://schemas.microsoft.com/office/powerpoint/2010/main" val="286652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499"/>
                                          </p:stCondLst>
                                        </p:cTn>
                                        <p:tgtEl>
                                          <p:spTgt spid="3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45" presetClass="entr" presetSubtype="0" fill="hold" grpId="0" nodeType="clickEffect">
                                  <p:stCondLst>
                                    <p:cond delay="0"/>
                                  </p:stCondLst>
                                  <p:childTnLst>
                                    <p:set>
                                      <p:cBhvr>
                                        <p:cTn id="70" dur="1" fill="hold">
                                          <p:stCondLst>
                                            <p:cond delay="0"/>
                                          </p:stCondLst>
                                        </p:cTn>
                                        <p:tgtEl>
                                          <p:spTgt spid="34"/>
                                        </p:tgtEl>
                                        <p:attrNameLst>
                                          <p:attrName>style.visibility</p:attrName>
                                        </p:attrNameLst>
                                      </p:cBhvr>
                                      <p:to>
                                        <p:strVal val="visible"/>
                                      </p:to>
                                    </p:set>
                                    <p:animEffect transition="in" filter="fade">
                                      <p:cBhvr>
                                        <p:cTn id="71" dur="500"/>
                                        <p:tgtEl>
                                          <p:spTgt spid="34"/>
                                        </p:tgtEl>
                                      </p:cBhvr>
                                    </p:animEffect>
                                    <p:anim calcmode="lin" valueType="num">
                                      <p:cBhvr>
                                        <p:cTn id="72" dur="500" fill="hold"/>
                                        <p:tgtEl>
                                          <p:spTgt spid="34"/>
                                        </p:tgtEl>
                                        <p:attrNameLst>
                                          <p:attrName>ppt_w</p:attrName>
                                        </p:attrNameLst>
                                      </p:cBhvr>
                                      <p:tavLst>
                                        <p:tav tm="0" fmla="#ppt_w*sin(2.5*pi*$)">
                                          <p:val>
                                            <p:fltVal val="0"/>
                                          </p:val>
                                        </p:tav>
                                        <p:tav tm="100000">
                                          <p:val>
                                            <p:fltVal val="1"/>
                                          </p:val>
                                        </p:tav>
                                      </p:tavLst>
                                    </p:anim>
                                    <p:anim calcmode="lin" valueType="num">
                                      <p:cBhvr>
                                        <p:cTn id="73" dur="500" fill="hold"/>
                                        <p:tgtEl>
                                          <p:spTgt spid="34"/>
                                        </p:tgtEl>
                                        <p:attrNameLst>
                                          <p:attrName>ppt_h</p:attrName>
                                        </p:attrNameLst>
                                      </p:cBhvr>
                                      <p:tavLst>
                                        <p:tav tm="0">
                                          <p:val>
                                            <p:strVal val="#ppt_h"/>
                                          </p:val>
                                        </p:tav>
                                        <p:tav tm="100000">
                                          <p:val>
                                            <p:strVal val="#ppt_h"/>
                                          </p:val>
                                        </p:tav>
                                      </p:tavLst>
                                    </p:anim>
                                  </p:childTnLst>
                                </p:cTn>
                              </p:par>
                            </p:childTnLst>
                          </p:cTn>
                        </p:par>
                      </p:childTnLst>
                    </p:cTn>
                  </p:par>
                  <p:par>
                    <p:cTn id="74" fill="hold">
                      <p:stCondLst>
                        <p:cond delay="indefinite"/>
                      </p:stCondLst>
                      <p:childTnLst>
                        <p:par>
                          <p:cTn id="75" fill="hold">
                            <p:stCondLst>
                              <p:cond delay="0"/>
                            </p:stCondLst>
                            <p:childTnLst>
                              <p:par>
                                <p:cTn id="76" presetID="45" presetClass="entr" presetSubtype="0" fill="hold" grpId="0" nodeType="clickEffect">
                                  <p:stCondLst>
                                    <p:cond delay="0"/>
                                  </p:stCondLst>
                                  <p:childTnLst>
                                    <p:set>
                                      <p:cBhvr>
                                        <p:cTn id="77" dur="1" fill="hold">
                                          <p:stCondLst>
                                            <p:cond delay="0"/>
                                          </p:stCondLst>
                                        </p:cTn>
                                        <p:tgtEl>
                                          <p:spTgt spid="19"/>
                                        </p:tgtEl>
                                        <p:attrNameLst>
                                          <p:attrName>style.visibility</p:attrName>
                                        </p:attrNameLst>
                                      </p:cBhvr>
                                      <p:to>
                                        <p:strVal val="visible"/>
                                      </p:to>
                                    </p:set>
                                    <p:animEffect transition="in" filter="fade">
                                      <p:cBhvr>
                                        <p:cTn id="78" dur="500"/>
                                        <p:tgtEl>
                                          <p:spTgt spid="19"/>
                                        </p:tgtEl>
                                      </p:cBhvr>
                                    </p:animEffect>
                                    <p:anim calcmode="lin" valueType="num">
                                      <p:cBhvr>
                                        <p:cTn id="79" dur="500" fill="hold"/>
                                        <p:tgtEl>
                                          <p:spTgt spid="19"/>
                                        </p:tgtEl>
                                        <p:attrNameLst>
                                          <p:attrName>ppt_w</p:attrName>
                                        </p:attrNameLst>
                                      </p:cBhvr>
                                      <p:tavLst>
                                        <p:tav tm="0" fmla="#ppt_w*sin(2.5*pi*$)">
                                          <p:val>
                                            <p:fltVal val="0"/>
                                          </p:val>
                                        </p:tav>
                                        <p:tav tm="100000">
                                          <p:val>
                                            <p:fltVal val="1"/>
                                          </p:val>
                                        </p:tav>
                                      </p:tavLst>
                                    </p:anim>
                                    <p:anim calcmode="lin" valueType="num">
                                      <p:cBhvr>
                                        <p:cTn id="80" dur="500" fill="hold"/>
                                        <p:tgtEl>
                                          <p:spTgt spid="19"/>
                                        </p:tgtEl>
                                        <p:attrNameLst>
                                          <p:attrName>ppt_h</p:attrName>
                                        </p:attrNameLst>
                                      </p:cBhvr>
                                      <p:tavLst>
                                        <p:tav tm="0">
                                          <p:val>
                                            <p:strVal val="#ppt_h"/>
                                          </p:val>
                                        </p:tav>
                                        <p:tav tm="100000">
                                          <p:val>
                                            <p:strVal val="#ppt_h"/>
                                          </p:val>
                                        </p:tav>
                                      </p:tavLst>
                                    </p:anim>
                                  </p:childTnLst>
                                </p:cTn>
                              </p:par>
                            </p:childTnLst>
                          </p:cTn>
                        </p:par>
                      </p:childTnLst>
                    </p:cTn>
                  </p:par>
                  <p:par>
                    <p:cTn id="81" fill="hold">
                      <p:stCondLst>
                        <p:cond delay="indefinite"/>
                      </p:stCondLst>
                      <p:childTnLst>
                        <p:par>
                          <p:cTn id="82" fill="hold">
                            <p:stCondLst>
                              <p:cond delay="0"/>
                            </p:stCondLst>
                            <p:childTnLst>
                              <p:par>
                                <p:cTn id="83" presetID="45" presetClass="entr" presetSubtype="0" fill="hold" grpId="0" nodeType="clickEffect">
                                  <p:stCondLst>
                                    <p:cond delay="0"/>
                                  </p:stCondLst>
                                  <p:childTnLst>
                                    <p:set>
                                      <p:cBhvr>
                                        <p:cTn id="84" dur="1" fill="hold">
                                          <p:stCondLst>
                                            <p:cond delay="0"/>
                                          </p:stCondLst>
                                        </p:cTn>
                                        <p:tgtEl>
                                          <p:spTgt spid="11"/>
                                        </p:tgtEl>
                                        <p:attrNameLst>
                                          <p:attrName>style.visibility</p:attrName>
                                        </p:attrNameLst>
                                      </p:cBhvr>
                                      <p:to>
                                        <p:strVal val="visible"/>
                                      </p:to>
                                    </p:set>
                                    <p:animEffect transition="in" filter="fade">
                                      <p:cBhvr>
                                        <p:cTn id="85" dur="500"/>
                                        <p:tgtEl>
                                          <p:spTgt spid="11"/>
                                        </p:tgtEl>
                                      </p:cBhvr>
                                    </p:animEffect>
                                    <p:anim calcmode="lin" valueType="num">
                                      <p:cBhvr>
                                        <p:cTn id="86" dur="500" fill="hold"/>
                                        <p:tgtEl>
                                          <p:spTgt spid="11"/>
                                        </p:tgtEl>
                                        <p:attrNameLst>
                                          <p:attrName>ppt_w</p:attrName>
                                        </p:attrNameLst>
                                      </p:cBhvr>
                                      <p:tavLst>
                                        <p:tav tm="0" fmla="#ppt_w*sin(2.5*pi*$)">
                                          <p:val>
                                            <p:fltVal val="0"/>
                                          </p:val>
                                        </p:tav>
                                        <p:tav tm="100000">
                                          <p:val>
                                            <p:fltVal val="1"/>
                                          </p:val>
                                        </p:tav>
                                      </p:tavLst>
                                    </p:anim>
                                    <p:anim calcmode="lin" valueType="num">
                                      <p:cBhvr>
                                        <p:cTn id="87"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88" fill="hold">
                      <p:stCondLst>
                        <p:cond delay="indefinite"/>
                      </p:stCondLst>
                      <p:childTnLst>
                        <p:par>
                          <p:cTn id="89" fill="hold">
                            <p:stCondLst>
                              <p:cond delay="0"/>
                            </p:stCondLst>
                            <p:childTnLst>
                              <p:par>
                                <p:cTn id="90" presetID="14" presetClass="entr" presetSubtype="10" fill="hold" grpId="0" nodeType="clickEffect">
                                  <p:stCondLst>
                                    <p:cond delay="0"/>
                                  </p:stCondLst>
                                  <p:childTnLst>
                                    <p:set>
                                      <p:cBhvr>
                                        <p:cTn id="91" dur="1" fill="hold">
                                          <p:stCondLst>
                                            <p:cond delay="0"/>
                                          </p:stCondLst>
                                        </p:cTn>
                                        <p:tgtEl>
                                          <p:spTgt spid="53"/>
                                        </p:tgtEl>
                                        <p:attrNameLst>
                                          <p:attrName>style.visibility</p:attrName>
                                        </p:attrNameLst>
                                      </p:cBhvr>
                                      <p:to>
                                        <p:strVal val="visible"/>
                                      </p:to>
                                    </p:set>
                                    <p:animEffect transition="in" filter="randombar(horizontal)">
                                      <p:cBhvr>
                                        <p:cTn id="92" dur="250"/>
                                        <p:tgtEl>
                                          <p:spTgt spid="53"/>
                                        </p:tgtEl>
                                      </p:cBhvr>
                                    </p:animEffect>
                                  </p:childTnLst>
                                </p:cTn>
                              </p:par>
                            </p:childTnLst>
                          </p:cTn>
                        </p:par>
                      </p:childTnLst>
                    </p:cTn>
                  </p:par>
                  <p:par>
                    <p:cTn id="93" fill="hold">
                      <p:stCondLst>
                        <p:cond delay="indefinite"/>
                      </p:stCondLst>
                      <p:childTnLst>
                        <p:par>
                          <p:cTn id="94" fill="hold">
                            <p:stCondLst>
                              <p:cond delay="0"/>
                            </p:stCondLst>
                            <p:childTnLst>
                              <p:par>
                                <p:cTn id="95" presetID="14" presetClass="entr" presetSubtype="10" fill="hold" grpId="0" nodeType="clickEffect">
                                  <p:stCondLst>
                                    <p:cond delay="0"/>
                                  </p:stCondLst>
                                  <p:childTnLst>
                                    <p:set>
                                      <p:cBhvr>
                                        <p:cTn id="96" dur="1" fill="hold">
                                          <p:stCondLst>
                                            <p:cond delay="0"/>
                                          </p:stCondLst>
                                        </p:cTn>
                                        <p:tgtEl>
                                          <p:spTgt spid="54"/>
                                        </p:tgtEl>
                                        <p:attrNameLst>
                                          <p:attrName>style.visibility</p:attrName>
                                        </p:attrNameLst>
                                      </p:cBhvr>
                                      <p:to>
                                        <p:strVal val="visible"/>
                                      </p:to>
                                    </p:set>
                                    <p:animEffect transition="in" filter="randombar(horizontal)">
                                      <p:cBhvr>
                                        <p:cTn id="97" dur="250"/>
                                        <p:tgtEl>
                                          <p:spTgt spid="54"/>
                                        </p:tgtEl>
                                      </p:cBhvr>
                                    </p:animEffect>
                                  </p:childTnLst>
                                </p:cTn>
                              </p:par>
                            </p:childTnLst>
                          </p:cTn>
                        </p:par>
                      </p:childTnLst>
                    </p:cTn>
                  </p:par>
                  <p:par>
                    <p:cTn id="98" fill="hold">
                      <p:stCondLst>
                        <p:cond delay="indefinite"/>
                      </p:stCondLst>
                      <p:childTnLst>
                        <p:par>
                          <p:cTn id="99" fill="hold">
                            <p:stCondLst>
                              <p:cond delay="0"/>
                            </p:stCondLst>
                            <p:childTnLst>
                              <p:par>
                                <p:cTn id="100" presetID="14" presetClass="entr" presetSubtype="10" fill="hold" grpId="0" nodeType="clickEffect">
                                  <p:stCondLst>
                                    <p:cond delay="0"/>
                                  </p:stCondLst>
                                  <p:childTnLst>
                                    <p:set>
                                      <p:cBhvr>
                                        <p:cTn id="101" dur="1" fill="hold">
                                          <p:stCondLst>
                                            <p:cond delay="0"/>
                                          </p:stCondLst>
                                        </p:cTn>
                                        <p:tgtEl>
                                          <p:spTgt spid="58"/>
                                        </p:tgtEl>
                                        <p:attrNameLst>
                                          <p:attrName>style.visibility</p:attrName>
                                        </p:attrNameLst>
                                      </p:cBhvr>
                                      <p:to>
                                        <p:strVal val="visible"/>
                                      </p:to>
                                    </p:set>
                                    <p:animEffect transition="in" filter="randombar(horizontal)">
                                      <p:cBhvr>
                                        <p:cTn id="102" dur="500"/>
                                        <p:tgtEl>
                                          <p:spTgt spid="58"/>
                                        </p:tgtEl>
                                      </p:cBhvr>
                                    </p:animEffect>
                                  </p:childTnLst>
                                </p:cTn>
                              </p:par>
                            </p:childTnLst>
                          </p:cTn>
                        </p:par>
                      </p:childTnLst>
                    </p:cTn>
                  </p:par>
                  <p:par>
                    <p:cTn id="103" fill="hold">
                      <p:stCondLst>
                        <p:cond delay="indefinite"/>
                      </p:stCondLst>
                      <p:childTnLst>
                        <p:par>
                          <p:cTn id="104" fill="hold">
                            <p:stCondLst>
                              <p:cond delay="0"/>
                            </p:stCondLst>
                            <p:childTnLst>
                              <p:par>
                                <p:cTn id="105" presetID="14" presetClass="entr" presetSubtype="10" fill="hold" grpId="1" nodeType="clickEffect">
                                  <p:stCondLst>
                                    <p:cond delay="0"/>
                                  </p:stCondLst>
                                  <p:childTnLst>
                                    <p:set>
                                      <p:cBhvr>
                                        <p:cTn id="106" dur="1" fill="hold">
                                          <p:stCondLst>
                                            <p:cond delay="0"/>
                                          </p:stCondLst>
                                        </p:cTn>
                                        <p:tgtEl>
                                          <p:spTgt spid="58"/>
                                        </p:tgtEl>
                                        <p:attrNameLst>
                                          <p:attrName>style.visibility</p:attrName>
                                        </p:attrNameLst>
                                      </p:cBhvr>
                                      <p:to>
                                        <p:strVal val="visible"/>
                                      </p:to>
                                    </p:set>
                                    <p:animEffect transition="in" filter="randombar(horizontal)">
                                      <p:cBhvr>
                                        <p:cTn id="107" dur="250"/>
                                        <p:tgtEl>
                                          <p:spTgt spid="58"/>
                                        </p:tgtEl>
                                      </p:cBhvr>
                                    </p:animEffect>
                                  </p:childTnLst>
                                </p:cTn>
                              </p:par>
                            </p:childTnLst>
                          </p:cTn>
                        </p:par>
                      </p:childTnLst>
                    </p:cTn>
                  </p:par>
                  <p:par>
                    <p:cTn id="108" fill="hold">
                      <p:stCondLst>
                        <p:cond delay="indefinite"/>
                      </p:stCondLst>
                      <p:childTnLst>
                        <p:par>
                          <p:cTn id="109" fill="hold">
                            <p:stCondLst>
                              <p:cond delay="0"/>
                            </p:stCondLst>
                            <p:childTnLst>
                              <p:par>
                                <p:cTn id="110" presetID="14" presetClass="entr" presetSubtype="10" fill="hold" grpId="2" nodeType="clickEffect">
                                  <p:stCondLst>
                                    <p:cond delay="0"/>
                                  </p:stCondLst>
                                  <p:childTnLst>
                                    <p:set>
                                      <p:cBhvr>
                                        <p:cTn id="111" dur="1" fill="hold">
                                          <p:stCondLst>
                                            <p:cond delay="0"/>
                                          </p:stCondLst>
                                        </p:cTn>
                                        <p:tgtEl>
                                          <p:spTgt spid="58"/>
                                        </p:tgtEl>
                                        <p:attrNameLst>
                                          <p:attrName>style.visibility</p:attrName>
                                        </p:attrNameLst>
                                      </p:cBhvr>
                                      <p:to>
                                        <p:strVal val="visible"/>
                                      </p:to>
                                    </p:set>
                                    <p:animEffect transition="in" filter="randombar(horizontal)">
                                      <p:cBhvr>
                                        <p:cTn id="112" dur="250"/>
                                        <p:tgtEl>
                                          <p:spTgt spid="58"/>
                                        </p:tgtEl>
                                      </p:cBhvr>
                                    </p:animEffect>
                                  </p:childTnLst>
                                </p:cTn>
                              </p:par>
                            </p:childTnLst>
                          </p:cTn>
                        </p:par>
                      </p:childTnLst>
                    </p:cTn>
                  </p:par>
                  <p:par>
                    <p:cTn id="113" fill="hold">
                      <p:stCondLst>
                        <p:cond delay="indefinite"/>
                      </p:stCondLst>
                      <p:childTnLst>
                        <p:par>
                          <p:cTn id="114" fill="hold">
                            <p:stCondLst>
                              <p:cond delay="0"/>
                            </p:stCondLst>
                            <p:childTnLst>
                              <p:par>
                                <p:cTn id="115" presetID="14" presetClass="entr" presetSubtype="10" fill="hold" grpId="3" nodeType="clickEffect">
                                  <p:stCondLst>
                                    <p:cond delay="0"/>
                                  </p:stCondLst>
                                  <p:childTnLst>
                                    <p:set>
                                      <p:cBhvr>
                                        <p:cTn id="116" dur="1" fill="hold">
                                          <p:stCondLst>
                                            <p:cond delay="0"/>
                                          </p:stCondLst>
                                        </p:cTn>
                                        <p:tgtEl>
                                          <p:spTgt spid="58"/>
                                        </p:tgtEl>
                                        <p:attrNameLst>
                                          <p:attrName>style.visibility</p:attrName>
                                        </p:attrNameLst>
                                      </p:cBhvr>
                                      <p:to>
                                        <p:strVal val="visible"/>
                                      </p:to>
                                    </p:set>
                                    <p:animEffect transition="in" filter="randombar(horizontal)">
                                      <p:cBhvr>
                                        <p:cTn id="117" dur="250"/>
                                        <p:tgtEl>
                                          <p:spTgt spid="58"/>
                                        </p:tgtEl>
                                      </p:cBhvr>
                                    </p:animEffect>
                                  </p:childTnLst>
                                </p:cTn>
                              </p:par>
                            </p:childTnLst>
                          </p:cTn>
                        </p:par>
                      </p:childTnLst>
                    </p:cTn>
                  </p:par>
                  <p:par>
                    <p:cTn id="118" fill="hold">
                      <p:stCondLst>
                        <p:cond delay="indefinite"/>
                      </p:stCondLst>
                      <p:childTnLst>
                        <p:par>
                          <p:cTn id="119" fill="hold">
                            <p:stCondLst>
                              <p:cond delay="0"/>
                            </p:stCondLst>
                            <p:childTnLst>
                              <p:par>
                                <p:cTn id="120" presetID="14" presetClass="entr" presetSubtype="10" fill="hold" grpId="0" nodeType="clickEffect">
                                  <p:stCondLst>
                                    <p:cond delay="0"/>
                                  </p:stCondLst>
                                  <p:childTnLst>
                                    <p:set>
                                      <p:cBhvr>
                                        <p:cTn id="121" dur="1" fill="hold">
                                          <p:stCondLst>
                                            <p:cond delay="0"/>
                                          </p:stCondLst>
                                        </p:cTn>
                                        <p:tgtEl>
                                          <p:spTgt spid="63"/>
                                        </p:tgtEl>
                                        <p:attrNameLst>
                                          <p:attrName>style.visibility</p:attrName>
                                        </p:attrNameLst>
                                      </p:cBhvr>
                                      <p:to>
                                        <p:strVal val="visible"/>
                                      </p:to>
                                    </p:set>
                                    <p:animEffect transition="in" filter="randombar(horizontal)">
                                      <p:cBhvr>
                                        <p:cTn id="122" dur="250"/>
                                        <p:tgtEl>
                                          <p:spTgt spid="63"/>
                                        </p:tgtEl>
                                      </p:cBhvr>
                                    </p:animEffect>
                                  </p:childTnLst>
                                </p:cTn>
                              </p:par>
                            </p:childTnLst>
                          </p:cTn>
                        </p:par>
                      </p:childTnLst>
                    </p:cTn>
                  </p:par>
                  <p:par>
                    <p:cTn id="123" fill="hold">
                      <p:stCondLst>
                        <p:cond delay="indefinite"/>
                      </p:stCondLst>
                      <p:childTnLst>
                        <p:par>
                          <p:cTn id="124" fill="hold">
                            <p:stCondLst>
                              <p:cond delay="0"/>
                            </p:stCondLst>
                            <p:childTnLst>
                              <p:par>
                                <p:cTn id="125" presetID="14" presetClass="entr" presetSubtype="10" fill="hold" grpId="0" nodeType="clickEffect">
                                  <p:stCondLst>
                                    <p:cond delay="0"/>
                                  </p:stCondLst>
                                  <p:childTnLst>
                                    <p:set>
                                      <p:cBhvr>
                                        <p:cTn id="126" dur="1" fill="hold">
                                          <p:stCondLst>
                                            <p:cond delay="0"/>
                                          </p:stCondLst>
                                        </p:cTn>
                                        <p:tgtEl>
                                          <p:spTgt spid="60"/>
                                        </p:tgtEl>
                                        <p:attrNameLst>
                                          <p:attrName>style.visibility</p:attrName>
                                        </p:attrNameLst>
                                      </p:cBhvr>
                                      <p:to>
                                        <p:strVal val="visible"/>
                                      </p:to>
                                    </p:set>
                                    <p:animEffect transition="in" filter="randombar(horizontal)">
                                      <p:cBhvr>
                                        <p:cTn id="127" dur="250"/>
                                        <p:tgtEl>
                                          <p:spTgt spid="60"/>
                                        </p:tgtEl>
                                      </p:cBhvr>
                                    </p:animEffect>
                                  </p:childTnLst>
                                </p:cTn>
                              </p:par>
                            </p:childTnLst>
                          </p:cTn>
                        </p:par>
                      </p:childTnLst>
                    </p:cTn>
                  </p:par>
                  <p:par>
                    <p:cTn id="128" fill="hold">
                      <p:stCondLst>
                        <p:cond delay="indefinite"/>
                      </p:stCondLst>
                      <p:childTnLst>
                        <p:par>
                          <p:cTn id="129" fill="hold">
                            <p:stCondLst>
                              <p:cond delay="0"/>
                            </p:stCondLst>
                            <p:childTnLst>
                              <p:par>
                                <p:cTn id="130" presetID="14" presetClass="entr" presetSubtype="10" fill="hold" grpId="0" nodeType="clickEffect">
                                  <p:stCondLst>
                                    <p:cond delay="0"/>
                                  </p:stCondLst>
                                  <p:childTnLst>
                                    <p:set>
                                      <p:cBhvr>
                                        <p:cTn id="131" dur="1" fill="hold">
                                          <p:stCondLst>
                                            <p:cond delay="0"/>
                                          </p:stCondLst>
                                        </p:cTn>
                                        <p:tgtEl>
                                          <p:spTgt spid="61"/>
                                        </p:tgtEl>
                                        <p:attrNameLst>
                                          <p:attrName>style.visibility</p:attrName>
                                        </p:attrNameLst>
                                      </p:cBhvr>
                                      <p:to>
                                        <p:strVal val="visible"/>
                                      </p:to>
                                    </p:set>
                                    <p:animEffect transition="in" filter="randombar(horizontal)">
                                      <p:cBhvr>
                                        <p:cTn id="132" dur="250"/>
                                        <p:tgtEl>
                                          <p:spTgt spid="61"/>
                                        </p:tgtEl>
                                      </p:cBhvr>
                                    </p:animEffect>
                                  </p:childTnLst>
                                </p:cTn>
                              </p:par>
                            </p:childTnLst>
                          </p:cTn>
                        </p:par>
                      </p:childTnLst>
                    </p:cTn>
                  </p:par>
                  <p:par>
                    <p:cTn id="133" fill="hold">
                      <p:stCondLst>
                        <p:cond delay="indefinite"/>
                      </p:stCondLst>
                      <p:childTnLst>
                        <p:par>
                          <p:cTn id="134" fill="hold">
                            <p:stCondLst>
                              <p:cond delay="0"/>
                            </p:stCondLst>
                            <p:childTnLst>
                              <p:par>
                                <p:cTn id="135" presetID="42" presetClass="path" presetSubtype="0" accel="50000" decel="50000" fill="hold" grpId="1" nodeType="clickEffect">
                                  <p:stCondLst>
                                    <p:cond delay="0"/>
                                  </p:stCondLst>
                                  <p:childTnLst>
                                    <p:animMotion origin="layout" path="M -4.44444E-6 -2.96296E-6 L 0.51198 0.11019 " pathEditMode="relative" rAng="0" ptsTypes="AA">
                                      <p:cBhvr>
                                        <p:cTn id="136" dur="250" fill="hold"/>
                                        <p:tgtEl>
                                          <p:spTgt spid="53"/>
                                        </p:tgtEl>
                                        <p:attrNameLst>
                                          <p:attrName>ppt_x</p:attrName>
                                          <p:attrName>ppt_y</p:attrName>
                                        </p:attrNameLst>
                                      </p:cBhvr>
                                      <p:rCtr x="25590" y="5509"/>
                                    </p:animMotion>
                                  </p:childTnLst>
                                </p:cTn>
                              </p:par>
                            </p:childTnLst>
                          </p:cTn>
                        </p:par>
                      </p:childTnLst>
                    </p:cTn>
                  </p:par>
                  <p:par>
                    <p:cTn id="137" fill="hold">
                      <p:stCondLst>
                        <p:cond delay="indefinite"/>
                      </p:stCondLst>
                      <p:childTnLst>
                        <p:par>
                          <p:cTn id="138" fill="hold">
                            <p:stCondLst>
                              <p:cond delay="0"/>
                            </p:stCondLst>
                            <p:childTnLst>
                              <p:par>
                                <p:cTn id="139" presetID="42" presetClass="path" presetSubtype="0" accel="50000" decel="50000" fill="hold" grpId="2" nodeType="clickEffect">
                                  <p:stCondLst>
                                    <p:cond delay="0"/>
                                  </p:stCondLst>
                                  <p:childTnLst>
                                    <p:animMotion origin="layout" path="M -4.44444E-6 -2.96296E-6 L 0.51198 0.15232 " pathEditMode="relative" rAng="0" ptsTypes="AA">
                                      <p:cBhvr>
                                        <p:cTn id="140" dur="250" fill="hold"/>
                                        <p:tgtEl>
                                          <p:spTgt spid="53"/>
                                        </p:tgtEl>
                                        <p:attrNameLst>
                                          <p:attrName>ppt_x</p:attrName>
                                          <p:attrName>ppt_y</p:attrName>
                                        </p:attrNameLst>
                                      </p:cBhvr>
                                      <p:rCtr x="25590" y="7616"/>
                                    </p:animMotion>
                                  </p:childTnLst>
                                </p:cTn>
                              </p:par>
                            </p:childTnLst>
                          </p:cTn>
                        </p:par>
                      </p:childTnLst>
                    </p:cTn>
                  </p:par>
                  <p:par>
                    <p:cTn id="141" fill="hold">
                      <p:stCondLst>
                        <p:cond delay="indefinite"/>
                      </p:stCondLst>
                      <p:childTnLst>
                        <p:par>
                          <p:cTn id="142" fill="hold">
                            <p:stCondLst>
                              <p:cond delay="0"/>
                            </p:stCondLst>
                            <p:childTnLst>
                              <p:par>
                                <p:cTn id="143" presetID="16" presetClass="exit" presetSubtype="21" fill="hold" grpId="1" nodeType="clickEffect">
                                  <p:stCondLst>
                                    <p:cond delay="0"/>
                                  </p:stCondLst>
                                  <p:childTnLst>
                                    <p:animEffect transition="out" filter="barn(inVertical)">
                                      <p:cBhvr>
                                        <p:cTn id="144" dur="250"/>
                                        <p:tgtEl>
                                          <p:spTgt spid="54"/>
                                        </p:tgtEl>
                                      </p:cBhvr>
                                    </p:animEffect>
                                    <p:set>
                                      <p:cBhvr>
                                        <p:cTn id="145" dur="1" fill="hold">
                                          <p:stCondLst>
                                            <p:cond delay="249"/>
                                          </p:stCondLst>
                                        </p:cTn>
                                        <p:tgtEl>
                                          <p:spTgt spid="54"/>
                                        </p:tgtEl>
                                        <p:attrNameLst>
                                          <p:attrName>style.visibility</p:attrName>
                                        </p:attrNameLst>
                                      </p:cBhvr>
                                      <p:to>
                                        <p:strVal val="hidden"/>
                                      </p:to>
                                    </p:set>
                                  </p:childTnLst>
                                </p:cTn>
                              </p:par>
                            </p:childTnLst>
                          </p:cTn>
                        </p:par>
                      </p:childTnLst>
                    </p:cTn>
                  </p:par>
                  <p:par>
                    <p:cTn id="146" fill="hold">
                      <p:stCondLst>
                        <p:cond delay="indefinite"/>
                      </p:stCondLst>
                      <p:childTnLst>
                        <p:par>
                          <p:cTn id="147" fill="hold">
                            <p:stCondLst>
                              <p:cond delay="0"/>
                            </p:stCondLst>
                            <p:childTnLst>
                              <p:par>
                                <p:cTn id="148" presetID="42" presetClass="path" presetSubtype="0" accel="50000" decel="50000" fill="hold" grpId="2" nodeType="clickEffect">
                                  <p:stCondLst>
                                    <p:cond delay="0"/>
                                  </p:stCondLst>
                                  <p:childTnLst>
                                    <p:animMotion origin="layout" path="M -1.94444E-6 -2.22222E-6 L 0.51979 0.06829 " pathEditMode="relative" rAng="0" ptsTypes="AA">
                                      <p:cBhvr>
                                        <p:cTn id="149" dur="250" fill="hold"/>
                                        <p:tgtEl>
                                          <p:spTgt spid="54"/>
                                        </p:tgtEl>
                                        <p:attrNameLst>
                                          <p:attrName>ppt_x</p:attrName>
                                          <p:attrName>ppt_y</p:attrName>
                                        </p:attrNameLst>
                                      </p:cBhvr>
                                      <p:rCtr x="25990" y="3403"/>
                                    </p:animMotion>
                                  </p:childTnLst>
                                </p:cTn>
                              </p:par>
                            </p:childTnLst>
                          </p:cTn>
                        </p:par>
                      </p:childTnLst>
                    </p:cTn>
                  </p:par>
                  <p:par>
                    <p:cTn id="150" fill="hold">
                      <p:stCondLst>
                        <p:cond delay="indefinite"/>
                      </p:stCondLst>
                      <p:childTnLst>
                        <p:par>
                          <p:cTn id="151" fill="hold">
                            <p:stCondLst>
                              <p:cond delay="0"/>
                            </p:stCondLst>
                            <p:childTnLst>
                              <p:par>
                                <p:cTn id="152" presetID="42" presetClass="path" presetSubtype="0" accel="50000" decel="50000" fill="hold" grpId="4" nodeType="clickEffect">
                                  <p:stCondLst>
                                    <p:cond delay="0"/>
                                  </p:stCondLst>
                                  <p:childTnLst>
                                    <p:animMotion origin="layout" path="M -1.94444E-6 1.85185E-6 L 0.51181 -0.00509 " pathEditMode="relative" rAng="0" ptsTypes="AA">
                                      <p:cBhvr>
                                        <p:cTn id="153" dur="2000" fill="hold"/>
                                        <p:tgtEl>
                                          <p:spTgt spid="58"/>
                                        </p:tgtEl>
                                        <p:attrNameLst>
                                          <p:attrName>ppt_x</p:attrName>
                                          <p:attrName>ppt_y</p:attrName>
                                        </p:attrNameLst>
                                      </p:cBhvr>
                                      <p:rCtr x="25590" y="-255"/>
                                    </p:animMotion>
                                  </p:childTnLst>
                                </p:cTn>
                              </p:par>
                            </p:childTnLst>
                          </p:cTn>
                        </p:par>
                      </p:childTnLst>
                    </p:cTn>
                  </p:par>
                  <p:par>
                    <p:cTn id="154" fill="hold">
                      <p:stCondLst>
                        <p:cond delay="indefinite"/>
                      </p:stCondLst>
                      <p:childTnLst>
                        <p:par>
                          <p:cTn id="155" fill="hold">
                            <p:stCondLst>
                              <p:cond delay="0"/>
                            </p:stCondLst>
                            <p:childTnLst>
                              <p:par>
                                <p:cTn id="156" presetID="42" presetClass="path" presetSubtype="0" accel="50000" decel="50000" fill="hold" grpId="1" nodeType="clickEffect">
                                  <p:stCondLst>
                                    <p:cond delay="0"/>
                                  </p:stCondLst>
                                  <p:childTnLst>
                                    <p:animMotion origin="layout" path="M 3.05556E-6 -2.96296E-6 L 0.48837 0.00533 " pathEditMode="relative" rAng="0" ptsTypes="AA">
                                      <p:cBhvr>
                                        <p:cTn id="157" dur="2000" fill="hold"/>
                                        <p:tgtEl>
                                          <p:spTgt spid="63"/>
                                        </p:tgtEl>
                                        <p:attrNameLst>
                                          <p:attrName>ppt_x</p:attrName>
                                          <p:attrName>ppt_y</p:attrName>
                                        </p:attrNameLst>
                                      </p:cBhvr>
                                      <p:rCtr x="24410" y="255"/>
                                    </p:animMotion>
                                  </p:childTnLst>
                                </p:cTn>
                              </p:par>
                            </p:childTnLst>
                          </p:cTn>
                        </p:par>
                      </p:childTnLst>
                    </p:cTn>
                  </p:par>
                  <p:par>
                    <p:cTn id="158" fill="hold">
                      <p:stCondLst>
                        <p:cond delay="indefinite"/>
                      </p:stCondLst>
                      <p:childTnLst>
                        <p:par>
                          <p:cTn id="159" fill="hold">
                            <p:stCondLst>
                              <p:cond delay="0"/>
                            </p:stCondLst>
                            <p:childTnLst>
                              <p:par>
                                <p:cTn id="160" presetID="42" presetClass="path" presetSubtype="0" accel="50000" decel="50000" fill="hold" grpId="1" nodeType="clickEffect">
                                  <p:stCondLst>
                                    <p:cond delay="0"/>
                                  </p:stCondLst>
                                  <p:childTnLst>
                                    <p:animMotion origin="layout" path="M -3.05556E-6 -2.22222E-6 L 0.504 -0.05764 " pathEditMode="relative" rAng="0" ptsTypes="AA">
                                      <p:cBhvr>
                                        <p:cTn id="161" dur="250" fill="hold"/>
                                        <p:tgtEl>
                                          <p:spTgt spid="60"/>
                                        </p:tgtEl>
                                        <p:attrNameLst>
                                          <p:attrName>ppt_x</p:attrName>
                                          <p:attrName>ppt_y</p:attrName>
                                        </p:attrNameLst>
                                      </p:cBhvr>
                                      <p:rCtr x="25191" y="-2894"/>
                                    </p:animMotion>
                                  </p:childTnLst>
                                </p:cTn>
                              </p:par>
                            </p:childTnLst>
                          </p:cTn>
                        </p:par>
                      </p:childTnLst>
                    </p:cTn>
                  </p:par>
                  <p:par>
                    <p:cTn id="162" fill="hold">
                      <p:stCondLst>
                        <p:cond delay="indefinite"/>
                      </p:stCondLst>
                      <p:childTnLst>
                        <p:par>
                          <p:cTn id="163" fill="hold">
                            <p:stCondLst>
                              <p:cond delay="0"/>
                            </p:stCondLst>
                            <p:childTnLst>
                              <p:par>
                                <p:cTn id="164" presetID="42" presetClass="path" presetSubtype="0" accel="50000" decel="50000" fill="hold" grpId="1" nodeType="clickEffect">
                                  <p:stCondLst>
                                    <p:cond delay="0"/>
                                  </p:stCondLst>
                                  <p:childTnLst>
                                    <p:animMotion origin="layout" path="M 3.05556E-6 -3.7037E-6 L 0.49618 -0.05764 " pathEditMode="relative" rAng="0" ptsTypes="AA">
                                      <p:cBhvr>
                                        <p:cTn id="165" dur="2000" fill="hold"/>
                                        <p:tgtEl>
                                          <p:spTgt spid="61"/>
                                        </p:tgtEl>
                                        <p:attrNameLst>
                                          <p:attrName>ppt_x</p:attrName>
                                          <p:attrName>ppt_y</p:attrName>
                                        </p:attrNameLst>
                                      </p:cBhvr>
                                      <p:rCtr x="24809" y="-2894"/>
                                    </p:animMotion>
                                  </p:childTnLst>
                                </p:cTn>
                              </p:par>
                            </p:childTnLst>
                          </p:cTn>
                        </p:par>
                      </p:childTnLst>
                    </p:cTn>
                  </p:par>
                  <p:par>
                    <p:cTn id="166" fill="hold">
                      <p:stCondLst>
                        <p:cond delay="indefinite"/>
                      </p:stCondLst>
                      <p:childTnLst>
                        <p:par>
                          <p:cTn id="167" fill="hold">
                            <p:stCondLst>
                              <p:cond delay="0"/>
                            </p:stCondLst>
                            <p:childTnLst>
                              <p:par>
                                <p:cTn id="168" presetID="42" presetClass="path" presetSubtype="0" accel="50000" decel="50000" fill="hold" grpId="3" nodeType="clickEffect">
                                  <p:stCondLst>
                                    <p:cond delay="0"/>
                                  </p:stCondLst>
                                  <p:childTnLst>
                                    <p:animMotion origin="layout" path="M -3.05556E-6 -2.22222E-6 L 0.48039 0.07685 " pathEditMode="relative" rAng="0" ptsTypes="AA">
                                      <p:cBhvr>
                                        <p:cTn id="169" dur="250" fill="hold"/>
                                        <p:tgtEl>
                                          <p:spTgt spid="54"/>
                                        </p:tgtEl>
                                        <p:attrNameLst>
                                          <p:attrName>ppt_x</p:attrName>
                                          <p:attrName>ppt_y</p:attrName>
                                        </p:attrNameLst>
                                      </p:cBhvr>
                                      <p:rCtr x="24010" y="3843"/>
                                    </p:animMotion>
                                  </p:childTnLst>
                                </p:cTn>
                              </p:par>
                            </p:childTnLst>
                          </p:cTn>
                        </p:par>
                      </p:childTnLst>
                    </p:cTn>
                  </p:par>
                  <p:par>
                    <p:cTn id="170" fill="hold">
                      <p:stCondLst>
                        <p:cond delay="indefinite"/>
                      </p:stCondLst>
                      <p:childTnLst>
                        <p:par>
                          <p:cTn id="171" fill="hold">
                            <p:stCondLst>
                              <p:cond delay="0"/>
                            </p:stCondLst>
                            <p:childTnLst>
                              <p:par>
                                <p:cTn id="172" presetID="42" presetClass="path" presetSubtype="0" accel="50000" decel="50000" fill="hold" grpId="2" nodeType="clickEffect">
                                  <p:stCondLst>
                                    <p:cond delay="0"/>
                                  </p:stCondLst>
                                  <p:childTnLst>
                                    <p:animMotion origin="layout" path="M -3.05556E-6 -2.22222E-6 L 0.504 -0.09977 " pathEditMode="relative" rAng="0" ptsTypes="AA">
                                      <p:cBhvr>
                                        <p:cTn id="173" dur="250" fill="hold"/>
                                        <p:tgtEl>
                                          <p:spTgt spid="60"/>
                                        </p:tgtEl>
                                        <p:attrNameLst>
                                          <p:attrName>ppt_x</p:attrName>
                                          <p:attrName>ppt_y</p:attrName>
                                        </p:attrNameLst>
                                      </p:cBhvr>
                                      <p:rCtr x="25191" y="-50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 grpId="0" animBg="1"/>
      <p:bldP spid="19" grpId="0" animBg="1"/>
      <p:bldP spid="31" grpId="0" animBg="1"/>
      <p:bldP spid="34" grpId="0" animBg="1"/>
      <p:bldP spid="53" grpId="0" animBg="1"/>
      <p:bldP spid="53" grpId="1" animBg="1"/>
      <p:bldP spid="53" grpId="2" animBg="1"/>
      <p:bldP spid="54" grpId="0" animBg="1"/>
      <p:bldP spid="54" grpId="1" animBg="1"/>
      <p:bldP spid="54" grpId="2" animBg="1"/>
      <p:bldP spid="54" grpId="3" animBg="1"/>
      <p:bldP spid="58" grpId="0" animBg="1"/>
      <p:bldP spid="58" grpId="1" animBg="1"/>
      <p:bldP spid="58" grpId="2" animBg="1"/>
      <p:bldP spid="58" grpId="3" animBg="1"/>
      <p:bldP spid="58" grpId="4" animBg="1"/>
      <p:bldP spid="60" grpId="0" animBg="1"/>
      <p:bldP spid="60" grpId="1" animBg="1"/>
      <p:bldP spid="60" grpId="2" animBg="1"/>
      <p:bldP spid="61" grpId="0" animBg="1"/>
      <p:bldP spid="61" grpId="1" animBg="1"/>
      <p:bldP spid="63" grpId="0" animBg="1"/>
      <p:bldP spid="63"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43000"/>
          </a:xfrm>
        </p:spPr>
        <p:txBody>
          <a:bodyPr>
            <a:normAutofit/>
          </a:bodyPr>
          <a:lstStyle/>
          <a:p>
            <a:r>
              <a:rPr lang="pt-PT" b="1" i="1" smtClean="0">
                <a:solidFill>
                  <a:srgbClr val="00B050"/>
                </a:solidFill>
              </a:rPr>
              <a:t>a 6ª  fase</a:t>
            </a:r>
            <a:r>
              <a:rPr lang="pt-PT" b="1" smtClean="0">
                <a:solidFill>
                  <a:srgbClr val="00B050"/>
                </a:solidFill>
              </a:rPr>
              <a:t>:</a:t>
            </a:r>
            <a:r>
              <a:rPr lang="pt-PT" b="1" smtClean="0">
                <a:solidFill>
                  <a:srgbClr val="FF0000"/>
                </a:solidFill>
              </a:rPr>
              <a:t> introdução </a:t>
            </a:r>
            <a:endParaRPr lang="cs-CZ" b="1">
              <a:solidFill>
                <a:srgbClr val="FF0000"/>
              </a:solidFill>
            </a:endParaRPr>
          </a:p>
        </p:txBody>
      </p:sp>
      <p:sp>
        <p:nvSpPr>
          <p:cNvPr id="3" name="Zástupný symbol pro obsah 2"/>
          <p:cNvSpPr>
            <a:spLocks noGrp="1"/>
          </p:cNvSpPr>
          <p:nvPr>
            <p:ph idx="1"/>
          </p:nvPr>
        </p:nvSpPr>
        <p:spPr>
          <a:xfrm>
            <a:off x="323528" y="1340768"/>
            <a:ext cx="8445624" cy="4785395"/>
          </a:xfrm>
        </p:spPr>
        <p:txBody>
          <a:bodyPr>
            <a:normAutofit fontScale="70000" lnSpcReduction="20000"/>
          </a:bodyPr>
          <a:lstStyle/>
          <a:p>
            <a:pPr marL="0" indent="0">
              <a:buNone/>
            </a:pPr>
            <a:r>
              <a:rPr lang="cs-CZ" smtClean="0"/>
              <a:t> </a:t>
            </a:r>
            <a:r>
              <a:rPr lang="pt-PT" smtClean="0"/>
              <a:t>                                           </a:t>
            </a:r>
          </a:p>
          <a:p>
            <a:pPr marL="0" indent="0">
              <a:buNone/>
            </a:pPr>
            <a:r>
              <a:rPr lang="pt-PT" b="1" smtClean="0">
                <a:solidFill>
                  <a:srgbClr val="00B050"/>
                </a:solidFill>
              </a:rPr>
              <a:t>i</a:t>
            </a:r>
          </a:p>
          <a:p>
            <a:pPr marL="0" indent="0">
              <a:buNone/>
            </a:pPr>
            <a:r>
              <a:rPr lang="pt-PT" b="1" smtClean="0">
                <a:solidFill>
                  <a:srgbClr val="00B050"/>
                </a:solidFill>
              </a:rPr>
              <a:t>n</a:t>
            </a:r>
          </a:p>
          <a:p>
            <a:pPr marL="0" indent="0">
              <a:buNone/>
            </a:pPr>
            <a:r>
              <a:rPr lang="pt-PT" b="1" smtClean="0">
                <a:solidFill>
                  <a:srgbClr val="00B050"/>
                </a:solidFill>
              </a:rPr>
              <a:t>t   </a:t>
            </a:r>
          </a:p>
          <a:p>
            <a:pPr marL="0" indent="0">
              <a:buNone/>
            </a:pPr>
            <a:r>
              <a:rPr lang="pt-PT" b="1" smtClean="0">
                <a:solidFill>
                  <a:srgbClr val="00B050"/>
                </a:solidFill>
              </a:rPr>
              <a:t>r</a:t>
            </a:r>
          </a:p>
          <a:p>
            <a:pPr marL="0" indent="0">
              <a:buNone/>
            </a:pPr>
            <a:r>
              <a:rPr lang="pt-PT" b="1" smtClean="0">
                <a:solidFill>
                  <a:srgbClr val="00B050"/>
                </a:solidFill>
              </a:rPr>
              <a:t>o   </a:t>
            </a:r>
          </a:p>
          <a:p>
            <a:pPr marL="0" indent="0">
              <a:buNone/>
            </a:pPr>
            <a:r>
              <a:rPr lang="pt-PT" b="1" smtClean="0">
                <a:solidFill>
                  <a:srgbClr val="00B050"/>
                </a:solidFill>
              </a:rPr>
              <a:t>d</a:t>
            </a:r>
          </a:p>
          <a:p>
            <a:pPr marL="0" indent="0">
              <a:buNone/>
            </a:pPr>
            <a:r>
              <a:rPr lang="pt-PT" b="1" smtClean="0">
                <a:solidFill>
                  <a:srgbClr val="00B050"/>
                </a:solidFill>
              </a:rPr>
              <a:t>u</a:t>
            </a:r>
          </a:p>
          <a:p>
            <a:pPr marL="0" indent="0">
              <a:buNone/>
            </a:pPr>
            <a:r>
              <a:rPr lang="pt-PT" b="1" smtClean="0">
                <a:solidFill>
                  <a:srgbClr val="00B050"/>
                </a:solidFill>
              </a:rPr>
              <a:t>ç</a:t>
            </a:r>
          </a:p>
          <a:p>
            <a:pPr marL="0" indent="0">
              <a:buNone/>
            </a:pPr>
            <a:r>
              <a:rPr lang="pt-PT" b="1" smtClean="0">
                <a:solidFill>
                  <a:srgbClr val="00B050"/>
                </a:solidFill>
              </a:rPr>
              <a:t>ã</a:t>
            </a:r>
          </a:p>
          <a:p>
            <a:pPr marL="0" indent="0">
              <a:buNone/>
            </a:pPr>
            <a:r>
              <a:rPr lang="pt-PT" b="1">
                <a:solidFill>
                  <a:srgbClr val="00B050"/>
                </a:solidFill>
              </a:rPr>
              <a:t>o</a:t>
            </a:r>
            <a:r>
              <a:rPr lang="pt-PT" b="1" smtClean="0"/>
              <a:t> </a:t>
            </a:r>
            <a:r>
              <a:rPr lang="pt-PT" smtClean="0"/>
              <a:t>    </a:t>
            </a:r>
          </a:p>
          <a:p>
            <a:pPr marL="0" indent="0">
              <a:buNone/>
            </a:pPr>
            <a:endParaRPr lang="pt-PT" b="1" smtClean="0">
              <a:solidFill>
                <a:srgbClr val="00B050"/>
              </a:solidFill>
            </a:endParaRPr>
          </a:p>
          <a:p>
            <a:pPr marL="0" indent="0">
              <a:buNone/>
            </a:pPr>
            <a:r>
              <a:rPr lang="pt-PT" b="1" smtClean="0">
                <a:solidFill>
                  <a:srgbClr val="00B050"/>
                </a:solidFill>
              </a:rPr>
              <a:t>↑                                                                                            </a:t>
            </a:r>
            <a:r>
              <a:rPr lang="cs-CZ" b="1" smtClean="0">
                <a:solidFill>
                  <a:srgbClr val="00B050"/>
                </a:solidFill>
              </a:rPr>
              <a:t>  </a:t>
            </a:r>
            <a:r>
              <a:rPr lang="pt-PT" b="1" smtClean="0">
                <a:solidFill>
                  <a:srgbClr val="00B050"/>
                </a:solidFill>
              </a:rPr>
              <a:t>   ↓</a:t>
            </a:r>
            <a:endParaRPr lang="pt-PT" b="1">
              <a:solidFill>
                <a:srgbClr val="00B050"/>
              </a:solidFill>
            </a:endParaRPr>
          </a:p>
          <a:p>
            <a:pPr marL="0" indent="0">
              <a:buNone/>
            </a:pPr>
            <a:r>
              <a:rPr lang="pt-PT" b="1" u="sng" smtClean="0">
                <a:solidFill>
                  <a:srgbClr val="00B050"/>
                </a:solidFill>
              </a:rPr>
              <a:t>↑</a:t>
            </a:r>
            <a:r>
              <a:rPr lang="pt-PT" smtClean="0">
                <a:solidFill>
                  <a:srgbClr val="00B050"/>
                </a:solidFill>
              </a:rPr>
              <a:t>____________________________________________</a:t>
            </a:r>
            <a:r>
              <a:rPr lang="pt-PT" b="1" u="sng" smtClean="0">
                <a:solidFill>
                  <a:srgbClr val="00B050"/>
                </a:solidFill>
              </a:rPr>
              <a:t>↓</a:t>
            </a:r>
          </a:p>
          <a:p>
            <a:pPr marL="0" indent="0">
              <a:buNone/>
            </a:pPr>
            <a:endParaRPr lang="cs-CZ" b="1" u="sng">
              <a:solidFill>
                <a:srgbClr val="00B050"/>
              </a:solidFill>
            </a:endParaRPr>
          </a:p>
        </p:txBody>
      </p:sp>
      <p:sp>
        <p:nvSpPr>
          <p:cNvPr id="5" name="Ovál 4"/>
          <p:cNvSpPr/>
          <p:nvPr/>
        </p:nvSpPr>
        <p:spPr>
          <a:xfrm>
            <a:off x="1403648" y="1268760"/>
            <a:ext cx="120243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6000" smtClean="0"/>
              <a:t>?</a:t>
            </a:r>
            <a:r>
              <a:rPr lang="pt-PT" sz="6000" smtClean="0"/>
              <a:t>   </a:t>
            </a:r>
            <a:endParaRPr lang="cs-CZ" sz="6000"/>
          </a:p>
        </p:txBody>
      </p:sp>
      <p:sp>
        <p:nvSpPr>
          <p:cNvPr id="11" name="Ovál 10"/>
          <p:cNvSpPr/>
          <p:nvPr/>
        </p:nvSpPr>
        <p:spPr>
          <a:xfrm>
            <a:off x="1619672" y="5085184"/>
            <a:ext cx="936104" cy="64807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b="1" smtClean="0">
                <a:solidFill>
                  <a:schemeClr val="tx1"/>
                </a:solidFill>
              </a:rPr>
              <a:t>4.</a:t>
            </a:r>
            <a:endParaRPr lang="cs-CZ" b="1">
              <a:solidFill>
                <a:schemeClr val="tx1"/>
              </a:solidFill>
            </a:endParaRPr>
          </a:p>
        </p:txBody>
      </p:sp>
      <p:sp>
        <p:nvSpPr>
          <p:cNvPr id="19" name="Ovál 18"/>
          <p:cNvSpPr/>
          <p:nvPr/>
        </p:nvSpPr>
        <p:spPr>
          <a:xfrm>
            <a:off x="1619672" y="4221088"/>
            <a:ext cx="936104" cy="648072"/>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b="1" smtClean="0">
                <a:solidFill>
                  <a:schemeClr val="tx1"/>
                </a:solidFill>
              </a:rPr>
              <a:t>3.</a:t>
            </a:r>
            <a:endParaRPr lang="cs-CZ" b="1">
              <a:solidFill>
                <a:schemeClr val="tx1"/>
              </a:solidFill>
            </a:endParaRPr>
          </a:p>
        </p:txBody>
      </p:sp>
      <p:sp>
        <p:nvSpPr>
          <p:cNvPr id="31" name="Ovál 30"/>
          <p:cNvSpPr/>
          <p:nvPr/>
        </p:nvSpPr>
        <p:spPr>
          <a:xfrm>
            <a:off x="1619672" y="2348880"/>
            <a:ext cx="936104" cy="72008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b="1" smtClean="0"/>
              <a:t> </a:t>
            </a:r>
            <a:endParaRPr lang="cs-CZ"/>
          </a:p>
          <a:p>
            <a:pPr algn="ctr"/>
            <a:r>
              <a:rPr lang="pt-PT" b="1" smtClean="0">
                <a:solidFill>
                  <a:schemeClr val="tx1"/>
                </a:solidFill>
              </a:rPr>
              <a:t>1.</a:t>
            </a:r>
            <a:endParaRPr lang="cs-CZ" b="1">
              <a:solidFill>
                <a:schemeClr val="tx1"/>
              </a:solidFill>
            </a:endParaRPr>
          </a:p>
        </p:txBody>
      </p:sp>
      <p:sp>
        <p:nvSpPr>
          <p:cNvPr id="34" name="Ovál 33"/>
          <p:cNvSpPr/>
          <p:nvPr/>
        </p:nvSpPr>
        <p:spPr>
          <a:xfrm>
            <a:off x="1619672" y="3356992"/>
            <a:ext cx="936104" cy="648072"/>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b="1" smtClean="0">
                <a:solidFill>
                  <a:schemeClr val="tx1"/>
                </a:solidFill>
              </a:rPr>
              <a:t>2.</a:t>
            </a:r>
            <a:endParaRPr lang="cs-CZ" b="1">
              <a:solidFill>
                <a:schemeClr val="tx1"/>
              </a:solidFill>
            </a:endParaRPr>
          </a:p>
        </p:txBody>
      </p:sp>
      <p:sp>
        <p:nvSpPr>
          <p:cNvPr id="6" name="Oblouk 5"/>
          <p:cNvSpPr/>
          <p:nvPr/>
        </p:nvSpPr>
        <p:spPr>
          <a:xfrm>
            <a:off x="2555776" y="2204864"/>
            <a:ext cx="45719" cy="4571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cxnSp>
        <p:nvCxnSpPr>
          <p:cNvPr id="8" name="Přímá spojnice se šipkou 7"/>
          <p:cNvCxnSpPr/>
          <p:nvPr/>
        </p:nvCxnSpPr>
        <p:spPr>
          <a:xfrm flipV="1">
            <a:off x="2627784" y="4581128"/>
            <a:ext cx="3456384"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Přímá spojnice se šipkou 66"/>
          <p:cNvCxnSpPr>
            <a:stCxn id="31" idx="6"/>
          </p:cNvCxnSpPr>
          <p:nvPr/>
        </p:nvCxnSpPr>
        <p:spPr>
          <a:xfrm>
            <a:off x="2555776" y="2708920"/>
            <a:ext cx="324036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Přímá spojnice se šipkou 67"/>
          <p:cNvCxnSpPr/>
          <p:nvPr/>
        </p:nvCxnSpPr>
        <p:spPr>
          <a:xfrm>
            <a:off x="2339752" y="3645024"/>
            <a:ext cx="3672408"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Přímá spojnice se šipkou 68"/>
          <p:cNvCxnSpPr/>
          <p:nvPr/>
        </p:nvCxnSpPr>
        <p:spPr>
          <a:xfrm flipV="1">
            <a:off x="2483768" y="4293096"/>
            <a:ext cx="360040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Ovál 34"/>
          <p:cNvSpPr/>
          <p:nvPr/>
        </p:nvSpPr>
        <p:spPr>
          <a:xfrm>
            <a:off x="5724128" y="2420888"/>
            <a:ext cx="2304256"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smtClean="0"/>
              <a:t>conclus</a:t>
            </a:r>
            <a:r>
              <a:rPr lang="pt-PT" sz="2400" smtClean="0"/>
              <a:t>ão</a:t>
            </a:r>
          </a:p>
          <a:p>
            <a:pPr algn="ctr"/>
            <a:r>
              <a:rPr lang="cs-CZ" sz="2400" smtClean="0"/>
              <a:t>descri</a:t>
            </a:r>
            <a:r>
              <a:rPr lang="pt-PT" sz="2400" smtClean="0"/>
              <a:t>ção dos</a:t>
            </a:r>
          </a:p>
          <a:p>
            <a:pPr algn="ctr"/>
            <a:r>
              <a:rPr lang="pt-PT" sz="2400" smtClean="0"/>
              <a:t>resultados</a:t>
            </a:r>
            <a:endParaRPr lang="cs-CZ" sz="2400"/>
          </a:p>
        </p:txBody>
      </p:sp>
    </p:spTree>
    <p:extLst>
      <p:ext uri="{BB962C8B-B14F-4D97-AF65-F5344CB8AC3E}">
        <p14:creationId xmlns:p14="http://schemas.microsoft.com/office/powerpoint/2010/main" val="3797759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 calcmode="lin" valueType="num">
                                      <p:cBhvr additive="base">
                                        <p:cTn id="7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3" end="13"/>
                                            </p:txEl>
                                          </p:spTgt>
                                        </p:tgtEl>
                                        <p:attrNameLst>
                                          <p:attrName>style.visibility</p:attrName>
                                        </p:attrNameLst>
                                      </p:cBhvr>
                                      <p:to>
                                        <p:strVal val="visible"/>
                                      </p:to>
                                    </p:set>
                                    <p:anim calcmode="lin" valueType="num">
                                      <p:cBhvr additive="base">
                                        <p:cTn id="7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t-PT" b="1" i="1" smtClean="0">
                <a:solidFill>
                  <a:srgbClr val="00B050"/>
                </a:solidFill>
              </a:rPr>
              <a:t>a 1ª fase: </a:t>
            </a:r>
            <a:r>
              <a:rPr lang="pt-PT" b="1" smtClean="0">
                <a:solidFill>
                  <a:srgbClr val="FF0000"/>
                </a:solidFill>
              </a:rPr>
              <a:t>nomes dos dias da semana</a:t>
            </a:r>
            <a:endParaRPr lang="cs-CZ" b="1">
              <a:solidFill>
                <a:srgbClr val="FF0000"/>
              </a:solidFill>
            </a:endParaRPr>
          </a:p>
        </p:txBody>
      </p:sp>
      <p:sp>
        <p:nvSpPr>
          <p:cNvPr id="3" name="Zástupný symbol pro obsah 2"/>
          <p:cNvSpPr>
            <a:spLocks noGrp="1"/>
          </p:cNvSpPr>
          <p:nvPr>
            <p:ph idx="1"/>
          </p:nvPr>
        </p:nvSpPr>
        <p:spPr/>
        <p:txBody>
          <a:bodyPr/>
          <a:lstStyle/>
          <a:p>
            <a:pPr algn="just"/>
            <a:r>
              <a:rPr lang="pt-PT" b="1" smtClean="0"/>
              <a:t>A </a:t>
            </a:r>
            <a:r>
              <a:rPr lang="cs-CZ" b="1" smtClean="0"/>
              <a:t>experiência cotidiana</a:t>
            </a:r>
            <a:r>
              <a:rPr lang="pt-PT" b="1" smtClean="0"/>
              <a:t> – observação das ocorrências dos nomes dos dias da semana</a:t>
            </a:r>
            <a:endParaRPr lang="pt-PT" smtClean="0"/>
          </a:p>
          <a:p>
            <a:pPr algn="just"/>
            <a:endParaRPr lang="pt-PT"/>
          </a:p>
          <a:p>
            <a:pPr algn="just"/>
            <a:endParaRPr lang="cs-CZ"/>
          </a:p>
        </p:txBody>
      </p:sp>
      <p:sp>
        <p:nvSpPr>
          <p:cNvPr id="4" name="Ovál 3"/>
          <p:cNvSpPr/>
          <p:nvPr/>
        </p:nvSpPr>
        <p:spPr>
          <a:xfrm>
            <a:off x="2771800" y="3356992"/>
            <a:ext cx="3096344" cy="17784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2000" b="1" smtClean="0"/>
              <a:t>NOMES DOS DIAS DA SEMANA</a:t>
            </a:r>
            <a:endParaRPr lang="cs-CZ" sz="2000" b="1"/>
          </a:p>
        </p:txBody>
      </p:sp>
    </p:spTree>
    <p:extLst>
      <p:ext uri="{BB962C8B-B14F-4D97-AF65-F5344CB8AC3E}">
        <p14:creationId xmlns:p14="http://schemas.microsoft.com/office/powerpoint/2010/main" val="15220966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t-PT" b="1" i="1" smtClean="0">
                <a:solidFill>
                  <a:srgbClr val="00B050"/>
                </a:solidFill>
              </a:rPr>
              <a:t>a 2ª fase: </a:t>
            </a:r>
            <a:r>
              <a:rPr lang="pt-PT" b="1" smtClean="0">
                <a:solidFill>
                  <a:srgbClr val="FF0000"/>
                </a:solidFill>
              </a:rPr>
              <a:t> método indutivo</a:t>
            </a:r>
            <a:endParaRPr lang="cs-CZ" b="1">
              <a:solidFill>
                <a:srgbClr val="FF0000"/>
              </a:solidFill>
            </a:endParaRPr>
          </a:p>
        </p:txBody>
      </p:sp>
      <p:sp>
        <p:nvSpPr>
          <p:cNvPr id="3" name="Zástupný symbol pro obsah 2"/>
          <p:cNvSpPr>
            <a:spLocks noGrp="1"/>
          </p:cNvSpPr>
          <p:nvPr>
            <p:ph idx="1"/>
          </p:nvPr>
        </p:nvSpPr>
        <p:spPr/>
        <p:txBody>
          <a:bodyPr/>
          <a:lstStyle/>
          <a:p>
            <a:endParaRPr lang="pt-PT" b="1" smtClean="0">
              <a:effectLst/>
            </a:endParaRPr>
          </a:p>
          <a:p>
            <a:pPr marL="0" indent="0" algn="just">
              <a:buNone/>
            </a:pPr>
            <a:r>
              <a:rPr lang="pt-PT" smtClean="0">
                <a:effectLst/>
              </a:rPr>
              <a:t>Encontrámos um número suficiente de casos particulares que nos incentivaram a formular as </a:t>
            </a:r>
            <a:r>
              <a:rPr lang="pt-PT" b="1" smtClean="0">
                <a:effectLst/>
              </a:rPr>
              <a:t>premissas</a:t>
            </a:r>
            <a:r>
              <a:rPr lang="pt-PT" smtClean="0">
                <a:effectLst/>
              </a:rPr>
              <a:t> que apontariam para uma alta variabilidade morfológica, sintática, semântica e textual (estilística)  das ocorrências.</a:t>
            </a:r>
            <a:endParaRPr lang="cs-CZ"/>
          </a:p>
        </p:txBody>
      </p:sp>
    </p:spTree>
    <p:extLst>
      <p:ext uri="{BB962C8B-B14F-4D97-AF65-F5344CB8AC3E}">
        <p14:creationId xmlns:p14="http://schemas.microsoft.com/office/powerpoint/2010/main" val="19203773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marL="0" indent="0">
              <a:buNone/>
            </a:pPr>
            <a:r>
              <a:rPr lang="cs-CZ" smtClean="0"/>
              <a:t> </a:t>
            </a:r>
            <a:endParaRPr lang="cs-CZ"/>
          </a:p>
        </p:txBody>
      </p:sp>
      <p:sp>
        <p:nvSpPr>
          <p:cNvPr id="5" name="Ovál 4"/>
          <p:cNvSpPr/>
          <p:nvPr/>
        </p:nvSpPr>
        <p:spPr>
          <a:xfrm>
            <a:off x="4139952" y="3573016"/>
            <a:ext cx="864096"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6000" smtClean="0"/>
              <a:t>N</a:t>
            </a:r>
            <a:endParaRPr lang="cs-CZ" sz="6000"/>
          </a:p>
        </p:txBody>
      </p:sp>
      <p:sp>
        <p:nvSpPr>
          <p:cNvPr id="10" name="Ovál 9"/>
          <p:cNvSpPr/>
          <p:nvPr/>
        </p:nvSpPr>
        <p:spPr>
          <a:xfrm>
            <a:off x="395536" y="4725144"/>
            <a:ext cx="2664296" cy="936104"/>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pt-PT" i="1" smtClean="0">
                <a:solidFill>
                  <a:schemeClr val="tx1"/>
                </a:solidFill>
              </a:rPr>
              <a:t>segunda-feira próxima/passada</a:t>
            </a:r>
            <a:endParaRPr lang="cs-CZ">
              <a:solidFill>
                <a:schemeClr val="tx1"/>
              </a:solidFill>
            </a:endParaRPr>
          </a:p>
        </p:txBody>
      </p:sp>
      <p:sp>
        <p:nvSpPr>
          <p:cNvPr id="12" name="Ovál 11"/>
          <p:cNvSpPr/>
          <p:nvPr/>
        </p:nvSpPr>
        <p:spPr>
          <a:xfrm>
            <a:off x="4860032" y="5229200"/>
            <a:ext cx="2448272" cy="936104"/>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pt-PT" i="1" smtClean="0"/>
              <a:t>a segunda –feira</a:t>
            </a:r>
            <a:endParaRPr lang="cs-CZ"/>
          </a:p>
        </p:txBody>
      </p:sp>
      <p:sp>
        <p:nvSpPr>
          <p:cNvPr id="17" name="Ovál 16"/>
          <p:cNvSpPr/>
          <p:nvPr/>
        </p:nvSpPr>
        <p:spPr>
          <a:xfrm>
            <a:off x="683568" y="1988840"/>
            <a:ext cx="2808312" cy="1152128"/>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pt-PT" i="1" smtClean="0"/>
              <a:t>na(s) segunda(s)-feira(s)/à(s) segunda (s)-feira(s) </a:t>
            </a:r>
            <a:endParaRPr lang="cs-CZ"/>
          </a:p>
        </p:txBody>
      </p:sp>
      <p:sp>
        <p:nvSpPr>
          <p:cNvPr id="31" name="Ovál 30"/>
          <p:cNvSpPr/>
          <p:nvPr/>
        </p:nvSpPr>
        <p:spPr>
          <a:xfrm>
            <a:off x="6084168" y="2636912"/>
            <a:ext cx="2520280" cy="1224136"/>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pt-PT" i="1">
                <a:solidFill>
                  <a:schemeClr val="tx1"/>
                </a:solidFill>
              </a:rPr>
              <a:t>na segunda-feira passada</a:t>
            </a:r>
            <a:endParaRPr lang="cs-CZ">
              <a:solidFill>
                <a:schemeClr val="tx1"/>
              </a:solidFill>
            </a:endParaRPr>
          </a:p>
        </p:txBody>
      </p:sp>
      <p:sp>
        <p:nvSpPr>
          <p:cNvPr id="33" name="Ovál 32"/>
          <p:cNvSpPr/>
          <p:nvPr/>
        </p:nvSpPr>
        <p:spPr>
          <a:xfrm>
            <a:off x="395536" y="3861048"/>
            <a:ext cx="2232248" cy="72008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pt-PT" i="1" smtClean="0"/>
              <a:t>de/para/em segunda -feira </a:t>
            </a:r>
            <a:endParaRPr lang="cs-CZ"/>
          </a:p>
        </p:txBody>
      </p:sp>
      <p:sp>
        <p:nvSpPr>
          <p:cNvPr id="37" name="Ovál 36"/>
          <p:cNvSpPr/>
          <p:nvPr/>
        </p:nvSpPr>
        <p:spPr>
          <a:xfrm>
            <a:off x="1619672" y="3212976"/>
            <a:ext cx="1512168" cy="648072"/>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pt-PT" i="1" smtClean="0"/>
              <a:t>segunda-feira</a:t>
            </a:r>
            <a:endParaRPr lang="cs-CZ"/>
          </a:p>
        </p:txBody>
      </p:sp>
      <p:sp>
        <p:nvSpPr>
          <p:cNvPr id="38" name="Ovál 37"/>
          <p:cNvSpPr/>
          <p:nvPr/>
        </p:nvSpPr>
        <p:spPr>
          <a:xfrm>
            <a:off x="1979712" y="5661248"/>
            <a:ext cx="3024336" cy="792088"/>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pt-PT" smtClean="0"/>
              <a:t>na próxima segunda-feira	</a:t>
            </a:r>
            <a:endParaRPr lang="cs-CZ"/>
          </a:p>
        </p:txBody>
      </p:sp>
      <p:sp>
        <p:nvSpPr>
          <p:cNvPr id="39" name="Ovál 38"/>
          <p:cNvSpPr/>
          <p:nvPr/>
        </p:nvSpPr>
        <p:spPr>
          <a:xfrm flipH="1">
            <a:off x="6084168" y="4077072"/>
            <a:ext cx="2592288" cy="1152128"/>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pt-PT" i="1" smtClean="0">
                <a:solidFill>
                  <a:schemeClr val="tx1"/>
                </a:solidFill>
              </a:rPr>
              <a:t>noite</a:t>
            </a:r>
            <a:r>
              <a:rPr lang="pt-PT" smtClean="0">
                <a:solidFill>
                  <a:schemeClr val="tx1"/>
                </a:solidFill>
              </a:rPr>
              <a:t> </a:t>
            </a:r>
            <a:r>
              <a:rPr lang="pt-PT" i="1" smtClean="0">
                <a:solidFill>
                  <a:schemeClr val="tx1"/>
                </a:solidFill>
              </a:rPr>
              <a:t>de segunda-feira próxima/passada</a:t>
            </a:r>
            <a:endParaRPr lang="cs-CZ">
              <a:solidFill>
                <a:schemeClr val="tx1"/>
              </a:solidFill>
            </a:endParaRPr>
          </a:p>
        </p:txBody>
      </p:sp>
      <p:sp>
        <p:nvSpPr>
          <p:cNvPr id="42" name="Nadpis 41"/>
          <p:cNvSpPr>
            <a:spLocks noGrp="1"/>
          </p:cNvSpPr>
          <p:nvPr>
            <p:ph type="title"/>
          </p:nvPr>
        </p:nvSpPr>
        <p:spPr/>
        <p:txBody>
          <a:bodyPr/>
          <a:lstStyle/>
          <a:p>
            <a:r>
              <a:rPr lang="pt-PT" i="1" smtClean="0"/>
              <a:t>N = nome do dia da semana</a:t>
            </a:r>
            <a:endParaRPr lang="cs-CZ" i="1"/>
          </a:p>
        </p:txBody>
      </p:sp>
      <p:sp>
        <p:nvSpPr>
          <p:cNvPr id="43" name="Ovál 42"/>
          <p:cNvSpPr/>
          <p:nvPr/>
        </p:nvSpPr>
        <p:spPr>
          <a:xfrm>
            <a:off x="3635896" y="1556792"/>
            <a:ext cx="3024336" cy="1224136"/>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pt-PT" i="1" smtClean="0">
                <a:solidFill>
                  <a:schemeClr val="tx1"/>
                </a:solidFill>
              </a:rPr>
              <a:t>a próxima/passada segunda –feira</a:t>
            </a:r>
            <a:endParaRPr lang="cs-CZ">
              <a:solidFill>
                <a:schemeClr val="tx1"/>
              </a:solidFill>
            </a:endParaRPr>
          </a:p>
        </p:txBody>
      </p:sp>
      <p:cxnSp>
        <p:nvCxnSpPr>
          <p:cNvPr id="4" name="Přímá spojnice se šipkou 3"/>
          <p:cNvCxnSpPr/>
          <p:nvPr/>
        </p:nvCxnSpPr>
        <p:spPr>
          <a:xfrm flipV="1">
            <a:off x="4644008" y="2780928"/>
            <a:ext cx="216024"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Přímá spojnice se šipkou 43"/>
          <p:cNvCxnSpPr/>
          <p:nvPr/>
        </p:nvCxnSpPr>
        <p:spPr>
          <a:xfrm flipH="1" flipV="1">
            <a:off x="3275856" y="2924944"/>
            <a:ext cx="936104"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Přímá spojnice se šipkou 44"/>
          <p:cNvCxnSpPr>
            <a:stCxn id="5" idx="2"/>
          </p:cNvCxnSpPr>
          <p:nvPr/>
        </p:nvCxnSpPr>
        <p:spPr>
          <a:xfrm flipH="1" flipV="1">
            <a:off x="3059832" y="3645024"/>
            <a:ext cx="1080120" cy="3960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Přímá spojnice se šipkou 45"/>
          <p:cNvCxnSpPr>
            <a:endCxn id="33" idx="6"/>
          </p:cNvCxnSpPr>
          <p:nvPr/>
        </p:nvCxnSpPr>
        <p:spPr>
          <a:xfrm flipH="1">
            <a:off x="2627784" y="4149080"/>
            <a:ext cx="187220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Přímá spojnice se šipkou 46"/>
          <p:cNvCxnSpPr/>
          <p:nvPr/>
        </p:nvCxnSpPr>
        <p:spPr>
          <a:xfrm flipH="1">
            <a:off x="2987824" y="4221088"/>
            <a:ext cx="1440160"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Přímá spojnice se šipkou 47"/>
          <p:cNvCxnSpPr/>
          <p:nvPr/>
        </p:nvCxnSpPr>
        <p:spPr>
          <a:xfrm flipH="1">
            <a:off x="3707904" y="4077072"/>
            <a:ext cx="936104" cy="1584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Přímá spojnice se šipkou 48"/>
          <p:cNvCxnSpPr/>
          <p:nvPr/>
        </p:nvCxnSpPr>
        <p:spPr>
          <a:xfrm flipV="1">
            <a:off x="4932040" y="3429000"/>
            <a:ext cx="792088"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Přímá spojnice se šipkou 49"/>
          <p:cNvCxnSpPr/>
          <p:nvPr/>
        </p:nvCxnSpPr>
        <p:spPr>
          <a:xfrm>
            <a:off x="4788024" y="4221088"/>
            <a:ext cx="720080"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Přímá spojnice se šipkou 50"/>
          <p:cNvCxnSpPr/>
          <p:nvPr/>
        </p:nvCxnSpPr>
        <p:spPr>
          <a:xfrm>
            <a:off x="4716016" y="4149080"/>
            <a:ext cx="1008112"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5118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37"/>
                                        </p:tgtEl>
                                        <p:attrNameLst>
                                          <p:attrName>style.visibility</p:attrName>
                                        </p:attrNameLst>
                                      </p:cBhvr>
                                      <p:to>
                                        <p:strVal val="visible"/>
                                      </p:to>
                                    </p:set>
                                    <p:animEffect transition="in" filter="randombar(horizontal)">
                                      <p:cBhvr>
                                        <p:cTn id="13" dur="1000"/>
                                        <p:tgtEl>
                                          <p:spTgt spid="37"/>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randombar(horizontal)">
                                      <p:cBhvr>
                                        <p:cTn id="18" dur="1000"/>
                                        <p:tgtEl>
                                          <p:spTgt spid="33"/>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randombar(horizontal)">
                                      <p:cBhvr>
                                        <p:cTn id="23" dur="1000"/>
                                        <p:tgtEl>
                                          <p:spTgt spid="31"/>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randombar(horizontal)">
                                      <p:cBhvr>
                                        <p:cTn id="28" dur="10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43"/>
                                        </p:tgtEl>
                                        <p:attrNameLst>
                                          <p:attrName>style.visibility</p:attrName>
                                        </p:attrNameLst>
                                      </p:cBhvr>
                                      <p:to>
                                        <p:strVal val="visible"/>
                                      </p:to>
                                    </p:set>
                                    <p:animEffect transition="in" filter="randombar(horizontal)">
                                      <p:cBhvr>
                                        <p:cTn id="33" dur="1000"/>
                                        <p:tgtEl>
                                          <p:spTgt spid="43"/>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39"/>
                                        </p:tgtEl>
                                        <p:attrNameLst>
                                          <p:attrName>style.visibility</p:attrName>
                                        </p:attrNameLst>
                                      </p:cBhvr>
                                      <p:to>
                                        <p:strVal val="visible"/>
                                      </p:to>
                                    </p:set>
                                    <p:animEffect transition="in" filter="randombar(horizontal)">
                                      <p:cBhvr>
                                        <p:cTn id="38" dur="1000"/>
                                        <p:tgtEl>
                                          <p:spTgt spid="39"/>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38"/>
                                        </p:tgtEl>
                                        <p:attrNameLst>
                                          <p:attrName>style.visibility</p:attrName>
                                        </p:attrNameLst>
                                      </p:cBhvr>
                                      <p:to>
                                        <p:strVal val="visible"/>
                                      </p:to>
                                    </p:set>
                                    <p:animEffect transition="in" filter="randombar(horizontal)">
                                      <p:cBhvr>
                                        <p:cTn id="43" dur="1000"/>
                                        <p:tgtEl>
                                          <p:spTgt spid="38"/>
                                        </p:tgtEl>
                                      </p:cBhvr>
                                    </p:animEffect>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randombar(horizontal)">
                                      <p:cBhvr>
                                        <p:cTn id="48" dur="1000"/>
                                        <p:tgtEl>
                                          <p:spTgt spid="10"/>
                                        </p:tgtEl>
                                      </p:cBhvr>
                                    </p:animEffect>
                                  </p:childTnLst>
                                </p:cTn>
                              </p:par>
                            </p:childTnLst>
                          </p:cTn>
                        </p:par>
                      </p:childTnLst>
                    </p:cTn>
                  </p:par>
                  <p:par>
                    <p:cTn id="49" fill="hold">
                      <p:stCondLst>
                        <p:cond delay="indefinite"/>
                      </p:stCondLst>
                      <p:childTnLst>
                        <p:par>
                          <p:cTn id="50" fill="hold">
                            <p:stCondLst>
                              <p:cond delay="0"/>
                            </p:stCondLst>
                            <p:childTnLst>
                              <p:par>
                                <p:cTn id="51" presetID="14" presetClass="entr" presetSubtype="10"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randombar(horizontal)">
                                      <p:cBhvr>
                                        <p:cTn id="53"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animBg="1"/>
      <p:bldP spid="12" grpId="0" animBg="1"/>
      <p:bldP spid="17" grpId="0" animBg="1"/>
      <p:bldP spid="31" grpId="0" animBg="1"/>
      <p:bldP spid="33" grpId="0" animBg="1"/>
      <p:bldP spid="37" grpId="0" animBg="1"/>
      <p:bldP spid="38" grpId="0" animBg="1"/>
      <p:bldP spid="39" grpId="0" animBg="1"/>
      <p:bldP spid="4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marL="0" indent="0">
              <a:buNone/>
            </a:pPr>
            <a:r>
              <a:rPr lang="cs-CZ" smtClean="0"/>
              <a:t> </a:t>
            </a:r>
            <a:endParaRPr lang="cs-CZ"/>
          </a:p>
        </p:txBody>
      </p:sp>
      <p:sp>
        <p:nvSpPr>
          <p:cNvPr id="5" name="Ovál 4"/>
          <p:cNvSpPr/>
          <p:nvPr/>
        </p:nvSpPr>
        <p:spPr>
          <a:xfrm>
            <a:off x="4139952" y="3573016"/>
            <a:ext cx="864096"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6000" smtClean="0"/>
              <a:t>N</a:t>
            </a:r>
            <a:endParaRPr lang="cs-CZ" sz="6000"/>
          </a:p>
        </p:txBody>
      </p:sp>
      <p:sp>
        <p:nvSpPr>
          <p:cNvPr id="10" name="Ovál 9"/>
          <p:cNvSpPr/>
          <p:nvPr/>
        </p:nvSpPr>
        <p:spPr>
          <a:xfrm>
            <a:off x="1835696" y="4869160"/>
            <a:ext cx="1296144" cy="864096"/>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pt-PT" b="1" smtClean="0">
                <a:solidFill>
                  <a:schemeClr val="tx1"/>
                </a:solidFill>
              </a:rPr>
              <a:t>[N+Adj]</a:t>
            </a:r>
            <a:endParaRPr lang="cs-CZ" b="1">
              <a:solidFill>
                <a:schemeClr val="tx1"/>
              </a:solidFill>
            </a:endParaRPr>
          </a:p>
        </p:txBody>
      </p:sp>
      <p:sp>
        <p:nvSpPr>
          <p:cNvPr id="12" name="Ovál 11"/>
          <p:cNvSpPr/>
          <p:nvPr/>
        </p:nvSpPr>
        <p:spPr>
          <a:xfrm>
            <a:off x="1619672" y="3933056"/>
            <a:ext cx="1440160" cy="792088"/>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pt-PT" b="1" smtClean="0">
                <a:solidFill>
                  <a:schemeClr val="tx1"/>
                </a:solidFill>
              </a:rPr>
              <a:t>[Det +N]</a:t>
            </a:r>
            <a:endParaRPr lang="cs-CZ" b="1">
              <a:solidFill>
                <a:schemeClr val="tx1"/>
              </a:solidFill>
            </a:endParaRPr>
          </a:p>
        </p:txBody>
      </p:sp>
      <p:sp>
        <p:nvSpPr>
          <p:cNvPr id="17" name="Ovál 16"/>
          <p:cNvSpPr/>
          <p:nvPr/>
        </p:nvSpPr>
        <p:spPr>
          <a:xfrm>
            <a:off x="2411760" y="2276872"/>
            <a:ext cx="1008112" cy="720080"/>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pt-PT" b="1" i="1" smtClean="0">
                <a:solidFill>
                  <a:schemeClr val="tx1"/>
                </a:solidFill>
              </a:rPr>
              <a:t>            </a:t>
            </a:r>
            <a:r>
              <a:rPr lang="pt-PT" b="1" smtClean="0">
                <a:solidFill>
                  <a:schemeClr val="tx1"/>
                </a:solidFill>
              </a:rPr>
              <a:t>[N] </a:t>
            </a:r>
            <a:endParaRPr lang="cs-CZ" b="1">
              <a:solidFill>
                <a:schemeClr val="tx1"/>
              </a:solidFill>
            </a:endParaRPr>
          </a:p>
        </p:txBody>
      </p:sp>
      <p:sp>
        <p:nvSpPr>
          <p:cNvPr id="31" name="Ovál 30"/>
          <p:cNvSpPr/>
          <p:nvPr/>
        </p:nvSpPr>
        <p:spPr>
          <a:xfrm>
            <a:off x="5975648" y="2852936"/>
            <a:ext cx="3168352" cy="100811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pt-PT" b="1" smtClean="0">
                <a:solidFill>
                  <a:schemeClr val="tx1"/>
                </a:solidFill>
              </a:rPr>
              <a:t>[Prep +Det + N +</a:t>
            </a:r>
            <a:r>
              <a:rPr lang="pt-PT" smtClean="0">
                <a:solidFill>
                  <a:schemeClr val="tx1"/>
                </a:solidFill>
              </a:rPr>
              <a:t>Ad</a:t>
            </a:r>
            <a:r>
              <a:rPr lang="pt-PT" b="1" smtClean="0">
                <a:solidFill>
                  <a:schemeClr val="tx1"/>
                </a:solidFill>
              </a:rPr>
              <a:t>j]</a:t>
            </a:r>
            <a:r>
              <a:rPr lang="pt-PT" smtClean="0"/>
              <a:t>	</a:t>
            </a:r>
            <a:r>
              <a:rPr lang="pt-PT" i="1" smtClean="0"/>
              <a:t> </a:t>
            </a:r>
            <a:endParaRPr lang="cs-CZ"/>
          </a:p>
        </p:txBody>
      </p:sp>
      <p:sp>
        <p:nvSpPr>
          <p:cNvPr id="33" name="Ovál 32"/>
          <p:cNvSpPr/>
          <p:nvPr/>
        </p:nvSpPr>
        <p:spPr>
          <a:xfrm>
            <a:off x="2771800" y="5589240"/>
            <a:ext cx="2376264" cy="72008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pt-PT" smtClean="0"/>
          </a:p>
          <a:p>
            <a:pPr lvl="0"/>
            <a:r>
              <a:rPr lang="pt-PT" b="1" smtClean="0"/>
              <a:t>[Prep +Det +N] </a:t>
            </a:r>
            <a:r>
              <a:rPr lang="pt-PT" smtClean="0"/>
              <a:t>	</a:t>
            </a:r>
            <a:endParaRPr lang="cs-CZ"/>
          </a:p>
        </p:txBody>
      </p:sp>
      <p:sp>
        <p:nvSpPr>
          <p:cNvPr id="37" name="Ovál 36"/>
          <p:cNvSpPr/>
          <p:nvPr/>
        </p:nvSpPr>
        <p:spPr>
          <a:xfrm>
            <a:off x="1475656" y="3212976"/>
            <a:ext cx="1512168" cy="648072"/>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pt-PT" smtClean="0"/>
              <a:t>[Prep +N]</a:t>
            </a:r>
            <a:endParaRPr lang="cs-CZ"/>
          </a:p>
        </p:txBody>
      </p:sp>
      <p:sp>
        <p:nvSpPr>
          <p:cNvPr id="38" name="Ovál 37"/>
          <p:cNvSpPr/>
          <p:nvPr/>
        </p:nvSpPr>
        <p:spPr>
          <a:xfrm>
            <a:off x="5868144" y="4365104"/>
            <a:ext cx="3024336" cy="792088"/>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pt-PT" b="1" smtClean="0">
                <a:solidFill>
                  <a:schemeClr val="tx1"/>
                </a:solidFill>
              </a:rPr>
              <a:t>[Prep +Det + Adj+N ]</a:t>
            </a:r>
            <a:endParaRPr lang="cs-CZ"/>
          </a:p>
        </p:txBody>
      </p:sp>
      <p:sp>
        <p:nvSpPr>
          <p:cNvPr id="39" name="Ovál 38"/>
          <p:cNvSpPr/>
          <p:nvPr/>
        </p:nvSpPr>
        <p:spPr>
          <a:xfrm flipH="1">
            <a:off x="5076056" y="5301208"/>
            <a:ext cx="2592288" cy="864096"/>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pt-PT" b="1" smtClean="0">
                <a:solidFill>
                  <a:schemeClr val="tx1"/>
                </a:solidFill>
              </a:rPr>
              <a:t>[N+Prep+ N+Adj]</a:t>
            </a:r>
            <a:endParaRPr lang="cs-CZ" b="1">
              <a:solidFill>
                <a:schemeClr val="tx1"/>
              </a:solidFill>
            </a:endParaRPr>
          </a:p>
        </p:txBody>
      </p:sp>
      <p:sp>
        <p:nvSpPr>
          <p:cNvPr id="42" name="Nadpis 41"/>
          <p:cNvSpPr>
            <a:spLocks noGrp="1"/>
          </p:cNvSpPr>
          <p:nvPr>
            <p:ph type="title"/>
          </p:nvPr>
        </p:nvSpPr>
        <p:spPr/>
        <p:txBody>
          <a:bodyPr/>
          <a:lstStyle/>
          <a:p>
            <a:r>
              <a:rPr lang="pt-PT" i="1" smtClean="0"/>
              <a:t>N = nome do dia da semana</a:t>
            </a:r>
            <a:endParaRPr lang="cs-CZ" i="1"/>
          </a:p>
        </p:txBody>
      </p:sp>
      <p:sp>
        <p:nvSpPr>
          <p:cNvPr id="43" name="Ovál 42"/>
          <p:cNvSpPr/>
          <p:nvPr/>
        </p:nvSpPr>
        <p:spPr>
          <a:xfrm>
            <a:off x="3707904" y="1772816"/>
            <a:ext cx="2160240" cy="1008112"/>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pt-PT" b="1" smtClean="0">
                <a:solidFill>
                  <a:schemeClr val="tx1"/>
                </a:solidFill>
              </a:rPr>
              <a:t>[Det + Adj+N]</a:t>
            </a:r>
            <a:endParaRPr lang="cs-CZ">
              <a:solidFill>
                <a:schemeClr val="tx1"/>
              </a:solidFill>
            </a:endParaRPr>
          </a:p>
        </p:txBody>
      </p:sp>
      <p:cxnSp>
        <p:nvCxnSpPr>
          <p:cNvPr id="4" name="Přímá spojnice se šipkou 3"/>
          <p:cNvCxnSpPr/>
          <p:nvPr/>
        </p:nvCxnSpPr>
        <p:spPr>
          <a:xfrm flipV="1">
            <a:off x="4644008" y="2780928"/>
            <a:ext cx="216024"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Přímá spojnice se šipkou 43"/>
          <p:cNvCxnSpPr/>
          <p:nvPr/>
        </p:nvCxnSpPr>
        <p:spPr>
          <a:xfrm flipH="1" flipV="1">
            <a:off x="3275856" y="2924944"/>
            <a:ext cx="936104"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Přímá spojnice se šipkou 44"/>
          <p:cNvCxnSpPr>
            <a:stCxn id="5" idx="2"/>
          </p:cNvCxnSpPr>
          <p:nvPr/>
        </p:nvCxnSpPr>
        <p:spPr>
          <a:xfrm flipH="1" flipV="1">
            <a:off x="3059832" y="3645024"/>
            <a:ext cx="1080120" cy="3960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Přímá spojnice se šipkou 45"/>
          <p:cNvCxnSpPr/>
          <p:nvPr/>
        </p:nvCxnSpPr>
        <p:spPr>
          <a:xfrm flipH="1">
            <a:off x="3059832" y="4221088"/>
            <a:ext cx="187220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Přímá spojnice se šipkou 46"/>
          <p:cNvCxnSpPr/>
          <p:nvPr/>
        </p:nvCxnSpPr>
        <p:spPr>
          <a:xfrm flipH="1">
            <a:off x="2987824" y="4221088"/>
            <a:ext cx="1440160"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Přímá spojnice se šipkou 47"/>
          <p:cNvCxnSpPr/>
          <p:nvPr/>
        </p:nvCxnSpPr>
        <p:spPr>
          <a:xfrm flipH="1">
            <a:off x="4067944" y="4077072"/>
            <a:ext cx="576064" cy="1368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Přímá spojnice se šipkou 48"/>
          <p:cNvCxnSpPr/>
          <p:nvPr/>
        </p:nvCxnSpPr>
        <p:spPr>
          <a:xfrm flipV="1">
            <a:off x="4932040" y="3429000"/>
            <a:ext cx="792088"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Přímá spojnice se šipkou 49"/>
          <p:cNvCxnSpPr/>
          <p:nvPr/>
        </p:nvCxnSpPr>
        <p:spPr>
          <a:xfrm>
            <a:off x="4788024" y="4221088"/>
            <a:ext cx="720080"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Přímá spojnice se šipkou 50"/>
          <p:cNvCxnSpPr/>
          <p:nvPr/>
        </p:nvCxnSpPr>
        <p:spPr>
          <a:xfrm>
            <a:off x="4716016" y="4149080"/>
            <a:ext cx="1008112"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3559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249"/>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fade">
                                      <p:cBhvr>
                                        <p:cTn id="17" dur="250"/>
                                        <p:tgtEl>
                                          <p:spTgt spid="4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250"/>
                                        <p:tgtEl>
                                          <p:spTgt spid="31"/>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grpId="0" nodeType="click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fade">
                                      <p:cBhvr>
                                        <p:cTn id="31" dur="250"/>
                                        <p:tgtEl>
                                          <p:spTgt spid="38"/>
                                        </p:tgtEl>
                                      </p:cBhvr>
                                    </p:animEffect>
                                    <p:anim calcmode="lin" valueType="num">
                                      <p:cBhvr>
                                        <p:cTn id="32" dur="250" fill="hold"/>
                                        <p:tgtEl>
                                          <p:spTgt spid="38"/>
                                        </p:tgtEl>
                                        <p:attrNameLst>
                                          <p:attrName>ppt_w</p:attrName>
                                        </p:attrNameLst>
                                      </p:cBhvr>
                                      <p:tavLst>
                                        <p:tav tm="0" fmla="#ppt_w*sin(2.5*pi*$)">
                                          <p:val>
                                            <p:fltVal val="0"/>
                                          </p:val>
                                        </p:tav>
                                        <p:tav tm="100000">
                                          <p:val>
                                            <p:fltVal val="1"/>
                                          </p:val>
                                        </p:tav>
                                      </p:tavLst>
                                    </p:anim>
                                    <p:anim calcmode="lin" valueType="num">
                                      <p:cBhvr>
                                        <p:cTn id="33" dur="250" fill="hold"/>
                                        <p:tgtEl>
                                          <p:spTgt spid="38"/>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39"/>
                                        </p:tgtEl>
                                        <p:attrNameLst>
                                          <p:attrName>style.visibility</p:attrName>
                                        </p:attrNameLst>
                                      </p:cBhvr>
                                      <p:to>
                                        <p:strVal val="visible"/>
                                      </p:to>
                                    </p:set>
                                    <p:animEffect transition="in" filter="circle(in)">
                                      <p:cBhvr>
                                        <p:cTn id="38" dur="250"/>
                                        <p:tgtEl>
                                          <p:spTgt spid="39"/>
                                        </p:tgtEl>
                                      </p:cBhvr>
                                    </p:animEffect>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down)">
                                      <p:cBhvr>
                                        <p:cTn id="43" dur="72">
                                          <p:stCondLst>
                                            <p:cond delay="0"/>
                                          </p:stCondLst>
                                        </p:cTn>
                                        <p:tgtEl>
                                          <p:spTgt spid="10"/>
                                        </p:tgtEl>
                                      </p:cBhvr>
                                    </p:animEffect>
                                    <p:anim calcmode="lin" valueType="num">
                                      <p:cBhvr>
                                        <p:cTn id="44" dur="228"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45" dur="83"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46" dur="83" tmFilter="0, 0; 0.125,0.2665; 0.25,0.4; 0.375,0.465; 0.5,0.5;  0.625,0.535; 0.75,0.6; 0.875,0.7335; 1,1">
                                          <p:stCondLst>
                                            <p:cond delay="83"/>
                                          </p:stCondLst>
                                        </p:cTn>
                                        <p:tgtEl>
                                          <p:spTgt spid="10"/>
                                        </p:tgtEl>
                                        <p:attrNameLst>
                                          <p:attrName>ppt_y</p:attrName>
                                        </p:attrNameLst>
                                      </p:cBhvr>
                                      <p:tavLst>
                                        <p:tav tm="0" fmla="#ppt_y-sin(pi*$)/9">
                                          <p:val>
                                            <p:fltVal val="0"/>
                                          </p:val>
                                        </p:tav>
                                        <p:tav tm="100000">
                                          <p:val>
                                            <p:fltVal val="1"/>
                                          </p:val>
                                        </p:tav>
                                      </p:tavLst>
                                    </p:anim>
                                    <p:anim calcmode="lin" valueType="num">
                                      <p:cBhvr>
                                        <p:cTn id="47" dur="41" tmFilter="0, 0; 0.125,0.2665; 0.25,0.4; 0.375,0.465; 0.5,0.5;  0.625,0.535; 0.75,0.6; 0.875,0.7335; 1,1">
                                          <p:stCondLst>
                                            <p:cond delay="166"/>
                                          </p:stCondLst>
                                        </p:cTn>
                                        <p:tgtEl>
                                          <p:spTgt spid="10"/>
                                        </p:tgtEl>
                                        <p:attrNameLst>
                                          <p:attrName>ppt_y</p:attrName>
                                        </p:attrNameLst>
                                      </p:cBhvr>
                                      <p:tavLst>
                                        <p:tav tm="0" fmla="#ppt_y-sin(pi*$)/27">
                                          <p:val>
                                            <p:fltVal val="0"/>
                                          </p:val>
                                        </p:tav>
                                        <p:tav tm="100000">
                                          <p:val>
                                            <p:fltVal val="1"/>
                                          </p:val>
                                        </p:tav>
                                      </p:tavLst>
                                    </p:anim>
                                    <p:anim calcmode="lin" valueType="num">
                                      <p:cBhvr>
                                        <p:cTn id="48" dur="21" tmFilter="0, 0; 0.125,0.2665; 0.25,0.4; 0.375,0.465; 0.5,0.5;  0.625,0.535; 0.75,0.6; 0.875,0.7335; 1,1">
                                          <p:stCondLst>
                                            <p:cond delay="207"/>
                                          </p:stCondLst>
                                        </p:cTn>
                                        <p:tgtEl>
                                          <p:spTgt spid="10"/>
                                        </p:tgtEl>
                                        <p:attrNameLst>
                                          <p:attrName>ppt_y</p:attrName>
                                        </p:attrNameLst>
                                      </p:cBhvr>
                                      <p:tavLst>
                                        <p:tav tm="0" fmla="#ppt_y-sin(pi*$)/81">
                                          <p:val>
                                            <p:fltVal val="0"/>
                                          </p:val>
                                        </p:tav>
                                        <p:tav tm="100000">
                                          <p:val>
                                            <p:fltVal val="1"/>
                                          </p:val>
                                        </p:tav>
                                      </p:tavLst>
                                    </p:anim>
                                    <p:animScale>
                                      <p:cBhvr>
                                        <p:cTn id="49" dur="3">
                                          <p:stCondLst>
                                            <p:cond delay="81"/>
                                          </p:stCondLst>
                                        </p:cTn>
                                        <p:tgtEl>
                                          <p:spTgt spid="10"/>
                                        </p:tgtEl>
                                      </p:cBhvr>
                                      <p:to x="100000" y="60000"/>
                                    </p:animScale>
                                    <p:animScale>
                                      <p:cBhvr>
                                        <p:cTn id="50" dur="21" decel="50000">
                                          <p:stCondLst>
                                            <p:cond delay="85"/>
                                          </p:stCondLst>
                                        </p:cTn>
                                        <p:tgtEl>
                                          <p:spTgt spid="10"/>
                                        </p:tgtEl>
                                      </p:cBhvr>
                                      <p:to x="100000" y="100000"/>
                                    </p:animScale>
                                    <p:animScale>
                                      <p:cBhvr>
                                        <p:cTn id="51" dur="3">
                                          <p:stCondLst>
                                            <p:cond delay="164"/>
                                          </p:stCondLst>
                                        </p:cTn>
                                        <p:tgtEl>
                                          <p:spTgt spid="10"/>
                                        </p:tgtEl>
                                      </p:cBhvr>
                                      <p:to x="100000" y="80000"/>
                                    </p:animScale>
                                    <p:animScale>
                                      <p:cBhvr>
                                        <p:cTn id="52" dur="21" decel="50000">
                                          <p:stCondLst>
                                            <p:cond delay="167"/>
                                          </p:stCondLst>
                                        </p:cTn>
                                        <p:tgtEl>
                                          <p:spTgt spid="10"/>
                                        </p:tgtEl>
                                      </p:cBhvr>
                                      <p:to x="100000" y="100000"/>
                                    </p:animScale>
                                    <p:animScale>
                                      <p:cBhvr>
                                        <p:cTn id="53" dur="3">
                                          <p:stCondLst>
                                            <p:cond delay="205"/>
                                          </p:stCondLst>
                                        </p:cTn>
                                        <p:tgtEl>
                                          <p:spTgt spid="10"/>
                                        </p:tgtEl>
                                      </p:cBhvr>
                                      <p:to x="100000" y="90000"/>
                                    </p:animScale>
                                    <p:animScale>
                                      <p:cBhvr>
                                        <p:cTn id="54" dur="21" decel="50000">
                                          <p:stCondLst>
                                            <p:cond delay="208"/>
                                          </p:stCondLst>
                                        </p:cTn>
                                        <p:tgtEl>
                                          <p:spTgt spid="10"/>
                                        </p:tgtEl>
                                      </p:cBhvr>
                                      <p:to x="100000" y="100000"/>
                                    </p:animScale>
                                    <p:animScale>
                                      <p:cBhvr>
                                        <p:cTn id="55" dur="3">
                                          <p:stCondLst>
                                            <p:cond delay="226"/>
                                          </p:stCondLst>
                                        </p:cTn>
                                        <p:tgtEl>
                                          <p:spTgt spid="10"/>
                                        </p:tgtEl>
                                      </p:cBhvr>
                                      <p:to x="100000" y="95000"/>
                                    </p:animScale>
                                    <p:animScale>
                                      <p:cBhvr>
                                        <p:cTn id="56" dur="21" decel="50000">
                                          <p:stCondLst>
                                            <p:cond delay="229"/>
                                          </p:stCondLst>
                                        </p:cTn>
                                        <p:tgtEl>
                                          <p:spTgt spid="10"/>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37"/>
                                        </p:tgtEl>
                                        <p:attrNameLst>
                                          <p:attrName>style.visibility</p:attrName>
                                        </p:attrNameLst>
                                      </p:cBhvr>
                                      <p:to>
                                        <p:strVal val="visible"/>
                                      </p:to>
                                    </p:set>
                                    <p:animEffect transition="in" filter="wipe(down)">
                                      <p:cBhvr>
                                        <p:cTn id="61" dur="250"/>
                                        <p:tgtEl>
                                          <p:spTgt spid="37"/>
                                        </p:tgtEl>
                                      </p:cBhvr>
                                    </p:animEffect>
                                  </p:childTnLst>
                                </p:cTn>
                              </p:par>
                            </p:childTnLst>
                          </p:cTn>
                        </p:par>
                      </p:childTnLst>
                    </p:cTn>
                  </p:par>
                  <p:par>
                    <p:cTn id="62" fill="hold">
                      <p:stCondLst>
                        <p:cond delay="indefinite"/>
                      </p:stCondLst>
                      <p:childTnLst>
                        <p:par>
                          <p:cTn id="63" fill="hold">
                            <p:stCondLst>
                              <p:cond delay="0"/>
                            </p:stCondLst>
                            <p:childTnLst>
                              <p:par>
                                <p:cTn id="64" presetID="31" presetClass="entr" presetSubtype="0" fill="hold" grpId="0" nodeType="clickEffect">
                                  <p:stCondLst>
                                    <p:cond delay="0"/>
                                  </p:stCondLst>
                                  <p:childTnLst>
                                    <p:set>
                                      <p:cBhvr>
                                        <p:cTn id="65" dur="1" fill="hold">
                                          <p:stCondLst>
                                            <p:cond delay="0"/>
                                          </p:stCondLst>
                                        </p:cTn>
                                        <p:tgtEl>
                                          <p:spTgt spid="12"/>
                                        </p:tgtEl>
                                        <p:attrNameLst>
                                          <p:attrName>style.visibility</p:attrName>
                                        </p:attrNameLst>
                                      </p:cBhvr>
                                      <p:to>
                                        <p:strVal val="visible"/>
                                      </p:to>
                                    </p:set>
                                    <p:anim calcmode="lin" valueType="num">
                                      <p:cBhvr>
                                        <p:cTn id="66" dur="500" fill="hold"/>
                                        <p:tgtEl>
                                          <p:spTgt spid="12"/>
                                        </p:tgtEl>
                                        <p:attrNameLst>
                                          <p:attrName>ppt_w</p:attrName>
                                        </p:attrNameLst>
                                      </p:cBhvr>
                                      <p:tavLst>
                                        <p:tav tm="0">
                                          <p:val>
                                            <p:fltVal val="0"/>
                                          </p:val>
                                        </p:tav>
                                        <p:tav tm="100000">
                                          <p:val>
                                            <p:strVal val="#ppt_w"/>
                                          </p:val>
                                        </p:tav>
                                      </p:tavLst>
                                    </p:anim>
                                    <p:anim calcmode="lin" valueType="num">
                                      <p:cBhvr>
                                        <p:cTn id="67" dur="500" fill="hold"/>
                                        <p:tgtEl>
                                          <p:spTgt spid="12"/>
                                        </p:tgtEl>
                                        <p:attrNameLst>
                                          <p:attrName>ppt_h</p:attrName>
                                        </p:attrNameLst>
                                      </p:cBhvr>
                                      <p:tavLst>
                                        <p:tav tm="0">
                                          <p:val>
                                            <p:fltVal val="0"/>
                                          </p:val>
                                        </p:tav>
                                        <p:tav tm="100000">
                                          <p:val>
                                            <p:strVal val="#ppt_h"/>
                                          </p:val>
                                        </p:tav>
                                      </p:tavLst>
                                    </p:anim>
                                    <p:anim calcmode="lin" valueType="num">
                                      <p:cBhvr>
                                        <p:cTn id="68" dur="500" fill="hold"/>
                                        <p:tgtEl>
                                          <p:spTgt spid="12"/>
                                        </p:tgtEl>
                                        <p:attrNameLst>
                                          <p:attrName>style.rotation</p:attrName>
                                        </p:attrNameLst>
                                      </p:cBhvr>
                                      <p:tavLst>
                                        <p:tav tm="0">
                                          <p:val>
                                            <p:fltVal val="90"/>
                                          </p:val>
                                        </p:tav>
                                        <p:tav tm="100000">
                                          <p:val>
                                            <p:fltVal val="0"/>
                                          </p:val>
                                        </p:tav>
                                      </p:tavLst>
                                    </p:anim>
                                    <p:animEffect transition="in" filter="fade">
                                      <p:cBhvr>
                                        <p:cTn id="69" dur="500"/>
                                        <p:tgtEl>
                                          <p:spTgt spid="12"/>
                                        </p:tgtEl>
                                      </p:cBhvr>
                                    </p:animEffect>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33"/>
                                        </p:tgtEl>
                                        <p:attrNameLst>
                                          <p:attrName>style.visibility</p:attrName>
                                        </p:attrNameLst>
                                      </p:cBhvr>
                                      <p:to>
                                        <p:strVal val="visible"/>
                                      </p:to>
                                    </p:set>
                                    <p:anim calcmode="lin" valueType="num">
                                      <p:cBhvr additive="base">
                                        <p:cTn id="74" dur="250" fill="hold"/>
                                        <p:tgtEl>
                                          <p:spTgt spid="33"/>
                                        </p:tgtEl>
                                        <p:attrNameLst>
                                          <p:attrName>ppt_x</p:attrName>
                                        </p:attrNameLst>
                                      </p:cBhvr>
                                      <p:tavLst>
                                        <p:tav tm="0">
                                          <p:val>
                                            <p:strVal val="#ppt_x"/>
                                          </p:val>
                                        </p:tav>
                                        <p:tav tm="100000">
                                          <p:val>
                                            <p:strVal val="#ppt_x"/>
                                          </p:val>
                                        </p:tav>
                                      </p:tavLst>
                                    </p:anim>
                                    <p:anim calcmode="lin" valueType="num">
                                      <p:cBhvr additive="base">
                                        <p:cTn id="75" dur="25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animBg="1"/>
      <p:bldP spid="12" grpId="0" animBg="1"/>
      <p:bldP spid="17" grpId="0" animBg="1"/>
      <p:bldP spid="31" grpId="0" animBg="1"/>
      <p:bldP spid="31" grpId="1" animBg="1"/>
      <p:bldP spid="33" grpId="0" animBg="1"/>
      <p:bldP spid="37" grpId="0" animBg="1"/>
      <p:bldP spid="38" grpId="0" animBg="1"/>
      <p:bldP spid="39" grpId="0" animBg="1"/>
      <p:bldP spid="4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260648"/>
            <a:ext cx="8373616" cy="1296144"/>
          </a:xfrm>
        </p:spPr>
        <p:txBody>
          <a:bodyPr>
            <a:normAutofit fontScale="90000"/>
          </a:bodyPr>
          <a:lstStyle/>
          <a:p>
            <a:r>
              <a:rPr lang="pt-PT" b="1" i="1" smtClean="0">
                <a:solidFill>
                  <a:srgbClr val="00B050"/>
                </a:solidFill>
              </a:rPr>
              <a:t>a 3ª fase: </a:t>
            </a:r>
            <a:r>
              <a:rPr lang="pt-PT" b="1" smtClean="0">
                <a:solidFill>
                  <a:srgbClr val="FF0000"/>
                </a:solidFill>
              </a:rPr>
              <a:t>agrupamento das ideias - interdisciplinaridade </a:t>
            </a:r>
            <a:r>
              <a:rPr lang="cs-CZ" b="1" smtClean="0">
                <a:solidFill>
                  <a:srgbClr val="FF0000"/>
                </a:solidFill>
              </a:rPr>
              <a:t> </a:t>
            </a:r>
            <a:endParaRPr lang="cs-CZ" b="1">
              <a:solidFill>
                <a:srgbClr val="FF0000"/>
              </a:solidFill>
            </a:endParaRPr>
          </a:p>
        </p:txBody>
      </p:sp>
      <p:sp>
        <p:nvSpPr>
          <p:cNvPr id="3" name="Zástupný symbol pro obsah 2"/>
          <p:cNvSpPr>
            <a:spLocks noGrp="1"/>
          </p:cNvSpPr>
          <p:nvPr>
            <p:ph idx="1"/>
          </p:nvPr>
        </p:nvSpPr>
        <p:spPr>
          <a:xfrm>
            <a:off x="107504" y="1600200"/>
            <a:ext cx="8579296" cy="5257800"/>
          </a:xfrm>
        </p:spPr>
        <p:txBody>
          <a:bodyPr/>
          <a:lstStyle/>
          <a:p>
            <a:pPr marL="0" indent="0">
              <a:buNone/>
            </a:pPr>
            <a:r>
              <a:rPr lang="cs-CZ" smtClean="0"/>
              <a:t> </a:t>
            </a:r>
            <a:r>
              <a:rPr lang="pt-PT" smtClean="0"/>
              <a:t> </a:t>
            </a:r>
            <a:endParaRPr lang="cs-CZ" smtClean="0"/>
          </a:p>
          <a:p>
            <a:pPr marL="0" indent="0">
              <a:buNone/>
            </a:pPr>
            <a:endParaRPr lang="cs-CZ"/>
          </a:p>
        </p:txBody>
      </p:sp>
      <p:sp>
        <p:nvSpPr>
          <p:cNvPr id="5" name="Ovál 4"/>
          <p:cNvSpPr/>
          <p:nvPr/>
        </p:nvSpPr>
        <p:spPr>
          <a:xfrm>
            <a:off x="4139952" y="357301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6000" smtClean="0"/>
              <a:t>N</a:t>
            </a:r>
            <a:endParaRPr lang="cs-CZ" sz="6000"/>
          </a:p>
        </p:txBody>
      </p:sp>
      <p:sp>
        <p:nvSpPr>
          <p:cNvPr id="10" name="Ovál 9"/>
          <p:cNvSpPr/>
          <p:nvPr/>
        </p:nvSpPr>
        <p:spPr>
          <a:xfrm>
            <a:off x="6300192" y="2060848"/>
            <a:ext cx="2088232" cy="864096"/>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mtClean="0"/>
              <a:t>variabilidade sintática</a:t>
            </a:r>
            <a:endParaRPr lang="cs-CZ"/>
          </a:p>
        </p:txBody>
      </p:sp>
      <p:sp>
        <p:nvSpPr>
          <p:cNvPr id="25" name="Ovál 24"/>
          <p:cNvSpPr/>
          <p:nvPr/>
        </p:nvSpPr>
        <p:spPr>
          <a:xfrm>
            <a:off x="3275856" y="5805264"/>
            <a:ext cx="2664296" cy="936104"/>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mtClean="0"/>
              <a:t>variabilidade diacrónica</a:t>
            </a:r>
            <a:endParaRPr lang="cs-CZ"/>
          </a:p>
        </p:txBody>
      </p:sp>
      <p:sp>
        <p:nvSpPr>
          <p:cNvPr id="6" name="Oblouk 5"/>
          <p:cNvSpPr/>
          <p:nvPr/>
        </p:nvSpPr>
        <p:spPr>
          <a:xfrm>
            <a:off x="2555776" y="2204864"/>
            <a:ext cx="45719" cy="4571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42" name="Ovál 41"/>
          <p:cNvSpPr/>
          <p:nvPr/>
        </p:nvSpPr>
        <p:spPr>
          <a:xfrm>
            <a:off x="6057485" y="3645024"/>
            <a:ext cx="3096344" cy="93610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mtClean="0"/>
              <a:t>variabilidade semântica – aspetual e temporal</a:t>
            </a:r>
            <a:endParaRPr lang="cs-CZ"/>
          </a:p>
        </p:txBody>
      </p:sp>
      <p:sp>
        <p:nvSpPr>
          <p:cNvPr id="54" name="Ovál 53"/>
          <p:cNvSpPr/>
          <p:nvPr/>
        </p:nvSpPr>
        <p:spPr>
          <a:xfrm>
            <a:off x="5508104" y="5157192"/>
            <a:ext cx="2664296" cy="936104"/>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mtClean="0"/>
              <a:t>variabilidade sintático-semântica </a:t>
            </a:r>
            <a:endParaRPr lang="cs-CZ"/>
          </a:p>
        </p:txBody>
      </p:sp>
      <p:sp>
        <p:nvSpPr>
          <p:cNvPr id="55" name="Ovál 54"/>
          <p:cNvSpPr/>
          <p:nvPr/>
        </p:nvSpPr>
        <p:spPr>
          <a:xfrm>
            <a:off x="3131840" y="1916832"/>
            <a:ext cx="2664296" cy="936104"/>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mtClean="0"/>
              <a:t>variabilidade morfo-sintática</a:t>
            </a:r>
            <a:endParaRPr lang="cs-CZ"/>
          </a:p>
        </p:txBody>
      </p:sp>
      <p:sp>
        <p:nvSpPr>
          <p:cNvPr id="14" name="Ovál 13"/>
          <p:cNvSpPr/>
          <p:nvPr/>
        </p:nvSpPr>
        <p:spPr>
          <a:xfrm>
            <a:off x="395536" y="3356992"/>
            <a:ext cx="2304256" cy="936104"/>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estudo quantitativo</a:t>
            </a:r>
            <a:endParaRPr lang="cs-CZ"/>
          </a:p>
        </p:txBody>
      </p:sp>
      <p:sp>
        <p:nvSpPr>
          <p:cNvPr id="15" name="Ovál 14"/>
          <p:cNvSpPr/>
          <p:nvPr/>
        </p:nvSpPr>
        <p:spPr>
          <a:xfrm>
            <a:off x="251520" y="5229200"/>
            <a:ext cx="2304256" cy="936104"/>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estudo </a:t>
            </a:r>
          </a:p>
          <a:p>
            <a:pPr algn="ctr"/>
            <a:r>
              <a:rPr lang="cs-CZ" smtClean="0"/>
              <a:t>comparativo</a:t>
            </a:r>
            <a:endParaRPr lang="cs-CZ"/>
          </a:p>
        </p:txBody>
      </p:sp>
      <p:sp>
        <p:nvSpPr>
          <p:cNvPr id="16" name="Ovál 15"/>
          <p:cNvSpPr/>
          <p:nvPr/>
        </p:nvSpPr>
        <p:spPr>
          <a:xfrm>
            <a:off x="395536" y="1988840"/>
            <a:ext cx="2304256" cy="936104"/>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estudo </a:t>
            </a:r>
          </a:p>
          <a:p>
            <a:pPr algn="ctr"/>
            <a:r>
              <a:rPr lang="cs-CZ" smtClean="0"/>
              <a:t>textual (estilística)</a:t>
            </a:r>
            <a:endParaRPr lang="cs-CZ"/>
          </a:p>
        </p:txBody>
      </p:sp>
      <p:sp>
        <p:nvSpPr>
          <p:cNvPr id="17" name="Ovál 16"/>
          <p:cNvSpPr/>
          <p:nvPr/>
        </p:nvSpPr>
        <p:spPr>
          <a:xfrm>
            <a:off x="2051720" y="4149080"/>
            <a:ext cx="2304256" cy="936104"/>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estudo qua</a:t>
            </a:r>
            <a:r>
              <a:rPr lang="pt-PT" smtClean="0"/>
              <a:t>l</a:t>
            </a:r>
            <a:r>
              <a:rPr lang="cs-CZ" smtClean="0"/>
              <a:t>itativo</a:t>
            </a:r>
            <a:endParaRPr lang="cs-CZ"/>
          </a:p>
        </p:txBody>
      </p:sp>
    </p:spTree>
    <p:extLst>
      <p:ext uri="{BB962C8B-B14F-4D97-AF65-F5344CB8AC3E}">
        <p14:creationId xmlns:p14="http://schemas.microsoft.com/office/powerpoint/2010/main" val="595844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wipe(down)">
                                      <p:cBhvr>
                                        <p:cTn id="13" dur="1000"/>
                                        <p:tgtEl>
                                          <p:spTgt spid="42"/>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55"/>
                                        </p:tgtEl>
                                        <p:attrNameLst>
                                          <p:attrName>style.visibility</p:attrName>
                                        </p:attrNameLst>
                                      </p:cBhvr>
                                      <p:to>
                                        <p:strVal val="visible"/>
                                      </p:to>
                                    </p:set>
                                    <p:animEffect transition="in" filter="wipe(down)">
                                      <p:cBhvr>
                                        <p:cTn id="18" dur="1000"/>
                                        <p:tgtEl>
                                          <p:spTgt spid="5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down)">
                                      <p:cBhvr>
                                        <p:cTn id="23" dur="10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down)">
                                      <p:cBhvr>
                                        <p:cTn id="28" dur="175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54"/>
                                        </p:tgtEl>
                                        <p:attrNameLst>
                                          <p:attrName>style.visibility</p:attrName>
                                        </p:attrNameLst>
                                      </p:cBhvr>
                                      <p:to>
                                        <p:strVal val="visible"/>
                                      </p:to>
                                    </p:set>
                                    <p:animEffect transition="in" filter="wipe(down)">
                                      <p:cBhvr>
                                        <p:cTn id="33" dur="1000"/>
                                        <p:tgtEl>
                                          <p:spTgt spid="54"/>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ipe(down)">
                                      <p:cBhvr>
                                        <p:cTn id="38" dur="10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1000"/>
                                        <p:tgtEl>
                                          <p:spTgt spid="14"/>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wipe(down)">
                                      <p:cBhvr>
                                        <p:cTn id="48" dur="10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wipe(down)">
                                      <p:cBhvr>
                                        <p:cTn id="53"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animBg="1"/>
      <p:bldP spid="25" grpId="0" animBg="1"/>
      <p:bldP spid="42" grpId="0" animBg="1"/>
      <p:bldP spid="54" grpId="0" animBg="1"/>
      <p:bldP spid="55" grpId="0" animBg="1"/>
      <p:bldP spid="14" grpId="0" animBg="1"/>
      <p:bldP spid="15" grpId="0" animBg="1"/>
      <p:bldP spid="16" grpId="0" animBg="1"/>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t-PT" b="1" i="1" smtClean="0">
                <a:solidFill>
                  <a:srgbClr val="00B050"/>
                </a:solidFill>
              </a:rPr>
              <a:t>a 4ª  fase</a:t>
            </a:r>
            <a:r>
              <a:rPr lang="pt-PT" b="1" smtClean="0">
                <a:solidFill>
                  <a:srgbClr val="FF0000"/>
                </a:solidFill>
              </a:rPr>
              <a:t>: hierarquização</a:t>
            </a:r>
            <a:r>
              <a:rPr lang="pt-PT" smtClean="0"/>
              <a:t>     </a:t>
            </a:r>
            <a:endParaRPr lang="cs-CZ"/>
          </a:p>
        </p:txBody>
      </p:sp>
      <p:sp>
        <p:nvSpPr>
          <p:cNvPr id="3" name="Zástupný symbol pro obsah 2"/>
          <p:cNvSpPr>
            <a:spLocks noGrp="1"/>
          </p:cNvSpPr>
          <p:nvPr>
            <p:ph idx="1"/>
          </p:nvPr>
        </p:nvSpPr>
        <p:spPr/>
        <p:txBody>
          <a:bodyPr>
            <a:normAutofit fontScale="70000" lnSpcReduction="20000"/>
          </a:bodyPr>
          <a:lstStyle/>
          <a:p>
            <a:pPr marL="0" indent="0">
              <a:buNone/>
            </a:pPr>
            <a:endParaRPr lang="pt-PT" smtClean="0"/>
          </a:p>
          <a:p>
            <a:pPr marL="0" indent="0">
              <a:buNone/>
            </a:pPr>
            <a:r>
              <a:rPr lang="pt-PT"/>
              <a:t> </a:t>
            </a:r>
            <a:r>
              <a:rPr lang="pt-PT" smtClean="0"/>
              <a:t>                          aspeto e tempo Verbais</a:t>
            </a:r>
          </a:p>
          <a:p>
            <a:pPr marL="2628900" lvl="6" indent="0">
              <a:buNone/>
            </a:pPr>
            <a:r>
              <a:rPr lang="pt-PT" smtClean="0"/>
              <a:t>estudo geral, qualitativo</a:t>
            </a:r>
          </a:p>
          <a:p>
            <a:pPr marL="0" indent="0">
              <a:buNone/>
            </a:pPr>
            <a:r>
              <a:rPr lang="pt-PT" smtClean="0"/>
              <a:t>                           variabilidade  semântica temporal </a:t>
            </a:r>
          </a:p>
          <a:p>
            <a:pPr marL="2743200" lvl="6" indent="0">
              <a:buNone/>
            </a:pPr>
            <a:r>
              <a:rPr lang="pt-PT" smtClean="0"/>
              <a:t>tempo presente, futuro e passado iminente, futuro e passado afastado</a:t>
            </a:r>
          </a:p>
          <a:p>
            <a:pPr marL="2743200" lvl="6" indent="0">
              <a:buNone/>
            </a:pPr>
            <a:r>
              <a:rPr lang="pt-PT" smtClean="0"/>
              <a:t>subanálise quantitativa, sintática e estilística</a:t>
            </a:r>
          </a:p>
          <a:p>
            <a:pPr marL="0" indent="0">
              <a:buNone/>
            </a:pPr>
            <a:r>
              <a:rPr lang="pt-PT" smtClean="0"/>
              <a:t>                           variabilidade semântica aspetual</a:t>
            </a:r>
          </a:p>
          <a:p>
            <a:pPr marL="2743200" lvl="6" indent="0">
              <a:buNone/>
            </a:pPr>
            <a:r>
              <a:rPr lang="pt-PT" smtClean="0"/>
              <a:t>aspeto habitual, frequentativo, gnómico, iterativo</a:t>
            </a:r>
          </a:p>
          <a:p>
            <a:pPr marL="0" indent="0">
              <a:buNone/>
            </a:pPr>
            <a:r>
              <a:rPr lang="pt-PT" smtClean="0"/>
              <a:t>                           variabilidade morfo-sintático-semântica</a:t>
            </a:r>
          </a:p>
          <a:p>
            <a:pPr marL="2743200" lvl="6" indent="0">
              <a:buNone/>
            </a:pPr>
            <a:r>
              <a:rPr lang="pt-PT"/>
              <a:t>ocorrência do artigo em diferentes sintagmas preposicinais – dependência </a:t>
            </a:r>
            <a:r>
              <a:rPr lang="pt-PT" smtClean="0"/>
              <a:t>estrutural e significação aspetual na função atribuitiva</a:t>
            </a:r>
            <a:endParaRPr lang="pt-PT"/>
          </a:p>
          <a:p>
            <a:pPr marL="2743200" lvl="6" indent="0">
              <a:buNone/>
            </a:pPr>
            <a:endParaRPr lang="cs-CZ"/>
          </a:p>
          <a:p>
            <a:pPr marL="0" indent="0">
              <a:buNone/>
            </a:pPr>
            <a:r>
              <a:rPr lang="pt-PT" smtClean="0"/>
              <a:t>                           variabilidade quantitativa – estudo quantitativo</a:t>
            </a:r>
          </a:p>
          <a:p>
            <a:pPr marL="2743200" lvl="6" indent="0">
              <a:buNone/>
            </a:pPr>
            <a:r>
              <a:rPr lang="pt-PT" smtClean="0"/>
              <a:t>estudo quantitativo </a:t>
            </a:r>
            <a:endParaRPr lang="cs-CZ"/>
          </a:p>
        </p:txBody>
      </p:sp>
      <p:cxnSp>
        <p:nvCxnSpPr>
          <p:cNvPr id="5" name="Pravoúhlá spojnice 4"/>
          <p:cNvCxnSpPr/>
          <p:nvPr/>
        </p:nvCxnSpPr>
        <p:spPr>
          <a:xfrm>
            <a:off x="395536" y="1916832"/>
            <a:ext cx="1512168" cy="216024"/>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Pravoúhlá spojnice 6"/>
          <p:cNvCxnSpPr/>
          <p:nvPr/>
        </p:nvCxnSpPr>
        <p:spPr>
          <a:xfrm>
            <a:off x="395536" y="2420888"/>
            <a:ext cx="1800200" cy="216024"/>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Pravoúhlá spojnice 7"/>
          <p:cNvCxnSpPr/>
          <p:nvPr/>
        </p:nvCxnSpPr>
        <p:spPr>
          <a:xfrm>
            <a:off x="395536" y="3068960"/>
            <a:ext cx="1728192" cy="288032"/>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Pravoúhlá spojnice 8"/>
          <p:cNvCxnSpPr/>
          <p:nvPr/>
        </p:nvCxnSpPr>
        <p:spPr>
          <a:xfrm>
            <a:off x="251520" y="3717032"/>
            <a:ext cx="1944216" cy="288032"/>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Pravoúhlá spojnice 9"/>
          <p:cNvCxnSpPr/>
          <p:nvPr/>
        </p:nvCxnSpPr>
        <p:spPr>
          <a:xfrm>
            <a:off x="251520" y="4653136"/>
            <a:ext cx="1944216" cy="288032"/>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7468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500" fill="hold"/>
                                        <p:tgtEl>
                                          <p:spTgt spid="9"/>
                                        </p:tgtEl>
                                        <p:attrNameLst>
                                          <p:attrName>ppt_w</p:attrName>
                                        </p:attrNameLst>
                                      </p:cBhvr>
                                      <p:tavLst>
                                        <p:tav tm="0">
                                          <p:val>
                                            <p:fltVal val="0"/>
                                          </p:val>
                                        </p:tav>
                                        <p:tav tm="100000">
                                          <p:val>
                                            <p:strVal val="#ppt_w"/>
                                          </p:val>
                                        </p:tav>
                                      </p:tavLst>
                                    </p:anim>
                                    <p:anim calcmode="lin" valueType="num">
                                      <p:cBhvr>
                                        <p:cTn id="27" dur="500" fill="hold"/>
                                        <p:tgtEl>
                                          <p:spTgt spid="9"/>
                                        </p:tgtEl>
                                        <p:attrNameLst>
                                          <p:attrName>ppt_h</p:attrName>
                                        </p:attrNameLst>
                                      </p:cBhvr>
                                      <p:tavLst>
                                        <p:tav tm="0">
                                          <p:val>
                                            <p:fltVal val="0"/>
                                          </p:val>
                                        </p:tav>
                                        <p:tav tm="100000">
                                          <p:val>
                                            <p:strVal val="#ppt_h"/>
                                          </p:val>
                                        </p:tav>
                                      </p:tavLst>
                                    </p:anim>
                                    <p:animEffect transition="in" filter="fade">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500" fill="hold"/>
                                        <p:tgtEl>
                                          <p:spTgt spid="10"/>
                                        </p:tgtEl>
                                        <p:attrNameLst>
                                          <p:attrName>ppt_w</p:attrName>
                                        </p:attrNameLst>
                                      </p:cBhvr>
                                      <p:tavLst>
                                        <p:tav tm="0">
                                          <p:val>
                                            <p:fltVal val="0"/>
                                          </p:val>
                                        </p:tav>
                                        <p:tav tm="100000">
                                          <p:val>
                                            <p:strVal val="#ppt_w"/>
                                          </p:val>
                                        </p:tav>
                                      </p:tavLst>
                                    </p:anim>
                                    <p:anim calcmode="lin" valueType="num">
                                      <p:cBhvr>
                                        <p:cTn id="34" dur="500" fill="hold"/>
                                        <p:tgtEl>
                                          <p:spTgt spid="10"/>
                                        </p:tgtEl>
                                        <p:attrNameLst>
                                          <p:attrName>ppt_h</p:attrName>
                                        </p:attrNameLst>
                                      </p:cBhvr>
                                      <p:tavLst>
                                        <p:tav tm="0">
                                          <p:val>
                                            <p:fltVal val="0"/>
                                          </p:val>
                                        </p:tav>
                                        <p:tav tm="100000">
                                          <p:val>
                                            <p:strVal val="#ppt_h"/>
                                          </p:val>
                                        </p:tav>
                                      </p:tavLst>
                                    </p:anim>
                                    <p:animEffect transition="in" filter="fade">
                                      <p:cBhvr>
                                        <p:cTn id="3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pt-PT" b="1" i="1" smtClean="0">
                <a:solidFill>
                  <a:schemeClr val="tx2">
                    <a:lumMod val="40000"/>
                    <a:lumOff val="60000"/>
                  </a:schemeClr>
                </a:solidFill>
              </a:rPr>
              <a:t>aspeto e tempo verbais</a:t>
            </a:r>
            <a:endParaRPr lang="cs-CZ" b="1" i="1">
              <a:solidFill>
                <a:schemeClr val="tx2">
                  <a:lumMod val="40000"/>
                  <a:lumOff val="60000"/>
                </a:schemeClr>
              </a:solidFill>
            </a:endParaRPr>
          </a:p>
        </p:txBody>
      </p:sp>
      <p:sp>
        <p:nvSpPr>
          <p:cNvPr id="3" name="Zástupný symbol pro obsah 2"/>
          <p:cNvSpPr>
            <a:spLocks noGrp="1"/>
          </p:cNvSpPr>
          <p:nvPr>
            <p:ph idx="1"/>
          </p:nvPr>
        </p:nvSpPr>
        <p:spPr>
          <a:xfrm>
            <a:off x="457200" y="1600200"/>
            <a:ext cx="8229600" cy="4997152"/>
          </a:xfrm>
        </p:spPr>
        <p:txBody>
          <a:bodyPr>
            <a:normAutofit fontScale="70000" lnSpcReduction="20000"/>
          </a:bodyPr>
          <a:lstStyle/>
          <a:p>
            <a:pPr algn="just"/>
            <a:r>
              <a:rPr lang="pt-PT" smtClean="0"/>
              <a:t>Quanto </a:t>
            </a:r>
            <a:r>
              <a:rPr lang="pt-PT"/>
              <a:t>ao </a:t>
            </a:r>
            <a:r>
              <a:rPr lang="pt-PT" b="1"/>
              <a:t>tempo</a:t>
            </a:r>
            <a:r>
              <a:rPr lang="pt-PT"/>
              <a:t>, é necessário ter presente que este pode ser de natureza </a:t>
            </a:r>
            <a:r>
              <a:rPr lang="pt-PT" b="1"/>
              <a:t>linguística e ontológica</a:t>
            </a:r>
            <a:r>
              <a:rPr lang="pt-PT" b="1" smtClean="0"/>
              <a:t>.</a:t>
            </a:r>
            <a:r>
              <a:rPr lang="pt-PT" smtClean="0"/>
              <a:t>, </a:t>
            </a:r>
          </a:p>
          <a:p>
            <a:pPr algn="just"/>
            <a:r>
              <a:rPr lang="pt-PT" smtClean="0"/>
              <a:t>o </a:t>
            </a:r>
            <a:r>
              <a:rPr lang="pt-PT" b="1" smtClean="0"/>
              <a:t>tempo ontológico </a:t>
            </a:r>
            <a:r>
              <a:rPr lang="pt-PT" smtClean="0"/>
              <a:t>parte do conhecimento geral, a sua perceção é </a:t>
            </a:r>
            <a:r>
              <a:rPr lang="pt-PT" b="1" smtClean="0"/>
              <a:t>universal</a:t>
            </a:r>
            <a:r>
              <a:rPr lang="pt-PT" smtClean="0"/>
              <a:t>, apresentando um eixo temporal difuso, iniciado e terminado num ponto infinito. No meio encontra-se o ponto mais importante, o </a:t>
            </a:r>
            <a:r>
              <a:rPr lang="pt-PT" b="1" smtClean="0"/>
              <a:t>momento da enunciação</a:t>
            </a:r>
            <a:r>
              <a:rPr lang="pt-PT" smtClean="0"/>
              <a:t>, que divide o eixo temporal em </a:t>
            </a:r>
            <a:r>
              <a:rPr lang="pt-PT" b="1" smtClean="0"/>
              <a:t>três partes</a:t>
            </a:r>
            <a:r>
              <a:rPr lang="pt-PT" smtClean="0"/>
              <a:t>: </a:t>
            </a:r>
            <a:r>
              <a:rPr lang="pt-PT" b="1" smtClean="0"/>
              <a:t>presente, passado e futuro</a:t>
            </a:r>
            <a:r>
              <a:rPr lang="pt-PT" smtClean="0"/>
              <a:t>. </a:t>
            </a:r>
          </a:p>
          <a:p>
            <a:pPr algn="just"/>
            <a:r>
              <a:rPr lang="pt-PT" smtClean="0"/>
              <a:t>Nas </a:t>
            </a:r>
            <a:r>
              <a:rPr lang="pt-PT"/>
              <a:t>línguas checa e portuguesa, estes três tempos básicos são </a:t>
            </a:r>
            <a:r>
              <a:rPr lang="pt-PT" b="1"/>
              <a:t>deíticos/absolutos</a:t>
            </a:r>
            <a:r>
              <a:rPr lang="pt-PT"/>
              <a:t>. Contudo, nas línguas românicas, além destes, existem ainda </a:t>
            </a:r>
            <a:r>
              <a:rPr lang="pt-PT" b="1"/>
              <a:t>tempos </a:t>
            </a:r>
            <a:r>
              <a:rPr lang="pt-PT" b="1" smtClean="0"/>
              <a:t>gramaticais </a:t>
            </a:r>
            <a:r>
              <a:rPr lang="pt-PT" b="1"/>
              <a:t>relativos</a:t>
            </a:r>
            <a:r>
              <a:rPr lang="pt-PT"/>
              <a:t>, os quais veiculam a informação sobre a relação entre o momento de enunciação e os tempos paralelos, anteriores ou posteriores. Consequentemente, </a:t>
            </a:r>
            <a:r>
              <a:rPr lang="pt-PT" b="1"/>
              <a:t>existe uma considerável diferença entre o sistema verbal português</a:t>
            </a:r>
            <a:r>
              <a:rPr lang="pt-PT"/>
              <a:t>, que possui um paradigma muito mais rico em tempos, e </a:t>
            </a:r>
            <a:r>
              <a:rPr lang="pt-PT" b="1"/>
              <a:t>o sistema verbal checo</a:t>
            </a:r>
            <a:r>
              <a:rPr lang="pt-PT"/>
              <a:t>, que carece de tempos relativos mas que, para exprimir as relações temporais secundárias, recorre a outros meios morfológicos ou </a:t>
            </a:r>
            <a:r>
              <a:rPr lang="pt-PT" smtClean="0"/>
              <a:t>lexicais.</a:t>
            </a:r>
          </a:p>
        </p:txBody>
      </p:sp>
    </p:spTree>
    <p:extLst>
      <p:ext uri="{BB962C8B-B14F-4D97-AF65-F5344CB8AC3E}">
        <p14:creationId xmlns:p14="http://schemas.microsoft.com/office/powerpoint/2010/main" val="23871854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pt-PT" b="1" i="1" smtClean="0">
                <a:solidFill>
                  <a:schemeClr val="tx2">
                    <a:lumMod val="40000"/>
                    <a:lumOff val="60000"/>
                  </a:schemeClr>
                </a:solidFill>
              </a:rPr>
              <a:t>aspeto e tempo verbais</a:t>
            </a:r>
            <a:endParaRPr lang="cs-CZ"/>
          </a:p>
        </p:txBody>
      </p:sp>
      <p:sp>
        <p:nvSpPr>
          <p:cNvPr id="3" name="Zástupný symbol pro obsah 2"/>
          <p:cNvSpPr>
            <a:spLocks noGrp="1"/>
          </p:cNvSpPr>
          <p:nvPr>
            <p:ph idx="1"/>
          </p:nvPr>
        </p:nvSpPr>
        <p:spPr>
          <a:xfrm>
            <a:off x="457200" y="1600200"/>
            <a:ext cx="8229600" cy="5141168"/>
          </a:xfrm>
        </p:spPr>
        <p:txBody>
          <a:bodyPr>
            <a:normAutofit fontScale="62500" lnSpcReduction="20000"/>
          </a:bodyPr>
          <a:lstStyle/>
          <a:p>
            <a:pPr marL="0" indent="0" algn="just">
              <a:buNone/>
            </a:pPr>
            <a:r>
              <a:rPr lang="pt-PT" smtClean="0"/>
              <a:t>Levando </a:t>
            </a:r>
            <a:r>
              <a:rPr lang="pt-PT"/>
              <a:t>em consideração a </a:t>
            </a:r>
            <a:r>
              <a:rPr lang="pt-PT" b="1"/>
              <a:t>tipologia aspetual </a:t>
            </a:r>
            <a:r>
              <a:rPr lang="pt-PT"/>
              <a:t>baseada na distinção entre </a:t>
            </a:r>
            <a:r>
              <a:rPr lang="pt-PT" b="1" i="1"/>
              <a:t>eventos, estados, processos culminados, culminações e pontos,</a:t>
            </a:r>
            <a:r>
              <a:rPr lang="pt-PT"/>
              <a:t>  a mesma construção pode ser utilizada, </a:t>
            </a:r>
            <a:r>
              <a:rPr lang="pt-PT" b="1"/>
              <a:t>indiferentemente</a:t>
            </a:r>
            <a:r>
              <a:rPr lang="pt-PT"/>
              <a:t>, com todos os tipos aspetuais do verbo que implicam </a:t>
            </a:r>
            <a:r>
              <a:rPr lang="pt-PT" b="1"/>
              <a:t>singularidade de ação</a:t>
            </a:r>
            <a:r>
              <a:rPr lang="pt-PT"/>
              <a:t>, sendo as outras propriedades (a homogeneidade, a dinamicidade, a duração, a estado consequente e  a telicidade) irrelevantes para a seleção de uma ou outra construção. Veja-se os seguintes exemplos onde a mesma construção ocorre na frase independentemente da natureza aspetual da proposição: </a:t>
            </a:r>
            <a:endParaRPr lang="cs-CZ"/>
          </a:p>
          <a:p>
            <a:pPr marL="0" indent="0" algn="just">
              <a:buNone/>
            </a:pPr>
            <a:endParaRPr lang="pt-PT" smtClean="0"/>
          </a:p>
          <a:p>
            <a:pPr marL="0" indent="0" algn="just">
              <a:buNone/>
            </a:pPr>
            <a:r>
              <a:rPr lang="pt-PT"/>
              <a:t> </a:t>
            </a:r>
            <a:endParaRPr lang="cs-CZ"/>
          </a:p>
          <a:p>
            <a:pPr marL="0" indent="0" algn="just">
              <a:buNone/>
            </a:pPr>
            <a:r>
              <a:rPr lang="pt-PT" i="1"/>
              <a:t>A Maria estava triste</a:t>
            </a:r>
            <a:r>
              <a:rPr lang="pt-PT"/>
              <a:t> </a:t>
            </a:r>
            <a:r>
              <a:rPr lang="pt-PT" b="1" i="1"/>
              <a:t>no domingo</a:t>
            </a:r>
            <a:r>
              <a:rPr lang="pt-PT"/>
              <a:t>. 			</a:t>
            </a:r>
            <a:r>
              <a:rPr lang="pt-PT" smtClean="0"/>
              <a:t> (</a:t>
            </a:r>
            <a:r>
              <a:rPr lang="pt-PT"/>
              <a:t>estado)</a:t>
            </a:r>
            <a:endParaRPr lang="cs-CZ"/>
          </a:p>
          <a:p>
            <a:pPr marL="0" indent="0" algn="just">
              <a:buNone/>
            </a:pPr>
            <a:r>
              <a:rPr lang="pt-PT" i="1"/>
              <a:t>Choveu</a:t>
            </a:r>
            <a:r>
              <a:rPr lang="pt-PT"/>
              <a:t> </a:t>
            </a:r>
            <a:r>
              <a:rPr lang="pt-PT" b="1" i="1"/>
              <a:t>no sábado passado</a:t>
            </a:r>
            <a:r>
              <a:rPr lang="pt-PT"/>
              <a:t>.			</a:t>
            </a:r>
            <a:r>
              <a:rPr lang="pt-PT" smtClean="0"/>
              <a:t> (</a:t>
            </a:r>
            <a:r>
              <a:rPr lang="pt-PT"/>
              <a:t>processo)</a:t>
            </a:r>
            <a:endParaRPr lang="cs-CZ"/>
          </a:p>
          <a:p>
            <a:pPr marL="0" indent="0" algn="just">
              <a:buNone/>
            </a:pPr>
            <a:r>
              <a:rPr lang="pt-PT" i="1"/>
              <a:t>O João deu o quadro ao filho</a:t>
            </a:r>
            <a:r>
              <a:rPr lang="pt-PT"/>
              <a:t> </a:t>
            </a:r>
            <a:r>
              <a:rPr lang="pt-PT" b="1" i="1"/>
              <a:t>na segunda-feira</a:t>
            </a:r>
            <a:r>
              <a:rPr lang="pt-PT" i="1"/>
              <a:t>.</a:t>
            </a:r>
            <a:r>
              <a:rPr lang="pt-PT"/>
              <a:t> 	</a:t>
            </a:r>
            <a:r>
              <a:rPr lang="pt-PT" smtClean="0"/>
              <a:t>  (</a:t>
            </a:r>
            <a:r>
              <a:rPr lang="pt-PT"/>
              <a:t>processo culminado)</a:t>
            </a:r>
            <a:endParaRPr lang="cs-CZ"/>
          </a:p>
          <a:p>
            <a:pPr marL="0" indent="0" algn="just">
              <a:buNone/>
            </a:pPr>
            <a:r>
              <a:rPr lang="pt-PT" b="1" i="1"/>
              <a:t>Na terça-feira</a:t>
            </a:r>
            <a:r>
              <a:rPr lang="pt-PT"/>
              <a:t> </a:t>
            </a:r>
            <a:r>
              <a:rPr lang="pt-PT" i="1"/>
              <a:t>o Pedro chegou tarde ao emprego</a:t>
            </a:r>
            <a:r>
              <a:rPr lang="pt-PT"/>
              <a:t>. 	</a:t>
            </a:r>
            <a:r>
              <a:rPr lang="pt-PT" smtClean="0"/>
              <a:t>  (</a:t>
            </a:r>
            <a:r>
              <a:rPr lang="pt-PT"/>
              <a:t>culminação) </a:t>
            </a:r>
            <a:endParaRPr lang="cs-CZ"/>
          </a:p>
          <a:p>
            <a:pPr marL="0" indent="0" algn="just">
              <a:buNone/>
            </a:pPr>
            <a:r>
              <a:rPr lang="pt-PT" i="1"/>
              <a:t>O público suspirou de alívio</a:t>
            </a:r>
            <a:r>
              <a:rPr lang="pt-PT"/>
              <a:t> </a:t>
            </a:r>
            <a:r>
              <a:rPr lang="pt-PT" b="1" i="1"/>
              <a:t>na quarta-feira</a:t>
            </a:r>
            <a:r>
              <a:rPr lang="pt-PT" b="1"/>
              <a:t>.</a:t>
            </a:r>
            <a:r>
              <a:rPr lang="pt-PT"/>
              <a:t>	</a:t>
            </a:r>
            <a:r>
              <a:rPr lang="pt-PT" smtClean="0"/>
              <a:t>                  </a:t>
            </a:r>
            <a:r>
              <a:rPr lang="pt-PT"/>
              <a:t>(processo)</a:t>
            </a:r>
            <a:endParaRPr lang="cs-CZ"/>
          </a:p>
          <a:p>
            <a:pPr marL="0" indent="0" algn="just">
              <a:buNone/>
            </a:pPr>
            <a:r>
              <a:rPr lang="cs-CZ"/>
              <a:t> </a:t>
            </a:r>
            <a:r>
              <a:rPr lang="pt-PT" smtClean="0"/>
              <a:t> </a:t>
            </a:r>
            <a:endParaRPr lang="cs-CZ"/>
          </a:p>
          <a:p>
            <a:pPr marL="0" indent="0" algn="just">
              <a:buNone/>
            </a:pPr>
            <a:r>
              <a:rPr lang="pt-PT" smtClean="0"/>
              <a:t> </a:t>
            </a:r>
            <a:endParaRPr lang="cs-CZ"/>
          </a:p>
        </p:txBody>
      </p:sp>
    </p:spTree>
    <p:extLst>
      <p:ext uri="{BB962C8B-B14F-4D97-AF65-F5344CB8AC3E}">
        <p14:creationId xmlns:p14="http://schemas.microsoft.com/office/powerpoint/2010/main" val="2928620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t-PT" b="1" i="1" smtClean="0">
                <a:solidFill>
                  <a:srgbClr val="00B050"/>
                </a:solidFill>
              </a:rPr>
              <a:t>a 1ª  fase: </a:t>
            </a:r>
            <a:r>
              <a:rPr lang="pt-PT" b="1" smtClean="0">
                <a:solidFill>
                  <a:srgbClr val="FF0000"/>
                </a:solidFill>
              </a:rPr>
              <a:t>empirismo </a:t>
            </a:r>
            <a:endParaRPr lang="cs-CZ" b="1">
              <a:solidFill>
                <a:srgbClr val="FF0000"/>
              </a:solidFill>
            </a:endParaRPr>
          </a:p>
        </p:txBody>
      </p:sp>
      <p:sp>
        <p:nvSpPr>
          <p:cNvPr id="3" name="Zástupný symbol pro obsah 2"/>
          <p:cNvSpPr>
            <a:spLocks noGrp="1"/>
          </p:cNvSpPr>
          <p:nvPr>
            <p:ph idx="1"/>
          </p:nvPr>
        </p:nvSpPr>
        <p:spPr/>
        <p:txBody>
          <a:bodyPr/>
          <a:lstStyle/>
          <a:p>
            <a:pPr algn="just"/>
            <a:r>
              <a:rPr lang="cs-CZ"/>
              <a:t>O Empirismo é uma teoria que afirma que o </a:t>
            </a:r>
            <a:r>
              <a:rPr lang="cs-CZ" b="1"/>
              <a:t>conhecimento vem através da experiência cotidiana. </a:t>
            </a:r>
            <a:r>
              <a:rPr lang="pt-PT" smtClean="0"/>
              <a:t> </a:t>
            </a:r>
          </a:p>
          <a:p>
            <a:pPr algn="just"/>
            <a:r>
              <a:rPr lang="pt-PT" smtClean="0"/>
              <a:t>surge, então uma experiência relativa a um fenômeno gramatical, por exemplo. </a:t>
            </a:r>
          </a:p>
          <a:p>
            <a:pPr algn="just"/>
            <a:endParaRPr lang="pt-PT" smtClean="0"/>
          </a:p>
          <a:p>
            <a:pPr algn="just"/>
            <a:endParaRPr lang="pt-PT"/>
          </a:p>
          <a:p>
            <a:pPr algn="just"/>
            <a:endParaRPr lang="cs-CZ"/>
          </a:p>
        </p:txBody>
      </p:sp>
      <p:sp>
        <p:nvSpPr>
          <p:cNvPr id="4" name="Ovál 3"/>
          <p:cNvSpPr/>
          <p:nvPr/>
        </p:nvSpPr>
        <p:spPr>
          <a:xfrm>
            <a:off x="3203848" y="4365104"/>
            <a:ext cx="3096344" cy="17784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8000" b="1" smtClean="0"/>
              <a:t>?</a:t>
            </a:r>
            <a:endParaRPr lang="cs-CZ" sz="8000" b="1"/>
          </a:p>
        </p:txBody>
      </p:sp>
    </p:spTree>
    <p:extLst>
      <p:ext uri="{BB962C8B-B14F-4D97-AF65-F5344CB8AC3E}">
        <p14:creationId xmlns:p14="http://schemas.microsoft.com/office/powerpoint/2010/main" val="41449219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pt-PT" b="1" i="1" smtClean="0">
                <a:solidFill>
                  <a:schemeClr val="tx2">
                    <a:lumMod val="40000"/>
                    <a:lumOff val="60000"/>
                  </a:schemeClr>
                </a:solidFill>
              </a:rPr>
              <a:t>aspeto e tempo verbais</a:t>
            </a:r>
            <a:endParaRPr lang="cs-CZ"/>
          </a:p>
        </p:txBody>
      </p:sp>
      <p:sp>
        <p:nvSpPr>
          <p:cNvPr id="3" name="Zástupný symbol pro obsah 2"/>
          <p:cNvSpPr>
            <a:spLocks noGrp="1"/>
          </p:cNvSpPr>
          <p:nvPr>
            <p:ph idx="1"/>
          </p:nvPr>
        </p:nvSpPr>
        <p:spPr>
          <a:xfrm>
            <a:off x="457200" y="1600200"/>
            <a:ext cx="8229600" cy="4781128"/>
          </a:xfrm>
        </p:spPr>
        <p:txBody>
          <a:bodyPr>
            <a:normAutofit fontScale="62500" lnSpcReduction="20000"/>
          </a:bodyPr>
          <a:lstStyle/>
          <a:p>
            <a:pPr marL="0" indent="0" algn="just">
              <a:buNone/>
            </a:pPr>
            <a:r>
              <a:rPr lang="pt-PT"/>
              <a:t>O segundo passo consistiu em analisar os </a:t>
            </a:r>
            <a:r>
              <a:rPr lang="pt-PT" b="1"/>
              <a:t>valores aspetuais pontuais</a:t>
            </a:r>
            <a:r>
              <a:rPr lang="pt-PT"/>
              <a:t>, que  descrevem </a:t>
            </a:r>
            <a:r>
              <a:rPr lang="pt-PT" b="1"/>
              <a:t>eventos</a:t>
            </a:r>
            <a:r>
              <a:rPr lang="pt-PT"/>
              <a:t> cuja duração é a </a:t>
            </a:r>
            <a:r>
              <a:rPr lang="pt-PT" smtClean="0"/>
              <a:t>do </a:t>
            </a:r>
            <a:r>
              <a:rPr lang="pt-PT"/>
              <a:t>momento ou tempo de curta duração em que ocorre a mudança de estado ou transição sofrida por uma dada </a:t>
            </a:r>
            <a:r>
              <a:rPr lang="pt-PT" smtClean="0"/>
              <a:t>entidade. </a:t>
            </a:r>
          </a:p>
          <a:p>
            <a:pPr marL="0" indent="0" algn="just">
              <a:buNone/>
            </a:pPr>
            <a:r>
              <a:rPr lang="pt-PT" smtClean="0"/>
              <a:t>Supomos </a:t>
            </a:r>
            <a:r>
              <a:rPr lang="pt-PT"/>
              <a:t>que todos os predicadores que apresentem os valores pontuais, ou seja, tanto os valores </a:t>
            </a:r>
            <a:r>
              <a:rPr lang="pt-PT" b="1"/>
              <a:t>incoativo, causativo, incetivo </a:t>
            </a:r>
            <a:r>
              <a:rPr lang="pt-PT"/>
              <a:t>como os valores </a:t>
            </a:r>
            <a:r>
              <a:rPr lang="pt-PT" b="1"/>
              <a:t>conclusivo e cessativo </a:t>
            </a:r>
            <a:r>
              <a:rPr lang="pt-PT"/>
              <a:t>podem ser </a:t>
            </a:r>
            <a:r>
              <a:rPr lang="pt-PT" b="1"/>
              <a:t>localizados num determinado dia</a:t>
            </a:r>
            <a:r>
              <a:rPr lang="pt-PT"/>
              <a:t>. Este ponto de vista, em termos de variabilidade estrutural,  mostrou que o repertório dos adverbiais que exprimem a duração dos eventos num determinado dia, é completamente submetido às </a:t>
            </a:r>
            <a:r>
              <a:rPr lang="pt-PT" b="1"/>
              <a:t>referências temporais distribuídas no eixo temporal </a:t>
            </a:r>
            <a:r>
              <a:rPr lang="pt-PT"/>
              <a:t>como mostram os seguintes exemplos: </a:t>
            </a:r>
            <a:endParaRPr lang="cs-CZ"/>
          </a:p>
          <a:p>
            <a:endParaRPr lang="cs-CZ"/>
          </a:p>
          <a:p>
            <a:pPr marL="0" indent="0">
              <a:buNone/>
            </a:pPr>
            <a:r>
              <a:rPr lang="pt-PT" i="1"/>
              <a:t>O padre terá morrido </a:t>
            </a:r>
            <a:r>
              <a:rPr lang="pt-PT" b="1" i="1"/>
              <a:t>na sexta-feira passada</a:t>
            </a:r>
            <a:r>
              <a:rPr lang="pt-PT" smtClean="0"/>
              <a:t>.</a:t>
            </a:r>
            <a:r>
              <a:rPr lang="pt-PT" i="1" smtClean="0"/>
              <a:t>                 </a:t>
            </a:r>
            <a:r>
              <a:rPr lang="pt-PT" b="1" smtClean="0"/>
              <a:t>(</a:t>
            </a:r>
            <a:r>
              <a:rPr lang="pt-PT" b="1"/>
              <a:t>incoativo)</a:t>
            </a:r>
            <a:endParaRPr lang="cs-CZ" b="1"/>
          </a:p>
          <a:p>
            <a:pPr marL="0" indent="0">
              <a:buNone/>
            </a:pPr>
            <a:r>
              <a:rPr lang="pt-PT" i="1"/>
              <a:t> A Maria abriu o envelope</a:t>
            </a:r>
            <a:r>
              <a:rPr lang="pt-PT"/>
              <a:t> </a:t>
            </a:r>
            <a:r>
              <a:rPr lang="pt-PT" b="1" i="1"/>
              <a:t>no sábado passado</a:t>
            </a:r>
            <a:r>
              <a:rPr lang="pt-PT" i="1"/>
              <a:t>. 	</a:t>
            </a:r>
            <a:r>
              <a:rPr lang="pt-PT" i="1" smtClean="0"/>
              <a:t>   </a:t>
            </a:r>
            <a:r>
              <a:rPr lang="pt-PT" smtClean="0"/>
              <a:t>(</a:t>
            </a:r>
            <a:r>
              <a:rPr lang="pt-PT" b="1"/>
              <a:t>resultativo) </a:t>
            </a:r>
            <a:r>
              <a:rPr lang="pt-PT"/>
              <a:t>	</a:t>
            </a:r>
            <a:endParaRPr lang="cs-CZ"/>
          </a:p>
          <a:p>
            <a:pPr marL="0" indent="0">
              <a:buNone/>
            </a:pPr>
            <a:r>
              <a:rPr lang="pt-PT" b="1" i="1"/>
              <a:t>Domingo</a:t>
            </a:r>
            <a:r>
              <a:rPr lang="pt-PT" i="1"/>
              <a:t>, começou a chover</a:t>
            </a:r>
            <a:r>
              <a:rPr lang="pt-PT"/>
              <a:t>. 			</a:t>
            </a:r>
            <a:r>
              <a:rPr lang="pt-PT" smtClean="0"/>
              <a:t>   </a:t>
            </a:r>
            <a:r>
              <a:rPr lang="pt-PT" b="1" smtClean="0"/>
              <a:t>(</a:t>
            </a:r>
            <a:r>
              <a:rPr lang="pt-PT" b="1"/>
              <a:t>incetivo)</a:t>
            </a:r>
            <a:endParaRPr lang="cs-CZ" b="1"/>
          </a:p>
          <a:p>
            <a:pPr marL="0" indent="0">
              <a:buNone/>
            </a:pPr>
            <a:r>
              <a:rPr lang="pt-PT" i="1"/>
              <a:t>Chegarão </a:t>
            </a:r>
            <a:r>
              <a:rPr lang="pt-PT" b="1" i="1"/>
              <a:t>na próxima segunda-feira</a:t>
            </a:r>
            <a:r>
              <a:rPr lang="pt-PT" i="1"/>
              <a:t>.</a:t>
            </a:r>
            <a:r>
              <a:rPr lang="pt-PT"/>
              <a:t> 		</a:t>
            </a:r>
            <a:r>
              <a:rPr lang="pt-PT" smtClean="0"/>
              <a:t>   </a:t>
            </a:r>
            <a:r>
              <a:rPr lang="pt-PT" b="1" smtClean="0"/>
              <a:t>(</a:t>
            </a:r>
            <a:r>
              <a:rPr lang="pt-PT" b="1"/>
              <a:t>conclusivo</a:t>
            </a:r>
            <a:r>
              <a:rPr lang="pt-PT"/>
              <a:t>)</a:t>
            </a:r>
            <a:endParaRPr lang="cs-CZ"/>
          </a:p>
          <a:p>
            <a:pPr marL="0" indent="0">
              <a:buNone/>
            </a:pPr>
            <a:r>
              <a:rPr lang="pt-PT" i="1"/>
              <a:t>Deixarei de fumar</a:t>
            </a:r>
            <a:r>
              <a:rPr lang="pt-PT"/>
              <a:t> </a:t>
            </a:r>
            <a:r>
              <a:rPr lang="pt-PT" b="1" i="1"/>
              <a:t>na terça-feira</a:t>
            </a:r>
            <a:r>
              <a:rPr lang="pt-PT" i="1"/>
              <a:t>.</a:t>
            </a:r>
            <a:r>
              <a:rPr lang="pt-PT"/>
              <a:t> 		</a:t>
            </a:r>
            <a:r>
              <a:rPr lang="pt-PT" smtClean="0"/>
              <a:t>                   </a:t>
            </a:r>
            <a:r>
              <a:rPr lang="pt-PT" b="1" smtClean="0"/>
              <a:t>(cessativo</a:t>
            </a:r>
            <a:r>
              <a:rPr lang="pt-PT" b="1"/>
              <a:t>) 	</a:t>
            </a:r>
            <a:endParaRPr lang="cs-CZ" b="1"/>
          </a:p>
        </p:txBody>
      </p:sp>
    </p:spTree>
    <p:extLst>
      <p:ext uri="{BB962C8B-B14F-4D97-AF65-F5344CB8AC3E}">
        <p14:creationId xmlns:p14="http://schemas.microsoft.com/office/powerpoint/2010/main" val="2146006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pt-PT" b="1" i="1" smtClean="0">
                <a:solidFill>
                  <a:schemeClr val="tx2">
                    <a:lumMod val="40000"/>
                    <a:lumOff val="60000"/>
                  </a:schemeClr>
                </a:solidFill>
              </a:rPr>
              <a:t>aspeto e tempo verbais</a:t>
            </a:r>
            <a:endParaRPr lang="cs-CZ"/>
          </a:p>
        </p:txBody>
      </p:sp>
      <p:sp>
        <p:nvSpPr>
          <p:cNvPr id="3" name="Zástupný symbol pro obsah 2"/>
          <p:cNvSpPr>
            <a:spLocks noGrp="1"/>
          </p:cNvSpPr>
          <p:nvPr>
            <p:ph idx="1"/>
          </p:nvPr>
        </p:nvSpPr>
        <p:spPr>
          <a:xfrm>
            <a:off x="395536" y="1556792"/>
            <a:ext cx="8229600" cy="4968552"/>
          </a:xfrm>
        </p:spPr>
        <p:txBody>
          <a:bodyPr>
            <a:normAutofit fontScale="70000" lnSpcReduction="20000"/>
          </a:bodyPr>
          <a:lstStyle/>
          <a:p>
            <a:pPr algn="just"/>
            <a:r>
              <a:rPr lang="pt-PT"/>
              <a:t>O terceiro ponto de vista permitiu-nos desenvolver uma análise mais detalhada das construções que localizam os predicadores num </a:t>
            </a:r>
            <a:r>
              <a:rPr lang="pt-PT" b="1"/>
              <a:t>subintervalo diário </a:t>
            </a:r>
            <a:r>
              <a:rPr lang="pt-PT"/>
              <a:t>e que apresentam o </a:t>
            </a:r>
            <a:r>
              <a:rPr lang="pt-PT" b="1"/>
              <a:t>valor aspetual durativo </a:t>
            </a:r>
            <a:r>
              <a:rPr lang="pt-PT"/>
              <a:t>(Mateus, Brito, Duarte, Hub 1989: 97). A seleção da construção, neste caso, representa a única situação em que a influência primária  é exercida pelo aspeto, mais precisamente pela dicotomia </a:t>
            </a:r>
            <a:r>
              <a:rPr lang="pt-PT" b="1"/>
              <a:t>singularidade </a:t>
            </a:r>
            <a:r>
              <a:rPr lang="pt-PT" b="1" i="1"/>
              <a:t>versus</a:t>
            </a:r>
            <a:r>
              <a:rPr lang="pt-PT" b="1"/>
              <a:t> pluralidade </a:t>
            </a:r>
            <a:r>
              <a:rPr lang="pt-PT"/>
              <a:t>da ocorrência da proposição, e não pela referência temporal. Esta, contudo, pode ser percebida como um fator secundário que, juntamente com o contexto, perfaz a natureza aspetual geral da frase.  É de referir que a distinção entre a ocorrência singular e as ocorrências plurais do referido processo ou evento reflete-se, também, na seleção do tempo verbal, por exemplo, de  pretérito perfeito</a:t>
            </a:r>
            <a:r>
              <a:rPr lang="pt-PT" i="1"/>
              <a:t> versus </a:t>
            </a:r>
            <a:r>
              <a:rPr lang="pt-PT"/>
              <a:t>imperfeito ou pretérito perfeito composto</a:t>
            </a:r>
            <a:r>
              <a:rPr lang="pt-PT" i="1"/>
              <a:t>.</a:t>
            </a:r>
            <a:r>
              <a:rPr lang="pt-PT"/>
              <a:t> No que à análise do valor durativo diz respeito, os valores iterativo, frequentativo, habitual e gnómico dos estados e processos apresentam as suas especificidades relativamente à escolha da construção adverbial.  </a:t>
            </a:r>
            <a:r>
              <a:rPr lang="pt-PT" smtClean="0"/>
              <a:t> </a:t>
            </a:r>
            <a:endParaRPr lang="cs-CZ"/>
          </a:p>
          <a:p>
            <a:endParaRPr lang="cs-CZ"/>
          </a:p>
        </p:txBody>
      </p:sp>
    </p:spTree>
    <p:extLst>
      <p:ext uri="{BB962C8B-B14F-4D97-AF65-F5344CB8AC3E}">
        <p14:creationId xmlns:p14="http://schemas.microsoft.com/office/powerpoint/2010/main" val="39176189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pt-PT" b="1" i="1" smtClean="0">
                <a:solidFill>
                  <a:schemeClr val="tx2">
                    <a:lumMod val="40000"/>
                    <a:lumOff val="60000"/>
                  </a:schemeClr>
                </a:solidFill>
              </a:rPr>
              <a:t>aspeto e tempo verbais</a:t>
            </a:r>
            <a:endParaRPr lang="cs-CZ"/>
          </a:p>
        </p:txBody>
      </p:sp>
      <p:sp>
        <p:nvSpPr>
          <p:cNvPr id="3" name="Zástupný symbol pro obsah 2"/>
          <p:cNvSpPr>
            <a:spLocks noGrp="1"/>
          </p:cNvSpPr>
          <p:nvPr>
            <p:ph idx="1"/>
          </p:nvPr>
        </p:nvSpPr>
        <p:spPr>
          <a:xfrm>
            <a:off x="457200" y="1600200"/>
            <a:ext cx="8229600" cy="4997152"/>
          </a:xfrm>
        </p:spPr>
        <p:txBody>
          <a:bodyPr>
            <a:normAutofit fontScale="55000" lnSpcReduction="20000"/>
          </a:bodyPr>
          <a:lstStyle/>
          <a:p>
            <a:pPr marL="0" indent="0">
              <a:buNone/>
            </a:pPr>
            <a:r>
              <a:rPr lang="pt-PT" smtClean="0"/>
              <a:t>Por exemplo, na frase: </a:t>
            </a:r>
          </a:p>
          <a:p>
            <a:pPr marL="0" indent="0">
              <a:buNone/>
            </a:pPr>
            <a:endParaRPr lang="pt-PT" smtClean="0"/>
          </a:p>
          <a:p>
            <a:pPr marL="0" indent="0" algn="ctr">
              <a:buNone/>
            </a:pPr>
            <a:r>
              <a:rPr lang="pt-PT" sz="4500" i="1"/>
              <a:t>O</a:t>
            </a:r>
            <a:r>
              <a:rPr lang="pt-PT" sz="4500"/>
              <a:t> </a:t>
            </a:r>
            <a:r>
              <a:rPr lang="pt-PT" sz="4500" i="1"/>
              <a:t>João trabalha </a:t>
            </a:r>
            <a:r>
              <a:rPr lang="pt-PT" sz="4500" b="1" i="1">
                <a:solidFill>
                  <a:schemeClr val="tx2">
                    <a:lumMod val="40000"/>
                    <a:lumOff val="60000"/>
                  </a:schemeClr>
                </a:solidFill>
              </a:rPr>
              <a:t>à sexta-feira</a:t>
            </a:r>
            <a:r>
              <a:rPr lang="pt-PT" sz="4500" i="1" smtClean="0"/>
              <a:t>.</a:t>
            </a:r>
          </a:p>
          <a:p>
            <a:pPr marL="0" indent="0" algn="ctr">
              <a:buNone/>
            </a:pPr>
            <a:r>
              <a:rPr lang="pt-PT" sz="4500" i="1" smtClean="0"/>
              <a:t>O </a:t>
            </a:r>
            <a:r>
              <a:rPr lang="pt-PT" sz="4500" i="1"/>
              <a:t>João trabalha </a:t>
            </a:r>
            <a:r>
              <a:rPr lang="pt-PT" sz="4500" b="1" i="1">
                <a:solidFill>
                  <a:schemeClr val="accent2">
                    <a:lumMod val="60000"/>
                    <a:lumOff val="40000"/>
                  </a:schemeClr>
                </a:solidFill>
              </a:rPr>
              <a:t>na sexta-feira</a:t>
            </a:r>
            <a:r>
              <a:rPr lang="pt-PT" sz="4500" i="1"/>
              <a:t>.</a:t>
            </a:r>
            <a:endParaRPr lang="cs-CZ" sz="4500"/>
          </a:p>
          <a:p>
            <a:pPr marL="0" indent="0" algn="ctr">
              <a:buNone/>
            </a:pPr>
            <a:r>
              <a:rPr lang="pt-PT" sz="4500"/>
              <a:t> </a:t>
            </a:r>
            <a:endParaRPr lang="pt-PT" sz="4500" smtClean="0"/>
          </a:p>
          <a:p>
            <a:pPr marL="0" indent="0">
              <a:buNone/>
            </a:pPr>
            <a:endParaRPr lang="cs-CZ"/>
          </a:p>
          <a:p>
            <a:pPr marL="0" indent="0">
              <a:buNone/>
            </a:pPr>
            <a:r>
              <a:rPr lang="pt-PT"/>
              <a:t>“</a:t>
            </a:r>
            <a:r>
              <a:rPr lang="pt-PT" b="1" i="1">
                <a:solidFill>
                  <a:schemeClr val="tx2">
                    <a:lumMod val="40000"/>
                    <a:lumOff val="60000"/>
                  </a:schemeClr>
                </a:solidFill>
              </a:rPr>
              <a:t>trabalhar à  sexta-feira</a:t>
            </a:r>
            <a:r>
              <a:rPr lang="pt-PT"/>
              <a:t>“ apresenta um valor aspetual </a:t>
            </a:r>
            <a:r>
              <a:rPr lang="pt-PT" u="sng">
                <a:solidFill>
                  <a:schemeClr val="accent1">
                    <a:lumMod val="60000"/>
                    <a:lumOff val="40000"/>
                  </a:schemeClr>
                </a:solidFill>
              </a:rPr>
              <a:t>habitual, iterativo ou frequentativo</a:t>
            </a:r>
            <a:r>
              <a:rPr lang="pt-PT" u="sng"/>
              <a:t>, </a:t>
            </a:r>
            <a:endParaRPr lang="pt-PT" u="sng" smtClean="0"/>
          </a:p>
          <a:p>
            <a:pPr marL="0" indent="0">
              <a:buNone/>
            </a:pPr>
            <a:endParaRPr lang="pt-PT" u="sng" smtClean="0"/>
          </a:p>
          <a:p>
            <a:pPr marL="0" indent="0">
              <a:buNone/>
            </a:pPr>
            <a:r>
              <a:rPr lang="pt-PT" smtClean="0"/>
              <a:t>enquanto </a:t>
            </a:r>
            <a:r>
              <a:rPr lang="pt-PT"/>
              <a:t>que no segundo exemplo, </a:t>
            </a:r>
            <a:endParaRPr lang="pt-PT" smtClean="0"/>
          </a:p>
          <a:p>
            <a:pPr marL="0" indent="0">
              <a:buNone/>
            </a:pPr>
            <a:endParaRPr lang="pt-PT" smtClean="0"/>
          </a:p>
          <a:p>
            <a:pPr marL="0" indent="0">
              <a:buNone/>
            </a:pPr>
            <a:r>
              <a:rPr lang="pt-PT" smtClean="0"/>
              <a:t>o predicado “</a:t>
            </a:r>
            <a:r>
              <a:rPr lang="pt-PT" b="1" i="1" smtClean="0">
                <a:solidFill>
                  <a:schemeClr val="accent2">
                    <a:lumMod val="60000"/>
                    <a:lumOff val="40000"/>
                  </a:schemeClr>
                </a:solidFill>
              </a:rPr>
              <a:t>trabalhar na </a:t>
            </a:r>
            <a:r>
              <a:rPr lang="pt-PT" b="1" i="1">
                <a:solidFill>
                  <a:schemeClr val="accent2">
                    <a:lumMod val="60000"/>
                    <a:lumOff val="40000"/>
                  </a:schemeClr>
                </a:solidFill>
              </a:rPr>
              <a:t>sexta-feira</a:t>
            </a:r>
            <a:r>
              <a:rPr lang="pt-PT"/>
              <a:t>” aponta para o carácter</a:t>
            </a:r>
            <a:r>
              <a:rPr lang="pt-PT" u="sng">
                <a:solidFill>
                  <a:schemeClr val="accent2">
                    <a:lumMod val="60000"/>
                    <a:lumOff val="40000"/>
                  </a:schemeClr>
                </a:solidFill>
              </a:rPr>
              <a:t> singular do </a:t>
            </a:r>
            <a:r>
              <a:rPr lang="pt-PT" u="sng" smtClean="0">
                <a:solidFill>
                  <a:schemeClr val="accent2">
                    <a:lumMod val="60000"/>
                    <a:lumOff val="40000"/>
                  </a:schemeClr>
                </a:solidFill>
              </a:rPr>
              <a:t>processo.</a:t>
            </a:r>
          </a:p>
          <a:p>
            <a:pPr marL="0" indent="0">
              <a:buNone/>
            </a:pPr>
            <a:endParaRPr lang="pt-PT"/>
          </a:p>
          <a:p>
            <a:pPr marL="0" indent="0">
              <a:buNone/>
            </a:pPr>
            <a:r>
              <a:rPr lang="pt-PT" smtClean="0"/>
              <a:t>Consequentemente</a:t>
            </a:r>
            <a:r>
              <a:rPr lang="pt-PT"/>
              <a:t>, não seriam aceitáveis frases como</a:t>
            </a:r>
            <a:r>
              <a:rPr lang="pt-PT" smtClean="0"/>
              <a:t>:</a:t>
            </a:r>
            <a:endParaRPr lang="cs-CZ"/>
          </a:p>
          <a:p>
            <a:pPr marL="0" indent="0">
              <a:buNone/>
            </a:pPr>
            <a:r>
              <a:rPr lang="pt-PT" i="1"/>
              <a:t>*O João </a:t>
            </a:r>
            <a:r>
              <a:rPr lang="pt-PT" i="1">
                <a:solidFill>
                  <a:schemeClr val="tx2">
                    <a:lumMod val="40000"/>
                    <a:lumOff val="60000"/>
                  </a:schemeClr>
                </a:solidFill>
              </a:rPr>
              <a:t>normalmente </a:t>
            </a:r>
            <a:r>
              <a:rPr lang="pt-PT" i="1"/>
              <a:t>trabalha </a:t>
            </a:r>
            <a:r>
              <a:rPr lang="pt-PT" i="1">
                <a:solidFill>
                  <a:schemeClr val="accent2">
                    <a:lumMod val="60000"/>
                    <a:lumOff val="40000"/>
                  </a:schemeClr>
                </a:solidFill>
              </a:rPr>
              <a:t>na sexta-feira</a:t>
            </a:r>
            <a:r>
              <a:rPr lang="pt-PT" i="1"/>
              <a:t>.</a:t>
            </a:r>
            <a:endParaRPr lang="cs-CZ"/>
          </a:p>
          <a:p>
            <a:pPr marL="0" indent="0" algn="just">
              <a:buNone/>
            </a:pPr>
            <a:endParaRPr lang="cs-CZ"/>
          </a:p>
        </p:txBody>
      </p:sp>
      <p:cxnSp>
        <p:nvCxnSpPr>
          <p:cNvPr id="5" name="Přímá spojnice se šipkou 4"/>
          <p:cNvCxnSpPr/>
          <p:nvPr/>
        </p:nvCxnSpPr>
        <p:spPr>
          <a:xfrm flipV="1">
            <a:off x="1907704" y="3789040"/>
            <a:ext cx="4104456" cy="20162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Přímá spojnice se šipkou 8"/>
          <p:cNvCxnSpPr/>
          <p:nvPr/>
        </p:nvCxnSpPr>
        <p:spPr>
          <a:xfrm flipV="1">
            <a:off x="3995936" y="5229200"/>
            <a:ext cx="244827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2057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circle(in)">
                                      <p:cBhvr>
                                        <p:cTn id="12" dur="20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wipe(down)">
                                      <p:cBhvr>
                                        <p:cTn id="22" dur="500"/>
                                        <p:tgtEl>
                                          <p:spTgt spid="3">
                                            <p:txEl>
                                              <p:pRg st="10" end="1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pt-PT" b="1" i="1" smtClean="0">
                <a:solidFill>
                  <a:schemeClr val="tx2">
                    <a:lumMod val="40000"/>
                    <a:lumOff val="60000"/>
                  </a:schemeClr>
                </a:solidFill>
              </a:rPr>
              <a:t>aspeto e tempo verbais</a:t>
            </a:r>
            <a:endParaRPr lang="cs-CZ"/>
          </a:p>
        </p:txBody>
      </p:sp>
      <p:sp>
        <p:nvSpPr>
          <p:cNvPr id="3" name="Zástupný symbol pro obsah 2"/>
          <p:cNvSpPr>
            <a:spLocks noGrp="1"/>
          </p:cNvSpPr>
          <p:nvPr>
            <p:ph idx="1"/>
          </p:nvPr>
        </p:nvSpPr>
        <p:spPr>
          <a:xfrm>
            <a:off x="457200" y="1600200"/>
            <a:ext cx="8229600" cy="4997152"/>
          </a:xfrm>
        </p:spPr>
        <p:txBody>
          <a:bodyPr>
            <a:normAutofit fontScale="92500" lnSpcReduction="20000"/>
          </a:bodyPr>
          <a:lstStyle/>
          <a:p>
            <a:pPr algn="just"/>
            <a:r>
              <a:rPr lang="pt-PT"/>
              <a:t>Partindo das classes e formas aspetuais típicas das línguas </a:t>
            </a:r>
            <a:r>
              <a:rPr lang="pt-PT" b="1"/>
              <a:t>portuguesa e checa</a:t>
            </a:r>
            <a:r>
              <a:rPr lang="pt-PT"/>
              <a:t>, verificou-se </a:t>
            </a:r>
            <a:r>
              <a:rPr lang="pt-PT" b="1">
                <a:solidFill>
                  <a:srgbClr val="FF0000"/>
                </a:solidFill>
              </a:rPr>
              <a:t>uma diferença essencial</a:t>
            </a:r>
            <a:r>
              <a:rPr lang="pt-PT">
                <a:solidFill>
                  <a:srgbClr val="FF0000"/>
                </a:solidFill>
              </a:rPr>
              <a:t> </a:t>
            </a:r>
            <a:r>
              <a:rPr lang="pt-PT"/>
              <a:t>na localização de um evento/estado/processo num determinado dia, entre a </a:t>
            </a:r>
            <a:r>
              <a:rPr lang="pt-PT" b="1">
                <a:solidFill>
                  <a:srgbClr val="FF0000"/>
                </a:solidFill>
              </a:rPr>
              <a:t>língua checa e a língua portuguesa</a:t>
            </a:r>
            <a:r>
              <a:rPr lang="pt-PT"/>
              <a:t>.  Enquanto que, em checo, a oposição aspetual se exprime, primariamente,  pelo processo gramatical que consiste na seleção de uma concreta forma aspetual do verbo, em português isto é feito por meio da expressão adverbial. Comparem-se as expressões em negrito, aspetualmente relevantes nas duas línguas, ilustradas no seguinte quadro:</a:t>
            </a:r>
            <a:r>
              <a:rPr lang="pt-PT" b="1" i="1"/>
              <a:t> </a:t>
            </a:r>
            <a:endParaRPr lang="cs-CZ"/>
          </a:p>
          <a:p>
            <a:endParaRPr lang="cs-CZ"/>
          </a:p>
        </p:txBody>
      </p:sp>
    </p:spTree>
    <p:extLst>
      <p:ext uri="{BB962C8B-B14F-4D97-AF65-F5344CB8AC3E}">
        <p14:creationId xmlns:p14="http://schemas.microsoft.com/office/powerpoint/2010/main" val="25057342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pt-PT" b="1" i="1" smtClean="0">
                <a:solidFill>
                  <a:schemeClr val="tx2">
                    <a:lumMod val="40000"/>
                    <a:lumOff val="60000"/>
                  </a:schemeClr>
                </a:solidFill>
              </a:rPr>
              <a:t>aspeto e tempo verbais</a:t>
            </a:r>
            <a:endParaRPr lang="cs-CZ"/>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777255260"/>
              </p:ext>
            </p:extLst>
          </p:nvPr>
        </p:nvGraphicFramePr>
        <p:xfrm>
          <a:off x="683568" y="2060848"/>
          <a:ext cx="8064896" cy="3672408"/>
        </p:xfrm>
        <a:graphic>
          <a:graphicData uri="http://schemas.openxmlformats.org/drawingml/2006/table">
            <a:tbl>
              <a:tblPr firstRow="1" firstCol="1" lastRow="1" lastCol="1" bandRow="1" bandCol="1">
                <a:tableStyleId>{5C22544A-7EE6-4342-B048-85BDC9FD1C3A}</a:tableStyleId>
              </a:tblPr>
              <a:tblGrid>
                <a:gridCol w="1005604"/>
                <a:gridCol w="2838412"/>
                <a:gridCol w="4220880"/>
              </a:tblGrid>
              <a:tr h="734482">
                <a:tc>
                  <a:txBody>
                    <a:bodyPr/>
                    <a:lstStyle/>
                    <a:p>
                      <a:pPr algn="just">
                        <a:spcAft>
                          <a:spcPts val="0"/>
                        </a:spcAft>
                      </a:pPr>
                      <a:r>
                        <a:rPr lang="pt-PT" sz="1000">
                          <a:effectLst/>
                        </a:rPr>
                        <a:t> </a:t>
                      </a:r>
                      <a:endParaRPr lang="cs-CZ" sz="1200">
                        <a:effectLst/>
                        <a:latin typeface="Times New Roman"/>
                        <a:ea typeface="Times New Roman"/>
                      </a:endParaRPr>
                    </a:p>
                  </a:txBody>
                  <a:tcPr marL="44450" marR="44450" marT="0" marB="0"/>
                </a:tc>
                <a:tc>
                  <a:txBody>
                    <a:bodyPr/>
                    <a:lstStyle/>
                    <a:p>
                      <a:pPr algn="just">
                        <a:spcAft>
                          <a:spcPts val="0"/>
                        </a:spcAft>
                      </a:pPr>
                      <a:r>
                        <a:rPr lang="pt-PT" sz="2000">
                          <a:effectLst/>
                        </a:rPr>
                        <a:t>expressão adverbial</a:t>
                      </a:r>
                      <a:endParaRPr lang="cs-CZ" sz="2000">
                        <a:effectLst/>
                        <a:latin typeface="Times New Roman"/>
                        <a:ea typeface="Times New Roman"/>
                      </a:endParaRPr>
                    </a:p>
                  </a:txBody>
                  <a:tcPr marL="44450" marR="44450" marT="0" marB="0"/>
                </a:tc>
                <a:tc>
                  <a:txBody>
                    <a:bodyPr/>
                    <a:lstStyle/>
                    <a:p>
                      <a:pPr algn="just">
                        <a:spcAft>
                          <a:spcPts val="0"/>
                        </a:spcAft>
                      </a:pPr>
                      <a:r>
                        <a:rPr lang="pt-PT" sz="2000">
                          <a:effectLst/>
                        </a:rPr>
                        <a:t>tempo verbal</a:t>
                      </a:r>
                      <a:endParaRPr lang="cs-CZ" sz="2000">
                        <a:effectLst/>
                        <a:latin typeface="Times New Roman"/>
                        <a:ea typeface="Times New Roman"/>
                      </a:endParaRPr>
                    </a:p>
                  </a:txBody>
                  <a:tcPr marL="44450" marR="44450" marT="0" marB="0"/>
                </a:tc>
              </a:tr>
              <a:tr h="1468963">
                <a:tc>
                  <a:txBody>
                    <a:bodyPr/>
                    <a:lstStyle/>
                    <a:p>
                      <a:pPr algn="just">
                        <a:spcAft>
                          <a:spcPts val="0"/>
                        </a:spcAft>
                      </a:pPr>
                      <a:r>
                        <a:rPr lang="pt-PT" sz="1600">
                          <a:effectLst/>
                        </a:rPr>
                        <a:t>Português</a:t>
                      </a:r>
                      <a:endParaRPr lang="cs-CZ" sz="1600">
                        <a:effectLst/>
                        <a:latin typeface="Times New Roman"/>
                        <a:ea typeface="Times New Roman"/>
                      </a:endParaRPr>
                    </a:p>
                  </a:txBody>
                  <a:tcPr marL="44450" marR="44450" marT="0" marB="0"/>
                </a:tc>
                <a:tc>
                  <a:txBody>
                    <a:bodyPr/>
                    <a:lstStyle/>
                    <a:p>
                      <a:pPr algn="just">
                        <a:spcAft>
                          <a:spcPts val="0"/>
                        </a:spcAft>
                      </a:pPr>
                      <a:r>
                        <a:rPr lang="pt-PT" sz="2000" b="1" u="sng">
                          <a:effectLst/>
                        </a:rPr>
                        <a:t>À(s) segunda(s)-feira(s)</a:t>
                      </a:r>
                      <a:r>
                        <a:rPr lang="pt-PT" sz="2000" b="1">
                          <a:effectLst/>
                        </a:rPr>
                        <a:t>     - iteratividade</a:t>
                      </a:r>
                      <a:endParaRPr lang="cs-CZ" sz="2000" b="1">
                        <a:effectLst/>
                      </a:endParaRPr>
                    </a:p>
                    <a:p>
                      <a:pPr algn="just">
                        <a:spcAft>
                          <a:spcPts val="0"/>
                        </a:spcAft>
                      </a:pPr>
                      <a:r>
                        <a:rPr lang="pt-PT" sz="2000" b="1" u="sng">
                          <a:effectLst/>
                        </a:rPr>
                        <a:t>Na segunda-feir</a:t>
                      </a:r>
                      <a:r>
                        <a:rPr lang="pt-PT" sz="2000" b="1">
                          <a:effectLst/>
                        </a:rPr>
                        <a:t>a               - pontualidade</a:t>
                      </a:r>
                      <a:endParaRPr lang="cs-CZ" sz="2000" b="1">
                        <a:effectLst/>
                        <a:latin typeface="Times New Roman"/>
                        <a:ea typeface="Times New Roman"/>
                      </a:endParaRPr>
                    </a:p>
                  </a:txBody>
                  <a:tcPr marL="44450" marR="44450" marT="0" marB="0"/>
                </a:tc>
                <a:tc>
                  <a:txBody>
                    <a:bodyPr/>
                    <a:lstStyle/>
                    <a:p>
                      <a:pPr algn="ctr">
                        <a:spcAft>
                          <a:spcPts val="0"/>
                        </a:spcAft>
                      </a:pPr>
                      <a:r>
                        <a:rPr lang="pt-PT" sz="2000" b="0" i="1">
                          <a:solidFill>
                            <a:schemeClr val="tx1"/>
                          </a:solidFill>
                          <a:effectLst/>
                        </a:rPr>
                        <a:t>vou a Lisboa. </a:t>
                      </a:r>
                      <a:endParaRPr lang="cs-CZ" sz="2000" b="0" i="1">
                        <a:solidFill>
                          <a:schemeClr val="tx1"/>
                        </a:solidFill>
                        <a:effectLst/>
                      </a:endParaRPr>
                    </a:p>
                    <a:p>
                      <a:pPr algn="just">
                        <a:spcAft>
                          <a:spcPts val="0"/>
                        </a:spcAft>
                      </a:pPr>
                      <a:r>
                        <a:rPr lang="pt-PT" sz="2000">
                          <a:effectLst/>
                        </a:rPr>
                        <a:t> </a:t>
                      </a:r>
                      <a:endParaRPr lang="cs-CZ" sz="2000">
                        <a:effectLst/>
                        <a:latin typeface="Times New Roman"/>
                        <a:ea typeface="Times New Roman"/>
                      </a:endParaRPr>
                    </a:p>
                  </a:txBody>
                  <a:tcPr marL="44450" marR="44450" marT="0" marB="0">
                    <a:solidFill>
                      <a:schemeClr val="bg2">
                        <a:lumMod val="90000"/>
                      </a:schemeClr>
                    </a:solidFill>
                  </a:tcPr>
                </a:tc>
              </a:tr>
              <a:tr h="1468963">
                <a:tc>
                  <a:txBody>
                    <a:bodyPr/>
                    <a:lstStyle/>
                    <a:p>
                      <a:pPr algn="just">
                        <a:spcAft>
                          <a:spcPts val="0"/>
                        </a:spcAft>
                      </a:pPr>
                      <a:r>
                        <a:rPr lang="pt-PT" sz="1600">
                          <a:effectLst/>
                        </a:rPr>
                        <a:t>Checo</a:t>
                      </a:r>
                      <a:endParaRPr lang="cs-CZ" sz="1600">
                        <a:effectLst/>
                        <a:latin typeface="Times New Roman"/>
                        <a:ea typeface="Times New Roman"/>
                      </a:endParaRPr>
                    </a:p>
                  </a:txBody>
                  <a:tcPr marL="44450" marR="44450" marT="0" marB="0"/>
                </a:tc>
                <a:tc>
                  <a:txBody>
                    <a:bodyPr/>
                    <a:lstStyle/>
                    <a:p>
                      <a:pPr algn="ctr">
                        <a:spcAft>
                          <a:spcPts val="0"/>
                        </a:spcAft>
                      </a:pPr>
                      <a:r>
                        <a:rPr lang="pt-PT" sz="2000" b="0" i="1">
                          <a:solidFill>
                            <a:schemeClr val="tx1"/>
                          </a:solidFill>
                          <a:effectLst/>
                        </a:rPr>
                        <a:t>V pondělí</a:t>
                      </a:r>
                      <a:endParaRPr lang="cs-CZ" sz="2000" b="0" i="1">
                        <a:solidFill>
                          <a:schemeClr val="tx1"/>
                        </a:solidFill>
                        <a:effectLst/>
                        <a:latin typeface="Times New Roman"/>
                        <a:ea typeface="Times New Roman"/>
                      </a:endParaRPr>
                    </a:p>
                  </a:txBody>
                  <a:tcPr marL="44450" marR="44450" marT="0" marB="0">
                    <a:solidFill>
                      <a:schemeClr val="bg2">
                        <a:lumMod val="90000"/>
                      </a:schemeClr>
                    </a:solidFill>
                  </a:tcPr>
                </a:tc>
                <a:tc>
                  <a:txBody>
                    <a:bodyPr/>
                    <a:lstStyle/>
                    <a:p>
                      <a:pPr algn="just">
                        <a:spcAft>
                          <a:spcPts val="0"/>
                        </a:spcAft>
                      </a:pPr>
                      <a:r>
                        <a:rPr lang="pt-PT" sz="2000">
                          <a:solidFill>
                            <a:schemeClr val="tx1"/>
                          </a:solidFill>
                          <a:effectLst/>
                        </a:rPr>
                        <a:t>(</a:t>
                      </a:r>
                      <a:r>
                        <a:rPr lang="pt-PT" sz="2000" u="sng">
                          <a:solidFill>
                            <a:schemeClr val="tx1"/>
                          </a:solidFill>
                          <a:effectLst/>
                        </a:rPr>
                        <a:t>po)jedu</a:t>
                      </a:r>
                      <a:r>
                        <a:rPr lang="pt-PT" sz="2000">
                          <a:solidFill>
                            <a:schemeClr val="tx1"/>
                          </a:solidFill>
                          <a:effectLst/>
                        </a:rPr>
                        <a:t> do Lisabonu. -  pontualidade</a:t>
                      </a:r>
                      <a:endParaRPr lang="cs-CZ" sz="2000">
                        <a:solidFill>
                          <a:schemeClr val="tx1"/>
                        </a:solidFill>
                        <a:effectLst/>
                      </a:endParaRPr>
                    </a:p>
                    <a:p>
                      <a:pPr algn="just">
                        <a:spcAft>
                          <a:spcPts val="0"/>
                        </a:spcAft>
                      </a:pPr>
                      <a:r>
                        <a:rPr lang="pt-PT" sz="2000" u="sng">
                          <a:solidFill>
                            <a:schemeClr val="tx1"/>
                          </a:solidFill>
                          <a:effectLst/>
                        </a:rPr>
                        <a:t>jezdím</a:t>
                      </a:r>
                      <a:r>
                        <a:rPr lang="pt-PT" sz="2000">
                          <a:solidFill>
                            <a:schemeClr val="tx1"/>
                          </a:solidFill>
                          <a:effectLst/>
                        </a:rPr>
                        <a:t> do Lisabonu</a:t>
                      </a:r>
                      <a:r>
                        <a:rPr lang="pt-PT" sz="2000" smtClean="0">
                          <a:solidFill>
                            <a:schemeClr val="tx1"/>
                          </a:solidFill>
                          <a:effectLst/>
                        </a:rPr>
                        <a:t>.      - </a:t>
                      </a:r>
                      <a:r>
                        <a:rPr lang="pt-PT" sz="2000">
                          <a:solidFill>
                            <a:schemeClr val="tx1"/>
                          </a:solidFill>
                          <a:effectLst/>
                        </a:rPr>
                        <a:t>iteratividade</a:t>
                      </a:r>
                      <a:r>
                        <a:rPr lang="pt-PT" sz="2000">
                          <a:effectLst/>
                        </a:rPr>
                        <a:t>  </a:t>
                      </a:r>
                      <a:endParaRPr lang="cs-CZ" sz="2000">
                        <a:effectLst/>
                        <a:latin typeface="Times New Roman"/>
                        <a:ea typeface="Times New Roman"/>
                      </a:endParaRPr>
                    </a:p>
                  </a:txBody>
                  <a:tcPr marL="44450" marR="44450" marT="0" marB="0">
                    <a:solidFill>
                      <a:schemeClr val="accent1">
                        <a:lumMod val="20000"/>
                        <a:lumOff val="80000"/>
                      </a:schemeClr>
                    </a:solidFill>
                  </a:tcPr>
                </a:tc>
              </a:tr>
            </a:tbl>
          </a:graphicData>
        </a:graphic>
      </p:graphicFrame>
      <p:cxnSp>
        <p:nvCxnSpPr>
          <p:cNvPr id="6" name="Přímá spojnice se šipkou 5"/>
          <p:cNvCxnSpPr/>
          <p:nvPr/>
        </p:nvCxnSpPr>
        <p:spPr>
          <a:xfrm flipH="1" flipV="1">
            <a:off x="3635896" y="3717032"/>
            <a:ext cx="1656184"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Přímá spojnice se šipkou 9"/>
          <p:cNvCxnSpPr/>
          <p:nvPr/>
        </p:nvCxnSpPr>
        <p:spPr>
          <a:xfrm flipH="1" flipV="1">
            <a:off x="3995936" y="3140968"/>
            <a:ext cx="792088" cy="1512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9247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274638"/>
            <a:ext cx="8291264" cy="778098"/>
          </a:xfrm>
        </p:spPr>
        <p:txBody>
          <a:bodyPr>
            <a:noAutofit/>
          </a:bodyPr>
          <a:lstStyle/>
          <a:p>
            <a:pPr lvl="1" algn="ctr" rtl="0">
              <a:spcBef>
                <a:spcPct val="0"/>
              </a:spcBef>
            </a:pPr>
            <a:r>
              <a:rPr lang="cs-CZ" sz="2800" b="1" smtClean="0"/>
              <a:t/>
            </a:r>
            <a:br>
              <a:rPr lang="cs-CZ" sz="2800" b="1" smtClean="0"/>
            </a:br>
            <a:r>
              <a:rPr lang="pt-PT" sz="2800" b="1" i="1" smtClean="0">
                <a:solidFill>
                  <a:schemeClr val="tx2">
                    <a:lumMod val="40000"/>
                    <a:lumOff val="60000"/>
                  </a:schemeClr>
                </a:solidFill>
              </a:rPr>
              <a:t>Análise temporal </a:t>
            </a:r>
            <a:r>
              <a:rPr lang="cs-CZ" sz="2800" smtClean="0">
                <a:solidFill>
                  <a:schemeClr val="tx2">
                    <a:lumMod val="40000"/>
                    <a:lumOff val="60000"/>
                  </a:schemeClr>
                </a:solidFill>
              </a:rPr>
              <a:t/>
            </a:r>
            <a:br>
              <a:rPr lang="cs-CZ" sz="2800" smtClean="0">
                <a:solidFill>
                  <a:schemeClr val="tx2">
                    <a:lumMod val="40000"/>
                    <a:lumOff val="60000"/>
                  </a:schemeClr>
                </a:solidFill>
              </a:rPr>
            </a:br>
            <a:endParaRPr lang="cs-CZ" sz="2800">
              <a:solidFill>
                <a:schemeClr val="tx2">
                  <a:lumMod val="40000"/>
                  <a:lumOff val="60000"/>
                </a:schemeClr>
              </a:solidFill>
            </a:endParaRPr>
          </a:p>
        </p:txBody>
      </p:sp>
      <p:sp>
        <p:nvSpPr>
          <p:cNvPr id="3" name="Zástupný symbol pro obsah 2"/>
          <p:cNvSpPr>
            <a:spLocks noGrp="1"/>
          </p:cNvSpPr>
          <p:nvPr>
            <p:ph idx="1"/>
          </p:nvPr>
        </p:nvSpPr>
        <p:spPr/>
        <p:txBody>
          <a:bodyPr>
            <a:normAutofit fontScale="70000" lnSpcReduction="20000"/>
          </a:bodyPr>
          <a:lstStyle/>
          <a:p>
            <a:pPr marL="0" indent="0">
              <a:buNone/>
            </a:pPr>
            <a:r>
              <a:rPr lang="pt-PT" smtClean="0"/>
              <a:t>Aplicando </a:t>
            </a:r>
            <a:r>
              <a:rPr lang="pt-PT"/>
              <a:t>o método de distribuição temporal,, como já foi adiantado, no eixo temporal consideraram-se indispensáveis cinco referências temporais, como se pode ver no seguinte </a:t>
            </a:r>
            <a:r>
              <a:rPr lang="pt-PT" smtClean="0"/>
              <a:t>esquema:</a:t>
            </a:r>
            <a:endParaRPr lang="cs-CZ" smtClean="0"/>
          </a:p>
          <a:p>
            <a:pPr marL="0" indent="0">
              <a:buNone/>
            </a:pPr>
            <a:endParaRPr lang="cs-CZ" smtClean="0"/>
          </a:p>
          <a:p>
            <a:pPr marL="0" indent="0">
              <a:buNone/>
            </a:pPr>
            <a:r>
              <a:rPr lang="cs-CZ" smtClean="0"/>
              <a:t>             </a:t>
            </a:r>
            <a:r>
              <a:rPr lang="cs-CZ" smtClean="0">
                <a:solidFill>
                  <a:srgbClr val="FF0000"/>
                </a:solidFill>
              </a:rPr>
              <a:t>I</a:t>
            </a:r>
            <a:r>
              <a:rPr lang="pt-PT" smtClean="0">
                <a:solidFill>
                  <a:srgbClr val="FF0000"/>
                </a:solidFill>
              </a:rPr>
              <a:t>a</a:t>
            </a:r>
            <a:r>
              <a:rPr lang="pt-PT">
                <a:solidFill>
                  <a:srgbClr val="FF0000"/>
                </a:solidFill>
              </a:rPr>
              <a:t>		Ie		</a:t>
            </a:r>
            <a:r>
              <a:rPr lang="pt-PT" smtClean="0">
                <a:solidFill>
                  <a:srgbClr val="FF0000"/>
                </a:solidFill>
              </a:rPr>
              <a:t>Ip</a:t>
            </a:r>
            <a:endParaRPr lang="cs-CZ" smtClean="0">
              <a:solidFill>
                <a:srgbClr val="FF0000"/>
              </a:solidFill>
            </a:endParaRPr>
          </a:p>
          <a:p>
            <a:pPr marL="0" indent="0">
              <a:buNone/>
            </a:pPr>
            <a:r>
              <a:rPr lang="cs-CZ" b="1" smtClean="0"/>
              <a:t>I</a:t>
            </a:r>
            <a:r>
              <a:rPr lang="cs-CZ" b="1" i="1" smtClean="0"/>
              <a:t>j</a:t>
            </a:r>
            <a:r>
              <a:rPr lang="pt-PT" b="1"/>
              <a:t>		</a:t>
            </a:r>
            <a:r>
              <a:rPr lang="pt-PT" b="1" smtClean="0"/>
              <a:t>I</a:t>
            </a:r>
            <a:r>
              <a:rPr lang="pt-PT" b="1" i="1" smtClean="0"/>
              <a:t>k</a:t>
            </a:r>
            <a:r>
              <a:rPr lang="cs-CZ" b="1" smtClean="0"/>
              <a:t>  	</a:t>
            </a:r>
            <a:r>
              <a:rPr lang="pt-PT" b="1"/>
              <a:t>	I</a:t>
            </a:r>
            <a:r>
              <a:rPr lang="pt-PT" b="1" i="1"/>
              <a:t>pi</a:t>
            </a:r>
            <a:r>
              <a:rPr lang="pt-PT" b="1"/>
              <a:t>		</a:t>
            </a:r>
            <a:r>
              <a:rPr lang="pt-PT" b="1" smtClean="0"/>
              <a:t>I</a:t>
            </a:r>
            <a:r>
              <a:rPr lang="pt-PT" b="1" i="1" smtClean="0"/>
              <a:t>p</a:t>
            </a:r>
            <a:endParaRPr lang="cs-CZ" b="1" i="1" smtClean="0"/>
          </a:p>
          <a:p>
            <a:pPr marL="0" indent="0">
              <a:buNone/>
            </a:pPr>
            <a:r>
              <a:rPr lang="cs-CZ" smtClean="0"/>
              <a:t>_______________________________________________________</a:t>
            </a:r>
          </a:p>
          <a:p>
            <a:pPr marL="0" indent="0">
              <a:buNone/>
            </a:pPr>
            <a:r>
              <a:rPr lang="pt-PT" smtClean="0"/>
              <a:t>1</a:t>
            </a:r>
            <a:r>
              <a:rPr lang="pt-PT"/>
              <a:t>	</a:t>
            </a:r>
            <a:r>
              <a:rPr lang="cs-CZ" smtClean="0"/>
              <a:t>	</a:t>
            </a:r>
            <a:r>
              <a:rPr lang="pt-PT" smtClean="0"/>
              <a:t>2</a:t>
            </a:r>
            <a:r>
              <a:rPr lang="cs-CZ" smtClean="0"/>
              <a:t>     	</a:t>
            </a:r>
            <a:r>
              <a:rPr lang="pt-PT" smtClean="0"/>
              <a:t>3 </a:t>
            </a:r>
            <a:r>
              <a:rPr lang="pt-PT"/>
              <a:t>	</a:t>
            </a:r>
            <a:r>
              <a:rPr lang="pt-PT" smtClean="0"/>
              <a:t>4</a:t>
            </a:r>
            <a:r>
              <a:rPr lang="pt-PT"/>
              <a:t>		5</a:t>
            </a:r>
            <a:endParaRPr lang="cs-CZ"/>
          </a:p>
          <a:p>
            <a:pPr marL="0" indent="0">
              <a:buNone/>
            </a:pPr>
            <a:r>
              <a:rPr lang="pt-PT"/>
              <a:t> </a:t>
            </a:r>
            <a:r>
              <a:rPr lang="cs-CZ" smtClean="0"/>
              <a:t>		</a:t>
            </a:r>
            <a:endParaRPr lang="cs-CZ"/>
          </a:p>
          <a:p>
            <a:pPr marL="0" indent="0">
              <a:buNone/>
            </a:pPr>
            <a:r>
              <a:rPr lang="cs-CZ" smtClean="0"/>
              <a:t> </a:t>
            </a:r>
            <a:endParaRPr lang="cs-CZ" sz="4400"/>
          </a:p>
          <a:p>
            <a:pPr marL="0" indent="0">
              <a:buNone/>
            </a:pPr>
            <a:r>
              <a:rPr lang="cs-CZ" b="1" smtClean="0"/>
              <a:t>Ij</a:t>
            </a:r>
            <a:r>
              <a:rPr lang="cs-CZ" smtClean="0"/>
              <a:t>=pretérito </a:t>
            </a:r>
            <a:r>
              <a:rPr lang="cs-CZ"/>
              <a:t>mais-que perfeito;   </a:t>
            </a:r>
            <a:r>
              <a:rPr lang="cs-CZ" b="1"/>
              <a:t>Ik</a:t>
            </a:r>
            <a:r>
              <a:rPr lang="cs-CZ"/>
              <a:t>=pretérito perfeito;  </a:t>
            </a:r>
            <a:r>
              <a:rPr lang="cs-CZ" b="1"/>
              <a:t>Ie</a:t>
            </a:r>
            <a:r>
              <a:rPr lang="cs-CZ"/>
              <a:t>=presente; </a:t>
            </a:r>
            <a:r>
              <a:rPr lang="cs-CZ" b="1"/>
              <a:t> Ip</a:t>
            </a:r>
            <a:r>
              <a:rPr lang="cs-CZ"/>
              <a:t>=futuro;  </a:t>
            </a:r>
            <a:r>
              <a:rPr lang="cs-CZ" b="1"/>
              <a:t>Ipi</a:t>
            </a:r>
            <a:r>
              <a:rPr lang="cs-CZ"/>
              <a:t>=futuro iminente. </a:t>
            </a:r>
            <a:endParaRPr lang="cs-CZ" sz="4400"/>
          </a:p>
          <a:p>
            <a:pPr marL="0" indent="0">
              <a:buNone/>
            </a:pPr>
            <a:r>
              <a:rPr lang="cs-CZ"/>
              <a:t>  </a:t>
            </a:r>
          </a:p>
        </p:txBody>
      </p:sp>
      <p:sp>
        <p:nvSpPr>
          <p:cNvPr id="4" name="Šipka doprava 3"/>
          <p:cNvSpPr/>
          <p:nvPr/>
        </p:nvSpPr>
        <p:spPr>
          <a:xfrm>
            <a:off x="8100392" y="3645024"/>
            <a:ext cx="61836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prava 4"/>
          <p:cNvSpPr/>
          <p:nvPr/>
        </p:nvSpPr>
        <p:spPr>
          <a:xfrm flipH="1" flipV="1">
            <a:off x="1960" y="3645024"/>
            <a:ext cx="720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0348408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i="1" smtClean="0">
                <a:solidFill>
                  <a:schemeClr val="tx2">
                    <a:lumMod val="40000"/>
                    <a:lumOff val="60000"/>
                  </a:schemeClr>
                </a:solidFill>
              </a:rPr>
              <a:t>O futuro Ip</a:t>
            </a:r>
            <a:endParaRPr lang="cs-CZ" b="1" i="1">
              <a:solidFill>
                <a:schemeClr val="tx2">
                  <a:lumMod val="40000"/>
                  <a:lumOff val="60000"/>
                </a:schemeClr>
              </a:solidFill>
            </a:endParaRPr>
          </a:p>
        </p:txBody>
      </p:sp>
      <p:sp>
        <p:nvSpPr>
          <p:cNvPr id="3" name="Zástupný symbol pro obsah 2"/>
          <p:cNvSpPr>
            <a:spLocks noGrp="1"/>
          </p:cNvSpPr>
          <p:nvPr>
            <p:ph idx="1"/>
          </p:nvPr>
        </p:nvSpPr>
        <p:spPr>
          <a:xfrm>
            <a:off x="457200" y="1600200"/>
            <a:ext cx="8229600" cy="5069160"/>
          </a:xfrm>
        </p:spPr>
        <p:txBody>
          <a:bodyPr>
            <a:normAutofit fontScale="77500" lnSpcReduction="20000"/>
          </a:bodyPr>
          <a:lstStyle/>
          <a:p>
            <a:pPr algn="just"/>
            <a:r>
              <a:rPr lang="pt-PT"/>
              <a:t>O tempo futuro, no nosso caso, exprimirá duas fases de posterioridade do intervalo de tempo que contém o estado das coisas descrito relativamente ao momento de enunciação: </a:t>
            </a:r>
            <a:r>
              <a:rPr lang="pt-PT" b="1"/>
              <a:t>a fase iminente e a fase não  iminente</a:t>
            </a:r>
            <a:r>
              <a:rPr lang="pt-PT"/>
              <a:t>,  distanciada do momento presente. Como o tempo é um fenómeno que, por um lado representa uma grandeza física exatamente  mensurável, mas, por outro lado, é muito relativo e submetido à perceção individual do falante, a divisão do futuro nestas duas fases de posterioridade também dependerá da atitude subjetiva dos interlocutores acerca da referência temporal da proposição. Como veremos, esta terá uma influência essencial na seleção da construção.  Refira-se que nesta parte só foram analisados os sintagmas  preposicionados que tem o núcleo </a:t>
            </a:r>
            <a:r>
              <a:rPr lang="pt-PT" i="1"/>
              <a:t>em</a:t>
            </a:r>
            <a:r>
              <a:rPr lang="pt-PT"/>
              <a:t>,</a:t>
            </a:r>
            <a:r>
              <a:rPr lang="pt-PT" i="1"/>
              <a:t> </a:t>
            </a:r>
            <a:r>
              <a:rPr lang="pt-PT"/>
              <a:t>sendo outros</a:t>
            </a:r>
            <a:r>
              <a:rPr lang="pt-PT" i="1"/>
              <a:t> </a:t>
            </a:r>
            <a:r>
              <a:rPr lang="pt-PT"/>
              <a:t>núcleos preposicionais   tratados nesta secção apenas marginalmente e desenvolvidas na secção 4.</a:t>
            </a:r>
            <a:endParaRPr lang="cs-CZ"/>
          </a:p>
          <a:p>
            <a:endParaRPr lang="cs-CZ"/>
          </a:p>
        </p:txBody>
      </p:sp>
    </p:spTree>
    <p:extLst>
      <p:ext uri="{BB962C8B-B14F-4D97-AF65-F5344CB8AC3E}">
        <p14:creationId xmlns:p14="http://schemas.microsoft.com/office/powerpoint/2010/main" val="13975207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i="1" smtClean="0">
                <a:solidFill>
                  <a:schemeClr val="tx2">
                    <a:lumMod val="40000"/>
                    <a:lumOff val="60000"/>
                  </a:schemeClr>
                </a:solidFill>
              </a:rPr>
              <a:t>O futuro Ip</a:t>
            </a:r>
            <a:endParaRPr lang="cs-CZ" b="1" i="1">
              <a:solidFill>
                <a:schemeClr val="tx2">
                  <a:lumMod val="40000"/>
                  <a:lumOff val="60000"/>
                </a:schemeClr>
              </a:solidFill>
            </a:endParaRPr>
          </a:p>
        </p:txBody>
      </p:sp>
      <p:sp>
        <p:nvSpPr>
          <p:cNvPr id="3" name="Zástupný symbol pro obsah 2"/>
          <p:cNvSpPr>
            <a:spLocks noGrp="1"/>
          </p:cNvSpPr>
          <p:nvPr>
            <p:ph idx="1"/>
          </p:nvPr>
        </p:nvSpPr>
        <p:spPr/>
        <p:txBody>
          <a:bodyPr/>
          <a:lstStyle/>
          <a:p>
            <a:r>
              <a:rPr lang="cs-CZ" b="1" u="sng"/>
              <a:t>6 possibilidades:</a:t>
            </a:r>
          </a:p>
          <a:p>
            <a:pPr marL="514350" indent="-514350">
              <a:buFont typeface="+mj-lt"/>
              <a:buAutoNum type="arabicPeriod"/>
            </a:pPr>
            <a:r>
              <a:rPr lang="pt-PT" b="1" smtClean="0">
                <a:solidFill>
                  <a:srgbClr val="00B0F0"/>
                </a:solidFill>
              </a:rPr>
              <a:t>[</a:t>
            </a:r>
            <a:r>
              <a:rPr lang="pt-PT" b="1">
                <a:solidFill>
                  <a:srgbClr val="00B0F0"/>
                </a:solidFill>
              </a:rPr>
              <a:t>N]</a:t>
            </a:r>
            <a:endParaRPr lang="cs-CZ" b="1">
              <a:solidFill>
                <a:srgbClr val="00B0F0"/>
              </a:solidFill>
            </a:endParaRPr>
          </a:p>
          <a:p>
            <a:pPr marL="514350" indent="-514350">
              <a:buFont typeface="+mj-lt"/>
              <a:buAutoNum type="arabicPeriod"/>
            </a:pPr>
            <a:r>
              <a:rPr lang="pt-PT" b="1">
                <a:solidFill>
                  <a:srgbClr val="00B0F0"/>
                </a:solidFill>
              </a:rPr>
              <a:t>[Adj+N]</a:t>
            </a:r>
            <a:endParaRPr lang="cs-CZ" b="1">
              <a:solidFill>
                <a:srgbClr val="00B0F0"/>
              </a:solidFill>
            </a:endParaRPr>
          </a:p>
          <a:p>
            <a:pPr marL="514350" indent="-514350">
              <a:buFont typeface="+mj-lt"/>
              <a:buAutoNum type="arabicPeriod"/>
            </a:pPr>
            <a:r>
              <a:rPr lang="pt-PT" b="1">
                <a:solidFill>
                  <a:srgbClr val="00B0F0"/>
                </a:solidFill>
              </a:rPr>
              <a:t>[N+Adj]</a:t>
            </a:r>
            <a:endParaRPr lang="cs-CZ" b="1">
              <a:solidFill>
                <a:srgbClr val="00B0F0"/>
              </a:solidFill>
            </a:endParaRPr>
          </a:p>
          <a:p>
            <a:pPr marL="514350" indent="-514350">
              <a:buFont typeface="+mj-lt"/>
              <a:buAutoNum type="arabicPeriod"/>
            </a:pPr>
            <a:r>
              <a:rPr lang="pt-PT" b="1">
                <a:solidFill>
                  <a:srgbClr val="00B0F0"/>
                </a:solidFill>
              </a:rPr>
              <a:t>[Prep+Det +N]</a:t>
            </a:r>
            <a:endParaRPr lang="cs-CZ" b="1">
              <a:solidFill>
                <a:srgbClr val="00B0F0"/>
              </a:solidFill>
            </a:endParaRPr>
          </a:p>
          <a:p>
            <a:pPr marL="514350" indent="-514350">
              <a:buFont typeface="+mj-lt"/>
              <a:buAutoNum type="arabicPeriod"/>
            </a:pPr>
            <a:r>
              <a:rPr lang="pt-PT" b="1">
                <a:solidFill>
                  <a:srgbClr val="00B0F0"/>
                </a:solidFill>
              </a:rPr>
              <a:t>[Prep+Det+Adj+N]</a:t>
            </a:r>
            <a:endParaRPr lang="cs-CZ" b="1">
              <a:solidFill>
                <a:srgbClr val="00B0F0"/>
              </a:solidFill>
            </a:endParaRPr>
          </a:p>
          <a:p>
            <a:pPr marL="514350" indent="-514350">
              <a:buFont typeface="+mj-lt"/>
              <a:buAutoNum type="arabicPeriod"/>
            </a:pPr>
            <a:r>
              <a:rPr lang="pt-PT" b="1" smtClean="0">
                <a:solidFill>
                  <a:srgbClr val="00B0F0"/>
                </a:solidFill>
              </a:rPr>
              <a:t>[</a:t>
            </a:r>
            <a:r>
              <a:rPr lang="pt-PT" b="1">
                <a:solidFill>
                  <a:srgbClr val="00B0F0"/>
                </a:solidFill>
              </a:rPr>
              <a:t>Prep+Det+N</a:t>
            </a:r>
            <a:r>
              <a:rPr lang="cs-CZ" b="1">
                <a:solidFill>
                  <a:srgbClr val="00B0F0"/>
                </a:solidFill>
              </a:rPr>
              <a:t>+Adj</a:t>
            </a:r>
            <a:r>
              <a:rPr lang="pt-PT" b="1" smtClean="0">
                <a:solidFill>
                  <a:srgbClr val="00B0F0"/>
                </a:solidFill>
              </a:rPr>
              <a:t>]</a:t>
            </a:r>
            <a:endParaRPr lang="cs-CZ" b="1">
              <a:solidFill>
                <a:srgbClr val="00B0F0"/>
              </a:solidFill>
            </a:endParaRPr>
          </a:p>
        </p:txBody>
      </p:sp>
    </p:spTree>
    <p:extLst>
      <p:ext uri="{BB962C8B-B14F-4D97-AF65-F5344CB8AC3E}">
        <p14:creationId xmlns:p14="http://schemas.microsoft.com/office/powerpoint/2010/main" val="4100155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i="1" smtClean="0">
                <a:solidFill>
                  <a:schemeClr val="tx2">
                    <a:lumMod val="40000"/>
                    <a:lumOff val="60000"/>
                  </a:schemeClr>
                </a:solidFill>
              </a:rPr>
              <a:t>O futuro Ip</a:t>
            </a:r>
            <a:endParaRPr lang="cs-CZ" b="1" i="1">
              <a:solidFill>
                <a:schemeClr val="tx2">
                  <a:lumMod val="40000"/>
                  <a:lumOff val="60000"/>
                </a:schemeClr>
              </a:solidFill>
            </a:endParaRPr>
          </a:p>
        </p:txBody>
      </p:sp>
      <p:sp>
        <p:nvSpPr>
          <p:cNvPr id="3" name="Zástupný symbol pro obsah 2"/>
          <p:cNvSpPr>
            <a:spLocks noGrp="1"/>
          </p:cNvSpPr>
          <p:nvPr>
            <p:ph idx="1"/>
          </p:nvPr>
        </p:nvSpPr>
        <p:spPr>
          <a:xfrm>
            <a:off x="395536" y="1628800"/>
            <a:ext cx="8229600" cy="4525963"/>
          </a:xfrm>
        </p:spPr>
        <p:txBody>
          <a:bodyPr>
            <a:normAutofit fontScale="92500" lnSpcReduction="10000"/>
          </a:bodyPr>
          <a:lstStyle/>
          <a:p>
            <a:pPr marL="0" indent="0" algn="just">
              <a:buNone/>
            </a:pPr>
            <a:r>
              <a:rPr lang="pt-PT" smtClean="0"/>
              <a:t>As construções  típicas</a:t>
            </a:r>
          </a:p>
          <a:p>
            <a:pPr marL="0" indent="0" algn="just">
              <a:buNone/>
            </a:pPr>
            <a:r>
              <a:rPr lang="pt-PT" smtClean="0"/>
              <a:t> </a:t>
            </a:r>
            <a:r>
              <a:rPr lang="pt-PT" b="1"/>
              <a:t>SP = [Prep+Det+N].</a:t>
            </a:r>
            <a:endParaRPr lang="cs-CZ" b="1"/>
          </a:p>
          <a:p>
            <a:pPr marL="0" indent="0" algn="just">
              <a:buNone/>
            </a:pPr>
            <a:r>
              <a:rPr lang="pt-PT" b="1" smtClean="0"/>
              <a:t>SP</a:t>
            </a:r>
            <a:r>
              <a:rPr lang="pt-PT" b="1"/>
              <a:t>= [Prep+Det+</a:t>
            </a:r>
            <a:r>
              <a:rPr lang="pt-PT" b="1">
                <a:solidFill>
                  <a:schemeClr val="accent2">
                    <a:lumMod val="60000"/>
                    <a:lumOff val="40000"/>
                  </a:schemeClr>
                </a:solidFill>
              </a:rPr>
              <a:t>Adj</a:t>
            </a:r>
            <a:r>
              <a:rPr lang="pt-PT" b="1"/>
              <a:t>+N] </a:t>
            </a:r>
            <a:r>
              <a:rPr lang="pt-PT" b="1" smtClean="0"/>
              <a:t> </a:t>
            </a:r>
            <a:r>
              <a:rPr lang="pt-PT" smtClean="0"/>
              <a:t>modificador </a:t>
            </a:r>
            <a:r>
              <a:rPr lang="pt-PT" b="1" i="1">
                <a:solidFill>
                  <a:schemeClr val="accent2">
                    <a:lumMod val="60000"/>
                    <a:lumOff val="40000"/>
                  </a:schemeClr>
                </a:solidFill>
              </a:rPr>
              <a:t>próximo</a:t>
            </a:r>
            <a:r>
              <a:rPr lang="pt-PT">
                <a:solidFill>
                  <a:schemeClr val="accent2">
                    <a:lumMod val="60000"/>
                    <a:lumOff val="40000"/>
                  </a:schemeClr>
                </a:solidFill>
              </a:rPr>
              <a:t> </a:t>
            </a:r>
            <a:endParaRPr lang="pt-PT" smtClean="0">
              <a:solidFill>
                <a:schemeClr val="accent2">
                  <a:lumMod val="60000"/>
                  <a:lumOff val="40000"/>
                </a:schemeClr>
              </a:solidFill>
            </a:endParaRPr>
          </a:p>
          <a:p>
            <a:pPr marL="0" indent="0" algn="just">
              <a:buNone/>
            </a:pPr>
            <a:endParaRPr lang="cs-CZ"/>
          </a:p>
          <a:p>
            <a:r>
              <a:rPr lang="pt-PT"/>
              <a:t> </a:t>
            </a:r>
            <a:r>
              <a:rPr lang="pt-PT" i="1" smtClean="0"/>
              <a:t>Vai </a:t>
            </a:r>
            <a:r>
              <a:rPr lang="pt-PT" i="1"/>
              <a:t>chegar </a:t>
            </a:r>
            <a:r>
              <a:rPr lang="pt-PT" b="1" i="1"/>
              <a:t>na quarta-feira</a:t>
            </a:r>
            <a:r>
              <a:rPr lang="pt-PT" i="1"/>
              <a:t>.			</a:t>
            </a:r>
            <a:r>
              <a:rPr lang="pt-PT" i="1" smtClean="0"/>
              <a:t>  </a:t>
            </a:r>
            <a:r>
              <a:rPr lang="pt-PT" b="1">
                <a:solidFill>
                  <a:srgbClr val="00B0F0"/>
                </a:solidFill>
              </a:rPr>
              <a:t>[Prep+Det +N</a:t>
            </a:r>
            <a:r>
              <a:rPr lang="pt-PT" b="1" smtClean="0">
                <a:solidFill>
                  <a:srgbClr val="00B0F0"/>
                </a:solidFill>
              </a:rPr>
              <a:t>]</a:t>
            </a:r>
            <a:endParaRPr lang="cs-CZ" b="1" smtClean="0">
              <a:solidFill>
                <a:srgbClr val="00B0F0"/>
              </a:solidFill>
            </a:endParaRPr>
          </a:p>
          <a:p>
            <a:endParaRPr lang="cs-CZ"/>
          </a:p>
          <a:p>
            <a:r>
              <a:rPr lang="pt-PT" b="1" i="1"/>
              <a:t>Na próxima terça</a:t>
            </a:r>
            <a:r>
              <a:rPr lang="pt-PT" i="1"/>
              <a:t> (-feira) haverá um desfile. 	</a:t>
            </a:r>
            <a:r>
              <a:rPr lang="pt-PT" i="1" smtClean="0"/>
              <a:t>  </a:t>
            </a:r>
            <a:r>
              <a:rPr lang="pt-PT" b="1">
                <a:solidFill>
                  <a:srgbClr val="00B0F0"/>
                </a:solidFill>
              </a:rPr>
              <a:t>[Prep+Det+Adj+N]</a:t>
            </a:r>
            <a:endParaRPr lang="cs-CZ" b="1">
              <a:solidFill>
                <a:srgbClr val="00B0F0"/>
              </a:solidFill>
            </a:endParaRPr>
          </a:p>
          <a:p>
            <a:endParaRPr lang="cs-CZ"/>
          </a:p>
        </p:txBody>
      </p:sp>
      <p:sp>
        <p:nvSpPr>
          <p:cNvPr id="4" name="Zahnutá šipka nahoru 3"/>
          <p:cNvSpPr/>
          <p:nvPr/>
        </p:nvSpPr>
        <p:spPr>
          <a:xfrm>
            <a:off x="3203848" y="2996952"/>
            <a:ext cx="3384376" cy="57606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Tree>
    <p:extLst>
      <p:ext uri="{BB962C8B-B14F-4D97-AF65-F5344CB8AC3E}">
        <p14:creationId xmlns:p14="http://schemas.microsoft.com/office/powerpoint/2010/main" val="3347715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0"/>
                                        <p:tgtEl>
                                          <p:spTgt spid="3">
                                            <p:txEl>
                                              <p:pRg st="4" end="4"/>
                                            </p:txEl>
                                          </p:spTgt>
                                        </p:tgtEl>
                                      </p:cBhvr>
                                    </p:animEffect>
                                    <p:anim calcmode="lin" valueType="num">
                                      <p:cBhvr>
                                        <p:cTn id="8"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 calcmode="lin" valueType="num">
                                      <p:cBhvr additive="base">
                                        <p:cTn id="14" dur="5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5" dur="5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i="1" smtClean="0">
                <a:solidFill>
                  <a:schemeClr val="tx2">
                    <a:lumMod val="40000"/>
                    <a:lumOff val="60000"/>
                  </a:schemeClr>
                </a:solidFill>
              </a:rPr>
              <a:t>O futuro Ip</a:t>
            </a:r>
            <a:endParaRPr lang="cs-CZ" b="1" i="1">
              <a:solidFill>
                <a:schemeClr val="tx2">
                  <a:lumMod val="40000"/>
                  <a:lumOff val="60000"/>
                </a:schemeClr>
              </a:solidFill>
            </a:endParaRPr>
          </a:p>
        </p:txBody>
      </p:sp>
      <p:sp>
        <p:nvSpPr>
          <p:cNvPr id="3" name="Zástupný symbol pro obsah 2"/>
          <p:cNvSpPr>
            <a:spLocks noGrp="1"/>
          </p:cNvSpPr>
          <p:nvPr>
            <p:ph idx="1"/>
          </p:nvPr>
        </p:nvSpPr>
        <p:spPr>
          <a:xfrm>
            <a:off x="457200" y="1340768"/>
            <a:ext cx="8229600" cy="5688632"/>
          </a:xfrm>
        </p:spPr>
        <p:txBody>
          <a:bodyPr>
            <a:normAutofit fontScale="70000" lnSpcReduction="20000"/>
          </a:bodyPr>
          <a:lstStyle/>
          <a:p>
            <a:pPr marL="0" indent="0" algn="ctr">
              <a:buNone/>
            </a:pPr>
            <a:endParaRPr lang="pt-PT" smtClean="0"/>
          </a:p>
          <a:p>
            <a:pPr marL="0" indent="0" algn="ctr">
              <a:buNone/>
            </a:pPr>
            <a:r>
              <a:rPr lang="pt-PT" smtClean="0"/>
              <a:t>Textos com </a:t>
            </a:r>
            <a:r>
              <a:rPr lang="pt-PT" b="1"/>
              <a:t>um maior grau de formalidade </a:t>
            </a:r>
            <a:r>
              <a:rPr lang="pt-PT" b="1" smtClean="0"/>
              <a:t>: </a:t>
            </a:r>
            <a:r>
              <a:rPr lang="pt-PT" smtClean="0"/>
              <a:t> </a:t>
            </a:r>
          </a:p>
          <a:p>
            <a:pPr marL="0" indent="0" algn="ctr">
              <a:buNone/>
            </a:pPr>
            <a:r>
              <a:rPr lang="pt-PT" b="1" smtClean="0">
                <a:solidFill>
                  <a:srgbClr val="00B0F0"/>
                </a:solidFill>
              </a:rPr>
              <a:t>[</a:t>
            </a:r>
            <a:r>
              <a:rPr lang="pt-PT" b="1">
                <a:solidFill>
                  <a:srgbClr val="00B0F0"/>
                </a:solidFill>
              </a:rPr>
              <a:t>N</a:t>
            </a:r>
            <a:r>
              <a:rPr lang="pt-PT" b="1" smtClean="0">
                <a:solidFill>
                  <a:srgbClr val="00B0F0"/>
                </a:solidFill>
              </a:rPr>
              <a:t>]; [</a:t>
            </a:r>
            <a:r>
              <a:rPr lang="pt-PT" b="1">
                <a:solidFill>
                  <a:srgbClr val="00B0F0"/>
                </a:solidFill>
              </a:rPr>
              <a:t>Adj+N</a:t>
            </a:r>
            <a:r>
              <a:rPr lang="pt-PT" b="1" smtClean="0">
                <a:solidFill>
                  <a:srgbClr val="00B0F0"/>
                </a:solidFill>
              </a:rPr>
              <a:t>];  [</a:t>
            </a:r>
            <a:r>
              <a:rPr lang="pt-PT" b="1">
                <a:solidFill>
                  <a:srgbClr val="00B0F0"/>
                </a:solidFill>
              </a:rPr>
              <a:t>N+Adj</a:t>
            </a:r>
            <a:r>
              <a:rPr lang="pt-PT" b="1" smtClean="0">
                <a:solidFill>
                  <a:srgbClr val="00B0F0"/>
                </a:solidFill>
              </a:rPr>
              <a:t>], </a:t>
            </a:r>
            <a:r>
              <a:rPr lang="cs-CZ" b="1" smtClean="0">
                <a:solidFill>
                  <a:srgbClr val="00B0F0"/>
                </a:solidFill>
              </a:rPr>
              <a:t> </a:t>
            </a:r>
            <a:r>
              <a:rPr lang="pt-PT" b="1">
                <a:solidFill>
                  <a:srgbClr val="00B0F0"/>
                </a:solidFill>
              </a:rPr>
              <a:t>[Prep+Det+N</a:t>
            </a:r>
            <a:r>
              <a:rPr lang="cs-CZ" b="1">
                <a:solidFill>
                  <a:srgbClr val="00B0F0"/>
                </a:solidFill>
              </a:rPr>
              <a:t>+Adj</a:t>
            </a:r>
            <a:r>
              <a:rPr lang="pt-PT" b="1">
                <a:solidFill>
                  <a:srgbClr val="00B0F0"/>
                </a:solidFill>
              </a:rPr>
              <a:t>]</a:t>
            </a:r>
            <a:endParaRPr lang="cs-CZ" b="1">
              <a:solidFill>
                <a:srgbClr val="00B0F0"/>
              </a:solidFill>
            </a:endParaRPr>
          </a:p>
          <a:p>
            <a:pPr marL="0" indent="0" algn="just">
              <a:buNone/>
            </a:pPr>
            <a:endParaRPr lang="cs-CZ" b="1">
              <a:solidFill>
                <a:srgbClr val="00B0F0"/>
              </a:solidFill>
            </a:endParaRPr>
          </a:p>
          <a:p>
            <a:pPr marL="0" indent="0">
              <a:buNone/>
            </a:pPr>
            <a:endParaRPr lang="pt-PT" i="1" smtClean="0"/>
          </a:p>
          <a:p>
            <a:pPr marL="0" indent="0">
              <a:buNone/>
            </a:pPr>
            <a:r>
              <a:rPr lang="pt-PT" i="1" smtClean="0"/>
              <a:t>A </a:t>
            </a:r>
            <a:r>
              <a:rPr lang="pt-PT" i="1"/>
              <a:t>próxima reunião plenária terá lugar no dia 19 de março, </a:t>
            </a:r>
            <a:r>
              <a:rPr lang="pt-PT" b="1" i="1"/>
              <a:t>quarta-feira</a:t>
            </a:r>
            <a:r>
              <a:rPr lang="pt-PT" i="1"/>
              <a:t>, pelas 15 horas.   </a:t>
            </a:r>
            <a:r>
              <a:rPr lang="cs-CZ" i="1" smtClean="0"/>
              <a:t>                                                                             </a:t>
            </a:r>
            <a:r>
              <a:rPr lang="pt-PT" b="1" i="1" smtClean="0">
                <a:solidFill>
                  <a:srgbClr val="00B0F0"/>
                </a:solidFill>
              </a:rPr>
              <a:t>  </a:t>
            </a:r>
            <a:r>
              <a:rPr lang="pt-PT" b="1" smtClean="0">
                <a:solidFill>
                  <a:srgbClr val="00B0F0"/>
                </a:solidFill>
              </a:rPr>
              <a:t>[</a:t>
            </a:r>
            <a:r>
              <a:rPr lang="pt-PT" b="1">
                <a:solidFill>
                  <a:srgbClr val="00B0F0"/>
                </a:solidFill>
              </a:rPr>
              <a:t>N</a:t>
            </a:r>
            <a:r>
              <a:rPr lang="pt-PT" b="1" smtClean="0">
                <a:solidFill>
                  <a:srgbClr val="00B0F0"/>
                </a:solidFill>
              </a:rPr>
              <a:t>]</a:t>
            </a:r>
            <a:endParaRPr lang="cs-CZ" b="1">
              <a:solidFill>
                <a:srgbClr val="00B0F0"/>
              </a:solidFill>
            </a:endParaRPr>
          </a:p>
          <a:p>
            <a:pPr marL="0" indent="0">
              <a:buNone/>
            </a:pPr>
            <a:endParaRPr lang="cs-CZ" i="1" smtClean="0"/>
          </a:p>
          <a:p>
            <a:pPr marL="0" indent="0">
              <a:buNone/>
            </a:pPr>
            <a:r>
              <a:rPr lang="cs-CZ" i="1" smtClean="0"/>
              <a:t>…a  </a:t>
            </a:r>
            <a:r>
              <a:rPr lang="cs-CZ" i="1"/>
              <a:t>argumentação deve ser apresentada até 9 de Setembro</a:t>
            </a:r>
            <a:r>
              <a:rPr lang="cs-CZ" b="1" i="1"/>
              <a:t>, próxima </a:t>
            </a:r>
            <a:r>
              <a:rPr lang="cs-CZ" b="1" i="1" smtClean="0"/>
              <a:t>sexta-feira. </a:t>
            </a:r>
            <a:r>
              <a:rPr lang="pt-PT" b="1" smtClean="0">
                <a:solidFill>
                  <a:srgbClr val="00B0F0"/>
                </a:solidFill>
              </a:rPr>
              <a:t>      </a:t>
            </a:r>
            <a:r>
              <a:rPr lang="cs-CZ" b="1" smtClean="0">
                <a:solidFill>
                  <a:srgbClr val="00B0F0"/>
                </a:solidFill>
              </a:rPr>
              <a:t>                                                                                     </a:t>
            </a:r>
            <a:r>
              <a:rPr lang="pt-PT" b="1" smtClean="0">
                <a:solidFill>
                  <a:srgbClr val="00B0F0"/>
                </a:solidFill>
              </a:rPr>
              <a:t>[</a:t>
            </a:r>
            <a:r>
              <a:rPr lang="pt-PT" b="1">
                <a:solidFill>
                  <a:srgbClr val="00B0F0"/>
                </a:solidFill>
              </a:rPr>
              <a:t>Adj+N</a:t>
            </a:r>
            <a:r>
              <a:rPr lang="pt-PT" b="1" smtClean="0">
                <a:solidFill>
                  <a:srgbClr val="00B0F0"/>
                </a:solidFill>
              </a:rPr>
              <a:t>]</a:t>
            </a:r>
            <a:endParaRPr lang="cs-CZ" b="1" smtClean="0">
              <a:solidFill>
                <a:srgbClr val="00B0F0"/>
              </a:solidFill>
            </a:endParaRPr>
          </a:p>
          <a:p>
            <a:pPr marL="0" indent="0">
              <a:buNone/>
            </a:pPr>
            <a:endParaRPr lang="cs-CZ"/>
          </a:p>
          <a:p>
            <a:pPr marL="0" indent="0">
              <a:buNone/>
            </a:pPr>
            <a:r>
              <a:rPr lang="cs-CZ" i="1"/>
              <a:t>O FC Porto jogará… </a:t>
            </a:r>
            <a:r>
              <a:rPr lang="cs-CZ" b="1" i="1"/>
              <a:t>quarta-feira próxima</a:t>
            </a:r>
            <a:r>
              <a:rPr lang="cs-CZ" i="1"/>
              <a:t>… </a:t>
            </a:r>
            <a:r>
              <a:rPr lang="cs-CZ" i="1" smtClean="0"/>
              <a:t>                     </a:t>
            </a:r>
            <a:r>
              <a:rPr lang="pt-PT" i="1" smtClean="0"/>
              <a:t>   </a:t>
            </a:r>
            <a:r>
              <a:rPr lang="cs-CZ" b="1" i="1" smtClean="0">
                <a:solidFill>
                  <a:srgbClr val="00B0F0"/>
                </a:solidFill>
              </a:rPr>
              <a:t>        </a:t>
            </a:r>
            <a:r>
              <a:rPr lang="pt-PT" b="1" i="1" smtClean="0">
                <a:solidFill>
                  <a:srgbClr val="00B0F0"/>
                </a:solidFill>
              </a:rPr>
              <a:t>   </a:t>
            </a:r>
            <a:r>
              <a:rPr lang="pt-PT" b="1" smtClean="0">
                <a:solidFill>
                  <a:srgbClr val="00B0F0"/>
                </a:solidFill>
              </a:rPr>
              <a:t>[</a:t>
            </a:r>
            <a:r>
              <a:rPr lang="pt-PT" b="1">
                <a:solidFill>
                  <a:srgbClr val="00B0F0"/>
                </a:solidFill>
              </a:rPr>
              <a:t>N+Adj]</a:t>
            </a:r>
            <a:endParaRPr lang="cs-CZ" b="1">
              <a:solidFill>
                <a:srgbClr val="00B0F0"/>
              </a:solidFill>
            </a:endParaRPr>
          </a:p>
          <a:p>
            <a:pPr marL="0" indent="0">
              <a:buNone/>
            </a:pPr>
            <a:endParaRPr lang="cs-CZ" i="1" smtClean="0"/>
          </a:p>
          <a:p>
            <a:pPr marL="0" indent="0">
              <a:buNone/>
            </a:pPr>
            <a:r>
              <a:rPr lang="cs-CZ" i="1" smtClean="0"/>
              <a:t>Após</a:t>
            </a:r>
            <a:r>
              <a:rPr lang="cs-CZ" i="1"/>
              <a:t>, </a:t>
            </a:r>
            <a:r>
              <a:rPr lang="cs-CZ" b="1" i="1"/>
              <a:t>na quarta-feira próxima</a:t>
            </a:r>
            <a:r>
              <a:rPr lang="cs-CZ" i="1"/>
              <a:t>, ser produzida a acusação definitiva… </a:t>
            </a:r>
            <a:r>
              <a:rPr lang="pt-PT" i="1"/>
              <a:t>    </a:t>
            </a:r>
            <a:r>
              <a:rPr lang="pt-PT"/>
              <a:t> </a:t>
            </a:r>
            <a:r>
              <a:rPr lang="cs-CZ" b="1" smtClean="0">
                <a:solidFill>
                  <a:srgbClr val="00B0F0"/>
                </a:solidFill>
              </a:rPr>
              <a:t>                                                                                                        </a:t>
            </a:r>
            <a:r>
              <a:rPr lang="pt-PT" b="1">
                <a:solidFill>
                  <a:srgbClr val="00B0F0"/>
                </a:solidFill>
              </a:rPr>
              <a:t> </a:t>
            </a:r>
            <a:r>
              <a:rPr lang="pt-PT" b="1" smtClean="0">
                <a:solidFill>
                  <a:srgbClr val="00B0F0"/>
                </a:solidFill>
              </a:rPr>
              <a:t>       </a:t>
            </a:r>
          </a:p>
          <a:p>
            <a:pPr marL="0" indent="0">
              <a:buNone/>
            </a:pPr>
            <a:r>
              <a:rPr lang="pt-PT" b="1" smtClean="0">
                <a:solidFill>
                  <a:srgbClr val="00B0F0"/>
                </a:solidFill>
              </a:rPr>
              <a:t>                                                                                            [Prep+Det+N</a:t>
            </a:r>
            <a:r>
              <a:rPr lang="cs-CZ" b="1" smtClean="0">
                <a:solidFill>
                  <a:srgbClr val="00B0F0"/>
                </a:solidFill>
              </a:rPr>
              <a:t>+Adj</a:t>
            </a:r>
            <a:r>
              <a:rPr lang="pt-PT" b="1" smtClean="0">
                <a:solidFill>
                  <a:srgbClr val="00B0F0"/>
                </a:solidFill>
              </a:rPr>
              <a:t>]</a:t>
            </a:r>
            <a:endParaRPr lang="cs-CZ" b="1">
              <a:solidFill>
                <a:srgbClr val="00B0F0"/>
              </a:solidFill>
            </a:endParaRPr>
          </a:p>
        </p:txBody>
      </p:sp>
    </p:spTree>
    <p:extLst>
      <p:ext uri="{BB962C8B-B14F-4D97-AF65-F5344CB8AC3E}">
        <p14:creationId xmlns:p14="http://schemas.microsoft.com/office/powerpoint/2010/main" val="2605601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2" dur="500"/>
                                        <p:tgtEl>
                                          <p:spTgt spid="3">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animEffect transition="in" filter="randombar(horizontal)">
                                      <p:cBhvr>
                                        <p:cTn id="17" dur="500"/>
                                        <p:tgtEl>
                                          <p:spTgt spid="3">
                                            <p:txEl>
                                              <p:pRg st="9" end="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22" dur="500"/>
                                        <p:tgtEl>
                                          <p:spTgt spid="3">
                                            <p:txEl>
                                              <p:pRg st="11" end="1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2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t-PT" b="1" i="1" smtClean="0">
                <a:solidFill>
                  <a:srgbClr val="00B050"/>
                </a:solidFill>
              </a:rPr>
              <a:t>a 2ª fase: </a:t>
            </a:r>
            <a:r>
              <a:rPr lang="pt-PT" b="1" smtClean="0">
                <a:solidFill>
                  <a:srgbClr val="FF0000"/>
                </a:solidFill>
              </a:rPr>
              <a:t> método indutivo</a:t>
            </a:r>
            <a:endParaRPr lang="cs-CZ" b="1">
              <a:solidFill>
                <a:srgbClr val="FF0000"/>
              </a:solidFill>
            </a:endParaRPr>
          </a:p>
        </p:txBody>
      </p:sp>
      <p:sp>
        <p:nvSpPr>
          <p:cNvPr id="3" name="Zástupný symbol pro obsah 2"/>
          <p:cNvSpPr>
            <a:spLocks noGrp="1"/>
          </p:cNvSpPr>
          <p:nvPr>
            <p:ph idx="1"/>
          </p:nvPr>
        </p:nvSpPr>
        <p:spPr/>
        <p:txBody>
          <a:bodyPr/>
          <a:lstStyle/>
          <a:p>
            <a:endParaRPr lang="pt-PT" b="1" smtClean="0">
              <a:effectLst/>
            </a:endParaRPr>
          </a:p>
          <a:p>
            <a:pPr algn="just"/>
            <a:r>
              <a:rPr lang="pt-PT" b="1" smtClean="0">
                <a:effectLst/>
              </a:rPr>
              <a:t>Método indutivo</a:t>
            </a:r>
            <a:r>
              <a:rPr lang="pt-PT" smtClean="0">
                <a:effectLst/>
              </a:rPr>
              <a:t> ou </a:t>
            </a:r>
            <a:r>
              <a:rPr lang="pt-PT" b="1" smtClean="0">
                <a:effectLst/>
              </a:rPr>
              <a:t>indução</a:t>
            </a:r>
            <a:r>
              <a:rPr lang="pt-PT" smtClean="0">
                <a:effectLst/>
              </a:rPr>
              <a:t> é o raciocínio que, após considerar </a:t>
            </a:r>
            <a:r>
              <a:rPr lang="pt-PT" b="1" smtClean="0">
                <a:effectLst/>
              </a:rPr>
              <a:t>um número suficiente de casos particulares</a:t>
            </a:r>
            <a:r>
              <a:rPr lang="pt-PT" smtClean="0">
                <a:effectLst/>
              </a:rPr>
              <a:t>, conclui uma verdade geral. A indução, ao contrário da dedução, </a:t>
            </a:r>
            <a:r>
              <a:rPr lang="pt-PT" b="1" smtClean="0">
                <a:effectLst/>
              </a:rPr>
              <a:t>parte de dados particulares da experiência</a:t>
            </a:r>
            <a:r>
              <a:rPr lang="pt-PT" smtClean="0">
                <a:effectLst/>
              </a:rPr>
              <a:t>.</a:t>
            </a:r>
            <a:endParaRPr lang="cs-CZ"/>
          </a:p>
        </p:txBody>
      </p:sp>
    </p:spTree>
    <p:extLst>
      <p:ext uri="{BB962C8B-B14F-4D97-AF65-F5344CB8AC3E}">
        <p14:creationId xmlns:p14="http://schemas.microsoft.com/office/powerpoint/2010/main" val="34470429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t-PT" b="1" i="1" smtClean="0">
                <a:solidFill>
                  <a:schemeClr val="tx2">
                    <a:lumMod val="40000"/>
                    <a:lumOff val="60000"/>
                  </a:schemeClr>
                </a:solidFill>
              </a:rPr>
              <a:t>Ip - flutuação </a:t>
            </a:r>
            <a:r>
              <a:rPr lang="pt-PT" b="1" i="1">
                <a:solidFill>
                  <a:schemeClr val="tx2">
                    <a:lumMod val="40000"/>
                    <a:lumOff val="60000"/>
                  </a:schemeClr>
                </a:solidFill>
              </a:rPr>
              <a:t>do modificador </a:t>
            </a:r>
            <a:r>
              <a:rPr lang="pt-PT" b="1" i="1" smtClean="0">
                <a:solidFill>
                  <a:schemeClr val="tx2">
                    <a:lumMod val="40000"/>
                    <a:lumOff val="60000"/>
                  </a:schemeClr>
                </a:solidFill>
              </a:rPr>
              <a:t>“próximo”</a:t>
            </a:r>
            <a:endParaRPr lang="cs-CZ" b="1">
              <a:solidFill>
                <a:schemeClr val="tx2">
                  <a:lumMod val="40000"/>
                  <a:lumOff val="60000"/>
                </a:schemeClr>
              </a:solidFill>
            </a:endParaRPr>
          </a:p>
        </p:txBody>
      </p:sp>
      <p:sp>
        <p:nvSpPr>
          <p:cNvPr id="3" name="Zástupný symbol pro obsah 2"/>
          <p:cNvSpPr>
            <a:spLocks noGrp="1"/>
          </p:cNvSpPr>
          <p:nvPr>
            <p:ph idx="1"/>
          </p:nvPr>
        </p:nvSpPr>
        <p:spPr>
          <a:xfrm>
            <a:off x="457200" y="1783357"/>
            <a:ext cx="8229600" cy="4525963"/>
          </a:xfrm>
        </p:spPr>
        <p:txBody>
          <a:bodyPr>
            <a:normAutofit/>
          </a:bodyPr>
          <a:lstStyle/>
          <a:p>
            <a:endParaRPr lang="cs-CZ" b="1">
              <a:solidFill>
                <a:srgbClr val="00B0F0"/>
              </a:solidFill>
            </a:endParaRPr>
          </a:p>
          <a:p>
            <a:pPr marL="0" indent="0" algn="ctr">
              <a:buNone/>
            </a:pPr>
            <a:r>
              <a:rPr lang="pt-PT" smtClean="0"/>
              <a:t>A </a:t>
            </a:r>
            <a:r>
              <a:rPr lang="pt-PT" smtClean="0">
                <a:solidFill>
                  <a:srgbClr val="FF0000"/>
                </a:solidFill>
              </a:rPr>
              <a:t>[</a:t>
            </a:r>
            <a:r>
              <a:rPr lang="pt-PT" b="1">
                <a:solidFill>
                  <a:srgbClr val="FF0000"/>
                </a:solidFill>
              </a:rPr>
              <a:t>Prep+Det+</a:t>
            </a:r>
            <a:r>
              <a:rPr lang="pt-PT" b="1">
                <a:solidFill>
                  <a:schemeClr val="tx2">
                    <a:lumMod val="60000"/>
                    <a:lumOff val="40000"/>
                  </a:schemeClr>
                </a:solidFill>
              </a:rPr>
              <a:t>Adj</a:t>
            </a:r>
            <a:r>
              <a:rPr lang="pt-PT" b="1">
                <a:solidFill>
                  <a:srgbClr val="FF0000"/>
                </a:solidFill>
              </a:rPr>
              <a:t>+N</a:t>
            </a:r>
            <a:r>
              <a:rPr lang="pt-PT">
                <a:solidFill>
                  <a:srgbClr val="FF0000"/>
                </a:solidFill>
              </a:rPr>
              <a:t>] x [</a:t>
            </a:r>
            <a:r>
              <a:rPr lang="pt-PT" b="1" smtClean="0">
                <a:solidFill>
                  <a:srgbClr val="FF0000"/>
                </a:solidFill>
              </a:rPr>
              <a:t>Prep+Det+N+</a:t>
            </a:r>
            <a:r>
              <a:rPr lang="pt-PT" b="1" smtClean="0">
                <a:solidFill>
                  <a:schemeClr val="tx2">
                    <a:lumMod val="60000"/>
                    <a:lumOff val="40000"/>
                  </a:schemeClr>
                </a:solidFill>
              </a:rPr>
              <a:t>Adj</a:t>
            </a:r>
            <a:r>
              <a:rPr lang="pt-PT" smtClean="0">
                <a:solidFill>
                  <a:srgbClr val="FF0000"/>
                </a:solidFill>
              </a:rPr>
              <a:t>] </a:t>
            </a:r>
            <a:endParaRPr lang="pt-PT">
              <a:solidFill>
                <a:srgbClr val="FF0000"/>
              </a:solidFill>
            </a:endParaRPr>
          </a:p>
          <a:p>
            <a:pPr marL="0" indent="0" algn="ctr">
              <a:buNone/>
            </a:pPr>
            <a:endParaRPr lang="pt-PT" smtClean="0">
              <a:solidFill>
                <a:srgbClr val="FF0000"/>
              </a:solidFill>
            </a:endParaRPr>
          </a:p>
          <a:p>
            <a:pPr marL="0" indent="0" algn="ctr">
              <a:buNone/>
            </a:pPr>
            <a:r>
              <a:rPr lang="pt-PT" b="1" smtClean="0">
                <a:solidFill>
                  <a:srgbClr val="FF0000"/>
                </a:solidFill>
              </a:rPr>
              <a:t>[N+</a:t>
            </a:r>
            <a:r>
              <a:rPr lang="pt-PT" b="1" smtClean="0">
                <a:solidFill>
                  <a:schemeClr val="tx2">
                    <a:lumMod val="60000"/>
                    <a:lumOff val="40000"/>
                  </a:schemeClr>
                </a:solidFill>
              </a:rPr>
              <a:t>Adj</a:t>
            </a:r>
            <a:r>
              <a:rPr lang="pt-PT" b="1">
                <a:solidFill>
                  <a:srgbClr val="FF0000"/>
                </a:solidFill>
              </a:rPr>
              <a:t>] </a:t>
            </a:r>
            <a:r>
              <a:rPr lang="pt-PT">
                <a:solidFill>
                  <a:srgbClr val="FF0000"/>
                </a:solidFill>
              </a:rPr>
              <a:t>x</a:t>
            </a:r>
            <a:r>
              <a:rPr lang="pt-PT" b="1">
                <a:solidFill>
                  <a:srgbClr val="FF0000"/>
                </a:solidFill>
              </a:rPr>
              <a:t> </a:t>
            </a:r>
            <a:r>
              <a:rPr lang="pt-PT" b="1" smtClean="0">
                <a:solidFill>
                  <a:srgbClr val="FF0000"/>
                </a:solidFill>
              </a:rPr>
              <a:t>[</a:t>
            </a:r>
            <a:r>
              <a:rPr lang="pt-PT" b="1" smtClean="0">
                <a:solidFill>
                  <a:schemeClr val="tx2">
                    <a:lumMod val="60000"/>
                    <a:lumOff val="40000"/>
                  </a:schemeClr>
                </a:solidFill>
              </a:rPr>
              <a:t>Adj</a:t>
            </a:r>
            <a:r>
              <a:rPr lang="pt-PT" b="1" smtClean="0">
                <a:solidFill>
                  <a:srgbClr val="FF0000"/>
                </a:solidFill>
              </a:rPr>
              <a:t>+N]</a:t>
            </a:r>
            <a:endParaRPr lang="pt-PT" b="1">
              <a:solidFill>
                <a:srgbClr val="FF0000"/>
              </a:solidFill>
            </a:endParaRPr>
          </a:p>
          <a:p>
            <a:pPr marL="0" indent="0" algn="ctr">
              <a:buNone/>
            </a:pPr>
            <a:endParaRPr lang="pt-PT" b="1" smtClean="0">
              <a:solidFill>
                <a:srgbClr val="FF0000"/>
              </a:solidFill>
            </a:endParaRPr>
          </a:p>
          <a:p>
            <a:pPr marL="0" indent="0" algn="ctr">
              <a:buNone/>
            </a:pPr>
            <a:r>
              <a:rPr lang="pt-PT" b="1" smtClean="0">
                <a:solidFill>
                  <a:srgbClr val="FF0000"/>
                </a:solidFill>
              </a:rPr>
              <a:t>[Det+</a:t>
            </a:r>
            <a:r>
              <a:rPr lang="pt-PT" b="1" smtClean="0">
                <a:solidFill>
                  <a:schemeClr val="tx2">
                    <a:lumMod val="60000"/>
                    <a:lumOff val="40000"/>
                  </a:schemeClr>
                </a:solidFill>
              </a:rPr>
              <a:t>Adj</a:t>
            </a:r>
            <a:r>
              <a:rPr lang="pt-PT" b="1" smtClean="0">
                <a:solidFill>
                  <a:srgbClr val="FF0000"/>
                </a:solidFill>
              </a:rPr>
              <a:t>+N]  </a:t>
            </a:r>
            <a:r>
              <a:rPr lang="pt-PT">
                <a:solidFill>
                  <a:srgbClr val="FF0000"/>
                </a:solidFill>
              </a:rPr>
              <a:t>x</a:t>
            </a:r>
            <a:r>
              <a:rPr lang="pt-PT" b="1">
                <a:solidFill>
                  <a:srgbClr val="FF0000"/>
                </a:solidFill>
              </a:rPr>
              <a:t> [</a:t>
            </a:r>
            <a:r>
              <a:rPr lang="pt-PT" b="1" smtClean="0">
                <a:solidFill>
                  <a:srgbClr val="FF0000"/>
                </a:solidFill>
              </a:rPr>
              <a:t>Det+N+</a:t>
            </a:r>
            <a:r>
              <a:rPr lang="pt-PT" b="1" smtClean="0">
                <a:solidFill>
                  <a:schemeClr val="tx2">
                    <a:lumMod val="60000"/>
                    <a:lumOff val="40000"/>
                  </a:schemeClr>
                </a:solidFill>
              </a:rPr>
              <a:t>Adj</a:t>
            </a:r>
            <a:r>
              <a:rPr lang="pt-PT" b="1" smtClean="0">
                <a:solidFill>
                  <a:srgbClr val="FF0000"/>
                </a:solidFill>
              </a:rPr>
              <a:t>]  </a:t>
            </a:r>
            <a:endParaRPr lang="cs-CZ" b="1">
              <a:solidFill>
                <a:srgbClr val="FF0000"/>
              </a:solidFill>
            </a:endParaRPr>
          </a:p>
          <a:p>
            <a:pPr marL="0" indent="0" algn="ctr">
              <a:buNone/>
            </a:pPr>
            <a:endParaRPr lang="cs-CZ" b="1">
              <a:solidFill>
                <a:srgbClr val="FF0000"/>
              </a:solidFill>
            </a:endParaRPr>
          </a:p>
          <a:p>
            <a:endParaRPr lang="cs-CZ" b="1">
              <a:solidFill>
                <a:srgbClr val="00B0F0"/>
              </a:solidFill>
            </a:endParaRPr>
          </a:p>
          <a:p>
            <a:endParaRPr lang="cs-CZ" b="1">
              <a:solidFill>
                <a:srgbClr val="00B0F0"/>
              </a:solidFill>
            </a:endParaRPr>
          </a:p>
          <a:p>
            <a:endParaRPr lang="cs-CZ"/>
          </a:p>
          <a:p>
            <a:endParaRPr lang="cs-CZ" b="1">
              <a:solidFill>
                <a:srgbClr val="00B0F0"/>
              </a:solidFill>
            </a:endParaRPr>
          </a:p>
          <a:p>
            <a:endParaRPr lang="cs-CZ"/>
          </a:p>
          <a:p>
            <a:endParaRPr lang="cs-CZ"/>
          </a:p>
        </p:txBody>
      </p:sp>
    </p:spTree>
    <p:extLst>
      <p:ext uri="{BB962C8B-B14F-4D97-AF65-F5344CB8AC3E}">
        <p14:creationId xmlns:p14="http://schemas.microsoft.com/office/powerpoint/2010/main" val="12278279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274638"/>
            <a:ext cx="8928992" cy="1143000"/>
          </a:xfrm>
        </p:spPr>
        <p:txBody>
          <a:bodyPr>
            <a:normAutofit fontScale="90000"/>
          </a:bodyPr>
          <a:lstStyle/>
          <a:p>
            <a:pPr lvl="0" indent="449263" fontAlgn="base">
              <a:spcAft>
                <a:spcPct val="0"/>
              </a:spcAft>
            </a:pPr>
            <a:r>
              <a:rPr lang="pt-PT" altLang="cs-CZ" sz="3100" b="1" smtClean="0">
                <a:latin typeface="Arial" pitchFamily="34" charset="0"/>
                <a:ea typeface="Times New Roman" pitchFamily="18" charset="0"/>
                <a:cs typeface="Arial" pitchFamily="34" charset="0"/>
              </a:rPr>
              <a:t/>
            </a:r>
            <a:br>
              <a:rPr lang="pt-PT" altLang="cs-CZ" sz="3100" b="1" smtClean="0">
                <a:latin typeface="Arial" pitchFamily="34" charset="0"/>
                <a:ea typeface="Times New Roman" pitchFamily="18" charset="0"/>
                <a:cs typeface="Arial" pitchFamily="34" charset="0"/>
              </a:rPr>
            </a:br>
            <a:r>
              <a:rPr lang="pt-PT" altLang="cs-CZ" sz="3100" b="1">
                <a:latin typeface="Arial" pitchFamily="34" charset="0"/>
                <a:ea typeface="Times New Roman" pitchFamily="18" charset="0"/>
                <a:cs typeface="Arial" pitchFamily="34" charset="0"/>
              </a:rPr>
              <a:t/>
            </a:r>
            <a:br>
              <a:rPr lang="pt-PT" altLang="cs-CZ" sz="3100" b="1">
                <a:latin typeface="Arial" pitchFamily="34" charset="0"/>
                <a:ea typeface="Times New Roman" pitchFamily="18" charset="0"/>
                <a:cs typeface="Arial" pitchFamily="34" charset="0"/>
              </a:rPr>
            </a:br>
            <a:r>
              <a:rPr lang="pt-PT" altLang="cs-CZ" sz="3100" b="1" smtClean="0">
                <a:latin typeface="Arial" pitchFamily="34" charset="0"/>
                <a:ea typeface="Times New Roman" pitchFamily="18" charset="0"/>
                <a:cs typeface="Arial" pitchFamily="34" charset="0"/>
              </a:rPr>
              <a:t>Sintagma </a:t>
            </a:r>
            <a:r>
              <a:rPr lang="pt-PT" altLang="cs-CZ" sz="3100" b="1">
                <a:latin typeface="Arial" pitchFamily="34" charset="0"/>
                <a:ea typeface="Times New Roman" pitchFamily="18" charset="0"/>
                <a:cs typeface="Arial" pitchFamily="34" charset="0"/>
              </a:rPr>
              <a:t>preposicionado </a:t>
            </a:r>
            <a:r>
              <a:rPr lang="pt-PT" altLang="cs-CZ" sz="3100" b="1" smtClean="0">
                <a:latin typeface="Arial" pitchFamily="34" charset="0"/>
                <a:ea typeface="Times New Roman" pitchFamily="18" charset="0"/>
                <a:cs typeface="Arial" pitchFamily="34" charset="0"/>
              </a:rPr>
              <a:t/>
            </a:r>
            <a:br>
              <a:rPr lang="pt-PT" altLang="cs-CZ" sz="3100" b="1" smtClean="0">
                <a:latin typeface="Arial" pitchFamily="34" charset="0"/>
                <a:ea typeface="Times New Roman" pitchFamily="18" charset="0"/>
                <a:cs typeface="Arial" pitchFamily="34" charset="0"/>
              </a:rPr>
            </a:br>
            <a:r>
              <a:rPr lang="pt-PT" altLang="cs-CZ" sz="3100" b="1" smtClean="0">
                <a:latin typeface="Arial" pitchFamily="34" charset="0"/>
                <a:ea typeface="Times New Roman" pitchFamily="18" charset="0"/>
                <a:cs typeface="Arial" pitchFamily="34" charset="0"/>
              </a:rPr>
              <a:t>(</a:t>
            </a:r>
            <a:r>
              <a:rPr lang="pt-PT" altLang="cs-CZ" sz="3100" b="1">
                <a:latin typeface="Arial" pitchFamily="34" charset="0"/>
                <a:ea typeface="Times New Roman" pitchFamily="18" charset="0"/>
                <a:cs typeface="Arial" pitchFamily="34" charset="0"/>
              </a:rPr>
              <a:t>na próxima x-feira   </a:t>
            </a:r>
            <a:r>
              <a:rPr lang="pt-PT" altLang="cs-CZ" sz="3100" b="1" smtClean="0">
                <a:latin typeface="Arial" pitchFamily="34" charset="0"/>
                <a:ea typeface="Times New Roman" pitchFamily="18" charset="0"/>
                <a:cs typeface="Arial" pitchFamily="34" charset="0"/>
              </a:rPr>
              <a:t> </a:t>
            </a:r>
            <a:r>
              <a:rPr lang="pt-PT" altLang="cs-CZ" sz="3100" i="1">
                <a:latin typeface="Arial" pitchFamily="34" charset="0"/>
                <a:ea typeface="Times New Roman" pitchFamily="18" charset="0"/>
                <a:cs typeface="Arial" pitchFamily="34" charset="0"/>
              </a:rPr>
              <a:t>versus</a:t>
            </a:r>
            <a:r>
              <a:rPr lang="pt-PT" altLang="cs-CZ" sz="3100" b="1">
                <a:latin typeface="Arial" pitchFamily="34" charset="0"/>
                <a:ea typeface="Times New Roman" pitchFamily="18" charset="0"/>
                <a:cs typeface="Arial" pitchFamily="34" charset="0"/>
              </a:rPr>
              <a:t>  na x-feira próxima</a:t>
            </a:r>
            <a:r>
              <a:rPr lang="pt-PT" altLang="cs-CZ" b="1">
                <a:latin typeface="Arial" pitchFamily="34" charset="0"/>
                <a:ea typeface="Times New Roman" pitchFamily="18" charset="0"/>
                <a:cs typeface="Arial" pitchFamily="34" charset="0"/>
              </a:rPr>
              <a:t>)</a:t>
            </a:r>
            <a:r>
              <a:rPr lang="cs-CZ" altLang="cs-CZ">
                <a:latin typeface="Arial" pitchFamily="34" charset="0"/>
                <a:cs typeface="Arial" pitchFamily="34" charset="0"/>
              </a:rPr>
              <a:t/>
            </a:r>
            <a:br>
              <a:rPr lang="cs-CZ" altLang="cs-CZ">
                <a:latin typeface="Arial" pitchFamily="34" charset="0"/>
                <a:cs typeface="Arial" pitchFamily="34" charset="0"/>
              </a:rPr>
            </a:br>
            <a:r>
              <a:rPr lang="cs-CZ" altLang="cs-CZ" sz="3200">
                <a:latin typeface="Arial" pitchFamily="34" charset="0"/>
                <a:cs typeface="Arial" pitchFamily="34" charset="0"/>
              </a:rPr>
              <a:t/>
            </a:r>
            <a:br>
              <a:rPr lang="cs-CZ" altLang="cs-CZ" sz="3200">
                <a:latin typeface="Arial" pitchFamily="34" charset="0"/>
                <a:cs typeface="Arial" pitchFamily="34" charset="0"/>
              </a:rPr>
            </a:br>
            <a:endParaRPr lang="cs-CZ"/>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232433304"/>
              </p:ext>
            </p:extLst>
          </p:nvPr>
        </p:nvGraphicFramePr>
        <p:xfrm>
          <a:off x="611560" y="1844820"/>
          <a:ext cx="7992887" cy="4464500"/>
        </p:xfrm>
        <a:graphic>
          <a:graphicData uri="http://schemas.openxmlformats.org/drawingml/2006/table">
            <a:tbl>
              <a:tblPr firstRow="1" firstCol="1" bandRow="1">
                <a:tableStyleId>{5C22544A-7EE6-4342-B048-85BDC9FD1C3A}</a:tableStyleId>
              </a:tblPr>
              <a:tblGrid>
                <a:gridCol w="1008112"/>
                <a:gridCol w="864096"/>
                <a:gridCol w="2952328"/>
                <a:gridCol w="3168351"/>
              </a:tblGrid>
              <a:tr h="446450">
                <a:tc>
                  <a:txBody>
                    <a:bodyPr/>
                    <a:lstStyle/>
                    <a:p>
                      <a:pPr algn="just">
                        <a:spcAft>
                          <a:spcPts val="0"/>
                        </a:spcAft>
                      </a:pPr>
                      <a:r>
                        <a:rPr lang="pt-PT" sz="1000">
                          <a:effectLst/>
                        </a:rPr>
                        <a:t> </a:t>
                      </a:r>
                      <a:endParaRPr lang="cs-CZ" sz="1200">
                        <a:effectLst/>
                        <a:latin typeface="Times New Roman"/>
                        <a:ea typeface="Times New Roman"/>
                      </a:endParaRPr>
                    </a:p>
                  </a:txBody>
                  <a:tcPr marL="68580" marR="68580" marT="0" marB="0"/>
                </a:tc>
                <a:tc>
                  <a:txBody>
                    <a:bodyPr/>
                    <a:lstStyle/>
                    <a:p>
                      <a:pPr algn="just">
                        <a:spcAft>
                          <a:spcPts val="0"/>
                        </a:spcAft>
                      </a:pPr>
                      <a:r>
                        <a:rPr lang="pt-PT" sz="1800">
                          <a:effectLst/>
                        </a:rPr>
                        <a:t> </a:t>
                      </a:r>
                      <a:endParaRPr lang="cs-CZ" sz="1800">
                        <a:effectLst/>
                        <a:latin typeface="Times New Roman"/>
                        <a:ea typeface="Times New Roman"/>
                      </a:endParaRPr>
                    </a:p>
                  </a:txBody>
                  <a:tcPr marL="68580" marR="68580" marT="0" marB="0"/>
                </a:tc>
                <a:tc gridSpan="2">
                  <a:txBody>
                    <a:bodyPr/>
                    <a:lstStyle/>
                    <a:p>
                      <a:pPr algn="ctr">
                        <a:spcAft>
                          <a:spcPts val="0"/>
                        </a:spcAft>
                      </a:pPr>
                      <a:r>
                        <a:rPr lang="pt-PT" sz="1800">
                          <a:effectLst/>
                        </a:rPr>
                        <a:t>número das ocorrências encontradas</a:t>
                      </a:r>
                      <a:endParaRPr lang="cs-CZ" sz="1800">
                        <a:effectLst/>
                        <a:latin typeface="Times New Roman"/>
                        <a:ea typeface="Times New Roman"/>
                      </a:endParaRPr>
                    </a:p>
                  </a:txBody>
                  <a:tcPr marL="68580" marR="68580" marT="0" marB="0"/>
                </a:tc>
                <a:tc hMerge="1">
                  <a:txBody>
                    <a:bodyPr/>
                    <a:lstStyle/>
                    <a:p>
                      <a:endParaRPr lang="cs-CZ"/>
                    </a:p>
                  </a:txBody>
                  <a:tcPr/>
                </a:tc>
              </a:tr>
              <a:tr h="446450">
                <a:tc rowSpan="2">
                  <a:txBody>
                    <a:bodyPr/>
                    <a:lstStyle/>
                    <a:p>
                      <a:pPr algn="just">
                        <a:spcAft>
                          <a:spcPts val="0"/>
                        </a:spcAft>
                      </a:pPr>
                      <a:r>
                        <a:rPr lang="pt-PT" sz="1800" smtClean="0">
                          <a:effectLst/>
                        </a:rPr>
                        <a:t> </a:t>
                      </a:r>
                      <a:endParaRPr lang="cs-CZ" sz="1800" smtClean="0">
                        <a:effectLst/>
                      </a:endParaRPr>
                    </a:p>
                    <a:p>
                      <a:pPr algn="just">
                        <a:spcAft>
                          <a:spcPts val="0"/>
                        </a:spcAft>
                      </a:pPr>
                      <a:r>
                        <a:rPr lang="pt-PT" sz="1800" smtClean="0">
                          <a:effectLst/>
                        </a:rPr>
                        <a:t>x</a:t>
                      </a:r>
                      <a:endParaRPr lang="cs-CZ" sz="1800">
                        <a:effectLst/>
                        <a:latin typeface="Times New Roman"/>
                        <a:ea typeface="Times New Roman"/>
                      </a:endParaRPr>
                    </a:p>
                  </a:txBody>
                  <a:tcPr marL="68580" marR="68580" marT="0" marB="0"/>
                </a:tc>
                <a:tc rowSpan="2">
                  <a:txBody>
                    <a:bodyPr/>
                    <a:lstStyle/>
                    <a:p>
                      <a:pPr algn="just">
                        <a:spcAft>
                          <a:spcPts val="0"/>
                        </a:spcAft>
                      </a:pPr>
                      <a:r>
                        <a:rPr lang="pt-PT" sz="1800">
                          <a:effectLst/>
                        </a:rPr>
                        <a:t> </a:t>
                      </a:r>
                      <a:endParaRPr lang="cs-CZ" sz="1800">
                        <a:effectLst/>
                        <a:latin typeface="Times New Roman"/>
                        <a:ea typeface="Times New Roman"/>
                      </a:endParaRPr>
                    </a:p>
                  </a:txBody>
                  <a:tcPr marL="68580" marR="68580" marT="0" marB="0"/>
                </a:tc>
                <a:tc>
                  <a:txBody>
                    <a:bodyPr/>
                    <a:lstStyle/>
                    <a:p>
                      <a:pPr algn="ctr">
                        <a:spcAft>
                          <a:spcPts val="0"/>
                        </a:spcAft>
                      </a:pPr>
                      <a:r>
                        <a:rPr lang="pt-PT" sz="1800" b="1">
                          <a:effectLst/>
                        </a:rPr>
                        <a:t>[Prep+Det+SAdj+N]</a:t>
                      </a:r>
                      <a:endParaRPr lang="cs-CZ" sz="1800" b="1">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1800">
                          <a:effectLst/>
                        </a:rPr>
                        <a:t>[Prep+Det+N+SAdj]</a:t>
                      </a:r>
                      <a:endParaRPr lang="cs-CZ" sz="1800">
                        <a:effectLst/>
                        <a:latin typeface="Times New Roman"/>
                        <a:ea typeface="Times New Roman"/>
                      </a:endParaRPr>
                    </a:p>
                  </a:txBody>
                  <a:tcPr marL="68580" marR="68580" marT="0" marB="0">
                    <a:solidFill>
                      <a:schemeClr val="accent5">
                        <a:lumMod val="20000"/>
                        <a:lumOff val="80000"/>
                      </a:schemeClr>
                    </a:solidFill>
                  </a:tcPr>
                </a:tc>
              </a:tr>
              <a:tr h="446450">
                <a:tc vMerge="1">
                  <a:txBody>
                    <a:bodyPr/>
                    <a:lstStyle/>
                    <a:p>
                      <a:endParaRPr lang="cs-CZ"/>
                    </a:p>
                  </a:txBody>
                  <a:tcPr/>
                </a:tc>
                <a:tc vMerge="1">
                  <a:txBody>
                    <a:bodyPr/>
                    <a:lstStyle/>
                    <a:p>
                      <a:endParaRPr lang="cs-CZ"/>
                    </a:p>
                  </a:txBody>
                  <a:tcPr/>
                </a:tc>
                <a:tc>
                  <a:txBody>
                    <a:bodyPr/>
                    <a:lstStyle/>
                    <a:p>
                      <a:pPr algn="ctr">
                        <a:spcAft>
                          <a:spcPts val="0"/>
                        </a:spcAft>
                      </a:pPr>
                      <a:r>
                        <a:rPr lang="pt-PT" sz="1800" b="1">
                          <a:effectLst/>
                        </a:rPr>
                        <a:t>na </a:t>
                      </a:r>
                      <a:r>
                        <a:rPr lang="pt-PT" sz="1800" b="1" u="sng">
                          <a:effectLst/>
                        </a:rPr>
                        <a:t>próxima</a:t>
                      </a:r>
                      <a:r>
                        <a:rPr lang="pt-PT" sz="1800" b="1">
                          <a:effectLst/>
                        </a:rPr>
                        <a:t> x-feira</a:t>
                      </a:r>
                      <a:endParaRPr lang="cs-CZ" sz="1800" b="1">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1800">
                          <a:effectLst/>
                        </a:rPr>
                        <a:t>na x-feira </a:t>
                      </a:r>
                      <a:r>
                        <a:rPr lang="pt-PT" sz="1800" u="sng">
                          <a:effectLst/>
                        </a:rPr>
                        <a:t>próxima</a:t>
                      </a:r>
                      <a:endParaRPr lang="cs-CZ" sz="1800" u="sng">
                        <a:effectLst/>
                        <a:latin typeface="Times New Roman"/>
                        <a:ea typeface="Times New Roman"/>
                      </a:endParaRPr>
                    </a:p>
                  </a:txBody>
                  <a:tcPr marL="68580" marR="68580" marT="0" marB="0">
                    <a:solidFill>
                      <a:schemeClr val="accent5">
                        <a:lumMod val="20000"/>
                        <a:lumOff val="80000"/>
                      </a:schemeClr>
                    </a:solidFill>
                  </a:tcPr>
                </a:tc>
              </a:tr>
              <a:tr h="446450">
                <a:tc>
                  <a:txBody>
                    <a:bodyPr/>
                    <a:lstStyle/>
                    <a:p>
                      <a:pPr algn="just">
                        <a:spcAft>
                          <a:spcPts val="0"/>
                        </a:spcAft>
                      </a:pPr>
                      <a:r>
                        <a:rPr lang="pt-PT" sz="1800">
                          <a:effectLst/>
                        </a:rPr>
                        <a:t>2ª- </a:t>
                      </a:r>
                      <a:endParaRPr lang="cs-CZ" sz="1800">
                        <a:effectLst/>
                        <a:latin typeface="Times New Roman"/>
                        <a:ea typeface="Times New Roman"/>
                      </a:endParaRPr>
                    </a:p>
                  </a:txBody>
                  <a:tcPr marL="68580" marR="68580" marT="0" marB="0"/>
                </a:tc>
                <a:tc rowSpan="5">
                  <a:txBody>
                    <a:bodyPr/>
                    <a:lstStyle/>
                    <a:p>
                      <a:pPr algn="ctr">
                        <a:spcAft>
                          <a:spcPts val="0"/>
                        </a:spcAft>
                      </a:pPr>
                      <a:r>
                        <a:rPr lang="pt-PT" sz="1800">
                          <a:effectLst/>
                        </a:rPr>
                        <a:t> </a:t>
                      </a:r>
                      <a:endParaRPr lang="cs-CZ" sz="1800">
                        <a:effectLst/>
                      </a:endParaRPr>
                    </a:p>
                    <a:p>
                      <a:pPr algn="ctr">
                        <a:spcAft>
                          <a:spcPts val="0"/>
                        </a:spcAft>
                      </a:pPr>
                      <a:r>
                        <a:rPr lang="pt-PT" sz="1800">
                          <a:effectLst/>
                        </a:rPr>
                        <a:t> </a:t>
                      </a:r>
                      <a:endParaRPr lang="cs-CZ" sz="1800">
                        <a:effectLst/>
                      </a:endParaRPr>
                    </a:p>
                    <a:p>
                      <a:pPr algn="ctr">
                        <a:spcAft>
                          <a:spcPts val="0"/>
                        </a:spcAft>
                      </a:pPr>
                      <a:r>
                        <a:rPr lang="pt-PT" sz="1800">
                          <a:effectLst/>
                        </a:rPr>
                        <a:t>feira</a:t>
                      </a:r>
                      <a:endParaRPr lang="cs-CZ" sz="1800">
                        <a:effectLst/>
                        <a:latin typeface="Times New Roman"/>
                        <a:ea typeface="Times New Roman"/>
                      </a:endParaRPr>
                    </a:p>
                  </a:txBody>
                  <a:tcPr marL="68580" marR="68580" marT="0" marB="0"/>
                </a:tc>
                <a:tc>
                  <a:txBody>
                    <a:bodyPr/>
                    <a:lstStyle/>
                    <a:p>
                      <a:pPr algn="ctr">
                        <a:spcAft>
                          <a:spcPts val="0"/>
                        </a:spcAft>
                      </a:pPr>
                      <a:r>
                        <a:rPr lang="pt-PT" sz="1800" b="1">
                          <a:effectLst/>
                        </a:rPr>
                        <a:t>1482</a:t>
                      </a:r>
                      <a:endParaRPr lang="cs-CZ" sz="1800" b="1">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1800">
                          <a:effectLst/>
                        </a:rPr>
                        <a:t>6</a:t>
                      </a:r>
                      <a:endParaRPr lang="cs-CZ" sz="1800">
                        <a:effectLst/>
                        <a:latin typeface="Times New Roman"/>
                        <a:ea typeface="Times New Roman"/>
                      </a:endParaRPr>
                    </a:p>
                  </a:txBody>
                  <a:tcPr marL="68580" marR="68580" marT="0" marB="0">
                    <a:solidFill>
                      <a:schemeClr val="accent5">
                        <a:lumMod val="20000"/>
                        <a:lumOff val="80000"/>
                      </a:schemeClr>
                    </a:solidFill>
                  </a:tcPr>
                </a:tc>
              </a:tr>
              <a:tr h="446450">
                <a:tc>
                  <a:txBody>
                    <a:bodyPr/>
                    <a:lstStyle/>
                    <a:p>
                      <a:pPr algn="just">
                        <a:spcAft>
                          <a:spcPts val="0"/>
                        </a:spcAft>
                      </a:pPr>
                      <a:r>
                        <a:rPr lang="pt-PT" sz="1800">
                          <a:effectLst/>
                        </a:rPr>
                        <a:t>3ª- </a:t>
                      </a:r>
                      <a:endParaRPr lang="cs-CZ" sz="18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1800" b="1">
                          <a:effectLst/>
                        </a:rPr>
                        <a:t>953</a:t>
                      </a:r>
                      <a:endParaRPr lang="cs-CZ" sz="1800" b="1">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1800">
                          <a:effectLst/>
                        </a:rPr>
                        <a:t>3</a:t>
                      </a:r>
                      <a:endParaRPr lang="cs-CZ" sz="1800">
                        <a:effectLst/>
                        <a:latin typeface="Times New Roman"/>
                        <a:ea typeface="Times New Roman"/>
                      </a:endParaRPr>
                    </a:p>
                  </a:txBody>
                  <a:tcPr marL="68580" marR="68580" marT="0" marB="0">
                    <a:solidFill>
                      <a:schemeClr val="accent5">
                        <a:lumMod val="20000"/>
                        <a:lumOff val="80000"/>
                      </a:schemeClr>
                    </a:solidFill>
                  </a:tcPr>
                </a:tc>
              </a:tr>
              <a:tr h="446450">
                <a:tc>
                  <a:txBody>
                    <a:bodyPr/>
                    <a:lstStyle/>
                    <a:p>
                      <a:pPr algn="just">
                        <a:spcAft>
                          <a:spcPts val="0"/>
                        </a:spcAft>
                      </a:pPr>
                      <a:r>
                        <a:rPr lang="pt-PT" sz="1800">
                          <a:effectLst/>
                        </a:rPr>
                        <a:t>4ª- </a:t>
                      </a:r>
                      <a:endParaRPr lang="cs-CZ" sz="18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1800" b="1">
                          <a:effectLst/>
                        </a:rPr>
                        <a:t>801</a:t>
                      </a:r>
                      <a:endParaRPr lang="cs-CZ" sz="1800" b="1">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1800">
                          <a:effectLst/>
                        </a:rPr>
                        <a:t>5</a:t>
                      </a:r>
                      <a:endParaRPr lang="cs-CZ" sz="1800">
                        <a:effectLst/>
                        <a:latin typeface="Times New Roman"/>
                        <a:ea typeface="Times New Roman"/>
                      </a:endParaRPr>
                    </a:p>
                  </a:txBody>
                  <a:tcPr marL="68580" marR="68580" marT="0" marB="0">
                    <a:solidFill>
                      <a:schemeClr val="accent5">
                        <a:lumMod val="20000"/>
                        <a:lumOff val="80000"/>
                      </a:schemeClr>
                    </a:solidFill>
                  </a:tcPr>
                </a:tc>
              </a:tr>
              <a:tr h="446450">
                <a:tc>
                  <a:txBody>
                    <a:bodyPr/>
                    <a:lstStyle/>
                    <a:p>
                      <a:pPr algn="just">
                        <a:spcAft>
                          <a:spcPts val="0"/>
                        </a:spcAft>
                      </a:pPr>
                      <a:r>
                        <a:rPr lang="pt-PT" sz="1800" smtClean="0">
                          <a:effectLst/>
                        </a:rPr>
                        <a:t>5ª-</a:t>
                      </a:r>
                      <a:endParaRPr lang="cs-CZ" sz="18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1800" b="1">
                          <a:effectLst/>
                        </a:rPr>
                        <a:t>752</a:t>
                      </a:r>
                      <a:endParaRPr lang="cs-CZ" sz="1800" b="1">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1800">
                          <a:effectLst/>
                        </a:rPr>
                        <a:t>2</a:t>
                      </a:r>
                      <a:endParaRPr lang="cs-CZ" sz="1800">
                        <a:effectLst/>
                        <a:latin typeface="Times New Roman"/>
                        <a:ea typeface="Times New Roman"/>
                      </a:endParaRPr>
                    </a:p>
                  </a:txBody>
                  <a:tcPr marL="68580" marR="68580" marT="0" marB="0">
                    <a:solidFill>
                      <a:schemeClr val="accent5">
                        <a:lumMod val="20000"/>
                        <a:lumOff val="80000"/>
                      </a:schemeClr>
                    </a:solidFill>
                  </a:tcPr>
                </a:tc>
              </a:tr>
              <a:tr h="446450">
                <a:tc>
                  <a:txBody>
                    <a:bodyPr/>
                    <a:lstStyle/>
                    <a:p>
                      <a:pPr algn="just">
                        <a:spcAft>
                          <a:spcPts val="0"/>
                        </a:spcAft>
                      </a:pPr>
                      <a:r>
                        <a:rPr lang="pt-PT" sz="1800">
                          <a:effectLst/>
                        </a:rPr>
                        <a:t>6ª- </a:t>
                      </a:r>
                      <a:endParaRPr lang="cs-CZ" sz="18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1800" b="1">
                          <a:effectLst/>
                        </a:rPr>
                        <a:t>752</a:t>
                      </a:r>
                      <a:endParaRPr lang="cs-CZ" sz="1800" b="1">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1800">
                          <a:effectLst/>
                        </a:rPr>
                        <a:t>2</a:t>
                      </a:r>
                      <a:endParaRPr lang="cs-CZ" sz="1800">
                        <a:effectLst/>
                        <a:latin typeface="Times New Roman"/>
                        <a:ea typeface="Times New Roman"/>
                      </a:endParaRPr>
                    </a:p>
                  </a:txBody>
                  <a:tcPr marL="68580" marR="68580" marT="0" marB="0">
                    <a:solidFill>
                      <a:schemeClr val="accent5">
                        <a:lumMod val="20000"/>
                        <a:lumOff val="80000"/>
                      </a:schemeClr>
                    </a:solidFill>
                  </a:tcPr>
                </a:tc>
              </a:tr>
              <a:tr h="446450">
                <a:tc>
                  <a:txBody>
                    <a:bodyPr/>
                    <a:lstStyle/>
                    <a:p>
                      <a:pPr algn="just">
                        <a:spcAft>
                          <a:spcPts val="0"/>
                        </a:spcAft>
                      </a:pPr>
                      <a:r>
                        <a:rPr lang="pt-PT" sz="1800">
                          <a:effectLst/>
                        </a:rPr>
                        <a:t>sábado</a:t>
                      </a:r>
                      <a:endParaRPr lang="cs-CZ" sz="1800">
                        <a:effectLst/>
                        <a:latin typeface="Times New Roman"/>
                        <a:ea typeface="Times New Roman"/>
                      </a:endParaRPr>
                    </a:p>
                  </a:txBody>
                  <a:tcPr marL="68580" marR="68580" marT="0" marB="0"/>
                </a:tc>
                <a:tc rowSpan="2">
                  <a:txBody>
                    <a:bodyPr/>
                    <a:lstStyle/>
                    <a:p>
                      <a:pPr algn="ctr">
                        <a:spcAft>
                          <a:spcPts val="0"/>
                        </a:spcAft>
                      </a:pPr>
                      <a:r>
                        <a:rPr lang="pt-PT" sz="1800">
                          <a:effectLst/>
                        </a:rPr>
                        <a:t> </a:t>
                      </a:r>
                      <a:endParaRPr lang="cs-CZ" sz="1800">
                        <a:effectLst/>
                        <a:latin typeface="Times New Roman"/>
                        <a:ea typeface="Times New Roman"/>
                      </a:endParaRPr>
                    </a:p>
                  </a:txBody>
                  <a:tcPr marL="68580" marR="68580" marT="0" marB="0"/>
                </a:tc>
                <a:tc>
                  <a:txBody>
                    <a:bodyPr/>
                    <a:lstStyle/>
                    <a:p>
                      <a:pPr algn="ctr">
                        <a:spcAft>
                          <a:spcPts val="0"/>
                        </a:spcAft>
                      </a:pPr>
                      <a:r>
                        <a:rPr lang="pt-PT" sz="1800" b="1">
                          <a:effectLst/>
                        </a:rPr>
                        <a:t>862</a:t>
                      </a:r>
                      <a:endParaRPr lang="cs-CZ" sz="1800" b="1">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1800">
                          <a:effectLst/>
                        </a:rPr>
                        <a:t>1</a:t>
                      </a:r>
                      <a:endParaRPr lang="cs-CZ" sz="1800">
                        <a:effectLst/>
                        <a:latin typeface="Times New Roman"/>
                        <a:ea typeface="Times New Roman"/>
                      </a:endParaRPr>
                    </a:p>
                  </a:txBody>
                  <a:tcPr marL="68580" marR="68580" marT="0" marB="0">
                    <a:solidFill>
                      <a:schemeClr val="accent5">
                        <a:lumMod val="20000"/>
                        <a:lumOff val="80000"/>
                      </a:schemeClr>
                    </a:solidFill>
                  </a:tcPr>
                </a:tc>
              </a:tr>
              <a:tr h="446450">
                <a:tc>
                  <a:txBody>
                    <a:bodyPr/>
                    <a:lstStyle/>
                    <a:p>
                      <a:pPr algn="just">
                        <a:spcAft>
                          <a:spcPts val="0"/>
                        </a:spcAft>
                      </a:pPr>
                      <a:r>
                        <a:rPr lang="pt-PT" sz="1800">
                          <a:effectLst/>
                        </a:rPr>
                        <a:t>domingo</a:t>
                      </a:r>
                      <a:endParaRPr lang="cs-CZ" sz="18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1800" b="1">
                          <a:effectLst/>
                        </a:rPr>
                        <a:t>860</a:t>
                      </a:r>
                      <a:endParaRPr lang="cs-CZ" sz="1800" b="1">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1800">
                          <a:effectLst/>
                        </a:rPr>
                        <a:t>2</a:t>
                      </a:r>
                      <a:endParaRPr lang="cs-CZ" sz="1800">
                        <a:effectLst/>
                        <a:latin typeface="Times New Roman"/>
                        <a:ea typeface="Times New Roman"/>
                      </a:endParaRPr>
                    </a:p>
                  </a:txBody>
                  <a:tcPr marL="68580" marR="68580" marT="0" marB="0">
                    <a:solidFill>
                      <a:schemeClr val="accent5">
                        <a:lumMod val="20000"/>
                        <a:lumOff val="80000"/>
                      </a:schemeClr>
                    </a:solidFill>
                  </a:tcPr>
                </a:tc>
              </a:tr>
            </a:tbl>
          </a:graphicData>
        </a:graphic>
      </p:graphicFrame>
      <p:sp>
        <p:nvSpPr>
          <p:cNvPr id="5" name="Rectangle 1"/>
          <p:cNvSpPr>
            <a:spLocks noChangeArrowheads="1"/>
          </p:cNvSpPr>
          <p:nvPr/>
        </p:nvSpPr>
        <p:spPr bwMode="auto">
          <a:xfrm>
            <a:off x="0" y="656111"/>
            <a:ext cx="903649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pt-PT" altLang="cs-CZ" sz="28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cs-CZ" altLang="cs-CZ"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7086904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229600" cy="1143000"/>
          </a:xfrm>
        </p:spPr>
        <p:txBody>
          <a:bodyPr>
            <a:normAutofit/>
          </a:bodyPr>
          <a:lstStyle/>
          <a:p>
            <a:r>
              <a:rPr lang="pt-PT" altLang="cs-CZ" sz="3200" b="1">
                <a:latin typeface="Arial" pitchFamily="34" charset="0"/>
                <a:ea typeface="Times New Roman" pitchFamily="18" charset="0"/>
                <a:cs typeface="Arial" pitchFamily="34" charset="0"/>
              </a:rPr>
              <a:t>Sintagma não preposicionado </a:t>
            </a:r>
            <a:r>
              <a:rPr lang="pt-PT" altLang="cs-CZ" sz="3200" b="1" smtClean="0">
                <a:latin typeface="Arial" pitchFamily="34" charset="0"/>
                <a:ea typeface="Times New Roman" pitchFamily="18" charset="0"/>
                <a:cs typeface="Arial" pitchFamily="34" charset="0"/>
              </a:rPr>
              <a:t/>
            </a:r>
            <a:br>
              <a:rPr lang="pt-PT" altLang="cs-CZ" sz="3200" b="1" smtClean="0">
                <a:latin typeface="Arial" pitchFamily="34" charset="0"/>
                <a:ea typeface="Times New Roman" pitchFamily="18" charset="0"/>
                <a:cs typeface="Arial" pitchFamily="34" charset="0"/>
              </a:rPr>
            </a:br>
            <a:r>
              <a:rPr lang="pt-PT" altLang="cs-CZ" sz="3200" b="1" smtClean="0">
                <a:latin typeface="Arial" pitchFamily="34" charset="0"/>
                <a:ea typeface="Times New Roman" pitchFamily="18" charset="0"/>
                <a:cs typeface="Arial" pitchFamily="34" charset="0"/>
              </a:rPr>
              <a:t>(,próxima </a:t>
            </a:r>
            <a:r>
              <a:rPr lang="pt-PT" altLang="cs-CZ" sz="3200" b="1">
                <a:latin typeface="Arial" pitchFamily="34" charset="0"/>
                <a:ea typeface="Times New Roman" pitchFamily="18" charset="0"/>
                <a:cs typeface="Arial" pitchFamily="34" charset="0"/>
              </a:rPr>
              <a:t>x-feira, </a:t>
            </a:r>
            <a:r>
              <a:rPr lang="pt-PT" altLang="cs-CZ" sz="3200" i="1">
                <a:latin typeface="Arial" pitchFamily="34" charset="0"/>
                <a:ea typeface="Times New Roman" pitchFamily="18" charset="0"/>
                <a:cs typeface="Arial" pitchFamily="34" charset="0"/>
              </a:rPr>
              <a:t>versus</a:t>
            </a:r>
            <a:r>
              <a:rPr lang="pt-PT" altLang="cs-CZ" sz="3200" b="1">
                <a:latin typeface="Arial" pitchFamily="34" charset="0"/>
                <a:ea typeface="Times New Roman" pitchFamily="18" charset="0"/>
                <a:cs typeface="Arial" pitchFamily="34" charset="0"/>
              </a:rPr>
              <a:t> ,x-feira próxima</a:t>
            </a:r>
            <a:endParaRPr lang="cs-CZ" sz="320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571675326"/>
              </p:ext>
            </p:extLst>
          </p:nvPr>
        </p:nvGraphicFramePr>
        <p:xfrm>
          <a:off x="611560" y="1844823"/>
          <a:ext cx="8208912" cy="4320480"/>
        </p:xfrm>
        <a:graphic>
          <a:graphicData uri="http://schemas.openxmlformats.org/drawingml/2006/table">
            <a:tbl>
              <a:tblPr firstRow="1" firstCol="1" bandRow="1">
                <a:tableStyleId>{5C22544A-7EE6-4342-B048-85BDC9FD1C3A}</a:tableStyleId>
              </a:tblPr>
              <a:tblGrid>
                <a:gridCol w="1224136"/>
                <a:gridCol w="864096"/>
                <a:gridCol w="2736304"/>
                <a:gridCol w="3384376"/>
              </a:tblGrid>
              <a:tr h="432048">
                <a:tc>
                  <a:txBody>
                    <a:bodyPr/>
                    <a:lstStyle/>
                    <a:p>
                      <a:pPr algn="ctr">
                        <a:spcAft>
                          <a:spcPts val="0"/>
                        </a:spcAft>
                      </a:pPr>
                      <a:r>
                        <a:rPr lang="pt-PT" sz="2000">
                          <a:effectLst/>
                        </a:rPr>
                        <a:t> </a:t>
                      </a:r>
                      <a:endParaRPr lang="cs-CZ" sz="2000">
                        <a:effectLst/>
                        <a:latin typeface="Times New Roman"/>
                        <a:ea typeface="Times New Roman"/>
                      </a:endParaRPr>
                    </a:p>
                  </a:txBody>
                  <a:tcPr marL="68580" marR="68580" marT="0" marB="0"/>
                </a:tc>
                <a:tc>
                  <a:txBody>
                    <a:bodyPr/>
                    <a:lstStyle/>
                    <a:p>
                      <a:pPr algn="ctr">
                        <a:spcAft>
                          <a:spcPts val="0"/>
                        </a:spcAft>
                      </a:pPr>
                      <a:r>
                        <a:rPr lang="pt-PT" sz="2000">
                          <a:effectLst/>
                        </a:rPr>
                        <a:t> </a:t>
                      </a:r>
                      <a:endParaRPr lang="cs-CZ" sz="2000">
                        <a:effectLst/>
                        <a:latin typeface="Times New Roman"/>
                        <a:ea typeface="Times New Roman"/>
                      </a:endParaRPr>
                    </a:p>
                  </a:txBody>
                  <a:tcPr marL="68580" marR="68580" marT="0" marB="0"/>
                </a:tc>
                <a:tc gridSpan="2">
                  <a:txBody>
                    <a:bodyPr/>
                    <a:lstStyle/>
                    <a:p>
                      <a:pPr algn="ctr">
                        <a:spcAft>
                          <a:spcPts val="0"/>
                        </a:spcAft>
                      </a:pPr>
                      <a:r>
                        <a:rPr lang="pt-PT" sz="2000">
                          <a:effectLst/>
                        </a:rPr>
                        <a:t>número das ocorrências encontradas</a:t>
                      </a:r>
                      <a:endParaRPr lang="cs-CZ" sz="2000">
                        <a:effectLst/>
                        <a:latin typeface="Times New Roman"/>
                        <a:ea typeface="Times New Roman"/>
                      </a:endParaRPr>
                    </a:p>
                  </a:txBody>
                  <a:tcPr marL="68580" marR="68580" marT="0" marB="0"/>
                </a:tc>
                <a:tc hMerge="1">
                  <a:txBody>
                    <a:bodyPr/>
                    <a:lstStyle/>
                    <a:p>
                      <a:endParaRPr lang="cs-CZ"/>
                    </a:p>
                  </a:txBody>
                  <a:tcPr/>
                </a:tc>
              </a:tr>
              <a:tr h="432048">
                <a:tc rowSpan="2">
                  <a:txBody>
                    <a:bodyPr/>
                    <a:lstStyle/>
                    <a:p>
                      <a:pPr algn="ctr">
                        <a:spcAft>
                          <a:spcPts val="0"/>
                        </a:spcAft>
                      </a:pPr>
                      <a:r>
                        <a:rPr lang="pt-PT" sz="2000">
                          <a:effectLst/>
                        </a:rPr>
                        <a:t> </a:t>
                      </a:r>
                      <a:endParaRPr lang="cs-CZ" sz="2000">
                        <a:effectLst/>
                      </a:endParaRPr>
                    </a:p>
                    <a:p>
                      <a:pPr algn="ctr">
                        <a:spcAft>
                          <a:spcPts val="0"/>
                        </a:spcAft>
                      </a:pPr>
                      <a:r>
                        <a:rPr lang="pt-PT" sz="2000">
                          <a:effectLst/>
                        </a:rPr>
                        <a:t>x</a:t>
                      </a:r>
                      <a:endParaRPr lang="cs-CZ" sz="2000">
                        <a:effectLst/>
                        <a:latin typeface="Times New Roman"/>
                        <a:ea typeface="Times New Roman"/>
                      </a:endParaRPr>
                    </a:p>
                  </a:txBody>
                  <a:tcPr marL="68580" marR="68580" marT="0" marB="0"/>
                </a:tc>
                <a:tc rowSpan="2">
                  <a:txBody>
                    <a:bodyPr/>
                    <a:lstStyle/>
                    <a:p>
                      <a:pPr algn="ctr">
                        <a:spcAft>
                          <a:spcPts val="0"/>
                        </a:spcAft>
                      </a:pPr>
                      <a:r>
                        <a:rPr lang="pt-PT" sz="2000">
                          <a:effectLst/>
                        </a:rPr>
                        <a:t> </a:t>
                      </a:r>
                      <a:endParaRPr lang="cs-CZ" sz="2000">
                        <a:effectLst/>
                        <a:latin typeface="Times New Roman"/>
                        <a:ea typeface="Times New Roman"/>
                      </a:endParaRPr>
                    </a:p>
                  </a:txBody>
                  <a:tcPr marL="68580" marR="68580" marT="0" marB="0"/>
                </a:tc>
                <a:tc>
                  <a:txBody>
                    <a:bodyPr/>
                    <a:lstStyle/>
                    <a:p>
                      <a:pPr algn="ctr">
                        <a:spcAft>
                          <a:spcPts val="0"/>
                        </a:spcAft>
                      </a:pPr>
                      <a:r>
                        <a:rPr lang="pt-PT" sz="2000">
                          <a:effectLst/>
                        </a:rPr>
                        <a:t>,[Adj+N],</a:t>
                      </a:r>
                      <a:endParaRPr lang="cs-CZ" sz="2000">
                        <a:effectLst/>
                        <a:latin typeface="Times New Roman"/>
                        <a:ea typeface="Times New Roman"/>
                      </a:endParaRPr>
                    </a:p>
                  </a:txBody>
                  <a:tcPr marL="68580" marR="68580" marT="0" marB="0">
                    <a:solidFill>
                      <a:schemeClr val="tx2">
                        <a:lumMod val="20000"/>
                        <a:lumOff val="80000"/>
                      </a:schemeClr>
                    </a:solidFill>
                  </a:tcPr>
                </a:tc>
                <a:tc>
                  <a:txBody>
                    <a:bodyPr/>
                    <a:lstStyle/>
                    <a:p>
                      <a:pPr algn="ctr">
                        <a:spcAft>
                          <a:spcPts val="0"/>
                        </a:spcAft>
                      </a:pPr>
                      <a:r>
                        <a:rPr lang="pt-PT" sz="2000" b="1">
                          <a:effectLst/>
                        </a:rPr>
                        <a:t>,[ N+Adj],</a:t>
                      </a:r>
                      <a:endParaRPr lang="cs-CZ" sz="2000" b="1">
                        <a:effectLst/>
                        <a:latin typeface="Times New Roman"/>
                        <a:ea typeface="Times New Roman"/>
                      </a:endParaRPr>
                    </a:p>
                  </a:txBody>
                  <a:tcPr marL="68580" marR="68580" marT="0" marB="0">
                    <a:solidFill>
                      <a:schemeClr val="accent3">
                        <a:lumMod val="60000"/>
                        <a:lumOff val="40000"/>
                      </a:schemeClr>
                    </a:solidFill>
                  </a:tcPr>
                </a:tc>
              </a:tr>
              <a:tr h="432048">
                <a:tc vMerge="1">
                  <a:txBody>
                    <a:bodyPr/>
                    <a:lstStyle/>
                    <a:p>
                      <a:endParaRPr lang="cs-CZ"/>
                    </a:p>
                  </a:txBody>
                  <a:tcPr/>
                </a:tc>
                <a:tc vMerge="1">
                  <a:txBody>
                    <a:bodyPr/>
                    <a:lstStyle/>
                    <a:p>
                      <a:endParaRPr lang="cs-CZ"/>
                    </a:p>
                  </a:txBody>
                  <a:tcPr/>
                </a:tc>
                <a:tc>
                  <a:txBody>
                    <a:bodyPr/>
                    <a:lstStyle/>
                    <a:p>
                      <a:pPr algn="ctr">
                        <a:spcAft>
                          <a:spcPts val="0"/>
                        </a:spcAft>
                      </a:pPr>
                      <a:r>
                        <a:rPr lang="pt-PT" sz="2000">
                          <a:effectLst/>
                        </a:rPr>
                        <a:t>, </a:t>
                      </a:r>
                      <a:r>
                        <a:rPr lang="pt-PT" sz="2000" u="sng">
                          <a:effectLst/>
                        </a:rPr>
                        <a:t>próxima</a:t>
                      </a:r>
                      <a:r>
                        <a:rPr lang="pt-PT" sz="2000">
                          <a:effectLst/>
                        </a:rPr>
                        <a:t> x-feira,</a:t>
                      </a:r>
                      <a:endParaRPr lang="cs-CZ" sz="2000">
                        <a:effectLst/>
                        <a:latin typeface="Times New Roman"/>
                        <a:ea typeface="Times New Roman"/>
                      </a:endParaRPr>
                    </a:p>
                  </a:txBody>
                  <a:tcPr marL="68580" marR="68580" marT="0" marB="0">
                    <a:solidFill>
                      <a:schemeClr val="tx2">
                        <a:lumMod val="20000"/>
                        <a:lumOff val="80000"/>
                      </a:schemeClr>
                    </a:solidFill>
                  </a:tcPr>
                </a:tc>
                <a:tc>
                  <a:txBody>
                    <a:bodyPr/>
                    <a:lstStyle/>
                    <a:p>
                      <a:pPr algn="ctr">
                        <a:spcAft>
                          <a:spcPts val="0"/>
                        </a:spcAft>
                      </a:pPr>
                      <a:r>
                        <a:rPr lang="pt-PT" sz="2000" b="1">
                          <a:effectLst/>
                        </a:rPr>
                        <a:t>, x-feira </a:t>
                      </a:r>
                      <a:r>
                        <a:rPr lang="pt-PT" sz="2000" b="1" u="sng">
                          <a:effectLst/>
                        </a:rPr>
                        <a:t>próxima</a:t>
                      </a:r>
                      <a:r>
                        <a:rPr lang="pt-PT" sz="2000" b="1">
                          <a:effectLst/>
                        </a:rPr>
                        <a:t>,</a:t>
                      </a:r>
                      <a:endParaRPr lang="cs-CZ" sz="2000" b="1">
                        <a:effectLst/>
                        <a:latin typeface="Times New Roman"/>
                        <a:ea typeface="Times New Roman"/>
                      </a:endParaRPr>
                    </a:p>
                  </a:txBody>
                  <a:tcPr marL="68580" marR="68580" marT="0" marB="0">
                    <a:solidFill>
                      <a:schemeClr val="accent3">
                        <a:lumMod val="60000"/>
                        <a:lumOff val="40000"/>
                      </a:schemeClr>
                    </a:solidFill>
                  </a:tcPr>
                </a:tc>
              </a:tr>
              <a:tr h="432048">
                <a:tc>
                  <a:txBody>
                    <a:bodyPr/>
                    <a:lstStyle/>
                    <a:p>
                      <a:pPr>
                        <a:spcAft>
                          <a:spcPts val="0"/>
                        </a:spcAft>
                      </a:pPr>
                      <a:r>
                        <a:rPr lang="pt-PT" sz="2000">
                          <a:effectLst/>
                        </a:rPr>
                        <a:t>2ª-</a:t>
                      </a:r>
                      <a:endParaRPr lang="cs-CZ" sz="2000">
                        <a:effectLst/>
                        <a:latin typeface="Times New Roman"/>
                        <a:ea typeface="Times New Roman"/>
                      </a:endParaRPr>
                    </a:p>
                  </a:txBody>
                  <a:tcPr marL="68580" marR="68580" marT="0" marB="0"/>
                </a:tc>
                <a:tc rowSpan="5">
                  <a:txBody>
                    <a:bodyPr/>
                    <a:lstStyle/>
                    <a:p>
                      <a:pPr algn="ctr">
                        <a:spcAft>
                          <a:spcPts val="0"/>
                        </a:spcAft>
                      </a:pPr>
                      <a:r>
                        <a:rPr lang="pt-PT" sz="2000">
                          <a:effectLst/>
                        </a:rPr>
                        <a:t> </a:t>
                      </a:r>
                      <a:endParaRPr lang="cs-CZ" sz="2000">
                        <a:effectLst/>
                      </a:endParaRPr>
                    </a:p>
                    <a:p>
                      <a:pPr algn="ctr">
                        <a:spcAft>
                          <a:spcPts val="0"/>
                        </a:spcAft>
                      </a:pPr>
                      <a:r>
                        <a:rPr lang="pt-PT" sz="2000">
                          <a:effectLst/>
                        </a:rPr>
                        <a:t> </a:t>
                      </a:r>
                      <a:endParaRPr lang="cs-CZ" sz="2000">
                        <a:effectLst/>
                      </a:endParaRPr>
                    </a:p>
                    <a:p>
                      <a:pPr algn="ctr">
                        <a:spcAft>
                          <a:spcPts val="0"/>
                        </a:spcAft>
                      </a:pPr>
                      <a:r>
                        <a:rPr lang="pt-PT" sz="2000">
                          <a:effectLst/>
                        </a:rPr>
                        <a:t>feira</a:t>
                      </a:r>
                      <a:endParaRPr lang="cs-CZ" sz="2000">
                        <a:effectLst/>
                        <a:latin typeface="Times New Roman"/>
                        <a:ea typeface="Times New Roman"/>
                      </a:endParaRPr>
                    </a:p>
                  </a:txBody>
                  <a:tcPr marL="68580" marR="68580" marT="0" marB="0"/>
                </a:tc>
                <a:tc>
                  <a:txBody>
                    <a:bodyPr/>
                    <a:lstStyle/>
                    <a:p>
                      <a:pPr algn="ctr">
                        <a:spcAft>
                          <a:spcPts val="0"/>
                        </a:spcAft>
                      </a:pPr>
                      <a:r>
                        <a:rPr lang="pt-PT" sz="2000">
                          <a:effectLst/>
                        </a:rPr>
                        <a:t>0</a:t>
                      </a:r>
                      <a:endParaRPr lang="cs-CZ" sz="2000">
                        <a:effectLst/>
                        <a:latin typeface="Times New Roman"/>
                        <a:ea typeface="Times New Roman"/>
                      </a:endParaRPr>
                    </a:p>
                  </a:txBody>
                  <a:tcPr marL="68580" marR="68580" marT="0" marB="0">
                    <a:solidFill>
                      <a:schemeClr val="tx2">
                        <a:lumMod val="20000"/>
                        <a:lumOff val="80000"/>
                      </a:schemeClr>
                    </a:solidFill>
                  </a:tcPr>
                </a:tc>
                <a:tc>
                  <a:txBody>
                    <a:bodyPr/>
                    <a:lstStyle/>
                    <a:p>
                      <a:pPr algn="ctr">
                        <a:spcAft>
                          <a:spcPts val="0"/>
                        </a:spcAft>
                      </a:pPr>
                      <a:r>
                        <a:rPr lang="pt-PT" sz="2000" b="1">
                          <a:effectLst/>
                        </a:rPr>
                        <a:t>4</a:t>
                      </a:r>
                      <a:endParaRPr lang="cs-CZ" sz="2000" b="1">
                        <a:effectLst/>
                        <a:latin typeface="Times New Roman"/>
                        <a:ea typeface="Times New Roman"/>
                      </a:endParaRPr>
                    </a:p>
                  </a:txBody>
                  <a:tcPr marL="68580" marR="68580" marT="0" marB="0">
                    <a:solidFill>
                      <a:schemeClr val="accent3">
                        <a:lumMod val="60000"/>
                        <a:lumOff val="40000"/>
                      </a:schemeClr>
                    </a:solidFill>
                  </a:tcPr>
                </a:tc>
              </a:tr>
              <a:tr h="432048">
                <a:tc>
                  <a:txBody>
                    <a:bodyPr/>
                    <a:lstStyle/>
                    <a:p>
                      <a:pPr>
                        <a:spcAft>
                          <a:spcPts val="0"/>
                        </a:spcAft>
                      </a:pPr>
                      <a:r>
                        <a:rPr lang="pt-PT" sz="2000">
                          <a:effectLst/>
                        </a:rPr>
                        <a:t>3ª -</a:t>
                      </a:r>
                      <a:endParaRPr lang="cs-CZ" sz="20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2000">
                          <a:effectLst/>
                        </a:rPr>
                        <a:t>0</a:t>
                      </a:r>
                      <a:endParaRPr lang="cs-CZ" sz="2000">
                        <a:effectLst/>
                        <a:latin typeface="Times New Roman"/>
                        <a:ea typeface="Times New Roman"/>
                      </a:endParaRPr>
                    </a:p>
                  </a:txBody>
                  <a:tcPr marL="68580" marR="68580" marT="0" marB="0">
                    <a:solidFill>
                      <a:schemeClr val="tx2">
                        <a:lumMod val="20000"/>
                        <a:lumOff val="80000"/>
                      </a:schemeClr>
                    </a:solidFill>
                  </a:tcPr>
                </a:tc>
                <a:tc>
                  <a:txBody>
                    <a:bodyPr/>
                    <a:lstStyle/>
                    <a:p>
                      <a:pPr algn="ctr">
                        <a:spcAft>
                          <a:spcPts val="0"/>
                        </a:spcAft>
                      </a:pPr>
                      <a:r>
                        <a:rPr lang="pt-PT" sz="2000" b="1">
                          <a:effectLst/>
                        </a:rPr>
                        <a:t>4</a:t>
                      </a:r>
                      <a:endParaRPr lang="cs-CZ" sz="2000" b="1">
                        <a:effectLst/>
                        <a:latin typeface="Times New Roman"/>
                        <a:ea typeface="Times New Roman"/>
                      </a:endParaRPr>
                    </a:p>
                  </a:txBody>
                  <a:tcPr marL="68580" marR="68580" marT="0" marB="0">
                    <a:solidFill>
                      <a:schemeClr val="accent3">
                        <a:lumMod val="60000"/>
                        <a:lumOff val="40000"/>
                      </a:schemeClr>
                    </a:solidFill>
                  </a:tcPr>
                </a:tc>
              </a:tr>
              <a:tr h="432048">
                <a:tc>
                  <a:txBody>
                    <a:bodyPr/>
                    <a:lstStyle/>
                    <a:p>
                      <a:pPr>
                        <a:spcAft>
                          <a:spcPts val="0"/>
                        </a:spcAft>
                      </a:pPr>
                      <a:r>
                        <a:rPr lang="pt-PT" sz="2000">
                          <a:effectLst/>
                        </a:rPr>
                        <a:t>4ª-</a:t>
                      </a:r>
                      <a:endParaRPr lang="cs-CZ" sz="20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2000">
                          <a:effectLst/>
                        </a:rPr>
                        <a:t>1</a:t>
                      </a:r>
                      <a:endParaRPr lang="cs-CZ" sz="2000">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000" b="1">
                          <a:effectLst/>
                        </a:rPr>
                        <a:t>16</a:t>
                      </a:r>
                      <a:endParaRPr lang="cs-CZ" sz="2000" b="1">
                        <a:effectLst/>
                        <a:latin typeface="Times New Roman"/>
                        <a:ea typeface="Times New Roman"/>
                      </a:endParaRPr>
                    </a:p>
                  </a:txBody>
                  <a:tcPr marL="68580" marR="68580" marT="0" marB="0">
                    <a:solidFill>
                      <a:schemeClr val="accent3">
                        <a:lumMod val="60000"/>
                        <a:lumOff val="40000"/>
                      </a:schemeClr>
                    </a:solidFill>
                  </a:tcPr>
                </a:tc>
              </a:tr>
              <a:tr h="432048">
                <a:tc>
                  <a:txBody>
                    <a:bodyPr/>
                    <a:lstStyle/>
                    <a:p>
                      <a:pPr>
                        <a:spcAft>
                          <a:spcPts val="0"/>
                        </a:spcAft>
                      </a:pPr>
                      <a:r>
                        <a:rPr lang="pt-PT" sz="2000">
                          <a:effectLst/>
                        </a:rPr>
                        <a:t>5ª-</a:t>
                      </a:r>
                      <a:endParaRPr lang="cs-CZ" sz="20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2000">
                          <a:effectLst/>
                        </a:rPr>
                        <a:t>0</a:t>
                      </a:r>
                      <a:endParaRPr lang="cs-CZ" sz="2000">
                        <a:effectLst/>
                        <a:latin typeface="Times New Roman"/>
                        <a:ea typeface="Times New Roman"/>
                      </a:endParaRPr>
                    </a:p>
                  </a:txBody>
                  <a:tcPr marL="68580" marR="68580" marT="0" marB="0">
                    <a:solidFill>
                      <a:schemeClr val="tx2">
                        <a:lumMod val="20000"/>
                        <a:lumOff val="80000"/>
                      </a:schemeClr>
                    </a:solidFill>
                  </a:tcPr>
                </a:tc>
                <a:tc>
                  <a:txBody>
                    <a:bodyPr/>
                    <a:lstStyle/>
                    <a:p>
                      <a:pPr algn="ctr">
                        <a:spcAft>
                          <a:spcPts val="0"/>
                        </a:spcAft>
                      </a:pPr>
                      <a:r>
                        <a:rPr lang="pt-PT" sz="2000" b="1">
                          <a:effectLst/>
                        </a:rPr>
                        <a:t>1</a:t>
                      </a:r>
                      <a:endParaRPr lang="cs-CZ" sz="2000" b="1">
                        <a:effectLst/>
                        <a:latin typeface="Times New Roman"/>
                        <a:ea typeface="Times New Roman"/>
                      </a:endParaRPr>
                    </a:p>
                  </a:txBody>
                  <a:tcPr marL="68580" marR="68580" marT="0" marB="0">
                    <a:solidFill>
                      <a:schemeClr val="accent3">
                        <a:lumMod val="60000"/>
                        <a:lumOff val="40000"/>
                      </a:schemeClr>
                    </a:solidFill>
                  </a:tcPr>
                </a:tc>
              </a:tr>
              <a:tr h="432048">
                <a:tc>
                  <a:txBody>
                    <a:bodyPr/>
                    <a:lstStyle/>
                    <a:p>
                      <a:pPr>
                        <a:spcAft>
                          <a:spcPts val="0"/>
                        </a:spcAft>
                      </a:pPr>
                      <a:r>
                        <a:rPr lang="pt-PT" sz="2000">
                          <a:effectLst/>
                        </a:rPr>
                        <a:t>6ª-</a:t>
                      </a:r>
                      <a:endParaRPr lang="cs-CZ" sz="20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2000">
                          <a:effectLst/>
                        </a:rPr>
                        <a:t>1</a:t>
                      </a:r>
                      <a:endParaRPr lang="cs-CZ" sz="2000">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000" b="1">
                          <a:effectLst/>
                        </a:rPr>
                        <a:t>1</a:t>
                      </a:r>
                      <a:endParaRPr lang="cs-CZ" sz="2000" b="1">
                        <a:effectLst/>
                        <a:latin typeface="Times New Roman"/>
                        <a:ea typeface="Times New Roman"/>
                      </a:endParaRPr>
                    </a:p>
                  </a:txBody>
                  <a:tcPr marL="68580" marR="68580" marT="0" marB="0">
                    <a:solidFill>
                      <a:schemeClr val="accent3">
                        <a:lumMod val="60000"/>
                        <a:lumOff val="40000"/>
                      </a:schemeClr>
                    </a:solidFill>
                  </a:tcPr>
                </a:tc>
              </a:tr>
              <a:tr h="432048">
                <a:tc>
                  <a:txBody>
                    <a:bodyPr/>
                    <a:lstStyle/>
                    <a:p>
                      <a:pPr>
                        <a:spcAft>
                          <a:spcPts val="0"/>
                        </a:spcAft>
                      </a:pPr>
                      <a:r>
                        <a:rPr lang="pt-PT" sz="2000">
                          <a:effectLst/>
                        </a:rPr>
                        <a:t>sábado</a:t>
                      </a:r>
                      <a:endParaRPr lang="cs-CZ" sz="2000">
                        <a:effectLst/>
                        <a:latin typeface="Times New Roman"/>
                        <a:ea typeface="Times New Roman"/>
                      </a:endParaRPr>
                    </a:p>
                  </a:txBody>
                  <a:tcPr marL="68580" marR="68580" marT="0" marB="0"/>
                </a:tc>
                <a:tc rowSpan="2">
                  <a:txBody>
                    <a:bodyPr/>
                    <a:lstStyle/>
                    <a:p>
                      <a:pPr algn="ctr">
                        <a:spcAft>
                          <a:spcPts val="0"/>
                        </a:spcAft>
                      </a:pPr>
                      <a:r>
                        <a:rPr lang="pt-PT" sz="2000">
                          <a:effectLst/>
                        </a:rPr>
                        <a:t> </a:t>
                      </a:r>
                      <a:endParaRPr lang="cs-CZ" sz="2000">
                        <a:effectLst/>
                        <a:latin typeface="Times New Roman"/>
                        <a:ea typeface="Times New Roman"/>
                      </a:endParaRPr>
                    </a:p>
                  </a:txBody>
                  <a:tcPr marL="68580" marR="68580" marT="0" marB="0"/>
                </a:tc>
                <a:tc>
                  <a:txBody>
                    <a:bodyPr/>
                    <a:lstStyle/>
                    <a:p>
                      <a:pPr algn="ctr">
                        <a:spcAft>
                          <a:spcPts val="0"/>
                        </a:spcAft>
                      </a:pPr>
                      <a:r>
                        <a:rPr lang="pt-PT" sz="2000">
                          <a:effectLst/>
                        </a:rPr>
                        <a:t>0</a:t>
                      </a:r>
                      <a:endParaRPr lang="cs-CZ" sz="2000">
                        <a:effectLst/>
                        <a:latin typeface="Times New Roman"/>
                        <a:ea typeface="Times New Roman"/>
                      </a:endParaRPr>
                    </a:p>
                  </a:txBody>
                  <a:tcPr marL="68580" marR="68580" marT="0" marB="0">
                    <a:solidFill>
                      <a:schemeClr val="tx2">
                        <a:lumMod val="20000"/>
                        <a:lumOff val="80000"/>
                      </a:schemeClr>
                    </a:solidFill>
                  </a:tcPr>
                </a:tc>
                <a:tc>
                  <a:txBody>
                    <a:bodyPr/>
                    <a:lstStyle/>
                    <a:p>
                      <a:pPr algn="ctr">
                        <a:spcAft>
                          <a:spcPts val="0"/>
                        </a:spcAft>
                      </a:pPr>
                      <a:r>
                        <a:rPr lang="pt-PT" sz="2000" b="1">
                          <a:effectLst/>
                        </a:rPr>
                        <a:t>6</a:t>
                      </a:r>
                      <a:endParaRPr lang="cs-CZ" sz="2000" b="1">
                        <a:effectLst/>
                        <a:latin typeface="Times New Roman"/>
                        <a:ea typeface="Times New Roman"/>
                      </a:endParaRPr>
                    </a:p>
                  </a:txBody>
                  <a:tcPr marL="68580" marR="68580" marT="0" marB="0">
                    <a:solidFill>
                      <a:schemeClr val="accent3">
                        <a:lumMod val="60000"/>
                        <a:lumOff val="40000"/>
                      </a:schemeClr>
                    </a:solidFill>
                  </a:tcPr>
                </a:tc>
              </a:tr>
              <a:tr h="432048">
                <a:tc>
                  <a:txBody>
                    <a:bodyPr/>
                    <a:lstStyle/>
                    <a:p>
                      <a:pPr>
                        <a:spcAft>
                          <a:spcPts val="0"/>
                        </a:spcAft>
                      </a:pPr>
                      <a:r>
                        <a:rPr lang="pt-PT" sz="2000">
                          <a:effectLst/>
                        </a:rPr>
                        <a:t>domingo</a:t>
                      </a:r>
                      <a:endParaRPr lang="cs-CZ" sz="20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2000">
                          <a:effectLst/>
                        </a:rPr>
                        <a:t>0</a:t>
                      </a:r>
                      <a:endParaRPr lang="cs-CZ" sz="2000">
                        <a:effectLst/>
                        <a:latin typeface="Times New Roman"/>
                        <a:ea typeface="Times New Roman"/>
                      </a:endParaRPr>
                    </a:p>
                  </a:txBody>
                  <a:tcPr marL="68580" marR="68580" marT="0" marB="0">
                    <a:solidFill>
                      <a:schemeClr val="tx2">
                        <a:lumMod val="20000"/>
                        <a:lumOff val="80000"/>
                      </a:schemeClr>
                    </a:solidFill>
                  </a:tcPr>
                </a:tc>
                <a:tc>
                  <a:txBody>
                    <a:bodyPr/>
                    <a:lstStyle/>
                    <a:p>
                      <a:pPr algn="ctr">
                        <a:spcAft>
                          <a:spcPts val="0"/>
                        </a:spcAft>
                      </a:pPr>
                      <a:r>
                        <a:rPr lang="pt-PT" sz="2000" b="1">
                          <a:effectLst/>
                        </a:rPr>
                        <a:t>11</a:t>
                      </a:r>
                      <a:endParaRPr lang="cs-CZ" sz="2000" b="1">
                        <a:effectLst/>
                        <a:latin typeface="Times New Roman"/>
                        <a:ea typeface="Times New Roman"/>
                      </a:endParaRPr>
                    </a:p>
                  </a:txBody>
                  <a:tcPr marL="68580" marR="68580" marT="0" marB="0">
                    <a:solidFill>
                      <a:schemeClr val="accent3">
                        <a:lumMod val="60000"/>
                        <a:lumOff val="40000"/>
                      </a:schemeClr>
                    </a:solidFill>
                  </a:tcPr>
                </a:tc>
              </a:tr>
            </a:tbl>
          </a:graphicData>
        </a:graphic>
      </p:graphicFrame>
    </p:spTree>
    <p:extLst>
      <p:ext uri="{BB962C8B-B14F-4D97-AF65-F5344CB8AC3E}">
        <p14:creationId xmlns:p14="http://schemas.microsoft.com/office/powerpoint/2010/main" val="18268626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260648"/>
            <a:ext cx="8229600" cy="1143000"/>
          </a:xfrm>
        </p:spPr>
        <p:txBody>
          <a:bodyPr>
            <a:noAutofit/>
          </a:bodyPr>
          <a:lstStyle/>
          <a:p>
            <a:r>
              <a:rPr lang="pt-PT" sz="3200" b="1"/>
              <a:t>Sintagma não preposicionado </a:t>
            </a:r>
            <a:r>
              <a:rPr lang="pt-PT" sz="3200" b="1" smtClean="0"/>
              <a:t/>
            </a:r>
            <a:br>
              <a:rPr lang="pt-PT" sz="3200" b="1" smtClean="0"/>
            </a:br>
            <a:r>
              <a:rPr lang="pt-PT" sz="3200" b="1" smtClean="0"/>
              <a:t>(a </a:t>
            </a:r>
            <a:r>
              <a:rPr lang="pt-PT" sz="3200" b="1"/>
              <a:t>próxima x-feira, </a:t>
            </a:r>
            <a:r>
              <a:rPr lang="pt-PT" sz="3200" i="1"/>
              <a:t>versus</a:t>
            </a:r>
            <a:r>
              <a:rPr lang="pt-PT" sz="3200" b="1"/>
              <a:t> </a:t>
            </a:r>
            <a:r>
              <a:rPr lang="pt-PT" sz="3200" b="1" smtClean="0"/>
              <a:t>a </a:t>
            </a:r>
            <a:r>
              <a:rPr lang="pt-PT" sz="3200" b="1"/>
              <a:t>x-feira próxima</a:t>
            </a:r>
            <a:r>
              <a:rPr lang="pt-PT" sz="3600" b="1"/>
              <a:t>)</a:t>
            </a:r>
            <a:endParaRPr lang="cs-CZ" sz="3600"/>
          </a:p>
        </p:txBody>
      </p:sp>
      <p:graphicFrame>
        <p:nvGraphicFramePr>
          <p:cNvPr id="8" name="Zástupný symbol pro obsah 7"/>
          <p:cNvGraphicFramePr>
            <a:graphicFrameLocks noGrp="1"/>
          </p:cNvGraphicFramePr>
          <p:nvPr>
            <p:ph idx="1"/>
            <p:extLst>
              <p:ext uri="{D42A27DB-BD31-4B8C-83A1-F6EECF244321}">
                <p14:modId xmlns:p14="http://schemas.microsoft.com/office/powerpoint/2010/main" val="3529787872"/>
              </p:ext>
            </p:extLst>
          </p:nvPr>
        </p:nvGraphicFramePr>
        <p:xfrm>
          <a:off x="755576" y="1844825"/>
          <a:ext cx="7776864" cy="4248470"/>
        </p:xfrm>
        <a:graphic>
          <a:graphicData uri="http://schemas.openxmlformats.org/drawingml/2006/table">
            <a:tbl>
              <a:tblPr firstRow="1" firstCol="1" bandRow="1">
                <a:tableStyleId>{5C22544A-7EE6-4342-B048-85BDC9FD1C3A}</a:tableStyleId>
              </a:tblPr>
              <a:tblGrid>
                <a:gridCol w="1440160"/>
                <a:gridCol w="936104"/>
                <a:gridCol w="2895354"/>
                <a:gridCol w="2505246"/>
              </a:tblGrid>
              <a:tr h="424847">
                <a:tc>
                  <a:txBody>
                    <a:bodyPr/>
                    <a:lstStyle/>
                    <a:p>
                      <a:pPr algn="ctr">
                        <a:spcAft>
                          <a:spcPts val="0"/>
                        </a:spcAft>
                      </a:pPr>
                      <a:r>
                        <a:rPr lang="pt-PT" sz="2400">
                          <a:effectLst/>
                        </a:rPr>
                        <a:t> </a:t>
                      </a:r>
                      <a:endParaRPr lang="cs-CZ" sz="2400">
                        <a:effectLst/>
                        <a:latin typeface="Times New Roman"/>
                        <a:ea typeface="Times New Roman"/>
                      </a:endParaRPr>
                    </a:p>
                  </a:txBody>
                  <a:tcPr marL="68580" marR="68580" marT="0" marB="0"/>
                </a:tc>
                <a:tc>
                  <a:txBody>
                    <a:bodyPr/>
                    <a:lstStyle/>
                    <a:p>
                      <a:pPr algn="ctr">
                        <a:spcAft>
                          <a:spcPts val="0"/>
                        </a:spcAft>
                      </a:pPr>
                      <a:r>
                        <a:rPr lang="pt-PT" sz="2400">
                          <a:effectLst/>
                        </a:rPr>
                        <a:t> </a:t>
                      </a:r>
                      <a:endParaRPr lang="cs-CZ" sz="2400">
                        <a:effectLst/>
                        <a:latin typeface="Times New Roman"/>
                        <a:ea typeface="Times New Roman"/>
                      </a:endParaRPr>
                    </a:p>
                  </a:txBody>
                  <a:tcPr marL="68580" marR="68580" marT="0" marB="0"/>
                </a:tc>
                <a:tc gridSpan="2">
                  <a:txBody>
                    <a:bodyPr/>
                    <a:lstStyle/>
                    <a:p>
                      <a:pPr algn="ctr">
                        <a:spcAft>
                          <a:spcPts val="0"/>
                        </a:spcAft>
                      </a:pPr>
                      <a:r>
                        <a:rPr lang="pt-PT" sz="2400">
                          <a:effectLst/>
                        </a:rPr>
                        <a:t>número das ocorrências encontradas</a:t>
                      </a:r>
                      <a:endParaRPr lang="cs-CZ" sz="2400">
                        <a:effectLst/>
                        <a:latin typeface="Times New Roman"/>
                        <a:ea typeface="Times New Roman"/>
                      </a:endParaRPr>
                    </a:p>
                  </a:txBody>
                  <a:tcPr marL="68580" marR="68580" marT="0" marB="0"/>
                </a:tc>
                <a:tc hMerge="1">
                  <a:txBody>
                    <a:bodyPr/>
                    <a:lstStyle/>
                    <a:p>
                      <a:endParaRPr lang="cs-CZ"/>
                    </a:p>
                  </a:txBody>
                  <a:tcPr/>
                </a:tc>
              </a:tr>
              <a:tr h="424847">
                <a:tc rowSpan="2">
                  <a:txBody>
                    <a:bodyPr/>
                    <a:lstStyle/>
                    <a:p>
                      <a:pPr algn="ctr">
                        <a:spcAft>
                          <a:spcPts val="0"/>
                        </a:spcAft>
                      </a:pPr>
                      <a:r>
                        <a:rPr lang="pt-PT" sz="2400">
                          <a:effectLst/>
                        </a:rPr>
                        <a:t> </a:t>
                      </a:r>
                      <a:endParaRPr lang="cs-CZ" sz="2400">
                        <a:effectLst/>
                      </a:endParaRPr>
                    </a:p>
                    <a:p>
                      <a:pPr algn="ctr">
                        <a:spcAft>
                          <a:spcPts val="0"/>
                        </a:spcAft>
                      </a:pPr>
                      <a:r>
                        <a:rPr lang="pt-PT" sz="2400">
                          <a:effectLst/>
                        </a:rPr>
                        <a:t>x</a:t>
                      </a:r>
                      <a:endParaRPr lang="cs-CZ" sz="2400">
                        <a:effectLst/>
                        <a:latin typeface="Times New Roman"/>
                        <a:ea typeface="Times New Roman"/>
                      </a:endParaRPr>
                    </a:p>
                  </a:txBody>
                  <a:tcPr marL="68580" marR="68580" marT="0" marB="0"/>
                </a:tc>
                <a:tc rowSpan="2">
                  <a:txBody>
                    <a:bodyPr/>
                    <a:lstStyle/>
                    <a:p>
                      <a:pPr algn="ctr">
                        <a:spcAft>
                          <a:spcPts val="0"/>
                        </a:spcAft>
                      </a:pPr>
                      <a:r>
                        <a:rPr lang="pt-PT" sz="2400">
                          <a:effectLst/>
                        </a:rPr>
                        <a:t> </a:t>
                      </a:r>
                      <a:endParaRPr lang="cs-CZ" sz="2400">
                        <a:effectLst/>
                        <a:latin typeface="Times New Roman"/>
                        <a:ea typeface="Times New Roman"/>
                      </a:endParaRPr>
                    </a:p>
                  </a:txBody>
                  <a:tcPr marL="68580" marR="68580" marT="0" marB="0"/>
                </a:tc>
                <a:tc>
                  <a:txBody>
                    <a:bodyPr/>
                    <a:lstStyle/>
                    <a:p>
                      <a:pPr algn="ctr">
                        <a:spcAft>
                          <a:spcPts val="0"/>
                        </a:spcAft>
                      </a:pPr>
                      <a:r>
                        <a:rPr lang="pt-PT" sz="2400" b="1">
                          <a:effectLst/>
                        </a:rPr>
                        <a:t>[Det+Adj+N]</a:t>
                      </a:r>
                      <a:endParaRPr lang="cs-CZ" sz="2400" b="1">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400">
                          <a:effectLst/>
                        </a:rPr>
                        <a:t>[Det+ N +Adj]</a:t>
                      </a:r>
                      <a:endParaRPr lang="cs-CZ" sz="2400">
                        <a:effectLst/>
                        <a:latin typeface="Times New Roman"/>
                        <a:ea typeface="Times New Roman"/>
                      </a:endParaRPr>
                    </a:p>
                  </a:txBody>
                  <a:tcPr marL="68580" marR="68580" marT="0" marB="0">
                    <a:solidFill>
                      <a:schemeClr val="accent1">
                        <a:lumMod val="20000"/>
                        <a:lumOff val="80000"/>
                      </a:schemeClr>
                    </a:solidFill>
                  </a:tcPr>
                </a:tc>
              </a:tr>
              <a:tr h="424847">
                <a:tc vMerge="1">
                  <a:txBody>
                    <a:bodyPr/>
                    <a:lstStyle/>
                    <a:p>
                      <a:endParaRPr lang="cs-CZ"/>
                    </a:p>
                  </a:txBody>
                  <a:tcPr/>
                </a:tc>
                <a:tc vMerge="1">
                  <a:txBody>
                    <a:bodyPr/>
                    <a:lstStyle/>
                    <a:p>
                      <a:endParaRPr lang="cs-CZ"/>
                    </a:p>
                  </a:txBody>
                  <a:tcPr/>
                </a:tc>
                <a:tc>
                  <a:txBody>
                    <a:bodyPr/>
                    <a:lstStyle/>
                    <a:p>
                      <a:pPr algn="ctr">
                        <a:spcAft>
                          <a:spcPts val="0"/>
                        </a:spcAft>
                      </a:pPr>
                      <a:r>
                        <a:rPr lang="pt-PT" sz="2400" b="1">
                          <a:effectLst/>
                        </a:rPr>
                        <a:t>A  </a:t>
                      </a:r>
                      <a:r>
                        <a:rPr lang="pt-PT" sz="2400" b="1" u="sng">
                          <a:effectLst/>
                        </a:rPr>
                        <a:t>próxima</a:t>
                      </a:r>
                      <a:r>
                        <a:rPr lang="pt-PT" sz="2400" b="1">
                          <a:effectLst/>
                        </a:rPr>
                        <a:t> x-feira,</a:t>
                      </a:r>
                      <a:endParaRPr lang="cs-CZ" sz="2400" b="1">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400">
                          <a:effectLst/>
                        </a:rPr>
                        <a:t>A  x-feira </a:t>
                      </a:r>
                      <a:r>
                        <a:rPr lang="pt-PT" sz="2400" b="1" u="sng">
                          <a:effectLst/>
                        </a:rPr>
                        <a:t>próxima</a:t>
                      </a:r>
                      <a:endParaRPr lang="cs-CZ" sz="2400" b="1" u="sng">
                        <a:effectLst/>
                        <a:latin typeface="Times New Roman"/>
                        <a:ea typeface="Times New Roman"/>
                      </a:endParaRPr>
                    </a:p>
                  </a:txBody>
                  <a:tcPr marL="68580" marR="68580" marT="0" marB="0">
                    <a:solidFill>
                      <a:schemeClr val="accent1">
                        <a:lumMod val="20000"/>
                        <a:lumOff val="80000"/>
                      </a:schemeClr>
                    </a:solidFill>
                  </a:tcPr>
                </a:tc>
              </a:tr>
              <a:tr h="424847">
                <a:tc>
                  <a:txBody>
                    <a:bodyPr/>
                    <a:lstStyle/>
                    <a:p>
                      <a:pPr>
                        <a:spcAft>
                          <a:spcPts val="0"/>
                        </a:spcAft>
                      </a:pPr>
                      <a:r>
                        <a:rPr lang="pt-PT" sz="2400">
                          <a:effectLst/>
                        </a:rPr>
                        <a:t>2ª-</a:t>
                      </a:r>
                      <a:endParaRPr lang="cs-CZ" sz="2400">
                        <a:effectLst/>
                        <a:latin typeface="Times New Roman"/>
                        <a:ea typeface="Times New Roman"/>
                      </a:endParaRPr>
                    </a:p>
                  </a:txBody>
                  <a:tcPr marL="68580" marR="68580" marT="0" marB="0"/>
                </a:tc>
                <a:tc rowSpan="5">
                  <a:txBody>
                    <a:bodyPr/>
                    <a:lstStyle/>
                    <a:p>
                      <a:pPr algn="ctr">
                        <a:spcAft>
                          <a:spcPts val="0"/>
                        </a:spcAft>
                      </a:pPr>
                      <a:r>
                        <a:rPr lang="pt-PT" sz="2400">
                          <a:effectLst/>
                        </a:rPr>
                        <a:t> </a:t>
                      </a:r>
                      <a:endParaRPr lang="cs-CZ" sz="2400">
                        <a:effectLst/>
                      </a:endParaRPr>
                    </a:p>
                    <a:p>
                      <a:pPr algn="ctr">
                        <a:spcAft>
                          <a:spcPts val="0"/>
                        </a:spcAft>
                      </a:pPr>
                      <a:r>
                        <a:rPr lang="pt-PT" sz="2400">
                          <a:effectLst/>
                        </a:rPr>
                        <a:t> </a:t>
                      </a:r>
                      <a:endParaRPr lang="cs-CZ" sz="2400">
                        <a:effectLst/>
                      </a:endParaRPr>
                    </a:p>
                    <a:p>
                      <a:pPr algn="ctr">
                        <a:spcAft>
                          <a:spcPts val="0"/>
                        </a:spcAft>
                      </a:pPr>
                      <a:r>
                        <a:rPr lang="pt-PT" sz="2400">
                          <a:effectLst/>
                        </a:rPr>
                        <a:t>feira</a:t>
                      </a:r>
                      <a:endParaRPr lang="cs-CZ" sz="2400">
                        <a:effectLst/>
                        <a:latin typeface="Times New Roman"/>
                        <a:ea typeface="Times New Roman"/>
                      </a:endParaRPr>
                    </a:p>
                  </a:txBody>
                  <a:tcPr marL="68580" marR="68580" marT="0" marB="0"/>
                </a:tc>
                <a:tc>
                  <a:txBody>
                    <a:bodyPr/>
                    <a:lstStyle/>
                    <a:p>
                      <a:pPr algn="ctr">
                        <a:spcAft>
                          <a:spcPts val="0"/>
                        </a:spcAft>
                      </a:pPr>
                      <a:r>
                        <a:rPr lang="pt-PT" sz="2400" b="1">
                          <a:effectLst/>
                        </a:rPr>
                        <a:t>1</a:t>
                      </a:r>
                      <a:endParaRPr lang="cs-CZ" sz="2400" b="1">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400">
                          <a:effectLst/>
                        </a:rPr>
                        <a:t>0</a:t>
                      </a:r>
                      <a:endParaRPr lang="cs-CZ" sz="2400">
                        <a:effectLst/>
                        <a:latin typeface="Times New Roman"/>
                        <a:ea typeface="Times New Roman"/>
                      </a:endParaRPr>
                    </a:p>
                  </a:txBody>
                  <a:tcPr marL="68580" marR="68580" marT="0" marB="0">
                    <a:solidFill>
                      <a:schemeClr val="accent1">
                        <a:lumMod val="20000"/>
                        <a:lumOff val="80000"/>
                      </a:schemeClr>
                    </a:solidFill>
                  </a:tcPr>
                </a:tc>
              </a:tr>
              <a:tr h="424847">
                <a:tc>
                  <a:txBody>
                    <a:bodyPr/>
                    <a:lstStyle/>
                    <a:p>
                      <a:pPr>
                        <a:spcAft>
                          <a:spcPts val="0"/>
                        </a:spcAft>
                      </a:pPr>
                      <a:r>
                        <a:rPr lang="pt-PT" sz="2400">
                          <a:effectLst/>
                        </a:rPr>
                        <a:t>3ª -</a:t>
                      </a:r>
                      <a:endParaRPr lang="cs-CZ" sz="24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2400" b="1">
                          <a:effectLst/>
                        </a:rPr>
                        <a:t>3</a:t>
                      </a:r>
                      <a:endParaRPr lang="cs-CZ" sz="2400" b="1">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400">
                          <a:effectLst/>
                        </a:rPr>
                        <a:t>1</a:t>
                      </a:r>
                      <a:endParaRPr lang="cs-CZ" sz="2400">
                        <a:effectLst/>
                        <a:latin typeface="Times New Roman"/>
                        <a:ea typeface="Times New Roman"/>
                      </a:endParaRPr>
                    </a:p>
                  </a:txBody>
                  <a:tcPr marL="68580" marR="68580" marT="0" marB="0">
                    <a:solidFill>
                      <a:schemeClr val="accent3">
                        <a:lumMod val="60000"/>
                        <a:lumOff val="40000"/>
                      </a:schemeClr>
                    </a:solidFill>
                  </a:tcPr>
                </a:tc>
              </a:tr>
              <a:tr h="424847">
                <a:tc>
                  <a:txBody>
                    <a:bodyPr/>
                    <a:lstStyle/>
                    <a:p>
                      <a:pPr>
                        <a:spcAft>
                          <a:spcPts val="0"/>
                        </a:spcAft>
                      </a:pPr>
                      <a:r>
                        <a:rPr lang="pt-PT" sz="2400">
                          <a:effectLst/>
                        </a:rPr>
                        <a:t>4ª-</a:t>
                      </a:r>
                      <a:endParaRPr lang="cs-CZ" sz="24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2400" b="1">
                          <a:effectLst/>
                        </a:rPr>
                        <a:t>1</a:t>
                      </a:r>
                      <a:endParaRPr lang="cs-CZ" sz="2400" b="1">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400">
                          <a:effectLst/>
                        </a:rPr>
                        <a:t>0</a:t>
                      </a:r>
                      <a:endParaRPr lang="cs-CZ" sz="2400">
                        <a:effectLst/>
                        <a:latin typeface="Times New Roman"/>
                        <a:ea typeface="Times New Roman"/>
                      </a:endParaRPr>
                    </a:p>
                  </a:txBody>
                  <a:tcPr marL="68580" marR="68580" marT="0" marB="0">
                    <a:solidFill>
                      <a:schemeClr val="accent1">
                        <a:lumMod val="20000"/>
                        <a:lumOff val="80000"/>
                      </a:schemeClr>
                    </a:solidFill>
                  </a:tcPr>
                </a:tc>
              </a:tr>
              <a:tr h="424847">
                <a:tc>
                  <a:txBody>
                    <a:bodyPr/>
                    <a:lstStyle/>
                    <a:p>
                      <a:pPr>
                        <a:spcAft>
                          <a:spcPts val="0"/>
                        </a:spcAft>
                      </a:pPr>
                      <a:r>
                        <a:rPr lang="pt-PT" sz="2400">
                          <a:effectLst/>
                        </a:rPr>
                        <a:t>5ª-</a:t>
                      </a:r>
                      <a:endParaRPr lang="cs-CZ" sz="24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2400" b="1">
                          <a:effectLst/>
                        </a:rPr>
                        <a:t>2</a:t>
                      </a:r>
                      <a:endParaRPr lang="cs-CZ" sz="2400" b="1">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400">
                          <a:effectLst/>
                        </a:rPr>
                        <a:t>0</a:t>
                      </a:r>
                      <a:endParaRPr lang="cs-CZ" sz="2400">
                        <a:effectLst/>
                        <a:latin typeface="Times New Roman"/>
                        <a:ea typeface="Times New Roman"/>
                      </a:endParaRPr>
                    </a:p>
                  </a:txBody>
                  <a:tcPr marL="68580" marR="68580" marT="0" marB="0">
                    <a:solidFill>
                      <a:schemeClr val="accent1">
                        <a:lumMod val="20000"/>
                        <a:lumOff val="80000"/>
                      </a:schemeClr>
                    </a:solidFill>
                  </a:tcPr>
                </a:tc>
              </a:tr>
              <a:tr h="424847">
                <a:tc>
                  <a:txBody>
                    <a:bodyPr/>
                    <a:lstStyle/>
                    <a:p>
                      <a:pPr>
                        <a:spcAft>
                          <a:spcPts val="0"/>
                        </a:spcAft>
                      </a:pPr>
                      <a:r>
                        <a:rPr lang="pt-PT" sz="2400">
                          <a:effectLst/>
                        </a:rPr>
                        <a:t>6ª-</a:t>
                      </a:r>
                      <a:endParaRPr lang="cs-CZ" sz="24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2400" b="1">
                          <a:effectLst/>
                        </a:rPr>
                        <a:t>1</a:t>
                      </a:r>
                      <a:endParaRPr lang="cs-CZ" sz="2400" b="1">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400">
                          <a:effectLst/>
                        </a:rPr>
                        <a:t>0</a:t>
                      </a:r>
                      <a:endParaRPr lang="cs-CZ" sz="2400">
                        <a:effectLst/>
                        <a:latin typeface="Times New Roman"/>
                        <a:ea typeface="Times New Roman"/>
                      </a:endParaRPr>
                    </a:p>
                  </a:txBody>
                  <a:tcPr marL="68580" marR="68580" marT="0" marB="0">
                    <a:solidFill>
                      <a:schemeClr val="accent1">
                        <a:lumMod val="20000"/>
                        <a:lumOff val="80000"/>
                      </a:schemeClr>
                    </a:solidFill>
                  </a:tcPr>
                </a:tc>
              </a:tr>
              <a:tr h="424847">
                <a:tc>
                  <a:txBody>
                    <a:bodyPr/>
                    <a:lstStyle/>
                    <a:p>
                      <a:pPr>
                        <a:spcAft>
                          <a:spcPts val="0"/>
                        </a:spcAft>
                      </a:pPr>
                      <a:r>
                        <a:rPr lang="pt-PT" sz="2400">
                          <a:effectLst/>
                        </a:rPr>
                        <a:t>sábado</a:t>
                      </a:r>
                      <a:endParaRPr lang="cs-CZ" sz="2400">
                        <a:effectLst/>
                        <a:latin typeface="Times New Roman"/>
                        <a:ea typeface="Times New Roman"/>
                      </a:endParaRPr>
                    </a:p>
                  </a:txBody>
                  <a:tcPr marL="68580" marR="68580" marT="0" marB="0"/>
                </a:tc>
                <a:tc rowSpan="2">
                  <a:txBody>
                    <a:bodyPr/>
                    <a:lstStyle/>
                    <a:p>
                      <a:pPr algn="ctr">
                        <a:spcAft>
                          <a:spcPts val="0"/>
                        </a:spcAft>
                      </a:pPr>
                      <a:r>
                        <a:rPr lang="pt-PT" sz="2400">
                          <a:effectLst/>
                        </a:rPr>
                        <a:t> </a:t>
                      </a:r>
                      <a:endParaRPr lang="cs-CZ" sz="2400">
                        <a:effectLst/>
                        <a:latin typeface="Times New Roman"/>
                        <a:ea typeface="Times New Roman"/>
                      </a:endParaRPr>
                    </a:p>
                  </a:txBody>
                  <a:tcPr marL="68580" marR="68580" marT="0" marB="0"/>
                </a:tc>
                <a:tc>
                  <a:txBody>
                    <a:bodyPr/>
                    <a:lstStyle/>
                    <a:p>
                      <a:pPr algn="ctr">
                        <a:spcAft>
                          <a:spcPts val="0"/>
                        </a:spcAft>
                      </a:pPr>
                      <a:r>
                        <a:rPr lang="pt-PT" sz="2400" b="1">
                          <a:effectLst/>
                        </a:rPr>
                        <a:t>1</a:t>
                      </a:r>
                      <a:endParaRPr lang="cs-CZ" sz="2400" b="1">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400">
                          <a:effectLst/>
                        </a:rPr>
                        <a:t>1</a:t>
                      </a:r>
                      <a:endParaRPr lang="cs-CZ" sz="2400">
                        <a:effectLst/>
                        <a:latin typeface="Times New Roman"/>
                        <a:ea typeface="Times New Roman"/>
                      </a:endParaRPr>
                    </a:p>
                  </a:txBody>
                  <a:tcPr marL="68580" marR="68580" marT="0" marB="0">
                    <a:solidFill>
                      <a:schemeClr val="accent3">
                        <a:lumMod val="60000"/>
                        <a:lumOff val="40000"/>
                      </a:schemeClr>
                    </a:solidFill>
                  </a:tcPr>
                </a:tc>
              </a:tr>
              <a:tr h="424847">
                <a:tc>
                  <a:txBody>
                    <a:bodyPr/>
                    <a:lstStyle/>
                    <a:p>
                      <a:pPr>
                        <a:spcAft>
                          <a:spcPts val="0"/>
                        </a:spcAft>
                      </a:pPr>
                      <a:r>
                        <a:rPr lang="pt-PT" sz="2400">
                          <a:effectLst/>
                        </a:rPr>
                        <a:t>domingo</a:t>
                      </a:r>
                      <a:endParaRPr lang="cs-CZ" sz="24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2400" b="1">
                          <a:effectLst/>
                        </a:rPr>
                        <a:t>0</a:t>
                      </a:r>
                      <a:endParaRPr lang="cs-CZ" sz="2400" b="1">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400">
                          <a:effectLst/>
                        </a:rPr>
                        <a:t>0</a:t>
                      </a:r>
                      <a:endParaRPr lang="cs-CZ" sz="2400">
                        <a:effectLst/>
                        <a:latin typeface="Times New Roman"/>
                        <a:ea typeface="Times New Roman"/>
                      </a:endParaRP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6574922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pt-PT" sz="3200" b="1" smtClean="0"/>
              <a:t/>
            </a:r>
            <a:br>
              <a:rPr lang="pt-PT" sz="3200" b="1" smtClean="0"/>
            </a:br>
            <a:r>
              <a:rPr lang="pt-PT" sz="3200" b="1" smtClean="0"/>
              <a:t>Sintagma </a:t>
            </a:r>
            <a:r>
              <a:rPr lang="pt-PT" sz="3200" b="1"/>
              <a:t>preposicionado </a:t>
            </a:r>
            <a:r>
              <a:rPr lang="pt-PT" sz="3200" b="1" smtClean="0"/>
              <a:t/>
            </a:r>
            <a:br>
              <a:rPr lang="pt-PT" sz="3200" b="1" smtClean="0"/>
            </a:br>
            <a:r>
              <a:rPr lang="pt-PT" sz="2800" b="1" smtClean="0"/>
              <a:t>(</a:t>
            </a:r>
            <a:r>
              <a:rPr lang="pt-PT" sz="2800" b="1"/>
              <a:t>para a próxima x-feira </a:t>
            </a:r>
            <a:r>
              <a:rPr lang="pt-PT" sz="2800" i="1"/>
              <a:t>versus</a:t>
            </a:r>
            <a:r>
              <a:rPr lang="pt-PT" sz="2800" b="1"/>
              <a:t> para a x-feira próxima)</a:t>
            </a:r>
            <a:r>
              <a:rPr lang="cs-CZ" sz="2800"/>
              <a:t/>
            </a:r>
            <a:br>
              <a:rPr lang="cs-CZ" sz="2800"/>
            </a:br>
            <a:endParaRPr lang="cs-CZ" sz="280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319129928"/>
              </p:ext>
            </p:extLst>
          </p:nvPr>
        </p:nvGraphicFramePr>
        <p:xfrm>
          <a:off x="755578" y="1772818"/>
          <a:ext cx="7920878" cy="4392485"/>
        </p:xfrm>
        <a:graphic>
          <a:graphicData uri="http://schemas.openxmlformats.org/drawingml/2006/table">
            <a:tbl>
              <a:tblPr firstRow="1" firstCol="1" bandRow="1">
                <a:tableStyleId>{5C22544A-7EE6-4342-B048-85BDC9FD1C3A}</a:tableStyleId>
              </a:tblPr>
              <a:tblGrid>
                <a:gridCol w="1296142"/>
                <a:gridCol w="648072"/>
                <a:gridCol w="3333121"/>
                <a:gridCol w="2643543"/>
              </a:tblGrid>
              <a:tr h="436159">
                <a:tc gridSpan="2">
                  <a:txBody>
                    <a:bodyPr/>
                    <a:lstStyle/>
                    <a:p>
                      <a:pPr algn="just">
                        <a:spcAft>
                          <a:spcPts val="0"/>
                        </a:spcAft>
                      </a:pPr>
                      <a:r>
                        <a:rPr lang="pt-PT" sz="2000">
                          <a:effectLst/>
                        </a:rPr>
                        <a:t> </a:t>
                      </a:r>
                      <a:endParaRPr lang="cs-CZ" sz="2000">
                        <a:effectLst/>
                        <a:latin typeface="Times New Roman"/>
                        <a:ea typeface="Times New Roman"/>
                      </a:endParaRPr>
                    </a:p>
                  </a:txBody>
                  <a:tcPr marL="68580" marR="68580" marT="0" marB="0"/>
                </a:tc>
                <a:tc hMerge="1">
                  <a:txBody>
                    <a:bodyPr/>
                    <a:lstStyle/>
                    <a:p>
                      <a:endParaRPr lang="cs-CZ"/>
                    </a:p>
                  </a:txBody>
                  <a:tcPr/>
                </a:tc>
                <a:tc gridSpan="2">
                  <a:txBody>
                    <a:bodyPr/>
                    <a:lstStyle/>
                    <a:p>
                      <a:pPr algn="ctr">
                        <a:spcAft>
                          <a:spcPts val="0"/>
                        </a:spcAft>
                      </a:pPr>
                      <a:r>
                        <a:rPr lang="pt-PT" sz="2000">
                          <a:effectLst/>
                        </a:rPr>
                        <a:t>número das ocorrências encontradas</a:t>
                      </a:r>
                      <a:endParaRPr lang="cs-CZ" sz="2000">
                        <a:effectLst/>
                        <a:latin typeface="Times New Roman"/>
                        <a:ea typeface="Times New Roman"/>
                      </a:endParaRPr>
                    </a:p>
                  </a:txBody>
                  <a:tcPr marL="68580" marR="68580" marT="0" marB="0"/>
                </a:tc>
                <a:tc hMerge="1">
                  <a:txBody>
                    <a:bodyPr/>
                    <a:lstStyle/>
                    <a:p>
                      <a:endParaRPr lang="cs-CZ"/>
                    </a:p>
                  </a:txBody>
                  <a:tcPr/>
                </a:tc>
              </a:tr>
              <a:tr h="436159">
                <a:tc rowSpan="2">
                  <a:txBody>
                    <a:bodyPr/>
                    <a:lstStyle/>
                    <a:p>
                      <a:pPr algn="just">
                        <a:spcAft>
                          <a:spcPts val="0"/>
                        </a:spcAft>
                      </a:pPr>
                      <a:r>
                        <a:rPr lang="pt-PT" sz="2000">
                          <a:effectLst/>
                        </a:rPr>
                        <a:t> </a:t>
                      </a:r>
                      <a:endParaRPr lang="cs-CZ" sz="2000">
                        <a:effectLst/>
                      </a:endParaRPr>
                    </a:p>
                    <a:p>
                      <a:pPr algn="just">
                        <a:spcAft>
                          <a:spcPts val="0"/>
                        </a:spcAft>
                      </a:pPr>
                      <a:r>
                        <a:rPr lang="pt-PT" sz="2000">
                          <a:effectLst/>
                        </a:rPr>
                        <a:t>x</a:t>
                      </a:r>
                      <a:endParaRPr lang="cs-CZ" sz="2000">
                        <a:effectLst/>
                        <a:latin typeface="Times New Roman"/>
                        <a:ea typeface="Times New Roman"/>
                      </a:endParaRPr>
                    </a:p>
                  </a:txBody>
                  <a:tcPr marL="68580" marR="68580" marT="0" marB="0"/>
                </a:tc>
                <a:tc rowSpan="2">
                  <a:txBody>
                    <a:bodyPr/>
                    <a:lstStyle/>
                    <a:p>
                      <a:pPr algn="just">
                        <a:spcAft>
                          <a:spcPts val="0"/>
                        </a:spcAft>
                      </a:pPr>
                      <a:r>
                        <a:rPr lang="pt-PT" sz="2000">
                          <a:effectLst/>
                        </a:rPr>
                        <a:t> </a:t>
                      </a:r>
                      <a:endParaRPr lang="cs-CZ" sz="2000">
                        <a:effectLst/>
                        <a:latin typeface="Times New Roman"/>
                        <a:ea typeface="Times New Roman"/>
                      </a:endParaRPr>
                    </a:p>
                  </a:txBody>
                  <a:tcPr marL="68580" marR="68580" marT="0" marB="0"/>
                </a:tc>
                <a:tc>
                  <a:txBody>
                    <a:bodyPr/>
                    <a:lstStyle/>
                    <a:p>
                      <a:pPr algn="ctr">
                        <a:spcAft>
                          <a:spcPts val="0"/>
                        </a:spcAft>
                      </a:pPr>
                      <a:r>
                        <a:rPr lang="pt-PT" sz="2000" b="1">
                          <a:effectLst/>
                        </a:rPr>
                        <a:t>[Prep+Det+Adj+N]</a:t>
                      </a:r>
                      <a:endParaRPr lang="cs-CZ" sz="2000" b="1">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000">
                          <a:effectLst/>
                        </a:rPr>
                        <a:t>[Prep+Det+N+Adj]</a:t>
                      </a:r>
                      <a:endParaRPr lang="cs-CZ" sz="2000">
                        <a:effectLst/>
                        <a:latin typeface="Times New Roman"/>
                        <a:ea typeface="Times New Roman"/>
                      </a:endParaRPr>
                    </a:p>
                  </a:txBody>
                  <a:tcPr marL="68580" marR="68580" marT="0" marB="0">
                    <a:solidFill>
                      <a:schemeClr val="accent1">
                        <a:lumMod val="20000"/>
                        <a:lumOff val="80000"/>
                      </a:schemeClr>
                    </a:solidFill>
                  </a:tcPr>
                </a:tc>
              </a:tr>
              <a:tr h="436159">
                <a:tc vMerge="1">
                  <a:txBody>
                    <a:bodyPr/>
                    <a:lstStyle/>
                    <a:p>
                      <a:endParaRPr lang="cs-CZ"/>
                    </a:p>
                  </a:txBody>
                  <a:tcPr/>
                </a:tc>
                <a:tc vMerge="1">
                  <a:txBody>
                    <a:bodyPr/>
                    <a:lstStyle/>
                    <a:p>
                      <a:endParaRPr lang="cs-CZ"/>
                    </a:p>
                  </a:txBody>
                  <a:tcPr/>
                </a:tc>
                <a:tc>
                  <a:txBody>
                    <a:bodyPr/>
                    <a:lstStyle/>
                    <a:p>
                      <a:pPr algn="ctr">
                        <a:spcAft>
                          <a:spcPts val="0"/>
                        </a:spcAft>
                      </a:pPr>
                      <a:r>
                        <a:rPr lang="pt-PT" sz="2000" b="1">
                          <a:effectLst/>
                        </a:rPr>
                        <a:t>para a </a:t>
                      </a:r>
                      <a:r>
                        <a:rPr lang="pt-PT" sz="2000" b="1" u="sng">
                          <a:effectLst/>
                        </a:rPr>
                        <a:t>próxima</a:t>
                      </a:r>
                      <a:r>
                        <a:rPr lang="pt-PT" sz="2000" b="1">
                          <a:effectLst/>
                        </a:rPr>
                        <a:t> x-feira</a:t>
                      </a:r>
                      <a:endParaRPr lang="cs-CZ" sz="2000" b="1">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tabLst>
                          <a:tab pos="561340" algn="ctr"/>
                        </a:tabLst>
                      </a:pPr>
                      <a:r>
                        <a:rPr lang="pt-PT" sz="2000">
                          <a:effectLst/>
                        </a:rPr>
                        <a:t>para a x-feira </a:t>
                      </a:r>
                      <a:r>
                        <a:rPr lang="pt-PT" sz="2000" u="sng">
                          <a:effectLst/>
                        </a:rPr>
                        <a:t>próxima</a:t>
                      </a:r>
                      <a:endParaRPr lang="cs-CZ" sz="2000" u="sng">
                        <a:effectLst/>
                        <a:latin typeface="Times New Roman"/>
                        <a:ea typeface="Times New Roman"/>
                      </a:endParaRPr>
                    </a:p>
                  </a:txBody>
                  <a:tcPr marL="68580" marR="68580" marT="0" marB="0">
                    <a:solidFill>
                      <a:schemeClr val="accent1">
                        <a:lumMod val="20000"/>
                        <a:lumOff val="80000"/>
                      </a:schemeClr>
                    </a:solidFill>
                  </a:tcPr>
                </a:tc>
              </a:tr>
              <a:tr h="467054">
                <a:tc>
                  <a:txBody>
                    <a:bodyPr/>
                    <a:lstStyle/>
                    <a:p>
                      <a:pPr algn="just">
                        <a:spcAft>
                          <a:spcPts val="0"/>
                        </a:spcAft>
                      </a:pPr>
                      <a:r>
                        <a:rPr lang="pt-PT" sz="2000">
                          <a:effectLst/>
                        </a:rPr>
                        <a:t>2ª - </a:t>
                      </a:r>
                      <a:endParaRPr lang="cs-CZ" sz="2000">
                        <a:effectLst/>
                        <a:latin typeface="Times New Roman"/>
                        <a:ea typeface="Times New Roman"/>
                      </a:endParaRPr>
                    </a:p>
                  </a:txBody>
                  <a:tcPr marL="68580" marR="68580" marT="0" marB="0"/>
                </a:tc>
                <a:tc rowSpan="5">
                  <a:txBody>
                    <a:bodyPr/>
                    <a:lstStyle/>
                    <a:p>
                      <a:pPr algn="ctr">
                        <a:spcAft>
                          <a:spcPts val="0"/>
                        </a:spcAft>
                      </a:pPr>
                      <a:r>
                        <a:rPr lang="pt-PT" sz="2000">
                          <a:effectLst/>
                        </a:rPr>
                        <a:t> </a:t>
                      </a:r>
                      <a:endParaRPr lang="cs-CZ" sz="2000">
                        <a:effectLst/>
                      </a:endParaRPr>
                    </a:p>
                    <a:p>
                      <a:pPr algn="ctr">
                        <a:spcAft>
                          <a:spcPts val="0"/>
                        </a:spcAft>
                      </a:pPr>
                      <a:r>
                        <a:rPr lang="pt-PT" sz="2000">
                          <a:effectLst/>
                        </a:rPr>
                        <a:t> </a:t>
                      </a:r>
                      <a:endParaRPr lang="cs-CZ" sz="2000">
                        <a:effectLst/>
                      </a:endParaRPr>
                    </a:p>
                    <a:p>
                      <a:pPr algn="ctr">
                        <a:spcAft>
                          <a:spcPts val="0"/>
                        </a:spcAft>
                      </a:pPr>
                      <a:r>
                        <a:rPr lang="pt-PT" sz="2000">
                          <a:effectLst/>
                        </a:rPr>
                        <a:t>feira</a:t>
                      </a:r>
                      <a:endParaRPr lang="cs-CZ" sz="2000">
                        <a:effectLst/>
                        <a:latin typeface="Times New Roman"/>
                        <a:ea typeface="Times New Roman"/>
                      </a:endParaRPr>
                    </a:p>
                  </a:txBody>
                  <a:tcPr marL="68580" marR="68580" marT="0" marB="0"/>
                </a:tc>
                <a:tc>
                  <a:txBody>
                    <a:bodyPr/>
                    <a:lstStyle/>
                    <a:p>
                      <a:pPr algn="ctr">
                        <a:spcAft>
                          <a:spcPts val="0"/>
                        </a:spcAft>
                      </a:pPr>
                      <a:r>
                        <a:rPr lang="pt-PT" sz="2000" b="1">
                          <a:effectLst/>
                        </a:rPr>
                        <a:t>236</a:t>
                      </a:r>
                      <a:endParaRPr lang="cs-CZ" sz="2000" b="1">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000">
                          <a:effectLst/>
                        </a:rPr>
                        <a:t> 0 </a:t>
                      </a:r>
                      <a:endParaRPr lang="cs-CZ" sz="2000">
                        <a:effectLst/>
                        <a:latin typeface="Times New Roman"/>
                        <a:ea typeface="Times New Roman"/>
                      </a:endParaRPr>
                    </a:p>
                  </a:txBody>
                  <a:tcPr marL="68580" marR="68580" marT="0" marB="0">
                    <a:solidFill>
                      <a:schemeClr val="accent1">
                        <a:lumMod val="20000"/>
                        <a:lumOff val="80000"/>
                      </a:schemeClr>
                    </a:solidFill>
                  </a:tcPr>
                </a:tc>
              </a:tr>
              <a:tr h="436159">
                <a:tc>
                  <a:txBody>
                    <a:bodyPr/>
                    <a:lstStyle/>
                    <a:p>
                      <a:pPr algn="just">
                        <a:spcAft>
                          <a:spcPts val="0"/>
                        </a:spcAft>
                      </a:pPr>
                      <a:r>
                        <a:rPr lang="pt-PT" sz="2000">
                          <a:effectLst/>
                        </a:rPr>
                        <a:t>3ª- </a:t>
                      </a:r>
                      <a:endParaRPr lang="cs-CZ" sz="20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2000" b="1">
                          <a:effectLst/>
                        </a:rPr>
                        <a:t>170</a:t>
                      </a:r>
                      <a:endParaRPr lang="cs-CZ" sz="2000" b="1">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000">
                          <a:effectLst/>
                        </a:rPr>
                        <a:t> 0 </a:t>
                      </a:r>
                      <a:endParaRPr lang="cs-CZ" sz="2000">
                        <a:effectLst/>
                        <a:latin typeface="Times New Roman"/>
                        <a:ea typeface="Times New Roman"/>
                      </a:endParaRPr>
                    </a:p>
                  </a:txBody>
                  <a:tcPr marL="68580" marR="68580" marT="0" marB="0">
                    <a:solidFill>
                      <a:schemeClr val="accent1">
                        <a:lumMod val="20000"/>
                        <a:lumOff val="80000"/>
                      </a:schemeClr>
                    </a:solidFill>
                  </a:tcPr>
                </a:tc>
              </a:tr>
              <a:tr h="436159">
                <a:tc>
                  <a:txBody>
                    <a:bodyPr/>
                    <a:lstStyle/>
                    <a:p>
                      <a:pPr algn="just">
                        <a:spcAft>
                          <a:spcPts val="0"/>
                        </a:spcAft>
                      </a:pPr>
                      <a:r>
                        <a:rPr lang="pt-PT" sz="2000">
                          <a:effectLst/>
                        </a:rPr>
                        <a:t>4ª - </a:t>
                      </a:r>
                      <a:endParaRPr lang="cs-CZ" sz="20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2000" b="1">
                          <a:effectLst/>
                        </a:rPr>
                        <a:t>166</a:t>
                      </a:r>
                      <a:endParaRPr lang="cs-CZ" sz="2000" b="1">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000">
                          <a:effectLst/>
                        </a:rPr>
                        <a:t> 0</a:t>
                      </a:r>
                      <a:endParaRPr lang="cs-CZ" sz="2000">
                        <a:effectLst/>
                        <a:latin typeface="Times New Roman"/>
                        <a:ea typeface="Times New Roman"/>
                      </a:endParaRPr>
                    </a:p>
                  </a:txBody>
                  <a:tcPr marL="68580" marR="68580" marT="0" marB="0">
                    <a:solidFill>
                      <a:schemeClr val="accent1">
                        <a:lumMod val="20000"/>
                        <a:lumOff val="80000"/>
                      </a:schemeClr>
                    </a:solidFill>
                  </a:tcPr>
                </a:tc>
              </a:tr>
              <a:tr h="436159">
                <a:tc>
                  <a:txBody>
                    <a:bodyPr/>
                    <a:lstStyle/>
                    <a:p>
                      <a:pPr algn="just">
                        <a:spcAft>
                          <a:spcPts val="0"/>
                        </a:spcAft>
                      </a:pPr>
                      <a:r>
                        <a:rPr lang="pt-PT" sz="2000">
                          <a:effectLst/>
                        </a:rPr>
                        <a:t>5ª- </a:t>
                      </a:r>
                      <a:endParaRPr lang="cs-CZ" sz="20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2000" b="1">
                          <a:effectLst/>
                        </a:rPr>
                        <a:t>136</a:t>
                      </a:r>
                      <a:endParaRPr lang="cs-CZ" sz="2000" b="1">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000">
                          <a:effectLst/>
                        </a:rPr>
                        <a:t> 0 </a:t>
                      </a:r>
                      <a:endParaRPr lang="cs-CZ" sz="2000">
                        <a:effectLst/>
                        <a:latin typeface="Times New Roman"/>
                        <a:ea typeface="Times New Roman"/>
                      </a:endParaRPr>
                    </a:p>
                  </a:txBody>
                  <a:tcPr marL="68580" marR="68580" marT="0" marB="0">
                    <a:solidFill>
                      <a:schemeClr val="accent1">
                        <a:lumMod val="20000"/>
                        <a:lumOff val="80000"/>
                      </a:schemeClr>
                    </a:solidFill>
                  </a:tcPr>
                </a:tc>
              </a:tr>
              <a:tr h="436159">
                <a:tc>
                  <a:txBody>
                    <a:bodyPr/>
                    <a:lstStyle/>
                    <a:p>
                      <a:pPr algn="just">
                        <a:spcAft>
                          <a:spcPts val="0"/>
                        </a:spcAft>
                      </a:pPr>
                      <a:r>
                        <a:rPr lang="pt-PT" sz="2000">
                          <a:effectLst/>
                        </a:rPr>
                        <a:t>6ª- </a:t>
                      </a:r>
                      <a:endParaRPr lang="cs-CZ" sz="20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tabLst>
                          <a:tab pos="437515" algn="l"/>
                          <a:tab pos="554355" algn="ctr"/>
                        </a:tabLst>
                      </a:pPr>
                      <a:r>
                        <a:rPr lang="pt-PT" sz="2000" b="1">
                          <a:effectLst/>
                        </a:rPr>
                        <a:t>163</a:t>
                      </a:r>
                      <a:endParaRPr lang="cs-CZ" sz="2000" b="1">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000">
                          <a:effectLst/>
                        </a:rPr>
                        <a:t> 0</a:t>
                      </a:r>
                      <a:endParaRPr lang="cs-CZ" sz="2000">
                        <a:effectLst/>
                        <a:latin typeface="Times New Roman"/>
                        <a:ea typeface="Times New Roman"/>
                      </a:endParaRPr>
                    </a:p>
                  </a:txBody>
                  <a:tcPr marL="68580" marR="68580" marT="0" marB="0">
                    <a:solidFill>
                      <a:schemeClr val="accent1">
                        <a:lumMod val="20000"/>
                        <a:lumOff val="80000"/>
                      </a:schemeClr>
                    </a:solidFill>
                  </a:tcPr>
                </a:tc>
              </a:tr>
              <a:tr h="436159">
                <a:tc>
                  <a:txBody>
                    <a:bodyPr/>
                    <a:lstStyle/>
                    <a:p>
                      <a:pPr algn="just">
                        <a:spcAft>
                          <a:spcPts val="0"/>
                        </a:spcAft>
                      </a:pPr>
                      <a:r>
                        <a:rPr lang="pt-PT" sz="2000">
                          <a:effectLst/>
                        </a:rPr>
                        <a:t>sábado</a:t>
                      </a:r>
                      <a:endParaRPr lang="cs-CZ" sz="2000">
                        <a:effectLst/>
                        <a:latin typeface="Times New Roman"/>
                        <a:ea typeface="Times New Roman"/>
                      </a:endParaRPr>
                    </a:p>
                  </a:txBody>
                  <a:tcPr marL="68580" marR="68580" marT="0" marB="0"/>
                </a:tc>
                <a:tc rowSpan="2">
                  <a:txBody>
                    <a:bodyPr/>
                    <a:lstStyle/>
                    <a:p>
                      <a:pPr algn="ctr">
                        <a:spcAft>
                          <a:spcPts val="0"/>
                        </a:spcAft>
                      </a:pPr>
                      <a:r>
                        <a:rPr lang="pt-PT" sz="2000">
                          <a:effectLst/>
                        </a:rPr>
                        <a:t> </a:t>
                      </a:r>
                      <a:endParaRPr lang="cs-CZ" sz="2000">
                        <a:effectLst/>
                        <a:latin typeface="Times New Roman"/>
                        <a:ea typeface="Times New Roman"/>
                      </a:endParaRPr>
                    </a:p>
                  </a:txBody>
                  <a:tcPr marL="68580" marR="68580" marT="0" marB="0"/>
                </a:tc>
                <a:tc>
                  <a:txBody>
                    <a:bodyPr/>
                    <a:lstStyle/>
                    <a:p>
                      <a:pPr algn="ctr">
                        <a:spcAft>
                          <a:spcPts val="0"/>
                        </a:spcAft>
                      </a:pPr>
                      <a:r>
                        <a:rPr lang="pt-PT" sz="2000" b="1">
                          <a:effectLst/>
                        </a:rPr>
                        <a:t>154</a:t>
                      </a:r>
                      <a:endParaRPr lang="cs-CZ" sz="2000" b="1">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000">
                          <a:effectLst/>
                        </a:rPr>
                        <a:t> 0</a:t>
                      </a:r>
                      <a:endParaRPr lang="cs-CZ" sz="2000">
                        <a:effectLst/>
                        <a:latin typeface="Times New Roman"/>
                        <a:ea typeface="Times New Roman"/>
                      </a:endParaRPr>
                    </a:p>
                  </a:txBody>
                  <a:tcPr marL="68580" marR="68580" marT="0" marB="0">
                    <a:solidFill>
                      <a:schemeClr val="accent1">
                        <a:lumMod val="20000"/>
                        <a:lumOff val="80000"/>
                      </a:schemeClr>
                    </a:solidFill>
                  </a:tcPr>
                </a:tc>
              </a:tr>
              <a:tr h="436159">
                <a:tc>
                  <a:txBody>
                    <a:bodyPr/>
                    <a:lstStyle/>
                    <a:p>
                      <a:pPr algn="just">
                        <a:spcAft>
                          <a:spcPts val="0"/>
                        </a:spcAft>
                      </a:pPr>
                      <a:r>
                        <a:rPr lang="pt-PT" sz="2000">
                          <a:effectLst/>
                        </a:rPr>
                        <a:t>domingo</a:t>
                      </a:r>
                      <a:endParaRPr lang="cs-CZ" sz="20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2000" b="1">
                          <a:effectLst/>
                        </a:rPr>
                        <a:t>93</a:t>
                      </a:r>
                      <a:endParaRPr lang="cs-CZ" sz="2000" b="1">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000">
                          <a:effectLst/>
                        </a:rPr>
                        <a:t> 0</a:t>
                      </a:r>
                      <a:endParaRPr lang="cs-CZ" sz="2000">
                        <a:effectLst/>
                        <a:latin typeface="Times New Roman"/>
                        <a:ea typeface="Times New Roman"/>
                      </a:endParaRP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29791085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i="1" smtClean="0"/>
              <a:t/>
            </a:r>
            <a:br>
              <a:rPr lang="cs-CZ" b="1" i="1" smtClean="0"/>
            </a:br>
            <a:r>
              <a:rPr lang="pt-PT" b="1" i="1" smtClean="0"/>
              <a:t> </a:t>
            </a:r>
            <a:r>
              <a:rPr lang="pt-PT" b="1" i="1">
                <a:solidFill>
                  <a:schemeClr val="accent2">
                    <a:lumMod val="60000"/>
                    <a:lumOff val="40000"/>
                  </a:schemeClr>
                </a:solidFill>
              </a:rPr>
              <a:t>O presente </a:t>
            </a:r>
            <a:r>
              <a:rPr lang="cs-CZ" i="1">
                <a:solidFill>
                  <a:schemeClr val="accent2">
                    <a:lumMod val="60000"/>
                    <a:lumOff val="40000"/>
                  </a:schemeClr>
                </a:solidFill>
              </a:rPr>
              <a:t/>
            </a:r>
            <a:br>
              <a:rPr lang="cs-CZ" i="1">
                <a:solidFill>
                  <a:schemeClr val="accent2">
                    <a:lumMod val="60000"/>
                    <a:lumOff val="40000"/>
                  </a:schemeClr>
                </a:solidFill>
              </a:rPr>
            </a:br>
            <a:endParaRPr lang="cs-CZ" i="1">
              <a:solidFill>
                <a:schemeClr val="accent2">
                  <a:lumMod val="60000"/>
                  <a:lumOff val="40000"/>
                </a:schemeClr>
              </a:solidFill>
            </a:endParaRPr>
          </a:p>
        </p:txBody>
      </p:sp>
      <p:sp>
        <p:nvSpPr>
          <p:cNvPr id="3" name="Zástupný symbol pro obsah 2"/>
          <p:cNvSpPr>
            <a:spLocks noGrp="1"/>
          </p:cNvSpPr>
          <p:nvPr>
            <p:ph idx="1"/>
          </p:nvPr>
        </p:nvSpPr>
        <p:spPr>
          <a:xfrm>
            <a:off x="457200" y="1600200"/>
            <a:ext cx="8229600" cy="5257800"/>
          </a:xfrm>
        </p:spPr>
        <p:txBody>
          <a:bodyPr>
            <a:normAutofit fontScale="70000" lnSpcReduction="20000"/>
          </a:bodyPr>
          <a:lstStyle/>
          <a:p>
            <a:pPr marL="0" indent="0" algn="just">
              <a:buNone/>
            </a:pPr>
            <a:r>
              <a:rPr lang="pt-PT" smtClean="0"/>
              <a:t>O </a:t>
            </a:r>
            <a:r>
              <a:rPr lang="pt-PT"/>
              <a:t>tempo presente, que exprime a simultaneidade do intervalo de tempo em que ocorre o estado de coisas descrito serve, em nossa análise, apenas como o ponto de divisão entre o passado e o futuro e como o ponto, em torno do qual orbita o espaço iminente descrito mais abaixo. Normalmente, o presente utilizado com os nomes dos dias da semana na forma do sintagma nominal reduzido </a:t>
            </a:r>
            <a:r>
              <a:rPr lang="pt-PT" b="1">
                <a:solidFill>
                  <a:srgbClr val="00B0F0"/>
                </a:solidFill>
              </a:rPr>
              <a:t>[N] </a:t>
            </a:r>
            <a:r>
              <a:rPr lang="pt-PT"/>
              <a:t>representa o valor </a:t>
            </a:r>
            <a:r>
              <a:rPr lang="pt-PT" b="1"/>
              <a:t>aspetual durativo</a:t>
            </a:r>
            <a:r>
              <a:rPr lang="pt-PT"/>
              <a:t>, cursivo ou permansivo e, habitualmente, é especificado ainda pelo advérbio </a:t>
            </a:r>
            <a:r>
              <a:rPr lang="pt-PT" i="1"/>
              <a:t>hoje</a:t>
            </a:r>
            <a:r>
              <a:rPr lang="pt-PT"/>
              <a:t>, p.ex: </a:t>
            </a:r>
            <a:endParaRPr lang="cs-CZ" smtClean="0"/>
          </a:p>
          <a:p>
            <a:pPr marL="0" indent="0" algn="just">
              <a:buNone/>
            </a:pPr>
            <a:endParaRPr lang="cs-CZ"/>
          </a:p>
          <a:p>
            <a:pPr marL="0" indent="0" algn="ctr">
              <a:buNone/>
            </a:pPr>
            <a:r>
              <a:rPr lang="pt-PT" i="1" smtClean="0"/>
              <a:t>Hoje </a:t>
            </a:r>
            <a:r>
              <a:rPr lang="pt-PT" i="1"/>
              <a:t>é </a:t>
            </a:r>
            <a:r>
              <a:rPr lang="pt-PT" b="1" i="1" smtClean="0">
                <a:solidFill>
                  <a:srgbClr val="00B0F0"/>
                </a:solidFill>
              </a:rPr>
              <a:t>segunda-feira</a:t>
            </a:r>
            <a:r>
              <a:rPr lang="cs-CZ" smtClean="0">
                <a:solidFill>
                  <a:srgbClr val="00B0F0"/>
                </a:solidFill>
              </a:rPr>
              <a:t>.</a:t>
            </a:r>
          </a:p>
          <a:p>
            <a:pPr marL="0" indent="0" algn="ctr">
              <a:buNone/>
            </a:pPr>
            <a:r>
              <a:rPr lang="pt-PT" i="1" smtClean="0"/>
              <a:t>Hoje</a:t>
            </a:r>
            <a:r>
              <a:rPr lang="pt-PT" i="1"/>
              <a:t>,</a:t>
            </a:r>
            <a:r>
              <a:rPr lang="pt-PT" i="1">
                <a:solidFill>
                  <a:srgbClr val="00B0F0"/>
                </a:solidFill>
              </a:rPr>
              <a:t> </a:t>
            </a:r>
            <a:r>
              <a:rPr lang="pt-PT" b="1" i="1">
                <a:solidFill>
                  <a:srgbClr val="00B0F0"/>
                </a:solidFill>
              </a:rPr>
              <a:t>segunda-feira</a:t>
            </a:r>
            <a:r>
              <a:rPr lang="pt-PT" i="1">
                <a:solidFill>
                  <a:srgbClr val="00B0F0"/>
                </a:solidFill>
              </a:rPr>
              <a:t>, </a:t>
            </a:r>
            <a:r>
              <a:rPr lang="pt-PT" i="1"/>
              <a:t>vamos falar das tradições de Natal</a:t>
            </a:r>
            <a:r>
              <a:rPr lang="pt-PT" i="1" smtClean="0"/>
              <a:t>.</a:t>
            </a:r>
            <a:r>
              <a:rPr lang="pt-PT" smtClean="0"/>
              <a:t> </a:t>
            </a:r>
            <a:endParaRPr lang="cs-CZ" smtClean="0"/>
          </a:p>
          <a:p>
            <a:pPr marL="0" indent="0" algn="ctr">
              <a:buNone/>
            </a:pPr>
            <a:endParaRPr lang="cs-CZ"/>
          </a:p>
          <a:p>
            <a:pPr marL="0" indent="0" algn="just">
              <a:buNone/>
            </a:pPr>
            <a:r>
              <a:rPr lang="pt-PT" smtClean="0"/>
              <a:t>Apesar </a:t>
            </a:r>
            <a:r>
              <a:rPr lang="pt-PT"/>
              <a:t>de ter um ponto inicial e um outro final, relativamente ao momento de enunciação, o dia é visto como um intervalo de tempo </a:t>
            </a:r>
            <a:r>
              <a:rPr lang="pt-PT" b="1"/>
              <a:t>que ainda está em curso, </a:t>
            </a:r>
            <a:r>
              <a:rPr lang="pt-PT"/>
              <a:t>sendo a proposição considerada como atélica.</a:t>
            </a:r>
            <a:r>
              <a:rPr lang="pt-PT" i="1"/>
              <a:t> </a:t>
            </a:r>
            <a:r>
              <a:rPr lang="pt-PT"/>
              <a:t> </a:t>
            </a:r>
            <a:endParaRPr lang="cs-CZ"/>
          </a:p>
          <a:p>
            <a:pPr marL="0" indent="0">
              <a:buNone/>
            </a:pPr>
            <a:r>
              <a:rPr lang="pt-PT"/>
              <a:t> </a:t>
            </a:r>
            <a:endParaRPr lang="cs-CZ"/>
          </a:p>
        </p:txBody>
      </p:sp>
    </p:spTree>
    <p:extLst>
      <p:ext uri="{BB962C8B-B14F-4D97-AF65-F5344CB8AC3E}">
        <p14:creationId xmlns:p14="http://schemas.microsoft.com/office/powerpoint/2010/main" val="21587704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i="1" smtClean="0">
                <a:solidFill>
                  <a:schemeClr val="accent2">
                    <a:lumMod val="60000"/>
                    <a:lumOff val="40000"/>
                  </a:schemeClr>
                </a:solidFill>
              </a:rPr>
              <a:t>O presente</a:t>
            </a:r>
            <a:endParaRPr lang="cs-CZ" b="1" i="1">
              <a:solidFill>
                <a:schemeClr val="accent2">
                  <a:lumMod val="60000"/>
                  <a:lumOff val="40000"/>
                </a:schemeClr>
              </a:solidFill>
            </a:endParaRPr>
          </a:p>
        </p:txBody>
      </p:sp>
      <p:sp>
        <p:nvSpPr>
          <p:cNvPr id="3" name="Zástupný symbol pro obsah 2"/>
          <p:cNvSpPr>
            <a:spLocks noGrp="1"/>
          </p:cNvSpPr>
          <p:nvPr>
            <p:ph idx="1"/>
          </p:nvPr>
        </p:nvSpPr>
        <p:spPr>
          <a:xfrm>
            <a:off x="467544" y="1700808"/>
            <a:ext cx="8229600" cy="4525963"/>
          </a:xfrm>
        </p:spPr>
        <p:txBody>
          <a:bodyPr>
            <a:normAutofit lnSpcReduction="10000"/>
          </a:bodyPr>
          <a:lstStyle/>
          <a:p>
            <a:pPr marL="0" indent="0">
              <a:buNone/>
            </a:pPr>
            <a:r>
              <a:rPr lang="cs-CZ" smtClean="0"/>
              <a:t>                    </a:t>
            </a:r>
          </a:p>
          <a:p>
            <a:pPr marL="0" indent="0">
              <a:buNone/>
            </a:pPr>
            <a:r>
              <a:rPr lang="cs-CZ"/>
              <a:t>	</a:t>
            </a:r>
            <a:r>
              <a:rPr lang="cs-CZ" smtClean="0"/>
              <a:t>	           </a:t>
            </a:r>
            <a:r>
              <a:rPr lang="pt-PT" b="1" smtClean="0">
                <a:solidFill>
                  <a:srgbClr val="00B0F0"/>
                </a:solidFill>
              </a:rPr>
              <a:t>Ie</a:t>
            </a:r>
            <a:endParaRPr lang="cs-CZ" b="1">
              <a:solidFill>
                <a:srgbClr val="00B0F0"/>
              </a:solidFill>
            </a:endParaRPr>
          </a:p>
          <a:p>
            <a:pPr marL="0" indent="0">
              <a:buNone/>
            </a:pPr>
            <a:r>
              <a:rPr lang="cs-CZ" smtClean="0"/>
              <a:t> </a:t>
            </a:r>
            <a:r>
              <a:rPr lang="pt-PT" smtClean="0"/>
              <a:t>_________________________________</a:t>
            </a:r>
            <a:r>
              <a:rPr lang="cs-CZ" smtClean="0"/>
              <a:t> </a:t>
            </a:r>
            <a:endParaRPr lang="cs-CZ"/>
          </a:p>
          <a:p>
            <a:pPr marL="0" indent="0">
              <a:buNone/>
            </a:pPr>
            <a:r>
              <a:rPr lang="pt-PT"/>
              <a:t>			</a:t>
            </a:r>
            <a:endParaRPr lang="cs-CZ" smtClean="0"/>
          </a:p>
          <a:p>
            <a:pPr marL="0" indent="0">
              <a:buNone/>
            </a:pPr>
            <a:r>
              <a:rPr lang="cs-CZ" b="1" i="1">
                <a:solidFill>
                  <a:srgbClr val="00B0F0"/>
                </a:solidFill>
              </a:rPr>
              <a:t> </a:t>
            </a:r>
            <a:r>
              <a:rPr lang="cs-CZ" b="1" i="1" smtClean="0">
                <a:solidFill>
                  <a:srgbClr val="00B0F0"/>
                </a:solidFill>
              </a:rPr>
              <a:t>                            </a:t>
            </a:r>
            <a:r>
              <a:rPr lang="pt-PT" b="1" i="1" smtClean="0">
                <a:solidFill>
                  <a:srgbClr val="00B0F0"/>
                </a:solidFill>
              </a:rPr>
              <a:t>Hoje</a:t>
            </a:r>
            <a:r>
              <a:rPr lang="pt-PT" i="1" smtClean="0">
                <a:solidFill>
                  <a:srgbClr val="00B0F0"/>
                </a:solidFill>
              </a:rPr>
              <a:t> </a:t>
            </a:r>
            <a:r>
              <a:rPr lang="pt-PT" i="1"/>
              <a:t>é </a:t>
            </a:r>
            <a:r>
              <a:rPr lang="pt-PT" b="1" i="1"/>
              <a:t>segunda-feira.		</a:t>
            </a:r>
            <a:r>
              <a:rPr lang="cs-CZ" b="1" i="1" smtClean="0"/>
              <a:t> </a:t>
            </a:r>
            <a:endParaRPr lang="cs-CZ"/>
          </a:p>
          <a:p>
            <a:pPr marL="0" indent="0">
              <a:buNone/>
            </a:pPr>
            <a:r>
              <a:rPr lang="cs-CZ" i="1" smtClean="0"/>
              <a:t>                             </a:t>
            </a:r>
            <a:r>
              <a:rPr lang="pt-PT" b="1" i="1" smtClean="0">
                <a:solidFill>
                  <a:srgbClr val="00B0F0"/>
                </a:solidFill>
              </a:rPr>
              <a:t>Hoje</a:t>
            </a:r>
            <a:r>
              <a:rPr lang="pt-PT" i="1"/>
              <a:t>, </a:t>
            </a:r>
            <a:r>
              <a:rPr lang="pt-PT" b="1" i="1"/>
              <a:t>segunda-feira,</a:t>
            </a:r>
            <a:r>
              <a:rPr lang="pt-PT" i="1"/>
              <a:t> falamos </a:t>
            </a:r>
            <a:r>
              <a:rPr lang="cs-CZ" i="1"/>
              <a:t> </a:t>
            </a:r>
            <a:r>
              <a:rPr lang="cs-CZ" i="1" smtClean="0"/>
              <a:t>   </a:t>
            </a:r>
          </a:p>
          <a:p>
            <a:pPr marL="0" indent="0">
              <a:buNone/>
            </a:pPr>
            <a:r>
              <a:rPr lang="cs-CZ" i="1" smtClean="0"/>
              <a:t>                             </a:t>
            </a:r>
            <a:r>
              <a:rPr lang="pt-PT" i="1" smtClean="0"/>
              <a:t>das </a:t>
            </a:r>
            <a:r>
              <a:rPr lang="pt-PT" i="1"/>
              <a:t>tradições de Natal. 	</a:t>
            </a:r>
            <a:r>
              <a:rPr lang="cs-CZ" smtClean="0"/>
              <a:t> </a:t>
            </a:r>
            <a:endParaRPr lang="cs-CZ"/>
          </a:p>
          <a:p>
            <a:pPr marL="0" indent="0">
              <a:buNone/>
            </a:pPr>
            <a:r>
              <a:rPr lang="pt-PT" b="1"/>
              <a:t> </a:t>
            </a:r>
            <a:endParaRPr lang="cs-CZ"/>
          </a:p>
          <a:p>
            <a:endParaRPr lang="cs-CZ"/>
          </a:p>
        </p:txBody>
      </p:sp>
      <p:sp>
        <p:nvSpPr>
          <p:cNvPr id="4" name="Ovál 3"/>
          <p:cNvSpPr/>
          <p:nvPr/>
        </p:nvSpPr>
        <p:spPr>
          <a:xfrm>
            <a:off x="3491880" y="3068960"/>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prava 4"/>
          <p:cNvSpPr/>
          <p:nvPr/>
        </p:nvSpPr>
        <p:spPr>
          <a:xfrm flipH="1" flipV="1">
            <a:off x="251520" y="3140968"/>
            <a:ext cx="720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prava 5"/>
          <p:cNvSpPr/>
          <p:nvPr/>
        </p:nvSpPr>
        <p:spPr>
          <a:xfrm>
            <a:off x="7380312" y="3140968"/>
            <a:ext cx="61836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7796637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t-PT" b="1" i="1">
                <a:solidFill>
                  <a:srgbClr val="00B050"/>
                </a:solidFill>
              </a:rPr>
              <a:t>O futuro Ipi e o passado Ik iminentes</a:t>
            </a:r>
            <a:endParaRPr lang="cs-CZ" i="1">
              <a:solidFill>
                <a:srgbClr val="00B050"/>
              </a:solidFill>
            </a:endParaRPr>
          </a:p>
        </p:txBody>
      </p:sp>
      <p:sp>
        <p:nvSpPr>
          <p:cNvPr id="3" name="Zástupný symbol pro obsah 2"/>
          <p:cNvSpPr>
            <a:spLocks noGrp="1"/>
          </p:cNvSpPr>
          <p:nvPr>
            <p:ph idx="1"/>
          </p:nvPr>
        </p:nvSpPr>
        <p:spPr/>
        <p:txBody>
          <a:bodyPr>
            <a:normAutofit fontScale="92500" lnSpcReduction="20000"/>
          </a:bodyPr>
          <a:lstStyle/>
          <a:p>
            <a:pPr marL="0" indent="0" algn="just">
              <a:buNone/>
            </a:pPr>
            <a:r>
              <a:rPr lang="pt-PT" smtClean="0"/>
              <a:t>A </a:t>
            </a:r>
            <a:r>
              <a:rPr lang="pt-PT"/>
              <a:t>razão que nos levou a incluir estes dois tempos na mesma secção foi a </a:t>
            </a:r>
            <a:r>
              <a:rPr lang="pt-PT" b="1"/>
              <a:t>analogia de  iminência do evento projetada tanto no passado, como no futuro</a:t>
            </a:r>
            <a:r>
              <a:rPr lang="pt-PT"/>
              <a:t>. O facto de no momento de enunciação o interlocutor preferir, subjetivamente, exprimir a iminência do estado de coisas descrito, torna-se o fator decisivo que leva, às vezes, ao uso do sintagma não preposicionado (adverbial) em vez do preposicionado e, também, como veremos mais adiante, predeterminará a seleção dos tempos verbais. </a:t>
            </a:r>
            <a:endParaRPr lang="cs-CZ"/>
          </a:p>
        </p:txBody>
      </p:sp>
    </p:spTree>
    <p:extLst>
      <p:ext uri="{BB962C8B-B14F-4D97-AF65-F5344CB8AC3E}">
        <p14:creationId xmlns:p14="http://schemas.microsoft.com/office/powerpoint/2010/main" val="2285693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t-PT" b="1" i="1">
                <a:solidFill>
                  <a:srgbClr val="00B050"/>
                </a:solidFill>
              </a:rPr>
              <a:t>O futuro Ipi e o passado Ik iminentes</a:t>
            </a:r>
            <a:endParaRPr lang="cs-CZ">
              <a:solidFill>
                <a:srgbClr val="00B050"/>
              </a:solidFill>
            </a:endParaRPr>
          </a:p>
        </p:txBody>
      </p:sp>
      <p:sp>
        <p:nvSpPr>
          <p:cNvPr id="3" name="Zástupný symbol pro obsah 2"/>
          <p:cNvSpPr>
            <a:spLocks noGrp="1"/>
          </p:cNvSpPr>
          <p:nvPr>
            <p:ph idx="1"/>
          </p:nvPr>
        </p:nvSpPr>
        <p:spPr/>
        <p:txBody>
          <a:bodyPr/>
          <a:lstStyle/>
          <a:p>
            <a:pPr marL="0" indent="0">
              <a:buNone/>
            </a:pPr>
            <a:r>
              <a:rPr lang="cs-CZ" smtClean="0"/>
              <a:t>a constru</a:t>
            </a:r>
            <a:r>
              <a:rPr lang="pt-PT" smtClean="0"/>
              <a:t>ção típica </a:t>
            </a:r>
            <a:r>
              <a:rPr lang="pt-PT"/>
              <a:t>[N]</a:t>
            </a:r>
            <a:endParaRPr lang="cs-CZ"/>
          </a:p>
          <a:p>
            <a:pPr marL="0" indent="0">
              <a:buNone/>
            </a:pPr>
            <a:endParaRPr lang="cs-CZ" smtClean="0"/>
          </a:p>
          <a:p>
            <a:pPr marL="0" indent="0">
              <a:buNone/>
            </a:pPr>
            <a:r>
              <a:rPr lang="pt-PT" smtClean="0"/>
              <a:t>  Ik</a:t>
            </a:r>
            <a:r>
              <a:rPr lang="pt-PT"/>
              <a:t>			</a:t>
            </a:r>
            <a:r>
              <a:rPr lang="pt-PT" smtClean="0"/>
              <a:t>	Ie</a:t>
            </a:r>
            <a:r>
              <a:rPr lang="pt-PT"/>
              <a:t>			</a:t>
            </a:r>
            <a:r>
              <a:rPr lang="pt-PT" smtClean="0"/>
              <a:t>Ipi</a:t>
            </a:r>
            <a:endParaRPr lang="cs-CZ" smtClean="0"/>
          </a:p>
          <a:p>
            <a:pPr marL="0" indent="0">
              <a:buNone/>
            </a:pPr>
            <a:r>
              <a:rPr lang="cs-CZ" smtClean="0"/>
              <a:t>_____________________________________</a:t>
            </a:r>
          </a:p>
          <a:p>
            <a:pPr marL="0" indent="0">
              <a:buNone/>
            </a:pPr>
            <a:r>
              <a:rPr lang="pt-PT" sz="1800" b="1" i="1" smtClean="0"/>
              <a:t>Terça-feira </a:t>
            </a:r>
            <a:r>
              <a:rPr lang="pt-PT" sz="1800" i="1" smtClean="0"/>
              <a:t> fui ao teatro.                                                         Vai chegar </a:t>
            </a:r>
            <a:r>
              <a:rPr lang="pt-PT" sz="1800" b="1" i="1" smtClean="0"/>
              <a:t>quarta-feira.</a:t>
            </a:r>
            <a:r>
              <a:rPr lang="pt-PT" sz="1800" smtClean="0"/>
              <a:t> </a:t>
            </a:r>
            <a:r>
              <a:rPr lang="cs-CZ" sz="1800" smtClean="0"/>
              <a:t> </a:t>
            </a:r>
          </a:p>
          <a:p>
            <a:pPr marL="0" indent="0">
              <a:buNone/>
            </a:pPr>
            <a:r>
              <a:rPr lang="pt-PT" sz="1800" i="1"/>
              <a:t>					</a:t>
            </a:r>
            <a:endParaRPr lang="cs-CZ"/>
          </a:p>
        </p:txBody>
      </p:sp>
      <p:sp>
        <p:nvSpPr>
          <p:cNvPr id="5" name="Šipka doprava 4"/>
          <p:cNvSpPr/>
          <p:nvPr/>
        </p:nvSpPr>
        <p:spPr>
          <a:xfrm flipH="1" flipV="1">
            <a:off x="0" y="3717032"/>
            <a:ext cx="720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prava 5"/>
          <p:cNvSpPr/>
          <p:nvPr/>
        </p:nvSpPr>
        <p:spPr>
          <a:xfrm>
            <a:off x="8028384" y="3717032"/>
            <a:ext cx="61836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vál 6"/>
          <p:cNvSpPr/>
          <p:nvPr/>
        </p:nvSpPr>
        <p:spPr>
          <a:xfrm>
            <a:off x="7092280" y="3717032"/>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vál 7"/>
          <p:cNvSpPr/>
          <p:nvPr/>
        </p:nvSpPr>
        <p:spPr>
          <a:xfrm>
            <a:off x="899592" y="3717032"/>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vál 8"/>
          <p:cNvSpPr/>
          <p:nvPr/>
        </p:nvSpPr>
        <p:spPr>
          <a:xfrm>
            <a:off x="3995936" y="3717032"/>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679637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99"/>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1000" fill="hold"/>
                                        <p:tgtEl>
                                          <p:spTgt spid="7"/>
                                        </p:tgtEl>
                                        <p:attrNameLst>
                                          <p:attrName>ppt_w</p:attrName>
                                        </p:attrNameLst>
                                      </p:cBhvr>
                                      <p:tavLst>
                                        <p:tav tm="0">
                                          <p:val>
                                            <p:fltVal val="0"/>
                                          </p:val>
                                        </p:tav>
                                        <p:tav tm="100000">
                                          <p:val>
                                            <p:strVal val="#ppt_w"/>
                                          </p:val>
                                        </p:tav>
                                      </p:tavLst>
                                    </p:anim>
                                    <p:anim calcmode="lin" valueType="num">
                                      <p:cBhvr>
                                        <p:cTn id="12" dur="1000" fill="hold"/>
                                        <p:tgtEl>
                                          <p:spTgt spid="7"/>
                                        </p:tgtEl>
                                        <p:attrNameLst>
                                          <p:attrName>ppt_h</p:attrName>
                                        </p:attrNameLst>
                                      </p:cBhvr>
                                      <p:tavLst>
                                        <p:tav tm="0">
                                          <p:val>
                                            <p:fltVal val="0"/>
                                          </p:val>
                                        </p:tav>
                                        <p:tav tm="100000">
                                          <p:val>
                                            <p:strVal val="#ppt_h"/>
                                          </p:val>
                                        </p:tav>
                                      </p:tavLst>
                                    </p:anim>
                                    <p:animEffect transition="in" filter="fade">
                                      <p:cBhvr>
                                        <p:cTn id="13" dur="10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 calcmode="lin" valueType="num">
                                      <p:cBhvr>
                                        <p:cTn id="18"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9"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t-PT" b="1" i="1">
                <a:solidFill>
                  <a:schemeClr val="accent4">
                    <a:lumMod val="60000"/>
                    <a:lumOff val="40000"/>
                  </a:schemeClr>
                </a:solidFill>
              </a:rPr>
              <a:t>O futuro Ipi e o passado Ik iminentes</a:t>
            </a:r>
            <a:endParaRPr lang="cs-CZ">
              <a:solidFill>
                <a:schemeClr val="accent4">
                  <a:lumMod val="60000"/>
                  <a:lumOff val="40000"/>
                </a:schemeClr>
              </a:solidFill>
            </a:endParaRPr>
          </a:p>
        </p:txBody>
      </p:sp>
      <p:sp>
        <p:nvSpPr>
          <p:cNvPr id="3" name="Zástupný symbol pro obsah 2"/>
          <p:cNvSpPr>
            <a:spLocks noGrp="1"/>
          </p:cNvSpPr>
          <p:nvPr>
            <p:ph idx="1"/>
          </p:nvPr>
        </p:nvSpPr>
        <p:spPr>
          <a:xfrm>
            <a:off x="323528" y="1600200"/>
            <a:ext cx="8363272" cy="4525963"/>
          </a:xfrm>
        </p:spPr>
        <p:txBody>
          <a:bodyPr>
            <a:normAutofit fontScale="92500" lnSpcReduction="20000"/>
          </a:bodyPr>
          <a:lstStyle/>
          <a:p>
            <a:pPr marL="0" indent="0">
              <a:buNone/>
            </a:pPr>
            <a:r>
              <a:rPr lang="cs-CZ" smtClean="0"/>
              <a:t>a constru</a:t>
            </a:r>
            <a:r>
              <a:rPr lang="pt-PT" smtClean="0"/>
              <a:t>ção típica </a:t>
            </a:r>
            <a:r>
              <a:rPr lang="pt-PT" b="1">
                <a:solidFill>
                  <a:srgbClr val="00B0F0"/>
                </a:solidFill>
              </a:rPr>
              <a:t>[N]</a:t>
            </a:r>
            <a:endParaRPr lang="cs-CZ" b="1">
              <a:solidFill>
                <a:srgbClr val="00B0F0"/>
              </a:solidFill>
            </a:endParaRPr>
          </a:p>
          <a:p>
            <a:pPr marL="0" indent="0">
              <a:buNone/>
            </a:pPr>
            <a:endParaRPr lang="cs-CZ" smtClean="0"/>
          </a:p>
          <a:p>
            <a:pPr marL="0" indent="0">
              <a:buNone/>
            </a:pPr>
            <a:r>
              <a:rPr lang="pt-PT" sz="2400" smtClean="0"/>
              <a:t>                  Ij                  Ik</a:t>
            </a:r>
            <a:r>
              <a:rPr lang="pt-PT" sz="2400"/>
              <a:t>	</a:t>
            </a:r>
            <a:r>
              <a:rPr lang="pt-PT" sz="2400" smtClean="0"/>
              <a:t> 	</a:t>
            </a:r>
            <a:r>
              <a:rPr lang="pt-PT" sz="2400" b="1" smtClean="0"/>
              <a:t>Ie</a:t>
            </a:r>
            <a:r>
              <a:rPr lang="pt-PT" sz="2400" smtClean="0"/>
              <a:t>		Ipi </a:t>
            </a:r>
            <a:r>
              <a:rPr lang="cs-CZ" smtClean="0"/>
              <a:t>_____________________________________</a:t>
            </a:r>
          </a:p>
          <a:p>
            <a:pPr marL="0" indent="0">
              <a:buNone/>
            </a:pPr>
            <a:r>
              <a:rPr lang="pt-PT" sz="1800" b="1" i="1" smtClean="0"/>
              <a:t>                                    Terça-feira </a:t>
            </a:r>
            <a:r>
              <a:rPr lang="pt-PT" sz="1800" i="1" smtClean="0"/>
              <a:t> fui ao teatro.                       Vai chegar </a:t>
            </a:r>
            <a:r>
              <a:rPr lang="pt-PT" sz="1800" b="1" i="1" smtClean="0"/>
              <a:t>quarta-feira.</a:t>
            </a:r>
          </a:p>
          <a:p>
            <a:pPr marL="0" indent="0">
              <a:buNone/>
            </a:pPr>
            <a:endParaRPr lang="pt-PT" sz="1800" b="1" i="1"/>
          </a:p>
          <a:p>
            <a:pPr marL="0" indent="0">
              <a:buNone/>
            </a:pPr>
            <a:r>
              <a:rPr lang="pt-PT" sz="1800" b="1" i="1" smtClean="0"/>
              <a:t>                       </a:t>
            </a:r>
            <a:r>
              <a:rPr lang="pt-PT" sz="2000" b="1" i="1" smtClean="0"/>
              <a:t>deduza-se a incompatibilidade: Ik x Ij </a:t>
            </a:r>
          </a:p>
          <a:p>
            <a:pPr marL="0" indent="0">
              <a:buNone/>
            </a:pPr>
            <a:r>
              <a:rPr lang="pt-PT" sz="2000" b="1" i="1" smtClean="0"/>
              <a:t>                     </a:t>
            </a:r>
          </a:p>
          <a:p>
            <a:pPr marL="0" indent="0">
              <a:buNone/>
            </a:pPr>
            <a:r>
              <a:rPr lang="pt-PT" sz="2000" b="1" i="1"/>
              <a:t> </a:t>
            </a:r>
            <a:r>
              <a:rPr lang="pt-PT" sz="2000" b="1" i="1" smtClean="0"/>
              <a:t>                     </a:t>
            </a:r>
            <a:r>
              <a:rPr lang="pt-PT" sz="2400" b="1" i="1" smtClean="0"/>
              <a:t>?</a:t>
            </a:r>
            <a:r>
              <a:rPr lang="pt-PT" sz="2400" b="1" i="1" u="sng" smtClean="0"/>
              <a:t>Terça</a:t>
            </a:r>
            <a:r>
              <a:rPr lang="pt-PT" sz="2400" i="1" smtClean="0"/>
              <a:t> </a:t>
            </a:r>
            <a:r>
              <a:rPr lang="pt-PT" sz="2400" b="1" i="1" u="sng" smtClean="0"/>
              <a:t>tinha ido/fora/ia </a:t>
            </a:r>
            <a:r>
              <a:rPr lang="pt-PT" sz="2400" i="1" smtClean="0"/>
              <a:t>ao teatro</a:t>
            </a:r>
            <a:r>
              <a:rPr lang="pt-PT" sz="1800" i="1" smtClean="0"/>
              <a:t>.</a:t>
            </a:r>
            <a:r>
              <a:rPr lang="pt-PT" sz="1800" smtClean="0"/>
              <a:t>  	 </a:t>
            </a:r>
          </a:p>
          <a:p>
            <a:pPr marL="0" indent="0">
              <a:buNone/>
            </a:pPr>
            <a:endParaRPr lang="pt-PT" sz="1800"/>
          </a:p>
          <a:p>
            <a:pPr marL="0" indent="0">
              <a:buNone/>
            </a:pPr>
            <a:endParaRPr lang="pt-PT" sz="1800" smtClean="0"/>
          </a:p>
          <a:p>
            <a:pPr marL="0" indent="0">
              <a:buNone/>
            </a:pPr>
            <a:r>
              <a:rPr lang="pt-PT" sz="1800" smtClean="0"/>
              <a:t>Abre-se a questão das compatibilidades na sequência temporal. </a:t>
            </a:r>
            <a:endParaRPr lang="cs-CZ" sz="1800" smtClean="0"/>
          </a:p>
          <a:p>
            <a:pPr marL="0" indent="0">
              <a:buNone/>
            </a:pPr>
            <a:endParaRPr lang="cs-CZ" sz="1800"/>
          </a:p>
          <a:p>
            <a:pPr marL="0" indent="0">
              <a:buNone/>
            </a:pPr>
            <a:r>
              <a:rPr lang="pt-PT" sz="1800" smtClean="0"/>
              <a:t> </a:t>
            </a:r>
            <a:r>
              <a:rPr lang="cs-CZ" sz="1800" smtClean="0"/>
              <a:t> </a:t>
            </a:r>
            <a:r>
              <a:rPr lang="pt-PT" sz="1800" i="1"/>
              <a:t>					</a:t>
            </a:r>
            <a:endParaRPr lang="cs-CZ"/>
          </a:p>
        </p:txBody>
      </p:sp>
      <p:sp>
        <p:nvSpPr>
          <p:cNvPr id="5" name="Šipka doprava 4"/>
          <p:cNvSpPr/>
          <p:nvPr/>
        </p:nvSpPr>
        <p:spPr>
          <a:xfrm flipH="1" flipV="1">
            <a:off x="0" y="2996952"/>
            <a:ext cx="720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prava 5"/>
          <p:cNvSpPr/>
          <p:nvPr/>
        </p:nvSpPr>
        <p:spPr>
          <a:xfrm>
            <a:off x="7308304" y="2996952"/>
            <a:ext cx="61836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mtClean="0"/>
              <a:t>   </a:t>
            </a:r>
            <a:endParaRPr lang="cs-CZ"/>
          </a:p>
        </p:txBody>
      </p:sp>
      <p:sp>
        <p:nvSpPr>
          <p:cNvPr id="7" name="Ovál 6"/>
          <p:cNvSpPr/>
          <p:nvPr/>
        </p:nvSpPr>
        <p:spPr>
          <a:xfrm>
            <a:off x="6588224" y="2996952"/>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vál 7"/>
          <p:cNvSpPr/>
          <p:nvPr/>
        </p:nvSpPr>
        <p:spPr>
          <a:xfrm>
            <a:off x="2555776" y="2996952"/>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vál 8"/>
          <p:cNvSpPr/>
          <p:nvPr/>
        </p:nvSpPr>
        <p:spPr>
          <a:xfrm>
            <a:off x="4211960" y="2996952"/>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10" name="Přímá spojnice se šipkou 9"/>
          <p:cNvCxnSpPr/>
          <p:nvPr/>
        </p:nvCxnSpPr>
        <p:spPr>
          <a:xfrm flipH="1" flipV="1">
            <a:off x="1619672" y="3212976"/>
            <a:ext cx="1296144"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a:endCxn id="8" idx="4"/>
          </p:cNvCxnSpPr>
          <p:nvPr/>
        </p:nvCxnSpPr>
        <p:spPr>
          <a:xfrm flipV="1">
            <a:off x="2051720" y="3212976"/>
            <a:ext cx="612068"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Ovál 16"/>
          <p:cNvSpPr/>
          <p:nvPr/>
        </p:nvSpPr>
        <p:spPr>
          <a:xfrm>
            <a:off x="1403648" y="2996952"/>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154569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marL="0" indent="0">
              <a:buNone/>
            </a:pPr>
            <a:r>
              <a:rPr lang="cs-CZ" smtClean="0"/>
              <a:t> </a:t>
            </a:r>
            <a:endParaRPr lang="cs-CZ"/>
          </a:p>
        </p:txBody>
      </p:sp>
      <p:sp>
        <p:nvSpPr>
          <p:cNvPr id="5" name="Ovál 4"/>
          <p:cNvSpPr/>
          <p:nvPr/>
        </p:nvSpPr>
        <p:spPr>
          <a:xfrm>
            <a:off x="4139952" y="357301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6000" smtClean="0"/>
              <a:t>?</a:t>
            </a:r>
            <a:endParaRPr lang="cs-CZ" sz="6000"/>
          </a:p>
        </p:txBody>
      </p:sp>
      <p:sp>
        <p:nvSpPr>
          <p:cNvPr id="10" name="Ovál 9"/>
          <p:cNvSpPr/>
          <p:nvPr/>
        </p:nvSpPr>
        <p:spPr>
          <a:xfrm>
            <a:off x="827584" y="5373216"/>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11" name="Ovál 10"/>
          <p:cNvSpPr/>
          <p:nvPr/>
        </p:nvSpPr>
        <p:spPr>
          <a:xfrm>
            <a:off x="1051992" y="1997224"/>
            <a:ext cx="360040" cy="36004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12" name="Ovál 11"/>
          <p:cNvSpPr/>
          <p:nvPr/>
        </p:nvSpPr>
        <p:spPr>
          <a:xfrm>
            <a:off x="8172400" y="5445224"/>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13" name="Ovál 12"/>
          <p:cNvSpPr/>
          <p:nvPr/>
        </p:nvSpPr>
        <p:spPr>
          <a:xfrm>
            <a:off x="2987824" y="5301208"/>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14" name="Ovál 13"/>
          <p:cNvSpPr/>
          <p:nvPr/>
        </p:nvSpPr>
        <p:spPr>
          <a:xfrm>
            <a:off x="7020272" y="2060848"/>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15" name="Ovál 14"/>
          <p:cNvSpPr/>
          <p:nvPr/>
        </p:nvSpPr>
        <p:spPr>
          <a:xfrm>
            <a:off x="827584" y="3140968"/>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16" name="Ovál 15"/>
          <p:cNvSpPr/>
          <p:nvPr/>
        </p:nvSpPr>
        <p:spPr>
          <a:xfrm>
            <a:off x="8100392" y="1916832"/>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17" name="Ovál 16"/>
          <p:cNvSpPr/>
          <p:nvPr/>
        </p:nvSpPr>
        <p:spPr>
          <a:xfrm>
            <a:off x="3995936" y="2492896"/>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18" name="Ovál 17"/>
          <p:cNvSpPr/>
          <p:nvPr/>
        </p:nvSpPr>
        <p:spPr>
          <a:xfrm>
            <a:off x="6588224" y="4437112"/>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19" name="Ovál 18"/>
          <p:cNvSpPr/>
          <p:nvPr/>
        </p:nvSpPr>
        <p:spPr>
          <a:xfrm>
            <a:off x="2843808" y="1772816"/>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20" name="Ovál 19"/>
          <p:cNvSpPr/>
          <p:nvPr/>
        </p:nvSpPr>
        <p:spPr>
          <a:xfrm>
            <a:off x="6732240" y="3140968"/>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21" name="Ovál 20"/>
          <p:cNvSpPr/>
          <p:nvPr/>
        </p:nvSpPr>
        <p:spPr>
          <a:xfrm>
            <a:off x="1475656" y="4509120"/>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22" name="Ovál 21"/>
          <p:cNvSpPr/>
          <p:nvPr/>
        </p:nvSpPr>
        <p:spPr>
          <a:xfrm>
            <a:off x="4427984" y="5085184"/>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23" name="Ovál 22"/>
          <p:cNvSpPr/>
          <p:nvPr/>
        </p:nvSpPr>
        <p:spPr>
          <a:xfrm>
            <a:off x="6084168" y="1916832"/>
            <a:ext cx="395064" cy="36004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24" name="Ovál 23"/>
          <p:cNvSpPr/>
          <p:nvPr/>
        </p:nvSpPr>
        <p:spPr>
          <a:xfrm>
            <a:off x="1547664" y="2780928"/>
            <a:ext cx="360040" cy="36004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25" name="Ovál 24"/>
          <p:cNvSpPr/>
          <p:nvPr/>
        </p:nvSpPr>
        <p:spPr>
          <a:xfrm>
            <a:off x="2771800" y="2420888"/>
            <a:ext cx="360040" cy="36004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26" name="Ovál 25"/>
          <p:cNvSpPr/>
          <p:nvPr/>
        </p:nvSpPr>
        <p:spPr>
          <a:xfrm>
            <a:off x="8316416" y="2636912"/>
            <a:ext cx="360040" cy="36004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27" name="Ovál 26"/>
          <p:cNvSpPr/>
          <p:nvPr/>
        </p:nvSpPr>
        <p:spPr>
          <a:xfrm>
            <a:off x="1619672" y="3573016"/>
            <a:ext cx="360040" cy="36004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28" name="Ovál 27"/>
          <p:cNvSpPr/>
          <p:nvPr/>
        </p:nvSpPr>
        <p:spPr>
          <a:xfrm>
            <a:off x="3635896" y="1844824"/>
            <a:ext cx="360040" cy="36004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29" name="Ovál 28"/>
          <p:cNvSpPr/>
          <p:nvPr/>
        </p:nvSpPr>
        <p:spPr>
          <a:xfrm>
            <a:off x="4788024" y="2060848"/>
            <a:ext cx="360040" cy="36004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30" name="Ovál 29"/>
          <p:cNvSpPr/>
          <p:nvPr/>
        </p:nvSpPr>
        <p:spPr>
          <a:xfrm>
            <a:off x="1691680" y="1628800"/>
            <a:ext cx="360040" cy="36004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31" name="Ovál 30"/>
          <p:cNvSpPr/>
          <p:nvPr/>
        </p:nvSpPr>
        <p:spPr>
          <a:xfrm>
            <a:off x="5220072" y="3212976"/>
            <a:ext cx="360040" cy="36004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32" name="Ovál 31"/>
          <p:cNvSpPr/>
          <p:nvPr/>
        </p:nvSpPr>
        <p:spPr>
          <a:xfrm>
            <a:off x="971600" y="4005064"/>
            <a:ext cx="360040" cy="36004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33" name="Ovál 32"/>
          <p:cNvSpPr/>
          <p:nvPr/>
        </p:nvSpPr>
        <p:spPr>
          <a:xfrm>
            <a:off x="2915816" y="3861048"/>
            <a:ext cx="360040" cy="36004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34" name="Ovál 33"/>
          <p:cNvSpPr/>
          <p:nvPr/>
        </p:nvSpPr>
        <p:spPr>
          <a:xfrm>
            <a:off x="8244408" y="4077072"/>
            <a:ext cx="360040" cy="36004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35" name="Ovál 34"/>
          <p:cNvSpPr/>
          <p:nvPr/>
        </p:nvSpPr>
        <p:spPr>
          <a:xfrm>
            <a:off x="2699792" y="4581128"/>
            <a:ext cx="360040" cy="36004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36" name="Ovál 35"/>
          <p:cNvSpPr/>
          <p:nvPr/>
        </p:nvSpPr>
        <p:spPr>
          <a:xfrm>
            <a:off x="5652120" y="5877272"/>
            <a:ext cx="360040" cy="36004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37" name="Ovál 36"/>
          <p:cNvSpPr/>
          <p:nvPr/>
        </p:nvSpPr>
        <p:spPr>
          <a:xfrm>
            <a:off x="1763688" y="5373216"/>
            <a:ext cx="360040" cy="36004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38" name="Ovál 37"/>
          <p:cNvSpPr/>
          <p:nvPr/>
        </p:nvSpPr>
        <p:spPr>
          <a:xfrm>
            <a:off x="4211960" y="5805264"/>
            <a:ext cx="360040" cy="36004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39" name="Ovál 38"/>
          <p:cNvSpPr/>
          <p:nvPr/>
        </p:nvSpPr>
        <p:spPr>
          <a:xfrm>
            <a:off x="5868144" y="4149080"/>
            <a:ext cx="360040" cy="36004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40" name="Ovál 39"/>
          <p:cNvSpPr/>
          <p:nvPr/>
        </p:nvSpPr>
        <p:spPr>
          <a:xfrm>
            <a:off x="6372200" y="5157192"/>
            <a:ext cx="360040" cy="36004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41" name="Ovál 40"/>
          <p:cNvSpPr/>
          <p:nvPr/>
        </p:nvSpPr>
        <p:spPr>
          <a:xfrm>
            <a:off x="7452320" y="3212976"/>
            <a:ext cx="360040" cy="36004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42" name="Nadpis 41"/>
          <p:cNvSpPr>
            <a:spLocks noGrp="1"/>
          </p:cNvSpPr>
          <p:nvPr>
            <p:ph type="title"/>
          </p:nvPr>
        </p:nvSpPr>
        <p:spPr/>
        <p:txBody>
          <a:bodyPr/>
          <a:lstStyle/>
          <a:p>
            <a:r>
              <a:rPr lang="pt-PT" b="1" i="1" smtClean="0">
                <a:solidFill>
                  <a:schemeClr val="tx2">
                    <a:lumMod val="40000"/>
                    <a:lumOff val="60000"/>
                  </a:schemeClr>
                </a:solidFill>
              </a:rPr>
              <a:t>empirismo e indução </a:t>
            </a:r>
            <a:endParaRPr lang="cs-CZ" b="1" i="1">
              <a:solidFill>
                <a:schemeClr val="tx2">
                  <a:lumMod val="40000"/>
                  <a:lumOff val="60000"/>
                </a:schemeClr>
              </a:solidFill>
            </a:endParaRPr>
          </a:p>
        </p:txBody>
      </p:sp>
    </p:spTree>
    <p:extLst>
      <p:ext uri="{BB962C8B-B14F-4D97-AF65-F5344CB8AC3E}">
        <p14:creationId xmlns:p14="http://schemas.microsoft.com/office/powerpoint/2010/main" val="1740681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250" fill="hold"/>
                                        <p:tgtEl>
                                          <p:spTgt spid="19"/>
                                        </p:tgtEl>
                                        <p:attrNameLst>
                                          <p:attrName>ppt_x</p:attrName>
                                        </p:attrNameLst>
                                      </p:cBhvr>
                                      <p:tavLst>
                                        <p:tav tm="0">
                                          <p:val>
                                            <p:strVal val="#ppt_x"/>
                                          </p:val>
                                        </p:tav>
                                        <p:tav tm="100000">
                                          <p:val>
                                            <p:strVal val="#ppt_x"/>
                                          </p:val>
                                        </p:tav>
                                      </p:tavLst>
                                    </p:anim>
                                    <p:anim calcmode="lin" valueType="num">
                                      <p:cBhvr additive="base">
                                        <p:cTn id="14" dur="25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additive="base">
                                        <p:cTn id="19" dur="500" fill="hold"/>
                                        <p:tgtEl>
                                          <p:spTgt spid="29"/>
                                        </p:tgtEl>
                                        <p:attrNameLst>
                                          <p:attrName>ppt_x</p:attrName>
                                        </p:attrNameLst>
                                      </p:cBhvr>
                                      <p:tavLst>
                                        <p:tav tm="0">
                                          <p:val>
                                            <p:strVal val="#ppt_x"/>
                                          </p:val>
                                        </p:tav>
                                        <p:tav tm="100000">
                                          <p:val>
                                            <p:strVal val="#ppt_x"/>
                                          </p:val>
                                        </p:tav>
                                      </p:tavLst>
                                    </p:anim>
                                    <p:anim calcmode="lin" valueType="num">
                                      <p:cBhvr additive="base">
                                        <p:cTn id="2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250"/>
                                        <p:tgtEl>
                                          <p:spTgt spid="23"/>
                                        </p:tgtEl>
                                      </p:cBhvr>
                                    </p:animEffect>
                                    <p:anim calcmode="lin" valueType="num">
                                      <p:cBhvr>
                                        <p:cTn id="26" dur="250" fill="hold"/>
                                        <p:tgtEl>
                                          <p:spTgt spid="23"/>
                                        </p:tgtEl>
                                        <p:attrNameLst>
                                          <p:attrName>ppt_w</p:attrName>
                                        </p:attrNameLst>
                                      </p:cBhvr>
                                      <p:tavLst>
                                        <p:tav tm="0" fmla="#ppt_w*sin(2.5*pi*$)">
                                          <p:val>
                                            <p:fltVal val="0"/>
                                          </p:val>
                                        </p:tav>
                                        <p:tav tm="100000">
                                          <p:val>
                                            <p:fltVal val="1"/>
                                          </p:val>
                                        </p:tav>
                                      </p:tavLst>
                                    </p:anim>
                                    <p:anim calcmode="lin" valueType="num">
                                      <p:cBhvr>
                                        <p:cTn id="27" dur="25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 calcmode="lin" valueType="num">
                                      <p:cBhvr>
                                        <p:cTn id="32" dur="250" fill="hold"/>
                                        <p:tgtEl>
                                          <p:spTgt spid="20"/>
                                        </p:tgtEl>
                                        <p:attrNameLst>
                                          <p:attrName>ppt_w</p:attrName>
                                        </p:attrNameLst>
                                      </p:cBhvr>
                                      <p:tavLst>
                                        <p:tav tm="0">
                                          <p:val>
                                            <p:fltVal val="0"/>
                                          </p:val>
                                        </p:tav>
                                        <p:tav tm="100000">
                                          <p:val>
                                            <p:strVal val="#ppt_w"/>
                                          </p:val>
                                        </p:tav>
                                      </p:tavLst>
                                    </p:anim>
                                    <p:anim calcmode="lin" valueType="num">
                                      <p:cBhvr>
                                        <p:cTn id="33" dur="250" fill="hold"/>
                                        <p:tgtEl>
                                          <p:spTgt spid="20"/>
                                        </p:tgtEl>
                                        <p:attrNameLst>
                                          <p:attrName>ppt_h</p:attrName>
                                        </p:attrNameLst>
                                      </p:cBhvr>
                                      <p:tavLst>
                                        <p:tav tm="0">
                                          <p:val>
                                            <p:fltVal val="0"/>
                                          </p:val>
                                        </p:tav>
                                        <p:tav tm="100000">
                                          <p:val>
                                            <p:strVal val="#ppt_h"/>
                                          </p:val>
                                        </p:tav>
                                      </p:tavLst>
                                    </p:anim>
                                    <p:anim calcmode="lin" valueType="num">
                                      <p:cBhvr>
                                        <p:cTn id="34" dur="250" fill="hold"/>
                                        <p:tgtEl>
                                          <p:spTgt spid="20"/>
                                        </p:tgtEl>
                                        <p:attrNameLst>
                                          <p:attrName>style.rotation</p:attrName>
                                        </p:attrNameLst>
                                      </p:cBhvr>
                                      <p:tavLst>
                                        <p:tav tm="0">
                                          <p:val>
                                            <p:fltVal val="90"/>
                                          </p:val>
                                        </p:tav>
                                        <p:tav tm="100000">
                                          <p:val>
                                            <p:fltVal val="0"/>
                                          </p:val>
                                        </p:tav>
                                      </p:tavLst>
                                    </p:anim>
                                    <p:animEffect transition="in" filter="fade">
                                      <p:cBhvr>
                                        <p:cTn id="35" dur="250"/>
                                        <p:tgtEl>
                                          <p:spTgt spid="20"/>
                                        </p:tgtEl>
                                      </p:cBhvr>
                                    </p:animEffect>
                                  </p:childTnLst>
                                </p:cTn>
                              </p:par>
                            </p:childTnLst>
                          </p:cTn>
                        </p:par>
                      </p:childTnLst>
                    </p:cTn>
                  </p:par>
                  <p:par>
                    <p:cTn id="36" fill="hold">
                      <p:stCondLst>
                        <p:cond delay="indefinite"/>
                      </p:stCondLst>
                      <p:childTnLst>
                        <p:par>
                          <p:cTn id="37" fill="hold">
                            <p:stCondLst>
                              <p:cond delay="0"/>
                            </p:stCondLst>
                            <p:childTnLst>
                              <p:par>
                                <p:cTn id="38" presetID="27" presetClass="emph" presetSubtype="0" fill="remove" grpId="0" nodeType="clickEffect">
                                  <p:stCondLst>
                                    <p:cond delay="0"/>
                                  </p:stCondLst>
                                  <p:childTnLst>
                                    <p:animClr clrSpc="rgb" dir="cw">
                                      <p:cBhvr override="childStyle">
                                        <p:cTn id="39" dur="250" autoRev="1" fill="remove"/>
                                        <p:tgtEl>
                                          <p:spTgt spid="33"/>
                                        </p:tgtEl>
                                        <p:attrNameLst>
                                          <p:attrName>style.color</p:attrName>
                                        </p:attrNameLst>
                                      </p:cBhvr>
                                      <p:to>
                                        <a:schemeClr val="bg1"/>
                                      </p:to>
                                    </p:animClr>
                                    <p:animClr clrSpc="rgb" dir="cw">
                                      <p:cBhvr>
                                        <p:cTn id="40" dur="250" autoRev="1" fill="remove"/>
                                        <p:tgtEl>
                                          <p:spTgt spid="33"/>
                                        </p:tgtEl>
                                        <p:attrNameLst>
                                          <p:attrName>fillcolor</p:attrName>
                                        </p:attrNameLst>
                                      </p:cBhvr>
                                      <p:to>
                                        <a:schemeClr val="bg1"/>
                                      </p:to>
                                    </p:animClr>
                                    <p:set>
                                      <p:cBhvr>
                                        <p:cTn id="41" dur="250" autoRev="1" fill="remove"/>
                                        <p:tgtEl>
                                          <p:spTgt spid="33"/>
                                        </p:tgtEl>
                                        <p:attrNameLst>
                                          <p:attrName>fill.type</p:attrName>
                                        </p:attrNameLst>
                                      </p:cBhvr>
                                      <p:to>
                                        <p:strVal val="solid"/>
                                      </p:to>
                                    </p:set>
                                    <p:set>
                                      <p:cBhvr>
                                        <p:cTn id="42" dur="250" autoRev="1" fill="remove"/>
                                        <p:tgtEl>
                                          <p:spTgt spid="33"/>
                                        </p:tgtEl>
                                        <p:attrNameLst>
                                          <p:attrName>fill.on</p:attrName>
                                        </p:attrNameLst>
                                      </p:cBhvr>
                                      <p:to>
                                        <p:strVal val="true"/>
                                      </p:to>
                                    </p:set>
                                  </p:childTnLst>
                                </p:cTn>
                              </p:par>
                            </p:childTnLst>
                          </p:cTn>
                        </p:par>
                      </p:childTnLst>
                    </p:cTn>
                  </p:par>
                  <p:par>
                    <p:cTn id="43" fill="hold">
                      <p:stCondLst>
                        <p:cond delay="indefinite"/>
                      </p:stCondLst>
                      <p:childTnLst>
                        <p:par>
                          <p:cTn id="44" fill="hold">
                            <p:stCondLst>
                              <p:cond delay="0"/>
                            </p:stCondLst>
                            <p:childTnLst>
                              <p:par>
                                <p:cTn id="45" presetID="45" presetClass="entr" presetSubtype="0" fill="hold" grpId="1" nodeType="click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fade">
                                      <p:cBhvr>
                                        <p:cTn id="47" dur="2000"/>
                                        <p:tgtEl>
                                          <p:spTgt spid="33"/>
                                        </p:tgtEl>
                                      </p:cBhvr>
                                    </p:animEffect>
                                    <p:anim calcmode="lin" valueType="num">
                                      <p:cBhvr>
                                        <p:cTn id="48" dur="2000" fill="hold"/>
                                        <p:tgtEl>
                                          <p:spTgt spid="33"/>
                                        </p:tgtEl>
                                        <p:attrNameLst>
                                          <p:attrName>ppt_w</p:attrName>
                                        </p:attrNameLst>
                                      </p:cBhvr>
                                      <p:tavLst>
                                        <p:tav tm="0" fmla="#ppt_w*sin(2.5*pi*$)">
                                          <p:val>
                                            <p:fltVal val="0"/>
                                          </p:val>
                                        </p:tav>
                                        <p:tav tm="100000">
                                          <p:val>
                                            <p:fltVal val="1"/>
                                          </p:val>
                                        </p:tav>
                                      </p:tavLst>
                                    </p:anim>
                                    <p:anim calcmode="lin" valueType="num">
                                      <p:cBhvr>
                                        <p:cTn id="49" dur="2000" fill="hold"/>
                                        <p:tgtEl>
                                          <p:spTgt spid="33"/>
                                        </p:tgtEl>
                                        <p:attrNameLst>
                                          <p:attrName>ppt_h</p:attrName>
                                        </p:attrNameLst>
                                      </p:cBhvr>
                                      <p:tavLst>
                                        <p:tav tm="0">
                                          <p:val>
                                            <p:strVal val="#ppt_h"/>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10" presetClass="emph" presetSubtype="0" fill="hold" grpId="0" nodeType="clickEffect">
                                  <p:stCondLst>
                                    <p:cond delay="0"/>
                                  </p:stCondLst>
                                  <p:childTnLst>
                                    <p:anim calcmode="discrete" valueType="str">
                                      <p:cBhvr override="childStyle">
                                        <p:cTn id="53" dur="250" fill="hold"/>
                                        <p:tgtEl>
                                          <p:spTgt spid="18"/>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54" fill="hold">
                      <p:stCondLst>
                        <p:cond delay="indefinite"/>
                      </p:stCondLst>
                      <p:childTnLst>
                        <p:par>
                          <p:cTn id="55" fill="hold">
                            <p:stCondLst>
                              <p:cond delay="0"/>
                            </p:stCondLst>
                            <p:childTnLst>
                              <p:par>
                                <p:cTn id="56" presetID="14" presetClass="entr" presetSubtype="10" fill="hold" grpId="1" nodeType="click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randombar(horizontal)">
                                      <p:cBhvr>
                                        <p:cTn id="58" dur="250"/>
                                        <p:tgtEl>
                                          <p:spTgt spid="18"/>
                                        </p:tgtEl>
                                      </p:cBhvr>
                                    </p:animEffect>
                                  </p:childTnLst>
                                </p:cTn>
                              </p:par>
                            </p:childTnLst>
                          </p:cTn>
                        </p:par>
                      </p:childTnLst>
                    </p:cTn>
                  </p:par>
                  <p:par>
                    <p:cTn id="59" fill="hold">
                      <p:stCondLst>
                        <p:cond delay="indefinite"/>
                      </p:stCondLst>
                      <p:childTnLst>
                        <p:par>
                          <p:cTn id="60" fill="hold">
                            <p:stCondLst>
                              <p:cond delay="0"/>
                            </p:stCondLst>
                            <p:childTnLst>
                              <p:par>
                                <p:cTn id="61" presetID="21" presetClass="entr" presetSubtype="1" fill="hold" grpId="0" nodeType="clickEffect">
                                  <p:stCondLst>
                                    <p:cond delay="0"/>
                                  </p:stCondLst>
                                  <p:childTnLst>
                                    <p:set>
                                      <p:cBhvr>
                                        <p:cTn id="62" dur="1" fill="hold">
                                          <p:stCondLst>
                                            <p:cond delay="0"/>
                                          </p:stCondLst>
                                        </p:cTn>
                                        <p:tgtEl>
                                          <p:spTgt spid="38"/>
                                        </p:tgtEl>
                                        <p:attrNameLst>
                                          <p:attrName>style.visibility</p:attrName>
                                        </p:attrNameLst>
                                      </p:cBhvr>
                                      <p:to>
                                        <p:strVal val="visible"/>
                                      </p:to>
                                    </p:set>
                                    <p:animEffect transition="in" filter="wheel(1)">
                                      <p:cBhvr>
                                        <p:cTn id="63" dur="500"/>
                                        <p:tgtEl>
                                          <p:spTgt spid="38"/>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499"/>
                                          </p:stCondLst>
                                        </p:cTn>
                                        <p:tgtEl>
                                          <p:spTgt spid="35"/>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wipe(down)">
                                      <p:cBhvr>
                                        <p:cTn id="72" dur="500"/>
                                        <p:tgtEl>
                                          <p:spTgt spid="21"/>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9"/>
                                        </p:tgtEl>
                                        <p:attrNameLst>
                                          <p:attrName>style.visibility</p:attrName>
                                        </p:attrNameLst>
                                      </p:cBhvr>
                                      <p:to>
                                        <p:strVal val="visible"/>
                                      </p:to>
                                    </p:set>
                                    <p:animEffect transition="in" filter="fade">
                                      <p:cBhvr>
                                        <p:cTn id="77" dur="500"/>
                                        <p:tgtEl>
                                          <p:spTgt spid="39"/>
                                        </p:tgtEl>
                                      </p:cBhvr>
                                    </p:animEffect>
                                  </p:childTnLst>
                                </p:cTn>
                              </p:par>
                            </p:childTnLst>
                          </p:cTn>
                        </p:par>
                      </p:childTnLst>
                    </p:cTn>
                  </p:par>
                  <p:par>
                    <p:cTn id="78" fill="hold">
                      <p:stCondLst>
                        <p:cond delay="indefinite"/>
                      </p:stCondLst>
                      <p:childTnLst>
                        <p:par>
                          <p:cTn id="79" fill="hold">
                            <p:stCondLst>
                              <p:cond delay="0"/>
                            </p:stCondLst>
                            <p:childTnLst>
                              <p:par>
                                <p:cTn id="80" presetID="21" presetClass="entr" presetSubtype="1" fill="hold" grpId="0" nodeType="click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wheel(1)">
                                      <p:cBhvr>
                                        <p:cTn id="82" dur="250"/>
                                        <p:tgtEl>
                                          <p:spTgt spid="16"/>
                                        </p:tgtEl>
                                      </p:cBhvr>
                                    </p:animEffect>
                                  </p:childTnLst>
                                </p:cTn>
                              </p:par>
                            </p:childTnLst>
                          </p:cTn>
                        </p:par>
                      </p:childTnLst>
                    </p:cTn>
                  </p:par>
                  <p:par>
                    <p:cTn id="83" fill="hold">
                      <p:stCondLst>
                        <p:cond delay="indefinite"/>
                      </p:stCondLst>
                      <p:childTnLst>
                        <p:par>
                          <p:cTn id="84" fill="hold">
                            <p:stCondLst>
                              <p:cond delay="0"/>
                            </p:stCondLst>
                            <p:childTnLst>
                              <p:par>
                                <p:cTn id="85" presetID="14" presetClass="entr" presetSubtype="10" fill="hold" grpId="0" nodeType="clickEffect">
                                  <p:stCondLst>
                                    <p:cond delay="0"/>
                                  </p:stCondLst>
                                  <p:childTnLst>
                                    <p:set>
                                      <p:cBhvr>
                                        <p:cTn id="86" dur="1" fill="hold">
                                          <p:stCondLst>
                                            <p:cond delay="0"/>
                                          </p:stCondLst>
                                        </p:cTn>
                                        <p:tgtEl>
                                          <p:spTgt spid="26"/>
                                        </p:tgtEl>
                                        <p:attrNameLst>
                                          <p:attrName>style.visibility</p:attrName>
                                        </p:attrNameLst>
                                      </p:cBhvr>
                                      <p:to>
                                        <p:strVal val="visible"/>
                                      </p:to>
                                    </p:set>
                                    <p:animEffect transition="in" filter="randombar(horizontal)">
                                      <p:cBhvr>
                                        <p:cTn id="87" dur="250"/>
                                        <p:tgtEl>
                                          <p:spTgt spid="26"/>
                                        </p:tgtEl>
                                      </p:cBhvr>
                                    </p:animEffect>
                                  </p:childTnLst>
                                </p:cTn>
                              </p:par>
                            </p:childTnLst>
                          </p:cTn>
                        </p:par>
                      </p:childTnLst>
                    </p:cTn>
                  </p:par>
                  <p:par>
                    <p:cTn id="88" fill="hold">
                      <p:stCondLst>
                        <p:cond delay="indefinite"/>
                      </p:stCondLst>
                      <p:childTnLst>
                        <p:par>
                          <p:cTn id="89" fill="hold">
                            <p:stCondLst>
                              <p:cond delay="0"/>
                            </p:stCondLst>
                            <p:childTnLst>
                              <p:par>
                                <p:cTn id="90" presetID="31" presetClass="entr" presetSubtype="0" fill="hold" grpId="0" nodeType="clickEffect">
                                  <p:stCondLst>
                                    <p:cond delay="0"/>
                                  </p:stCondLst>
                                  <p:childTnLst>
                                    <p:set>
                                      <p:cBhvr>
                                        <p:cTn id="91" dur="1" fill="hold">
                                          <p:stCondLst>
                                            <p:cond delay="0"/>
                                          </p:stCondLst>
                                        </p:cTn>
                                        <p:tgtEl>
                                          <p:spTgt spid="40"/>
                                        </p:tgtEl>
                                        <p:attrNameLst>
                                          <p:attrName>style.visibility</p:attrName>
                                        </p:attrNameLst>
                                      </p:cBhvr>
                                      <p:to>
                                        <p:strVal val="visible"/>
                                      </p:to>
                                    </p:set>
                                    <p:anim calcmode="lin" valueType="num">
                                      <p:cBhvr>
                                        <p:cTn id="92" dur="1000" fill="hold"/>
                                        <p:tgtEl>
                                          <p:spTgt spid="40"/>
                                        </p:tgtEl>
                                        <p:attrNameLst>
                                          <p:attrName>ppt_w</p:attrName>
                                        </p:attrNameLst>
                                      </p:cBhvr>
                                      <p:tavLst>
                                        <p:tav tm="0">
                                          <p:val>
                                            <p:fltVal val="0"/>
                                          </p:val>
                                        </p:tav>
                                        <p:tav tm="100000">
                                          <p:val>
                                            <p:strVal val="#ppt_w"/>
                                          </p:val>
                                        </p:tav>
                                      </p:tavLst>
                                    </p:anim>
                                    <p:anim calcmode="lin" valueType="num">
                                      <p:cBhvr>
                                        <p:cTn id="93" dur="1000" fill="hold"/>
                                        <p:tgtEl>
                                          <p:spTgt spid="40"/>
                                        </p:tgtEl>
                                        <p:attrNameLst>
                                          <p:attrName>ppt_h</p:attrName>
                                        </p:attrNameLst>
                                      </p:cBhvr>
                                      <p:tavLst>
                                        <p:tav tm="0">
                                          <p:val>
                                            <p:fltVal val="0"/>
                                          </p:val>
                                        </p:tav>
                                        <p:tav tm="100000">
                                          <p:val>
                                            <p:strVal val="#ppt_h"/>
                                          </p:val>
                                        </p:tav>
                                      </p:tavLst>
                                    </p:anim>
                                    <p:anim calcmode="lin" valueType="num">
                                      <p:cBhvr>
                                        <p:cTn id="94" dur="1000" fill="hold"/>
                                        <p:tgtEl>
                                          <p:spTgt spid="40"/>
                                        </p:tgtEl>
                                        <p:attrNameLst>
                                          <p:attrName>style.rotation</p:attrName>
                                        </p:attrNameLst>
                                      </p:cBhvr>
                                      <p:tavLst>
                                        <p:tav tm="0">
                                          <p:val>
                                            <p:fltVal val="90"/>
                                          </p:val>
                                        </p:tav>
                                        <p:tav tm="100000">
                                          <p:val>
                                            <p:fltVal val="0"/>
                                          </p:val>
                                        </p:tav>
                                      </p:tavLst>
                                    </p:anim>
                                    <p:animEffect transition="in" filter="fade">
                                      <p:cBhvr>
                                        <p:cTn id="95" dur="1000"/>
                                        <p:tgtEl>
                                          <p:spTgt spid="40"/>
                                        </p:tgtEl>
                                      </p:cBhvr>
                                    </p:animEffect>
                                  </p:childTnLst>
                                </p:cTn>
                              </p:par>
                            </p:childTnLst>
                          </p:cTn>
                        </p:par>
                      </p:childTnLst>
                    </p:cTn>
                  </p:par>
                  <p:par>
                    <p:cTn id="96" fill="hold">
                      <p:stCondLst>
                        <p:cond delay="indefinite"/>
                      </p:stCondLst>
                      <p:childTnLst>
                        <p:par>
                          <p:cTn id="97" fill="hold">
                            <p:stCondLst>
                              <p:cond delay="0"/>
                            </p:stCondLst>
                            <p:childTnLst>
                              <p:par>
                                <p:cTn id="98" presetID="6" presetClass="entr" presetSubtype="16" fill="hold" grpId="0" nodeType="clickEffect">
                                  <p:stCondLst>
                                    <p:cond delay="0"/>
                                  </p:stCondLst>
                                  <p:childTnLst>
                                    <p:set>
                                      <p:cBhvr>
                                        <p:cTn id="99" dur="1" fill="hold">
                                          <p:stCondLst>
                                            <p:cond delay="0"/>
                                          </p:stCondLst>
                                        </p:cTn>
                                        <p:tgtEl>
                                          <p:spTgt spid="34"/>
                                        </p:tgtEl>
                                        <p:attrNameLst>
                                          <p:attrName>style.visibility</p:attrName>
                                        </p:attrNameLst>
                                      </p:cBhvr>
                                      <p:to>
                                        <p:strVal val="visible"/>
                                      </p:to>
                                    </p:set>
                                    <p:animEffect transition="in" filter="circle(in)">
                                      <p:cBhvr>
                                        <p:cTn id="100" dur="250"/>
                                        <p:tgtEl>
                                          <p:spTgt spid="34"/>
                                        </p:tgtEl>
                                      </p:cBhvr>
                                    </p:animEffect>
                                  </p:childTnLst>
                                </p:cTn>
                              </p:par>
                            </p:childTnLst>
                          </p:cTn>
                        </p:par>
                      </p:childTnLst>
                    </p:cTn>
                  </p:par>
                  <p:par>
                    <p:cTn id="101" fill="hold">
                      <p:stCondLst>
                        <p:cond delay="indefinite"/>
                      </p:stCondLst>
                      <p:childTnLst>
                        <p:par>
                          <p:cTn id="102" fill="hold">
                            <p:stCondLst>
                              <p:cond delay="0"/>
                            </p:stCondLst>
                            <p:childTnLst>
                              <p:par>
                                <p:cTn id="103" presetID="26" presetClass="entr" presetSubtype="0" fill="hold" grpId="0" nodeType="clickEffect">
                                  <p:stCondLst>
                                    <p:cond delay="0"/>
                                  </p:stCondLst>
                                  <p:childTnLst>
                                    <p:set>
                                      <p:cBhvr>
                                        <p:cTn id="104" dur="1" fill="hold">
                                          <p:stCondLst>
                                            <p:cond delay="0"/>
                                          </p:stCondLst>
                                        </p:cTn>
                                        <p:tgtEl>
                                          <p:spTgt spid="12"/>
                                        </p:tgtEl>
                                        <p:attrNameLst>
                                          <p:attrName>style.visibility</p:attrName>
                                        </p:attrNameLst>
                                      </p:cBhvr>
                                      <p:to>
                                        <p:strVal val="visible"/>
                                      </p:to>
                                    </p:set>
                                    <p:animEffect transition="in" filter="wipe(down)">
                                      <p:cBhvr>
                                        <p:cTn id="105" dur="72">
                                          <p:stCondLst>
                                            <p:cond delay="0"/>
                                          </p:stCondLst>
                                        </p:cTn>
                                        <p:tgtEl>
                                          <p:spTgt spid="12"/>
                                        </p:tgtEl>
                                      </p:cBhvr>
                                    </p:animEffect>
                                    <p:anim calcmode="lin" valueType="num">
                                      <p:cBhvr>
                                        <p:cTn id="106" dur="228"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07" dur="83"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8" dur="83" tmFilter="0, 0; 0.125,0.2665; 0.25,0.4; 0.375,0.465; 0.5,0.5;  0.625,0.535; 0.75,0.6; 0.875,0.7335; 1,1">
                                          <p:stCondLst>
                                            <p:cond delay="83"/>
                                          </p:stCondLst>
                                        </p:cTn>
                                        <p:tgtEl>
                                          <p:spTgt spid="12"/>
                                        </p:tgtEl>
                                        <p:attrNameLst>
                                          <p:attrName>ppt_y</p:attrName>
                                        </p:attrNameLst>
                                      </p:cBhvr>
                                      <p:tavLst>
                                        <p:tav tm="0" fmla="#ppt_y-sin(pi*$)/9">
                                          <p:val>
                                            <p:fltVal val="0"/>
                                          </p:val>
                                        </p:tav>
                                        <p:tav tm="100000">
                                          <p:val>
                                            <p:fltVal val="1"/>
                                          </p:val>
                                        </p:tav>
                                      </p:tavLst>
                                    </p:anim>
                                    <p:anim calcmode="lin" valueType="num">
                                      <p:cBhvr>
                                        <p:cTn id="109" dur="41" tmFilter="0, 0; 0.125,0.2665; 0.25,0.4; 0.375,0.465; 0.5,0.5;  0.625,0.535; 0.75,0.6; 0.875,0.7335; 1,1">
                                          <p:stCondLst>
                                            <p:cond delay="166"/>
                                          </p:stCondLst>
                                        </p:cTn>
                                        <p:tgtEl>
                                          <p:spTgt spid="12"/>
                                        </p:tgtEl>
                                        <p:attrNameLst>
                                          <p:attrName>ppt_y</p:attrName>
                                        </p:attrNameLst>
                                      </p:cBhvr>
                                      <p:tavLst>
                                        <p:tav tm="0" fmla="#ppt_y-sin(pi*$)/27">
                                          <p:val>
                                            <p:fltVal val="0"/>
                                          </p:val>
                                        </p:tav>
                                        <p:tav tm="100000">
                                          <p:val>
                                            <p:fltVal val="1"/>
                                          </p:val>
                                        </p:tav>
                                      </p:tavLst>
                                    </p:anim>
                                    <p:anim calcmode="lin" valueType="num">
                                      <p:cBhvr>
                                        <p:cTn id="110" dur="21" tmFilter="0, 0; 0.125,0.2665; 0.25,0.4; 0.375,0.465; 0.5,0.5;  0.625,0.535; 0.75,0.6; 0.875,0.7335; 1,1">
                                          <p:stCondLst>
                                            <p:cond delay="207"/>
                                          </p:stCondLst>
                                        </p:cTn>
                                        <p:tgtEl>
                                          <p:spTgt spid="12"/>
                                        </p:tgtEl>
                                        <p:attrNameLst>
                                          <p:attrName>ppt_y</p:attrName>
                                        </p:attrNameLst>
                                      </p:cBhvr>
                                      <p:tavLst>
                                        <p:tav tm="0" fmla="#ppt_y-sin(pi*$)/81">
                                          <p:val>
                                            <p:fltVal val="0"/>
                                          </p:val>
                                        </p:tav>
                                        <p:tav tm="100000">
                                          <p:val>
                                            <p:fltVal val="1"/>
                                          </p:val>
                                        </p:tav>
                                      </p:tavLst>
                                    </p:anim>
                                    <p:animScale>
                                      <p:cBhvr>
                                        <p:cTn id="111" dur="3">
                                          <p:stCondLst>
                                            <p:cond delay="81"/>
                                          </p:stCondLst>
                                        </p:cTn>
                                        <p:tgtEl>
                                          <p:spTgt spid="12"/>
                                        </p:tgtEl>
                                      </p:cBhvr>
                                      <p:to x="100000" y="60000"/>
                                    </p:animScale>
                                    <p:animScale>
                                      <p:cBhvr>
                                        <p:cTn id="112" dur="21" decel="50000">
                                          <p:stCondLst>
                                            <p:cond delay="85"/>
                                          </p:stCondLst>
                                        </p:cTn>
                                        <p:tgtEl>
                                          <p:spTgt spid="12"/>
                                        </p:tgtEl>
                                      </p:cBhvr>
                                      <p:to x="100000" y="100000"/>
                                    </p:animScale>
                                    <p:animScale>
                                      <p:cBhvr>
                                        <p:cTn id="113" dur="3">
                                          <p:stCondLst>
                                            <p:cond delay="164"/>
                                          </p:stCondLst>
                                        </p:cTn>
                                        <p:tgtEl>
                                          <p:spTgt spid="12"/>
                                        </p:tgtEl>
                                      </p:cBhvr>
                                      <p:to x="100000" y="80000"/>
                                    </p:animScale>
                                    <p:animScale>
                                      <p:cBhvr>
                                        <p:cTn id="114" dur="21" decel="50000">
                                          <p:stCondLst>
                                            <p:cond delay="167"/>
                                          </p:stCondLst>
                                        </p:cTn>
                                        <p:tgtEl>
                                          <p:spTgt spid="12"/>
                                        </p:tgtEl>
                                      </p:cBhvr>
                                      <p:to x="100000" y="100000"/>
                                    </p:animScale>
                                    <p:animScale>
                                      <p:cBhvr>
                                        <p:cTn id="115" dur="3">
                                          <p:stCondLst>
                                            <p:cond delay="205"/>
                                          </p:stCondLst>
                                        </p:cTn>
                                        <p:tgtEl>
                                          <p:spTgt spid="12"/>
                                        </p:tgtEl>
                                      </p:cBhvr>
                                      <p:to x="100000" y="90000"/>
                                    </p:animScale>
                                    <p:animScale>
                                      <p:cBhvr>
                                        <p:cTn id="116" dur="21" decel="50000">
                                          <p:stCondLst>
                                            <p:cond delay="208"/>
                                          </p:stCondLst>
                                        </p:cTn>
                                        <p:tgtEl>
                                          <p:spTgt spid="12"/>
                                        </p:tgtEl>
                                      </p:cBhvr>
                                      <p:to x="100000" y="100000"/>
                                    </p:animScale>
                                    <p:animScale>
                                      <p:cBhvr>
                                        <p:cTn id="117" dur="3">
                                          <p:stCondLst>
                                            <p:cond delay="226"/>
                                          </p:stCondLst>
                                        </p:cTn>
                                        <p:tgtEl>
                                          <p:spTgt spid="12"/>
                                        </p:tgtEl>
                                      </p:cBhvr>
                                      <p:to x="100000" y="95000"/>
                                    </p:animScale>
                                    <p:animScale>
                                      <p:cBhvr>
                                        <p:cTn id="118" dur="21" decel="50000">
                                          <p:stCondLst>
                                            <p:cond delay="229"/>
                                          </p:stCondLst>
                                        </p:cTn>
                                        <p:tgtEl>
                                          <p:spTgt spid="12"/>
                                        </p:tgtEl>
                                      </p:cBhvr>
                                      <p:to x="100000" y="100000"/>
                                    </p:animScale>
                                  </p:childTnLst>
                                </p:cTn>
                              </p:par>
                            </p:childTnLst>
                          </p:cTn>
                        </p:par>
                      </p:childTnLst>
                    </p:cTn>
                  </p:par>
                  <p:par>
                    <p:cTn id="119" fill="hold">
                      <p:stCondLst>
                        <p:cond delay="indefinite"/>
                      </p:stCondLst>
                      <p:childTnLst>
                        <p:par>
                          <p:cTn id="120" fill="hold">
                            <p:stCondLst>
                              <p:cond delay="0"/>
                            </p:stCondLst>
                            <p:childTnLst>
                              <p:par>
                                <p:cTn id="121" presetID="14" presetClass="entr" presetSubtype="10" fill="hold" grpId="0" nodeType="clickEffect">
                                  <p:stCondLst>
                                    <p:cond delay="0"/>
                                  </p:stCondLst>
                                  <p:childTnLst>
                                    <p:set>
                                      <p:cBhvr>
                                        <p:cTn id="122" dur="1" fill="hold">
                                          <p:stCondLst>
                                            <p:cond delay="0"/>
                                          </p:stCondLst>
                                        </p:cTn>
                                        <p:tgtEl>
                                          <p:spTgt spid="13"/>
                                        </p:tgtEl>
                                        <p:attrNameLst>
                                          <p:attrName>style.visibility</p:attrName>
                                        </p:attrNameLst>
                                      </p:cBhvr>
                                      <p:to>
                                        <p:strVal val="visible"/>
                                      </p:to>
                                    </p:set>
                                    <p:animEffect transition="in" filter="randombar(horizontal)">
                                      <p:cBhvr>
                                        <p:cTn id="123" dur="500"/>
                                        <p:tgtEl>
                                          <p:spTgt spid="13"/>
                                        </p:tgtEl>
                                      </p:cBhvr>
                                    </p:animEffect>
                                  </p:childTnLst>
                                </p:cTn>
                              </p:par>
                            </p:childTnLst>
                          </p:cTn>
                        </p:par>
                      </p:childTnLst>
                    </p:cTn>
                  </p:par>
                  <p:par>
                    <p:cTn id="124" fill="hold">
                      <p:stCondLst>
                        <p:cond delay="indefinite"/>
                      </p:stCondLst>
                      <p:childTnLst>
                        <p:par>
                          <p:cTn id="125" fill="hold">
                            <p:stCondLst>
                              <p:cond delay="0"/>
                            </p:stCondLst>
                            <p:childTnLst>
                              <p:par>
                                <p:cTn id="126" presetID="3" presetClass="entr" presetSubtype="10" fill="hold" grpId="0" nodeType="clickEffect">
                                  <p:stCondLst>
                                    <p:cond delay="250"/>
                                  </p:stCondLst>
                                  <p:childTnLst>
                                    <p:set>
                                      <p:cBhvr>
                                        <p:cTn id="127" dur="1" fill="hold">
                                          <p:stCondLst>
                                            <p:cond delay="0"/>
                                          </p:stCondLst>
                                        </p:cTn>
                                        <p:tgtEl>
                                          <p:spTgt spid="22"/>
                                        </p:tgtEl>
                                        <p:attrNameLst>
                                          <p:attrName>style.visibility</p:attrName>
                                        </p:attrNameLst>
                                      </p:cBhvr>
                                      <p:to>
                                        <p:strVal val="visible"/>
                                      </p:to>
                                    </p:set>
                                    <p:animEffect transition="in" filter="blinds(horizontal)">
                                      <p:cBhvr>
                                        <p:cTn id="128" dur="2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 grpId="0" animBg="1"/>
      <p:bldP spid="13" grpId="0" animBg="1"/>
      <p:bldP spid="16" grpId="0" animBg="1"/>
      <p:bldP spid="18" grpId="0" animBg="1"/>
      <p:bldP spid="18" grpId="1" animBg="1"/>
      <p:bldP spid="19" grpId="0" animBg="1"/>
      <p:bldP spid="20" grpId="0" animBg="1"/>
      <p:bldP spid="21" grpId="0" animBg="1"/>
      <p:bldP spid="22" grpId="0" animBg="1"/>
      <p:bldP spid="23" grpId="0" animBg="1"/>
      <p:bldP spid="26" grpId="0" animBg="1"/>
      <p:bldP spid="29" grpId="0" animBg="1"/>
      <p:bldP spid="33" grpId="0" animBg="1"/>
      <p:bldP spid="33" grpId="1" animBg="1"/>
      <p:bldP spid="34" grpId="0" animBg="1"/>
      <p:bldP spid="35" grpId="0" animBg="1"/>
      <p:bldP spid="38" grpId="0" animBg="1"/>
      <p:bldP spid="39" grpId="0" animBg="1"/>
      <p:bldP spid="40"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t-PT" b="1" i="1" smtClean="0">
                <a:solidFill>
                  <a:schemeClr val="accent6">
                    <a:lumMod val="75000"/>
                  </a:schemeClr>
                </a:solidFill>
              </a:rPr>
              <a:t>O pretérito não iminente Ij</a:t>
            </a:r>
            <a:endParaRPr lang="cs-CZ" b="1" i="1">
              <a:solidFill>
                <a:schemeClr val="accent6">
                  <a:lumMod val="75000"/>
                </a:schemeClr>
              </a:solidFill>
            </a:endParaRPr>
          </a:p>
        </p:txBody>
      </p:sp>
      <p:sp>
        <p:nvSpPr>
          <p:cNvPr id="3" name="Zástupný symbol pro obsah 2"/>
          <p:cNvSpPr>
            <a:spLocks noGrp="1"/>
          </p:cNvSpPr>
          <p:nvPr>
            <p:ph idx="1"/>
          </p:nvPr>
        </p:nvSpPr>
        <p:spPr/>
        <p:txBody>
          <a:bodyPr>
            <a:normAutofit fontScale="70000" lnSpcReduction="20000"/>
          </a:bodyPr>
          <a:lstStyle/>
          <a:p>
            <a:pPr marL="0" indent="0" algn="just">
              <a:buNone/>
            </a:pPr>
            <a:r>
              <a:rPr lang="pt-PT"/>
              <a:t>No caso de o passado ser colocado no eixo temporal antes do ponto não iminente Ij, ocorre tipicamente o sintagma preposicional </a:t>
            </a:r>
            <a:endParaRPr lang="pt-PT" smtClean="0"/>
          </a:p>
          <a:p>
            <a:pPr marL="0" indent="0" algn="just">
              <a:buNone/>
            </a:pPr>
            <a:endParaRPr lang="pt-PT" smtClean="0"/>
          </a:p>
          <a:p>
            <a:pPr marL="0" indent="0" algn="just">
              <a:buNone/>
            </a:pPr>
            <a:r>
              <a:rPr lang="pt-PT" b="1" smtClean="0">
                <a:solidFill>
                  <a:srgbClr val="00B0F0"/>
                </a:solidFill>
              </a:rPr>
              <a:t>[</a:t>
            </a:r>
            <a:r>
              <a:rPr lang="pt-PT" b="1">
                <a:solidFill>
                  <a:srgbClr val="00B0F0"/>
                </a:solidFill>
              </a:rPr>
              <a:t>Prep+Det+N+Adj] </a:t>
            </a:r>
            <a:r>
              <a:rPr lang="pt-PT"/>
              <a:t>com o modificador </a:t>
            </a:r>
            <a:r>
              <a:rPr lang="pt-PT" b="1" i="1">
                <a:solidFill>
                  <a:srgbClr val="00B0F0"/>
                </a:solidFill>
              </a:rPr>
              <a:t>passado</a:t>
            </a:r>
            <a:r>
              <a:rPr lang="pt-PT"/>
              <a:t>, </a:t>
            </a:r>
          </a:p>
          <a:p>
            <a:pPr marL="0" indent="0" algn="just">
              <a:buNone/>
            </a:pPr>
            <a:endParaRPr lang="pt-PT"/>
          </a:p>
          <a:p>
            <a:pPr marL="0" indent="0" algn="just">
              <a:buNone/>
            </a:pPr>
            <a:endParaRPr lang="pt-PT" smtClean="0"/>
          </a:p>
          <a:p>
            <a:pPr marL="0" indent="0" algn="just">
              <a:buNone/>
            </a:pPr>
            <a:r>
              <a:rPr lang="pt-PT" b="1" smtClean="0">
                <a:solidFill>
                  <a:srgbClr val="00B0F0"/>
                </a:solidFill>
              </a:rPr>
              <a:t>[</a:t>
            </a:r>
            <a:r>
              <a:rPr lang="pt-PT" b="1">
                <a:solidFill>
                  <a:srgbClr val="00B0F0"/>
                </a:solidFill>
              </a:rPr>
              <a:t>Prep+Det+Adj+N]  </a:t>
            </a:r>
            <a:r>
              <a:rPr lang="pt-PT" smtClean="0"/>
              <a:t>com </a:t>
            </a:r>
            <a:r>
              <a:rPr lang="pt-PT"/>
              <a:t>o modificador </a:t>
            </a:r>
            <a:r>
              <a:rPr lang="pt-PT" b="1" i="1">
                <a:solidFill>
                  <a:srgbClr val="00B0F0"/>
                </a:solidFill>
              </a:rPr>
              <a:t>passado</a:t>
            </a:r>
            <a:r>
              <a:rPr lang="pt-PT"/>
              <a:t>, </a:t>
            </a:r>
            <a:endParaRPr lang="pt-PT" smtClean="0"/>
          </a:p>
          <a:p>
            <a:pPr marL="0" indent="0" algn="just">
              <a:buNone/>
            </a:pPr>
            <a:endParaRPr lang="cs-CZ"/>
          </a:p>
          <a:p>
            <a:pPr marL="0" indent="0">
              <a:buNone/>
            </a:pPr>
            <a:r>
              <a:rPr lang="pt-PT"/>
              <a:t>	</a:t>
            </a:r>
            <a:endParaRPr lang="cs-CZ"/>
          </a:p>
          <a:p>
            <a:pPr marL="0" indent="0">
              <a:buNone/>
            </a:pPr>
            <a:r>
              <a:rPr lang="pt-PT" b="1" i="1"/>
              <a:t>Na terça-feira passada</a:t>
            </a:r>
            <a:r>
              <a:rPr lang="pt-PT" i="1"/>
              <a:t> fomos ao </a:t>
            </a:r>
            <a:r>
              <a:rPr lang="pt-PT" i="1" smtClean="0"/>
              <a:t>teatro.</a:t>
            </a:r>
            <a:r>
              <a:rPr lang="pt-PT" i="1"/>
              <a:t>				</a:t>
            </a:r>
            <a:endParaRPr lang="pt-PT" i="1" smtClean="0"/>
          </a:p>
          <a:p>
            <a:pPr marL="0" indent="0">
              <a:buNone/>
            </a:pPr>
            <a:r>
              <a:rPr lang="pt-PT" b="1" i="1" smtClean="0"/>
              <a:t>Na </a:t>
            </a:r>
            <a:r>
              <a:rPr lang="pt-PT" b="1" i="1"/>
              <a:t>passada terça-feira passada</a:t>
            </a:r>
            <a:r>
              <a:rPr lang="pt-PT" i="1"/>
              <a:t> fomos ao </a:t>
            </a:r>
            <a:r>
              <a:rPr lang="pt-PT" i="1" smtClean="0"/>
              <a:t>teatro.</a:t>
            </a:r>
            <a:r>
              <a:rPr lang="pt-PT" i="1"/>
              <a:t>						</a:t>
            </a:r>
            <a:endParaRPr lang="cs-CZ"/>
          </a:p>
          <a:p>
            <a:endParaRPr lang="cs-CZ"/>
          </a:p>
        </p:txBody>
      </p:sp>
      <p:sp>
        <p:nvSpPr>
          <p:cNvPr id="4" name="Zahnutá šipka nahoru 3"/>
          <p:cNvSpPr/>
          <p:nvPr/>
        </p:nvSpPr>
        <p:spPr>
          <a:xfrm>
            <a:off x="2123728" y="3933056"/>
            <a:ext cx="3240360" cy="36004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5" name="Zahnutá šipka nahoru 4"/>
          <p:cNvSpPr/>
          <p:nvPr/>
        </p:nvSpPr>
        <p:spPr>
          <a:xfrm>
            <a:off x="2483768" y="2924944"/>
            <a:ext cx="2664296" cy="28803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Tree>
    <p:extLst>
      <p:ext uri="{BB962C8B-B14F-4D97-AF65-F5344CB8AC3E}">
        <p14:creationId xmlns:p14="http://schemas.microsoft.com/office/powerpoint/2010/main" val="1402187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t-PT" b="1"/>
              <a:t> Sintagma preposicionado </a:t>
            </a:r>
            <a:r>
              <a:rPr lang="pt-PT" b="1" smtClean="0"/>
              <a:t/>
            </a:r>
            <a:br>
              <a:rPr lang="pt-PT" b="1" smtClean="0"/>
            </a:br>
            <a:r>
              <a:rPr lang="pt-PT" sz="3600" b="1" smtClean="0"/>
              <a:t>(</a:t>
            </a:r>
            <a:r>
              <a:rPr lang="pt-PT" sz="3600" b="1"/>
              <a:t>na passada x-feira </a:t>
            </a:r>
            <a:r>
              <a:rPr lang="pt-PT" sz="3600" i="1"/>
              <a:t>versus</a:t>
            </a:r>
            <a:r>
              <a:rPr lang="pt-PT" sz="3600" b="1"/>
              <a:t> na x-feira passada</a:t>
            </a:r>
            <a:r>
              <a:rPr lang="pt-PT" b="1"/>
              <a:t>)</a:t>
            </a:r>
            <a:endParaRPr lang="cs-CZ"/>
          </a:p>
        </p:txBody>
      </p:sp>
      <p:sp>
        <p:nvSpPr>
          <p:cNvPr id="3" name="Zástupný symbol pro obsah 2"/>
          <p:cNvSpPr>
            <a:spLocks noGrp="1"/>
          </p:cNvSpPr>
          <p:nvPr>
            <p:ph idx="1"/>
          </p:nvPr>
        </p:nvSpPr>
        <p:spPr/>
        <p:txBody>
          <a:bodyPr/>
          <a:lstStyle/>
          <a:p>
            <a:endParaRPr lang="pt-PT" i="1" smtClean="0"/>
          </a:p>
          <a:p>
            <a:pPr marL="0" indent="0">
              <a:buNone/>
            </a:pPr>
            <a:r>
              <a:rPr lang="pt-PT" i="1" smtClean="0"/>
              <a:t> </a:t>
            </a:r>
            <a:endParaRPr lang="cs-CZ"/>
          </a:p>
        </p:txBody>
      </p:sp>
      <p:graphicFrame>
        <p:nvGraphicFramePr>
          <p:cNvPr id="4" name="Tabulka 3"/>
          <p:cNvGraphicFramePr>
            <a:graphicFrameLocks noGrp="1"/>
          </p:cNvGraphicFramePr>
          <p:nvPr>
            <p:extLst>
              <p:ext uri="{D42A27DB-BD31-4B8C-83A1-F6EECF244321}">
                <p14:modId xmlns:p14="http://schemas.microsoft.com/office/powerpoint/2010/main" val="2075234237"/>
              </p:ext>
            </p:extLst>
          </p:nvPr>
        </p:nvGraphicFramePr>
        <p:xfrm>
          <a:off x="611561" y="1916832"/>
          <a:ext cx="7992886" cy="4536500"/>
        </p:xfrm>
        <a:graphic>
          <a:graphicData uri="http://schemas.openxmlformats.org/drawingml/2006/table">
            <a:tbl>
              <a:tblPr firstRow="1" firstCol="1" bandRow="1">
                <a:tableStyleId>{5C22544A-7EE6-4342-B048-85BDC9FD1C3A}</a:tableStyleId>
              </a:tblPr>
              <a:tblGrid>
                <a:gridCol w="1296143"/>
                <a:gridCol w="792088"/>
                <a:gridCol w="3523439"/>
                <a:gridCol w="2381216"/>
              </a:tblGrid>
              <a:tr h="453650">
                <a:tc gridSpan="2">
                  <a:txBody>
                    <a:bodyPr/>
                    <a:lstStyle/>
                    <a:p>
                      <a:pPr algn="just">
                        <a:spcAft>
                          <a:spcPts val="0"/>
                        </a:spcAft>
                      </a:pPr>
                      <a:r>
                        <a:rPr lang="pt-PT" sz="2000">
                          <a:effectLst/>
                        </a:rPr>
                        <a:t> </a:t>
                      </a:r>
                      <a:endParaRPr lang="cs-CZ" sz="2000">
                        <a:effectLst/>
                        <a:latin typeface="Times New Roman"/>
                        <a:ea typeface="Times New Roman"/>
                      </a:endParaRPr>
                    </a:p>
                  </a:txBody>
                  <a:tcPr marL="68580" marR="68580" marT="0" marB="0"/>
                </a:tc>
                <a:tc hMerge="1">
                  <a:txBody>
                    <a:bodyPr/>
                    <a:lstStyle/>
                    <a:p>
                      <a:endParaRPr lang="cs-CZ"/>
                    </a:p>
                  </a:txBody>
                  <a:tcPr/>
                </a:tc>
                <a:tc gridSpan="2">
                  <a:txBody>
                    <a:bodyPr/>
                    <a:lstStyle/>
                    <a:p>
                      <a:pPr algn="ctr">
                        <a:spcAft>
                          <a:spcPts val="0"/>
                        </a:spcAft>
                      </a:pPr>
                      <a:r>
                        <a:rPr lang="pt-PT" sz="2000">
                          <a:effectLst/>
                        </a:rPr>
                        <a:t>número das ocorrências encontradas</a:t>
                      </a:r>
                      <a:endParaRPr lang="cs-CZ" sz="2000">
                        <a:effectLst/>
                        <a:latin typeface="Times New Roman"/>
                        <a:ea typeface="Times New Roman"/>
                      </a:endParaRPr>
                    </a:p>
                  </a:txBody>
                  <a:tcPr marL="68580" marR="68580" marT="0" marB="0"/>
                </a:tc>
                <a:tc hMerge="1">
                  <a:txBody>
                    <a:bodyPr/>
                    <a:lstStyle/>
                    <a:p>
                      <a:endParaRPr lang="cs-CZ"/>
                    </a:p>
                  </a:txBody>
                  <a:tcPr/>
                </a:tc>
              </a:tr>
              <a:tr h="453650">
                <a:tc rowSpan="2">
                  <a:txBody>
                    <a:bodyPr/>
                    <a:lstStyle/>
                    <a:p>
                      <a:pPr algn="just">
                        <a:spcAft>
                          <a:spcPts val="0"/>
                        </a:spcAft>
                      </a:pPr>
                      <a:r>
                        <a:rPr lang="pt-PT" sz="2000">
                          <a:effectLst/>
                        </a:rPr>
                        <a:t> </a:t>
                      </a:r>
                      <a:endParaRPr lang="cs-CZ" sz="2000">
                        <a:effectLst/>
                      </a:endParaRPr>
                    </a:p>
                    <a:p>
                      <a:pPr algn="just">
                        <a:spcAft>
                          <a:spcPts val="0"/>
                        </a:spcAft>
                      </a:pPr>
                      <a:r>
                        <a:rPr lang="pt-PT" sz="2000">
                          <a:effectLst/>
                        </a:rPr>
                        <a:t>x</a:t>
                      </a:r>
                      <a:endParaRPr lang="cs-CZ" sz="2000">
                        <a:effectLst/>
                        <a:latin typeface="Times New Roman"/>
                        <a:ea typeface="Times New Roman"/>
                      </a:endParaRPr>
                    </a:p>
                  </a:txBody>
                  <a:tcPr marL="68580" marR="68580" marT="0" marB="0"/>
                </a:tc>
                <a:tc rowSpan="2">
                  <a:txBody>
                    <a:bodyPr/>
                    <a:lstStyle/>
                    <a:p>
                      <a:pPr algn="just">
                        <a:spcAft>
                          <a:spcPts val="0"/>
                        </a:spcAft>
                      </a:pPr>
                      <a:r>
                        <a:rPr lang="pt-PT" sz="2000">
                          <a:effectLst/>
                        </a:rPr>
                        <a:t> </a:t>
                      </a:r>
                      <a:endParaRPr lang="cs-CZ" sz="2000">
                        <a:effectLst/>
                        <a:latin typeface="Times New Roman"/>
                        <a:ea typeface="Times New Roman"/>
                      </a:endParaRPr>
                    </a:p>
                  </a:txBody>
                  <a:tcPr marL="68580" marR="68580" marT="0" marB="0"/>
                </a:tc>
                <a:tc>
                  <a:txBody>
                    <a:bodyPr/>
                    <a:lstStyle/>
                    <a:p>
                      <a:pPr algn="ctr">
                        <a:spcAft>
                          <a:spcPts val="0"/>
                        </a:spcAft>
                      </a:pPr>
                      <a:r>
                        <a:rPr lang="pt-PT" sz="2000" b="1">
                          <a:solidFill>
                            <a:schemeClr val="tx1"/>
                          </a:solidFill>
                          <a:effectLst/>
                        </a:rPr>
                        <a:t>[Prep+Det+Adj+N]</a:t>
                      </a:r>
                      <a:endParaRPr lang="cs-CZ" sz="2000" b="1">
                        <a:solidFill>
                          <a:schemeClr val="tx1"/>
                        </a:solidFill>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000" smtClean="0">
                          <a:effectLst/>
                        </a:rPr>
                        <a:t>[Prep+Det+N+Adj]</a:t>
                      </a:r>
                      <a:endParaRPr lang="cs-CZ" sz="2000">
                        <a:effectLst/>
                        <a:latin typeface="Times New Roman"/>
                        <a:ea typeface="Times New Roman"/>
                      </a:endParaRPr>
                    </a:p>
                  </a:txBody>
                  <a:tcPr marL="68580" marR="68580" marT="0" marB="0">
                    <a:solidFill>
                      <a:schemeClr val="accent3">
                        <a:lumMod val="40000"/>
                        <a:lumOff val="60000"/>
                      </a:schemeClr>
                    </a:solidFill>
                  </a:tcPr>
                </a:tc>
              </a:tr>
              <a:tr h="453650">
                <a:tc vMerge="1">
                  <a:txBody>
                    <a:bodyPr/>
                    <a:lstStyle/>
                    <a:p>
                      <a:endParaRPr lang="cs-CZ"/>
                    </a:p>
                  </a:txBody>
                  <a:tcPr/>
                </a:tc>
                <a:tc vMerge="1">
                  <a:txBody>
                    <a:bodyPr/>
                    <a:lstStyle/>
                    <a:p>
                      <a:endParaRPr lang="cs-CZ"/>
                    </a:p>
                  </a:txBody>
                  <a:tcPr/>
                </a:tc>
                <a:tc>
                  <a:txBody>
                    <a:bodyPr/>
                    <a:lstStyle/>
                    <a:p>
                      <a:pPr algn="ctr">
                        <a:spcAft>
                          <a:spcPts val="0"/>
                        </a:spcAft>
                      </a:pPr>
                      <a:r>
                        <a:rPr lang="pt-PT" sz="2000" b="1">
                          <a:solidFill>
                            <a:schemeClr val="tx1"/>
                          </a:solidFill>
                          <a:effectLst/>
                        </a:rPr>
                        <a:t>na </a:t>
                      </a:r>
                      <a:r>
                        <a:rPr lang="pt-PT" sz="2000" b="1" u="sng">
                          <a:solidFill>
                            <a:schemeClr val="tx1"/>
                          </a:solidFill>
                          <a:effectLst/>
                        </a:rPr>
                        <a:t>passada</a:t>
                      </a:r>
                      <a:r>
                        <a:rPr lang="pt-PT" sz="2000" b="1">
                          <a:solidFill>
                            <a:schemeClr val="tx1"/>
                          </a:solidFill>
                          <a:effectLst/>
                        </a:rPr>
                        <a:t> x-feira</a:t>
                      </a:r>
                      <a:endParaRPr lang="cs-CZ" sz="2000" b="1">
                        <a:solidFill>
                          <a:schemeClr val="tx1"/>
                        </a:solidFill>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000">
                          <a:effectLst/>
                        </a:rPr>
                        <a:t>na x-feira </a:t>
                      </a:r>
                      <a:r>
                        <a:rPr lang="pt-PT" sz="2000" b="1" u="sng">
                          <a:effectLst/>
                        </a:rPr>
                        <a:t>passada</a:t>
                      </a:r>
                      <a:endParaRPr lang="cs-CZ" sz="2000" b="1" u="sng">
                        <a:effectLst/>
                        <a:latin typeface="Times New Roman"/>
                        <a:ea typeface="Times New Roman"/>
                      </a:endParaRPr>
                    </a:p>
                  </a:txBody>
                  <a:tcPr marL="68580" marR="68580" marT="0" marB="0">
                    <a:solidFill>
                      <a:schemeClr val="accent3">
                        <a:lumMod val="40000"/>
                        <a:lumOff val="60000"/>
                      </a:schemeClr>
                    </a:solidFill>
                  </a:tcPr>
                </a:tc>
              </a:tr>
              <a:tr h="453650">
                <a:tc>
                  <a:txBody>
                    <a:bodyPr/>
                    <a:lstStyle/>
                    <a:p>
                      <a:pPr algn="just">
                        <a:spcAft>
                          <a:spcPts val="0"/>
                        </a:spcAft>
                      </a:pPr>
                      <a:r>
                        <a:rPr lang="pt-PT" sz="2000">
                          <a:effectLst/>
                        </a:rPr>
                        <a:t>2ª- </a:t>
                      </a:r>
                      <a:endParaRPr lang="cs-CZ" sz="2000">
                        <a:effectLst/>
                        <a:latin typeface="Times New Roman"/>
                        <a:ea typeface="Times New Roman"/>
                      </a:endParaRPr>
                    </a:p>
                  </a:txBody>
                  <a:tcPr marL="68580" marR="68580" marT="0" marB="0"/>
                </a:tc>
                <a:tc rowSpan="5">
                  <a:txBody>
                    <a:bodyPr/>
                    <a:lstStyle/>
                    <a:p>
                      <a:pPr algn="ctr">
                        <a:spcAft>
                          <a:spcPts val="0"/>
                        </a:spcAft>
                      </a:pPr>
                      <a:r>
                        <a:rPr lang="pt-PT" sz="2000">
                          <a:effectLst/>
                        </a:rPr>
                        <a:t> </a:t>
                      </a:r>
                      <a:endParaRPr lang="cs-CZ" sz="2000">
                        <a:effectLst/>
                      </a:endParaRPr>
                    </a:p>
                    <a:p>
                      <a:pPr algn="ctr">
                        <a:spcAft>
                          <a:spcPts val="0"/>
                        </a:spcAft>
                      </a:pPr>
                      <a:r>
                        <a:rPr lang="pt-PT" sz="2000">
                          <a:effectLst/>
                        </a:rPr>
                        <a:t> </a:t>
                      </a:r>
                      <a:endParaRPr lang="cs-CZ" sz="2000">
                        <a:effectLst/>
                      </a:endParaRPr>
                    </a:p>
                    <a:p>
                      <a:pPr algn="ctr">
                        <a:spcAft>
                          <a:spcPts val="0"/>
                        </a:spcAft>
                      </a:pPr>
                      <a:r>
                        <a:rPr lang="pt-PT" sz="2000">
                          <a:effectLst/>
                        </a:rPr>
                        <a:t>feira</a:t>
                      </a:r>
                      <a:endParaRPr lang="cs-CZ" sz="2000">
                        <a:effectLst/>
                        <a:latin typeface="Times New Roman"/>
                        <a:ea typeface="Times New Roman"/>
                      </a:endParaRPr>
                    </a:p>
                  </a:txBody>
                  <a:tcPr marL="68580" marR="68580" marT="0" marB="0"/>
                </a:tc>
                <a:tc>
                  <a:txBody>
                    <a:bodyPr/>
                    <a:lstStyle/>
                    <a:p>
                      <a:pPr algn="ctr">
                        <a:spcAft>
                          <a:spcPts val="0"/>
                        </a:spcAft>
                      </a:pPr>
                      <a:r>
                        <a:rPr lang="pt-PT" sz="2000" b="1">
                          <a:solidFill>
                            <a:schemeClr val="tx1"/>
                          </a:solidFill>
                          <a:effectLst/>
                        </a:rPr>
                        <a:t>1149</a:t>
                      </a:r>
                      <a:endParaRPr lang="cs-CZ" sz="2000" b="1">
                        <a:solidFill>
                          <a:schemeClr val="tx1"/>
                        </a:solidFill>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000">
                          <a:effectLst/>
                        </a:rPr>
                        <a:t>302 </a:t>
                      </a:r>
                      <a:endParaRPr lang="cs-CZ" sz="2000">
                        <a:effectLst/>
                        <a:latin typeface="Times New Roman"/>
                        <a:ea typeface="Times New Roman"/>
                      </a:endParaRPr>
                    </a:p>
                  </a:txBody>
                  <a:tcPr marL="68580" marR="68580" marT="0" marB="0">
                    <a:solidFill>
                      <a:schemeClr val="accent3">
                        <a:lumMod val="40000"/>
                        <a:lumOff val="60000"/>
                      </a:schemeClr>
                    </a:solidFill>
                  </a:tcPr>
                </a:tc>
              </a:tr>
              <a:tr h="453650">
                <a:tc>
                  <a:txBody>
                    <a:bodyPr/>
                    <a:lstStyle/>
                    <a:p>
                      <a:pPr algn="just">
                        <a:spcAft>
                          <a:spcPts val="0"/>
                        </a:spcAft>
                      </a:pPr>
                      <a:r>
                        <a:rPr lang="pt-PT" sz="2000">
                          <a:effectLst/>
                        </a:rPr>
                        <a:t>3ª- </a:t>
                      </a:r>
                      <a:endParaRPr lang="cs-CZ" sz="20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2000" b="1">
                          <a:solidFill>
                            <a:schemeClr val="tx1"/>
                          </a:solidFill>
                          <a:effectLst/>
                        </a:rPr>
                        <a:t>1046</a:t>
                      </a:r>
                      <a:endParaRPr lang="cs-CZ" sz="2000" b="1">
                        <a:solidFill>
                          <a:schemeClr val="tx1"/>
                        </a:solidFill>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000">
                          <a:effectLst/>
                        </a:rPr>
                        <a:t> 294</a:t>
                      </a:r>
                      <a:endParaRPr lang="cs-CZ" sz="2000">
                        <a:effectLst/>
                        <a:latin typeface="Times New Roman"/>
                        <a:ea typeface="Times New Roman"/>
                      </a:endParaRPr>
                    </a:p>
                  </a:txBody>
                  <a:tcPr marL="68580" marR="68580" marT="0" marB="0">
                    <a:solidFill>
                      <a:schemeClr val="accent3">
                        <a:lumMod val="40000"/>
                        <a:lumOff val="60000"/>
                      </a:schemeClr>
                    </a:solidFill>
                  </a:tcPr>
                </a:tc>
              </a:tr>
              <a:tr h="453650">
                <a:tc>
                  <a:txBody>
                    <a:bodyPr/>
                    <a:lstStyle/>
                    <a:p>
                      <a:pPr algn="just">
                        <a:spcAft>
                          <a:spcPts val="0"/>
                        </a:spcAft>
                      </a:pPr>
                      <a:r>
                        <a:rPr lang="pt-PT" sz="2000">
                          <a:effectLst/>
                        </a:rPr>
                        <a:t>4ª- </a:t>
                      </a:r>
                      <a:endParaRPr lang="cs-CZ" sz="20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2000" b="1">
                          <a:solidFill>
                            <a:schemeClr val="tx1"/>
                          </a:solidFill>
                          <a:effectLst/>
                        </a:rPr>
                        <a:t>1135</a:t>
                      </a:r>
                      <a:endParaRPr lang="cs-CZ" sz="2000" b="1">
                        <a:solidFill>
                          <a:schemeClr val="tx1"/>
                        </a:solidFill>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000">
                          <a:effectLst/>
                        </a:rPr>
                        <a:t> 365</a:t>
                      </a:r>
                      <a:endParaRPr lang="cs-CZ" sz="2000">
                        <a:effectLst/>
                        <a:latin typeface="Times New Roman"/>
                        <a:ea typeface="Times New Roman"/>
                      </a:endParaRPr>
                    </a:p>
                  </a:txBody>
                  <a:tcPr marL="68580" marR="68580" marT="0" marB="0">
                    <a:solidFill>
                      <a:schemeClr val="accent3">
                        <a:lumMod val="40000"/>
                        <a:lumOff val="60000"/>
                      </a:schemeClr>
                    </a:solidFill>
                  </a:tcPr>
                </a:tc>
              </a:tr>
              <a:tr h="453650">
                <a:tc>
                  <a:txBody>
                    <a:bodyPr/>
                    <a:lstStyle/>
                    <a:p>
                      <a:pPr algn="just">
                        <a:spcAft>
                          <a:spcPts val="0"/>
                        </a:spcAft>
                      </a:pPr>
                      <a:r>
                        <a:rPr lang="pt-PT" sz="2000">
                          <a:effectLst/>
                        </a:rPr>
                        <a:t>5ª- </a:t>
                      </a:r>
                      <a:endParaRPr lang="cs-CZ" sz="20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2000" b="1">
                          <a:solidFill>
                            <a:schemeClr val="tx1"/>
                          </a:solidFill>
                          <a:effectLst/>
                        </a:rPr>
                        <a:t>1127</a:t>
                      </a:r>
                      <a:endParaRPr lang="cs-CZ" sz="2000" b="1">
                        <a:solidFill>
                          <a:schemeClr val="tx1"/>
                        </a:solidFill>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000" smtClean="0">
                          <a:effectLst/>
                        </a:rPr>
                        <a:t> 387</a:t>
                      </a:r>
                      <a:endParaRPr lang="cs-CZ" sz="2000">
                        <a:effectLst/>
                        <a:latin typeface="Times New Roman"/>
                        <a:ea typeface="Times New Roman"/>
                      </a:endParaRPr>
                    </a:p>
                  </a:txBody>
                  <a:tcPr marL="68580" marR="68580" marT="0" marB="0">
                    <a:solidFill>
                      <a:schemeClr val="accent3">
                        <a:lumMod val="40000"/>
                        <a:lumOff val="60000"/>
                      </a:schemeClr>
                    </a:solidFill>
                  </a:tcPr>
                </a:tc>
              </a:tr>
              <a:tr h="453650">
                <a:tc>
                  <a:txBody>
                    <a:bodyPr/>
                    <a:lstStyle/>
                    <a:p>
                      <a:pPr algn="just">
                        <a:spcAft>
                          <a:spcPts val="0"/>
                        </a:spcAft>
                      </a:pPr>
                      <a:r>
                        <a:rPr lang="pt-PT" sz="2000">
                          <a:effectLst/>
                        </a:rPr>
                        <a:t>6ª- </a:t>
                      </a:r>
                      <a:endParaRPr lang="cs-CZ" sz="20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tabLst>
                          <a:tab pos="437515" algn="l"/>
                          <a:tab pos="554355" algn="ctr"/>
                        </a:tabLst>
                      </a:pPr>
                      <a:r>
                        <a:rPr lang="pt-PT" sz="2000" b="1">
                          <a:solidFill>
                            <a:schemeClr val="tx1"/>
                          </a:solidFill>
                          <a:effectLst/>
                        </a:rPr>
                        <a:t>1817</a:t>
                      </a:r>
                      <a:endParaRPr lang="cs-CZ" sz="2000" b="1">
                        <a:solidFill>
                          <a:schemeClr val="tx1"/>
                        </a:solidFill>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000" smtClean="0">
                          <a:effectLst/>
                        </a:rPr>
                        <a:t> 589</a:t>
                      </a:r>
                      <a:endParaRPr lang="cs-CZ" sz="2000">
                        <a:effectLst/>
                        <a:latin typeface="Times New Roman"/>
                        <a:ea typeface="Times New Roman"/>
                      </a:endParaRPr>
                    </a:p>
                  </a:txBody>
                  <a:tcPr marL="68580" marR="68580" marT="0" marB="0">
                    <a:solidFill>
                      <a:schemeClr val="accent3">
                        <a:lumMod val="40000"/>
                        <a:lumOff val="60000"/>
                      </a:schemeClr>
                    </a:solidFill>
                  </a:tcPr>
                </a:tc>
              </a:tr>
              <a:tr h="453650">
                <a:tc>
                  <a:txBody>
                    <a:bodyPr/>
                    <a:lstStyle/>
                    <a:p>
                      <a:pPr algn="just">
                        <a:spcAft>
                          <a:spcPts val="0"/>
                        </a:spcAft>
                      </a:pPr>
                      <a:r>
                        <a:rPr lang="pt-PT" sz="2000">
                          <a:effectLst/>
                        </a:rPr>
                        <a:t>sábado</a:t>
                      </a:r>
                      <a:endParaRPr lang="cs-CZ" sz="2000">
                        <a:effectLst/>
                        <a:latin typeface="Times New Roman"/>
                        <a:ea typeface="Times New Roman"/>
                      </a:endParaRPr>
                    </a:p>
                  </a:txBody>
                  <a:tcPr marL="68580" marR="68580" marT="0" marB="0"/>
                </a:tc>
                <a:tc rowSpan="2">
                  <a:txBody>
                    <a:bodyPr/>
                    <a:lstStyle/>
                    <a:p>
                      <a:pPr algn="ctr">
                        <a:spcAft>
                          <a:spcPts val="0"/>
                        </a:spcAft>
                      </a:pPr>
                      <a:r>
                        <a:rPr lang="pt-PT" sz="2000">
                          <a:effectLst/>
                        </a:rPr>
                        <a:t> </a:t>
                      </a:r>
                      <a:endParaRPr lang="cs-CZ" sz="2000">
                        <a:effectLst/>
                        <a:latin typeface="Times New Roman"/>
                        <a:ea typeface="Times New Roman"/>
                      </a:endParaRPr>
                    </a:p>
                  </a:txBody>
                  <a:tcPr marL="68580" marR="68580" marT="0" marB="0"/>
                </a:tc>
                <a:tc>
                  <a:txBody>
                    <a:bodyPr/>
                    <a:lstStyle/>
                    <a:p>
                      <a:pPr algn="ctr">
                        <a:spcAft>
                          <a:spcPts val="0"/>
                        </a:spcAft>
                      </a:pPr>
                      <a:r>
                        <a:rPr lang="pt-PT" sz="2000" b="1">
                          <a:solidFill>
                            <a:schemeClr val="tx1"/>
                          </a:solidFill>
                          <a:effectLst/>
                        </a:rPr>
                        <a:t>782</a:t>
                      </a:r>
                      <a:endParaRPr lang="cs-CZ" sz="2000" b="1">
                        <a:solidFill>
                          <a:schemeClr val="tx1"/>
                        </a:solidFill>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000" smtClean="0">
                          <a:effectLst/>
                        </a:rPr>
                        <a:t> 569</a:t>
                      </a:r>
                      <a:endParaRPr lang="cs-CZ" sz="2000">
                        <a:effectLst/>
                        <a:latin typeface="Times New Roman"/>
                        <a:ea typeface="Times New Roman"/>
                      </a:endParaRPr>
                    </a:p>
                  </a:txBody>
                  <a:tcPr marL="68580" marR="68580" marT="0" marB="0">
                    <a:solidFill>
                      <a:schemeClr val="accent3">
                        <a:lumMod val="40000"/>
                        <a:lumOff val="60000"/>
                      </a:schemeClr>
                    </a:solidFill>
                  </a:tcPr>
                </a:tc>
              </a:tr>
              <a:tr h="453650">
                <a:tc>
                  <a:txBody>
                    <a:bodyPr/>
                    <a:lstStyle/>
                    <a:p>
                      <a:pPr algn="just">
                        <a:spcAft>
                          <a:spcPts val="0"/>
                        </a:spcAft>
                      </a:pPr>
                      <a:r>
                        <a:rPr lang="pt-PT" sz="2000">
                          <a:effectLst/>
                        </a:rPr>
                        <a:t>domingo</a:t>
                      </a:r>
                      <a:endParaRPr lang="cs-CZ" sz="20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2000" b="1">
                          <a:solidFill>
                            <a:schemeClr val="tx1"/>
                          </a:solidFill>
                          <a:effectLst/>
                        </a:rPr>
                        <a:t>800</a:t>
                      </a:r>
                      <a:endParaRPr lang="cs-CZ" sz="2000" b="1">
                        <a:solidFill>
                          <a:schemeClr val="tx1"/>
                        </a:solidFill>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000">
                          <a:effectLst/>
                        </a:rPr>
                        <a:t> 525</a:t>
                      </a:r>
                      <a:endParaRPr lang="cs-CZ" sz="2000">
                        <a:effectLst/>
                        <a:latin typeface="Times New Roman"/>
                        <a:ea typeface="Times New Roman"/>
                      </a:endParaRPr>
                    </a:p>
                  </a:txBody>
                  <a:tcPr marL="68580" marR="68580" marT="0" marB="0">
                    <a:solidFill>
                      <a:schemeClr val="accent3">
                        <a:lumMod val="40000"/>
                        <a:lumOff val="60000"/>
                      </a:schemeClr>
                    </a:solidFill>
                  </a:tcPr>
                </a:tc>
              </a:tr>
            </a:tbl>
          </a:graphicData>
        </a:graphic>
      </p:graphicFrame>
    </p:spTree>
    <p:extLst>
      <p:ext uri="{BB962C8B-B14F-4D97-AF65-F5344CB8AC3E}">
        <p14:creationId xmlns:p14="http://schemas.microsoft.com/office/powerpoint/2010/main" val="23431068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t-PT" b="1"/>
              <a:t>Sintagma não preposicionado </a:t>
            </a:r>
            <a:r>
              <a:rPr lang="pt-PT" b="1" smtClean="0"/>
              <a:t/>
            </a:r>
            <a:br>
              <a:rPr lang="pt-PT" b="1" smtClean="0"/>
            </a:br>
            <a:r>
              <a:rPr lang="pt-PT" sz="3600" b="1" smtClean="0"/>
              <a:t>a </a:t>
            </a:r>
            <a:r>
              <a:rPr lang="pt-PT" sz="3600" b="1"/>
              <a:t>passada x-feira, </a:t>
            </a:r>
            <a:r>
              <a:rPr lang="pt-PT" sz="3600" i="1"/>
              <a:t>versus</a:t>
            </a:r>
            <a:r>
              <a:rPr lang="pt-PT" sz="3600" b="1"/>
              <a:t> ,x-feira passada</a:t>
            </a:r>
            <a:r>
              <a:rPr lang="pt-PT" sz="3600" b="1" smtClean="0"/>
              <a:t>,</a:t>
            </a:r>
            <a:endParaRPr lang="cs-CZ"/>
          </a:p>
        </p:txBody>
      </p:sp>
      <p:sp>
        <p:nvSpPr>
          <p:cNvPr id="3" name="Zástupný symbol pro obsah 2"/>
          <p:cNvSpPr>
            <a:spLocks noGrp="1"/>
          </p:cNvSpPr>
          <p:nvPr>
            <p:ph idx="1"/>
          </p:nvPr>
        </p:nvSpPr>
        <p:spPr/>
        <p:txBody>
          <a:bodyPr/>
          <a:lstStyle/>
          <a:p>
            <a:endParaRPr lang="pt-PT" i="1" smtClean="0"/>
          </a:p>
          <a:p>
            <a:pPr marL="0" indent="0">
              <a:buNone/>
            </a:pPr>
            <a:r>
              <a:rPr lang="pt-PT" i="1" smtClean="0"/>
              <a:t> </a:t>
            </a:r>
            <a:endParaRPr lang="cs-CZ"/>
          </a:p>
        </p:txBody>
      </p:sp>
      <p:graphicFrame>
        <p:nvGraphicFramePr>
          <p:cNvPr id="4" name="Tabulka 3"/>
          <p:cNvGraphicFramePr>
            <a:graphicFrameLocks noGrp="1"/>
          </p:cNvGraphicFramePr>
          <p:nvPr>
            <p:extLst>
              <p:ext uri="{D42A27DB-BD31-4B8C-83A1-F6EECF244321}">
                <p14:modId xmlns:p14="http://schemas.microsoft.com/office/powerpoint/2010/main" val="795705943"/>
              </p:ext>
            </p:extLst>
          </p:nvPr>
        </p:nvGraphicFramePr>
        <p:xfrm>
          <a:off x="971601" y="1628802"/>
          <a:ext cx="7632847" cy="4455856"/>
        </p:xfrm>
        <a:graphic>
          <a:graphicData uri="http://schemas.openxmlformats.org/drawingml/2006/table">
            <a:tbl>
              <a:tblPr firstRow="1" firstCol="1" bandRow="1">
                <a:tableStyleId>{5C22544A-7EE6-4342-B048-85BDC9FD1C3A}</a:tableStyleId>
              </a:tblPr>
              <a:tblGrid>
                <a:gridCol w="1224135"/>
                <a:gridCol w="1152128"/>
                <a:gridCol w="2797732"/>
                <a:gridCol w="2458852"/>
              </a:tblGrid>
              <a:tr h="504054">
                <a:tc>
                  <a:txBody>
                    <a:bodyPr/>
                    <a:lstStyle/>
                    <a:p>
                      <a:pPr algn="ctr">
                        <a:spcAft>
                          <a:spcPts val="0"/>
                        </a:spcAft>
                      </a:pPr>
                      <a:r>
                        <a:rPr lang="pt-PT" sz="2000">
                          <a:effectLst/>
                        </a:rPr>
                        <a:t> </a:t>
                      </a:r>
                      <a:endParaRPr lang="cs-CZ" sz="2000">
                        <a:effectLst/>
                        <a:latin typeface="Times New Roman"/>
                        <a:ea typeface="Times New Roman"/>
                      </a:endParaRPr>
                    </a:p>
                  </a:txBody>
                  <a:tcPr marL="68580" marR="68580" marT="0" marB="0"/>
                </a:tc>
                <a:tc>
                  <a:txBody>
                    <a:bodyPr/>
                    <a:lstStyle/>
                    <a:p>
                      <a:pPr algn="ctr">
                        <a:spcAft>
                          <a:spcPts val="0"/>
                        </a:spcAft>
                      </a:pPr>
                      <a:r>
                        <a:rPr lang="pt-PT" sz="2000">
                          <a:effectLst/>
                        </a:rPr>
                        <a:t> </a:t>
                      </a:r>
                      <a:endParaRPr lang="cs-CZ" sz="2000">
                        <a:effectLst/>
                        <a:latin typeface="Times New Roman"/>
                        <a:ea typeface="Times New Roman"/>
                      </a:endParaRPr>
                    </a:p>
                  </a:txBody>
                  <a:tcPr marL="68580" marR="68580" marT="0" marB="0"/>
                </a:tc>
                <a:tc gridSpan="2">
                  <a:txBody>
                    <a:bodyPr/>
                    <a:lstStyle/>
                    <a:p>
                      <a:pPr algn="ctr">
                        <a:spcAft>
                          <a:spcPts val="0"/>
                        </a:spcAft>
                      </a:pPr>
                      <a:r>
                        <a:rPr lang="pt-PT" sz="2000">
                          <a:effectLst/>
                        </a:rPr>
                        <a:t>número das ocorrências encontradas</a:t>
                      </a:r>
                      <a:endParaRPr lang="cs-CZ" sz="2000">
                        <a:effectLst/>
                        <a:latin typeface="Times New Roman"/>
                        <a:ea typeface="Times New Roman"/>
                      </a:endParaRPr>
                    </a:p>
                  </a:txBody>
                  <a:tcPr marL="68580" marR="68580" marT="0" marB="0"/>
                </a:tc>
                <a:tc hMerge="1">
                  <a:txBody>
                    <a:bodyPr/>
                    <a:lstStyle/>
                    <a:p>
                      <a:endParaRPr lang="cs-CZ"/>
                    </a:p>
                  </a:txBody>
                  <a:tcPr/>
                </a:tc>
              </a:tr>
              <a:tr h="430814">
                <a:tc rowSpan="2">
                  <a:txBody>
                    <a:bodyPr/>
                    <a:lstStyle/>
                    <a:p>
                      <a:pPr algn="ctr">
                        <a:spcAft>
                          <a:spcPts val="0"/>
                        </a:spcAft>
                      </a:pPr>
                      <a:r>
                        <a:rPr lang="pt-PT" sz="2000">
                          <a:effectLst/>
                        </a:rPr>
                        <a:t> </a:t>
                      </a:r>
                      <a:endParaRPr lang="cs-CZ" sz="2000">
                        <a:effectLst/>
                      </a:endParaRPr>
                    </a:p>
                    <a:p>
                      <a:pPr algn="ctr">
                        <a:spcAft>
                          <a:spcPts val="0"/>
                        </a:spcAft>
                      </a:pPr>
                      <a:r>
                        <a:rPr lang="pt-PT" sz="2000">
                          <a:effectLst/>
                        </a:rPr>
                        <a:t>x</a:t>
                      </a:r>
                      <a:endParaRPr lang="cs-CZ" sz="2000">
                        <a:effectLst/>
                        <a:latin typeface="Times New Roman"/>
                        <a:ea typeface="Times New Roman"/>
                      </a:endParaRPr>
                    </a:p>
                  </a:txBody>
                  <a:tcPr marL="68580" marR="68580" marT="0" marB="0"/>
                </a:tc>
                <a:tc rowSpan="2">
                  <a:txBody>
                    <a:bodyPr/>
                    <a:lstStyle/>
                    <a:p>
                      <a:pPr algn="ctr">
                        <a:spcAft>
                          <a:spcPts val="0"/>
                        </a:spcAft>
                      </a:pPr>
                      <a:r>
                        <a:rPr lang="pt-PT" sz="2000">
                          <a:effectLst/>
                        </a:rPr>
                        <a:t> </a:t>
                      </a:r>
                      <a:endParaRPr lang="cs-CZ" sz="2000">
                        <a:effectLst/>
                        <a:latin typeface="Times New Roman"/>
                        <a:ea typeface="Times New Roman"/>
                      </a:endParaRPr>
                    </a:p>
                  </a:txBody>
                  <a:tcPr marL="68580" marR="68580" marT="0" marB="0"/>
                </a:tc>
                <a:tc>
                  <a:txBody>
                    <a:bodyPr/>
                    <a:lstStyle/>
                    <a:p>
                      <a:pPr algn="ctr">
                        <a:spcAft>
                          <a:spcPts val="0"/>
                        </a:spcAft>
                      </a:pPr>
                      <a:r>
                        <a:rPr lang="pt-PT" sz="2000">
                          <a:effectLst/>
                        </a:rPr>
                        <a:t>[Det+Adj+N]</a:t>
                      </a:r>
                      <a:endParaRPr lang="cs-CZ" sz="2000">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000">
                          <a:effectLst/>
                        </a:rPr>
                        <a:t>[ Det+N+Adj]</a:t>
                      </a:r>
                      <a:endParaRPr lang="cs-CZ" sz="2000">
                        <a:effectLst/>
                        <a:latin typeface="Times New Roman"/>
                        <a:ea typeface="Times New Roman"/>
                      </a:endParaRPr>
                    </a:p>
                  </a:txBody>
                  <a:tcPr marL="68580" marR="68580" marT="0" marB="0"/>
                </a:tc>
              </a:tr>
              <a:tr h="505290">
                <a:tc vMerge="1">
                  <a:txBody>
                    <a:bodyPr/>
                    <a:lstStyle/>
                    <a:p>
                      <a:endParaRPr lang="cs-CZ"/>
                    </a:p>
                  </a:txBody>
                  <a:tcPr/>
                </a:tc>
                <a:tc vMerge="1">
                  <a:txBody>
                    <a:bodyPr/>
                    <a:lstStyle/>
                    <a:p>
                      <a:endParaRPr lang="cs-CZ"/>
                    </a:p>
                  </a:txBody>
                  <a:tcPr/>
                </a:tc>
                <a:tc>
                  <a:txBody>
                    <a:bodyPr/>
                    <a:lstStyle/>
                    <a:p>
                      <a:pPr algn="ctr">
                        <a:spcAft>
                          <a:spcPts val="0"/>
                        </a:spcAft>
                      </a:pPr>
                      <a:r>
                        <a:rPr lang="pt-PT" sz="2000" smtClean="0">
                          <a:effectLst/>
                        </a:rPr>
                        <a:t>A  passada x-feira</a:t>
                      </a:r>
                      <a:endParaRPr lang="cs-CZ" sz="2000">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000">
                          <a:effectLst/>
                        </a:rPr>
                        <a:t>A  x-feira passada</a:t>
                      </a:r>
                      <a:endParaRPr lang="cs-CZ" sz="2000">
                        <a:effectLst/>
                        <a:latin typeface="Times New Roman"/>
                        <a:ea typeface="Times New Roman"/>
                      </a:endParaRPr>
                    </a:p>
                  </a:txBody>
                  <a:tcPr marL="68580" marR="68580" marT="0" marB="0"/>
                </a:tc>
              </a:tr>
              <a:tr h="430814">
                <a:tc>
                  <a:txBody>
                    <a:bodyPr/>
                    <a:lstStyle/>
                    <a:p>
                      <a:pPr>
                        <a:spcAft>
                          <a:spcPts val="0"/>
                        </a:spcAft>
                      </a:pPr>
                      <a:r>
                        <a:rPr lang="pt-PT" sz="2000">
                          <a:effectLst/>
                        </a:rPr>
                        <a:t>2ª-</a:t>
                      </a:r>
                      <a:endParaRPr lang="cs-CZ" sz="2000">
                        <a:effectLst/>
                        <a:latin typeface="Times New Roman"/>
                        <a:ea typeface="Times New Roman"/>
                      </a:endParaRPr>
                    </a:p>
                  </a:txBody>
                  <a:tcPr marL="68580" marR="68580" marT="0" marB="0"/>
                </a:tc>
                <a:tc rowSpan="5">
                  <a:txBody>
                    <a:bodyPr/>
                    <a:lstStyle/>
                    <a:p>
                      <a:pPr algn="ctr">
                        <a:spcAft>
                          <a:spcPts val="0"/>
                        </a:spcAft>
                      </a:pPr>
                      <a:r>
                        <a:rPr lang="pt-PT" sz="2000">
                          <a:effectLst/>
                        </a:rPr>
                        <a:t> </a:t>
                      </a:r>
                      <a:endParaRPr lang="cs-CZ" sz="2000">
                        <a:effectLst/>
                      </a:endParaRPr>
                    </a:p>
                    <a:p>
                      <a:pPr algn="ctr">
                        <a:spcAft>
                          <a:spcPts val="0"/>
                        </a:spcAft>
                      </a:pPr>
                      <a:r>
                        <a:rPr lang="pt-PT" sz="2000">
                          <a:effectLst/>
                        </a:rPr>
                        <a:t> </a:t>
                      </a:r>
                      <a:endParaRPr lang="cs-CZ" sz="2000">
                        <a:effectLst/>
                      </a:endParaRPr>
                    </a:p>
                    <a:p>
                      <a:pPr algn="ctr">
                        <a:spcAft>
                          <a:spcPts val="0"/>
                        </a:spcAft>
                      </a:pPr>
                      <a:r>
                        <a:rPr lang="pt-PT" sz="2000">
                          <a:effectLst/>
                        </a:rPr>
                        <a:t>feira</a:t>
                      </a:r>
                      <a:endParaRPr lang="cs-CZ" sz="2000">
                        <a:effectLst/>
                        <a:latin typeface="Times New Roman"/>
                        <a:ea typeface="Times New Roman"/>
                      </a:endParaRPr>
                    </a:p>
                  </a:txBody>
                  <a:tcPr marL="68580" marR="68580" marT="0" marB="0"/>
                </a:tc>
                <a:tc>
                  <a:txBody>
                    <a:bodyPr/>
                    <a:lstStyle/>
                    <a:p>
                      <a:pPr algn="ctr">
                        <a:spcAft>
                          <a:spcPts val="0"/>
                        </a:spcAft>
                      </a:pPr>
                      <a:r>
                        <a:rPr lang="pt-PT" sz="2000">
                          <a:effectLst/>
                        </a:rPr>
                        <a:t>1</a:t>
                      </a:r>
                      <a:endParaRPr lang="cs-CZ" sz="2000">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000">
                          <a:effectLst/>
                        </a:rPr>
                        <a:t> 0</a:t>
                      </a:r>
                      <a:endParaRPr lang="cs-CZ" sz="2000">
                        <a:effectLst/>
                        <a:latin typeface="Times New Roman"/>
                        <a:ea typeface="Times New Roman"/>
                      </a:endParaRPr>
                    </a:p>
                  </a:txBody>
                  <a:tcPr marL="68580" marR="68580" marT="0" marB="0"/>
                </a:tc>
              </a:tr>
              <a:tr h="430814">
                <a:tc>
                  <a:txBody>
                    <a:bodyPr/>
                    <a:lstStyle/>
                    <a:p>
                      <a:pPr>
                        <a:spcAft>
                          <a:spcPts val="0"/>
                        </a:spcAft>
                      </a:pPr>
                      <a:r>
                        <a:rPr lang="pt-PT" sz="2000">
                          <a:effectLst/>
                        </a:rPr>
                        <a:t>3ª -</a:t>
                      </a:r>
                      <a:endParaRPr lang="cs-CZ" sz="20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2000">
                          <a:effectLst/>
                        </a:rPr>
                        <a:t> 3</a:t>
                      </a:r>
                      <a:endParaRPr lang="cs-CZ" sz="2000">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000">
                          <a:effectLst/>
                        </a:rPr>
                        <a:t>1 </a:t>
                      </a:r>
                      <a:endParaRPr lang="cs-CZ" sz="2000">
                        <a:effectLst/>
                        <a:latin typeface="Times New Roman"/>
                        <a:ea typeface="Times New Roman"/>
                      </a:endParaRPr>
                    </a:p>
                  </a:txBody>
                  <a:tcPr marL="68580" marR="68580" marT="0" marB="0">
                    <a:solidFill>
                      <a:schemeClr val="accent3">
                        <a:lumMod val="60000"/>
                        <a:lumOff val="40000"/>
                      </a:schemeClr>
                    </a:solidFill>
                  </a:tcPr>
                </a:tc>
              </a:tr>
              <a:tr h="430814">
                <a:tc>
                  <a:txBody>
                    <a:bodyPr/>
                    <a:lstStyle/>
                    <a:p>
                      <a:pPr>
                        <a:spcAft>
                          <a:spcPts val="0"/>
                        </a:spcAft>
                      </a:pPr>
                      <a:r>
                        <a:rPr lang="pt-PT" sz="2000">
                          <a:effectLst/>
                        </a:rPr>
                        <a:t>4ª-</a:t>
                      </a:r>
                      <a:endParaRPr lang="cs-CZ" sz="20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2000">
                          <a:effectLst/>
                        </a:rPr>
                        <a:t> 1</a:t>
                      </a:r>
                      <a:endParaRPr lang="cs-CZ" sz="2000">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000">
                          <a:effectLst/>
                        </a:rPr>
                        <a:t> 0</a:t>
                      </a:r>
                      <a:endParaRPr lang="cs-CZ" sz="2000">
                        <a:effectLst/>
                        <a:latin typeface="Times New Roman"/>
                        <a:ea typeface="Times New Roman"/>
                      </a:endParaRPr>
                    </a:p>
                  </a:txBody>
                  <a:tcPr marL="68580" marR="68580" marT="0" marB="0"/>
                </a:tc>
              </a:tr>
              <a:tr h="430814">
                <a:tc>
                  <a:txBody>
                    <a:bodyPr/>
                    <a:lstStyle/>
                    <a:p>
                      <a:pPr>
                        <a:spcAft>
                          <a:spcPts val="0"/>
                        </a:spcAft>
                      </a:pPr>
                      <a:r>
                        <a:rPr lang="pt-PT" sz="2000">
                          <a:effectLst/>
                        </a:rPr>
                        <a:t>5ª-</a:t>
                      </a:r>
                      <a:endParaRPr lang="cs-CZ" sz="20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2000">
                          <a:effectLst/>
                        </a:rPr>
                        <a:t> 2</a:t>
                      </a:r>
                      <a:endParaRPr lang="cs-CZ" sz="2000">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000">
                          <a:effectLst/>
                        </a:rPr>
                        <a:t> 0</a:t>
                      </a:r>
                      <a:endParaRPr lang="cs-CZ" sz="2000">
                        <a:effectLst/>
                        <a:latin typeface="Times New Roman"/>
                        <a:ea typeface="Times New Roman"/>
                      </a:endParaRPr>
                    </a:p>
                  </a:txBody>
                  <a:tcPr marL="68580" marR="68580" marT="0" marB="0"/>
                </a:tc>
              </a:tr>
              <a:tr h="430814">
                <a:tc>
                  <a:txBody>
                    <a:bodyPr/>
                    <a:lstStyle/>
                    <a:p>
                      <a:pPr>
                        <a:spcAft>
                          <a:spcPts val="0"/>
                        </a:spcAft>
                      </a:pPr>
                      <a:r>
                        <a:rPr lang="pt-PT" sz="2000">
                          <a:effectLst/>
                        </a:rPr>
                        <a:t>6ª-</a:t>
                      </a:r>
                      <a:endParaRPr lang="cs-CZ" sz="20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2000">
                          <a:effectLst/>
                        </a:rPr>
                        <a:t> 1</a:t>
                      </a:r>
                      <a:endParaRPr lang="cs-CZ" sz="2000">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000">
                          <a:effectLst/>
                        </a:rPr>
                        <a:t> 0</a:t>
                      </a:r>
                      <a:endParaRPr lang="cs-CZ" sz="2000">
                        <a:effectLst/>
                        <a:latin typeface="Times New Roman"/>
                        <a:ea typeface="Times New Roman"/>
                      </a:endParaRPr>
                    </a:p>
                  </a:txBody>
                  <a:tcPr marL="68580" marR="68580" marT="0" marB="0"/>
                </a:tc>
              </a:tr>
              <a:tr h="430814">
                <a:tc>
                  <a:txBody>
                    <a:bodyPr/>
                    <a:lstStyle/>
                    <a:p>
                      <a:pPr>
                        <a:spcAft>
                          <a:spcPts val="0"/>
                        </a:spcAft>
                      </a:pPr>
                      <a:r>
                        <a:rPr lang="pt-PT" sz="2000">
                          <a:effectLst/>
                        </a:rPr>
                        <a:t>sábado</a:t>
                      </a:r>
                      <a:endParaRPr lang="cs-CZ" sz="2000">
                        <a:effectLst/>
                        <a:latin typeface="Times New Roman"/>
                        <a:ea typeface="Times New Roman"/>
                      </a:endParaRPr>
                    </a:p>
                  </a:txBody>
                  <a:tcPr marL="68580" marR="68580" marT="0" marB="0"/>
                </a:tc>
                <a:tc rowSpan="2">
                  <a:txBody>
                    <a:bodyPr/>
                    <a:lstStyle/>
                    <a:p>
                      <a:pPr algn="ctr">
                        <a:spcAft>
                          <a:spcPts val="0"/>
                        </a:spcAft>
                      </a:pPr>
                      <a:r>
                        <a:rPr lang="pt-PT" sz="2000">
                          <a:effectLst/>
                        </a:rPr>
                        <a:t> </a:t>
                      </a:r>
                      <a:endParaRPr lang="cs-CZ" sz="2000">
                        <a:effectLst/>
                        <a:latin typeface="Times New Roman"/>
                        <a:ea typeface="Times New Roman"/>
                      </a:endParaRPr>
                    </a:p>
                  </a:txBody>
                  <a:tcPr marL="68580" marR="68580" marT="0" marB="0"/>
                </a:tc>
                <a:tc>
                  <a:txBody>
                    <a:bodyPr/>
                    <a:lstStyle/>
                    <a:p>
                      <a:pPr algn="ctr">
                        <a:spcAft>
                          <a:spcPts val="0"/>
                        </a:spcAft>
                      </a:pPr>
                      <a:r>
                        <a:rPr lang="pt-PT" sz="2000" smtClean="0">
                          <a:effectLst/>
                        </a:rPr>
                        <a:t>1 </a:t>
                      </a:r>
                      <a:endParaRPr lang="cs-CZ" sz="2000">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000">
                          <a:effectLst/>
                        </a:rPr>
                        <a:t>1 </a:t>
                      </a:r>
                      <a:endParaRPr lang="cs-CZ" sz="2000">
                        <a:effectLst/>
                        <a:latin typeface="Times New Roman"/>
                        <a:ea typeface="Times New Roman"/>
                      </a:endParaRPr>
                    </a:p>
                  </a:txBody>
                  <a:tcPr marL="68580" marR="68580" marT="0" marB="0">
                    <a:solidFill>
                      <a:schemeClr val="accent3">
                        <a:lumMod val="60000"/>
                        <a:lumOff val="40000"/>
                      </a:schemeClr>
                    </a:solidFill>
                  </a:tcPr>
                </a:tc>
              </a:tr>
              <a:tr h="430814">
                <a:tc>
                  <a:txBody>
                    <a:bodyPr/>
                    <a:lstStyle/>
                    <a:p>
                      <a:pPr>
                        <a:spcAft>
                          <a:spcPts val="0"/>
                        </a:spcAft>
                      </a:pPr>
                      <a:r>
                        <a:rPr lang="pt-PT" sz="2000">
                          <a:effectLst/>
                        </a:rPr>
                        <a:t>domingo</a:t>
                      </a:r>
                      <a:endParaRPr lang="cs-CZ" sz="20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2000">
                          <a:effectLst/>
                        </a:rPr>
                        <a:t> 0</a:t>
                      </a:r>
                      <a:endParaRPr lang="cs-CZ" sz="2000">
                        <a:effectLst/>
                        <a:latin typeface="Times New Roman"/>
                        <a:ea typeface="Times New Roman"/>
                      </a:endParaRPr>
                    </a:p>
                  </a:txBody>
                  <a:tcPr marL="68580" marR="68580" marT="0" marB="0">
                    <a:solidFill>
                      <a:schemeClr val="accent3">
                        <a:lumMod val="60000"/>
                        <a:lumOff val="40000"/>
                      </a:schemeClr>
                    </a:solidFill>
                  </a:tcPr>
                </a:tc>
                <a:tc>
                  <a:txBody>
                    <a:bodyPr/>
                    <a:lstStyle/>
                    <a:p>
                      <a:pPr algn="ctr">
                        <a:spcAft>
                          <a:spcPts val="0"/>
                        </a:spcAft>
                      </a:pPr>
                      <a:r>
                        <a:rPr lang="pt-PT" sz="2000">
                          <a:effectLst/>
                        </a:rPr>
                        <a:t>0 </a:t>
                      </a:r>
                      <a:endParaRPr lang="cs-CZ" sz="200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3431068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t-PT" b="1" smtClean="0"/>
              <a:t/>
            </a:r>
            <a:br>
              <a:rPr lang="pt-PT" b="1" smtClean="0"/>
            </a:br>
            <a:r>
              <a:rPr lang="pt-PT" b="1" smtClean="0"/>
              <a:t>Sintagma </a:t>
            </a:r>
            <a:r>
              <a:rPr lang="pt-PT" b="1"/>
              <a:t>preposicionado </a:t>
            </a:r>
            <a:r>
              <a:rPr lang="pt-PT" b="1" smtClean="0"/>
              <a:t/>
            </a:r>
            <a:br>
              <a:rPr lang="pt-PT" b="1" smtClean="0"/>
            </a:br>
            <a:r>
              <a:rPr lang="pt-PT" b="1" smtClean="0"/>
              <a:t>(</a:t>
            </a:r>
            <a:r>
              <a:rPr lang="pt-PT" b="1" i="1"/>
              <a:t>função circunstancial</a:t>
            </a:r>
            <a:r>
              <a:rPr lang="pt-PT" b="1"/>
              <a:t>)</a:t>
            </a:r>
            <a:r>
              <a:rPr lang="cs-CZ"/>
              <a:t/>
            </a:r>
            <a:br>
              <a:rPr lang="cs-CZ"/>
            </a:br>
            <a:endParaRPr lang="cs-CZ"/>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059954645"/>
              </p:ext>
            </p:extLst>
          </p:nvPr>
        </p:nvGraphicFramePr>
        <p:xfrm>
          <a:off x="395536" y="1772808"/>
          <a:ext cx="8136903" cy="4896551"/>
        </p:xfrm>
        <a:graphic>
          <a:graphicData uri="http://schemas.openxmlformats.org/drawingml/2006/table">
            <a:tbl>
              <a:tblPr firstRow="1" firstCol="1" bandRow="1">
                <a:tableStyleId>{5C22544A-7EE6-4342-B048-85BDC9FD1C3A}</a:tableStyleId>
              </a:tblPr>
              <a:tblGrid>
                <a:gridCol w="1479437"/>
                <a:gridCol w="887662"/>
                <a:gridCol w="3032846"/>
                <a:gridCol w="2736958"/>
              </a:tblGrid>
              <a:tr h="475971">
                <a:tc gridSpan="2">
                  <a:txBody>
                    <a:bodyPr/>
                    <a:lstStyle/>
                    <a:p>
                      <a:pPr algn="just">
                        <a:spcAft>
                          <a:spcPts val="0"/>
                        </a:spcAft>
                      </a:pPr>
                      <a:r>
                        <a:rPr lang="pt-PT" sz="2000">
                          <a:effectLst/>
                        </a:rPr>
                        <a:t> </a:t>
                      </a:r>
                      <a:endParaRPr lang="cs-CZ" sz="2000">
                        <a:effectLst/>
                        <a:latin typeface="Times New Roman"/>
                        <a:ea typeface="Times New Roman"/>
                      </a:endParaRPr>
                    </a:p>
                  </a:txBody>
                  <a:tcPr marL="68580" marR="68580" marT="0" marB="0"/>
                </a:tc>
                <a:tc hMerge="1">
                  <a:txBody>
                    <a:bodyPr/>
                    <a:lstStyle/>
                    <a:p>
                      <a:endParaRPr lang="cs-CZ"/>
                    </a:p>
                  </a:txBody>
                  <a:tcPr/>
                </a:tc>
                <a:tc gridSpan="2">
                  <a:txBody>
                    <a:bodyPr/>
                    <a:lstStyle/>
                    <a:p>
                      <a:pPr algn="just">
                        <a:spcAft>
                          <a:spcPts val="0"/>
                        </a:spcAft>
                      </a:pPr>
                      <a:r>
                        <a:rPr lang="pt-PT" sz="2000">
                          <a:effectLst/>
                        </a:rPr>
                        <a:t>número das ocorrências encontradas</a:t>
                      </a:r>
                      <a:endParaRPr lang="cs-CZ" sz="2000">
                        <a:effectLst/>
                        <a:latin typeface="Times New Roman"/>
                        <a:ea typeface="Times New Roman"/>
                      </a:endParaRPr>
                    </a:p>
                  </a:txBody>
                  <a:tcPr marL="68580" marR="68580" marT="0" marB="0"/>
                </a:tc>
                <a:tc hMerge="1">
                  <a:txBody>
                    <a:bodyPr/>
                    <a:lstStyle/>
                    <a:p>
                      <a:endParaRPr lang="cs-CZ"/>
                    </a:p>
                  </a:txBody>
                  <a:tcPr/>
                </a:tc>
              </a:tr>
              <a:tr h="612812">
                <a:tc rowSpan="2">
                  <a:txBody>
                    <a:bodyPr/>
                    <a:lstStyle/>
                    <a:p>
                      <a:pPr algn="just">
                        <a:spcAft>
                          <a:spcPts val="0"/>
                        </a:spcAft>
                      </a:pPr>
                      <a:r>
                        <a:rPr lang="pt-PT" sz="2000">
                          <a:effectLst/>
                        </a:rPr>
                        <a:t> </a:t>
                      </a:r>
                      <a:endParaRPr lang="cs-CZ" sz="2000">
                        <a:effectLst/>
                      </a:endParaRPr>
                    </a:p>
                    <a:p>
                      <a:pPr algn="just">
                        <a:spcAft>
                          <a:spcPts val="0"/>
                        </a:spcAft>
                      </a:pPr>
                      <a:r>
                        <a:rPr lang="pt-PT" sz="2000">
                          <a:effectLst/>
                        </a:rPr>
                        <a:t>x</a:t>
                      </a:r>
                      <a:endParaRPr lang="cs-CZ" sz="2000">
                        <a:effectLst/>
                        <a:latin typeface="Times New Roman"/>
                        <a:ea typeface="Times New Roman"/>
                      </a:endParaRPr>
                    </a:p>
                  </a:txBody>
                  <a:tcPr marL="68580" marR="68580" marT="0" marB="0"/>
                </a:tc>
                <a:tc rowSpan="2">
                  <a:txBody>
                    <a:bodyPr/>
                    <a:lstStyle/>
                    <a:p>
                      <a:pPr algn="just">
                        <a:spcAft>
                          <a:spcPts val="0"/>
                        </a:spcAft>
                      </a:pPr>
                      <a:r>
                        <a:rPr lang="pt-PT" sz="2000">
                          <a:effectLst/>
                        </a:rPr>
                        <a:t> </a:t>
                      </a:r>
                      <a:endParaRPr lang="cs-CZ" sz="2000">
                        <a:effectLst/>
                        <a:latin typeface="Times New Roman"/>
                        <a:ea typeface="Times New Roman"/>
                      </a:endParaRPr>
                    </a:p>
                  </a:txBody>
                  <a:tcPr marL="68580" marR="68580" marT="0" marB="0"/>
                </a:tc>
                <a:tc>
                  <a:txBody>
                    <a:bodyPr/>
                    <a:lstStyle/>
                    <a:p>
                      <a:pPr algn="ctr">
                        <a:spcAft>
                          <a:spcPts val="0"/>
                        </a:spcAft>
                      </a:pPr>
                      <a:r>
                        <a:rPr lang="pt-PT" sz="2000" b="1">
                          <a:effectLst/>
                        </a:rPr>
                        <a:t>[Prep+Det+Adj+N]</a:t>
                      </a:r>
                      <a:endParaRPr lang="cs-CZ" sz="2000" b="1">
                        <a:effectLst/>
                        <a:latin typeface="Times New Roman"/>
                        <a:ea typeface="Times New Roman"/>
                      </a:endParaRPr>
                    </a:p>
                  </a:txBody>
                  <a:tcPr marL="68580" marR="68580" marT="0" marB="0">
                    <a:solidFill>
                      <a:schemeClr val="accent3">
                        <a:lumMod val="40000"/>
                        <a:lumOff val="60000"/>
                      </a:schemeClr>
                    </a:solidFill>
                  </a:tcPr>
                </a:tc>
                <a:tc>
                  <a:txBody>
                    <a:bodyPr/>
                    <a:lstStyle/>
                    <a:p>
                      <a:pPr algn="ctr">
                        <a:spcAft>
                          <a:spcPts val="0"/>
                        </a:spcAft>
                      </a:pPr>
                      <a:r>
                        <a:rPr lang="pt-PT" sz="2000">
                          <a:effectLst/>
                        </a:rPr>
                        <a:t>[Prep+Det+N+Adj]</a:t>
                      </a:r>
                      <a:endParaRPr lang="cs-CZ" sz="2000">
                        <a:effectLst/>
                        <a:latin typeface="Times New Roman"/>
                        <a:ea typeface="Times New Roman"/>
                      </a:endParaRPr>
                    </a:p>
                  </a:txBody>
                  <a:tcPr marL="68580" marR="68580" marT="0" marB="0">
                    <a:solidFill>
                      <a:schemeClr val="accent1">
                        <a:lumMod val="20000"/>
                        <a:lumOff val="80000"/>
                      </a:schemeClr>
                    </a:solidFill>
                  </a:tcPr>
                </a:tc>
              </a:tr>
              <a:tr h="475971">
                <a:tc vMerge="1">
                  <a:txBody>
                    <a:bodyPr/>
                    <a:lstStyle/>
                    <a:p>
                      <a:endParaRPr lang="cs-CZ"/>
                    </a:p>
                  </a:txBody>
                  <a:tcPr/>
                </a:tc>
                <a:tc vMerge="1">
                  <a:txBody>
                    <a:bodyPr/>
                    <a:lstStyle/>
                    <a:p>
                      <a:endParaRPr lang="cs-CZ"/>
                    </a:p>
                  </a:txBody>
                  <a:tcPr/>
                </a:tc>
                <a:tc>
                  <a:txBody>
                    <a:bodyPr/>
                    <a:lstStyle/>
                    <a:p>
                      <a:pPr algn="ctr">
                        <a:spcAft>
                          <a:spcPts val="0"/>
                        </a:spcAft>
                      </a:pPr>
                      <a:r>
                        <a:rPr lang="pt-PT" sz="2000" b="1">
                          <a:effectLst/>
                        </a:rPr>
                        <a:t>desde a </a:t>
                      </a:r>
                      <a:r>
                        <a:rPr lang="pt-PT" sz="2000" b="1" u="sng">
                          <a:effectLst/>
                        </a:rPr>
                        <a:t>passada</a:t>
                      </a:r>
                      <a:r>
                        <a:rPr lang="pt-PT" sz="2000" b="1">
                          <a:effectLst/>
                        </a:rPr>
                        <a:t> x-feira</a:t>
                      </a:r>
                      <a:endParaRPr lang="cs-CZ" sz="2000" b="1">
                        <a:effectLst/>
                        <a:latin typeface="Times New Roman"/>
                        <a:ea typeface="Times New Roman"/>
                      </a:endParaRPr>
                    </a:p>
                  </a:txBody>
                  <a:tcPr marL="68580" marR="68580" marT="0" marB="0">
                    <a:solidFill>
                      <a:schemeClr val="accent3">
                        <a:lumMod val="40000"/>
                        <a:lumOff val="60000"/>
                      </a:schemeClr>
                    </a:solidFill>
                  </a:tcPr>
                </a:tc>
                <a:tc>
                  <a:txBody>
                    <a:bodyPr/>
                    <a:lstStyle/>
                    <a:p>
                      <a:pPr algn="l">
                        <a:spcAft>
                          <a:spcPts val="0"/>
                        </a:spcAft>
                        <a:tabLst>
                          <a:tab pos="561340" algn="ctr"/>
                        </a:tabLst>
                      </a:pPr>
                      <a:r>
                        <a:rPr lang="pt-PT" sz="2000">
                          <a:effectLst/>
                        </a:rPr>
                        <a:t>desde a x-feira </a:t>
                      </a:r>
                      <a:r>
                        <a:rPr lang="pt-PT" sz="2000" b="1" u="sng">
                          <a:effectLst/>
                        </a:rPr>
                        <a:t>passada</a:t>
                      </a:r>
                      <a:endParaRPr lang="cs-CZ" sz="2000" b="1" u="sng">
                        <a:effectLst/>
                        <a:latin typeface="Times New Roman"/>
                        <a:ea typeface="Times New Roman"/>
                      </a:endParaRPr>
                    </a:p>
                  </a:txBody>
                  <a:tcPr marL="68580" marR="68580" marT="0" marB="0">
                    <a:solidFill>
                      <a:schemeClr val="accent1">
                        <a:lumMod val="20000"/>
                        <a:lumOff val="80000"/>
                      </a:schemeClr>
                    </a:solidFill>
                  </a:tcPr>
                </a:tc>
              </a:tr>
              <a:tr h="475971">
                <a:tc>
                  <a:txBody>
                    <a:bodyPr/>
                    <a:lstStyle/>
                    <a:p>
                      <a:pPr algn="just">
                        <a:spcAft>
                          <a:spcPts val="0"/>
                        </a:spcAft>
                      </a:pPr>
                      <a:r>
                        <a:rPr lang="pt-PT" sz="2000">
                          <a:effectLst/>
                        </a:rPr>
                        <a:t>2ª - </a:t>
                      </a:r>
                      <a:endParaRPr lang="cs-CZ" sz="2000">
                        <a:effectLst/>
                        <a:latin typeface="Times New Roman"/>
                        <a:ea typeface="Times New Roman"/>
                      </a:endParaRPr>
                    </a:p>
                  </a:txBody>
                  <a:tcPr marL="68580" marR="68580" marT="0" marB="0"/>
                </a:tc>
                <a:tc rowSpan="5">
                  <a:txBody>
                    <a:bodyPr/>
                    <a:lstStyle/>
                    <a:p>
                      <a:pPr algn="ctr">
                        <a:spcAft>
                          <a:spcPts val="0"/>
                        </a:spcAft>
                      </a:pPr>
                      <a:r>
                        <a:rPr lang="pt-PT" sz="2000">
                          <a:effectLst/>
                        </a:rPr>
                        <a:t> </a:t>
                      </a:r>
                      <a:endParaRPr lang="cs-CZ" sz="2000">
                        <a:effectLst/>
                      </a:endParaRPr>
                    </a:p>
                    <a:p>
                      <a:pPr algn="ctr">
                        <a:spcAft>
                          <a:spcPts val="0"/>
                        </a:spcAft>
                      </a:pPr>
                      <a:r>
                        <a:rPr lang="pt-PT" sz="2000">
                          <a:effectLst/>
                        </a:rPr>
                        <a:t> </a:t>
                      </a:r>
                      <a:endParaRPr lang="cs-CZ" sz="2000">
                        <a:effectLst/>
                      </a:endParaRPr>
                    </a:p>
                    <a:p>
                      <a:pPr algn="ctr">
                        <a:spcAft>
                          <a:spcPts val="0"/>
                        </a:spcAft>
                      </a:pPr>
                      <a:r>
                        <a:rPr lang="pt-PT" sz="2000">
                          <a:effectLst/>
                        </a:rPr>
                        <a:t>feira</a:t>
                      </a:r>
                      <a:endParaRPr lang="cs-CZ" sz="2000">
                        <a:effectLst/>
                        <a:latin typeface="Times New Roman"/>
                        <a:ea typeface="Times New Roman"/>
                      </a:endParaRPr>
                    </a:p>
                  </a:txBody>
                  <a:tcPr marL="68580" marR="68580" marT="0" marB="0"/>
                </a:tc>
                <a:tc>
                  <a:txBody>
                    <a:bodyPr/>
                    <a:lstStyle/>
                    <a:p>
                      <a:pPr algn="ctr">
                        <a:spcAft>
                          <a:spcPts val="0"/>
                        </a:spcAft>
                      </a:pPr>
                      <a:r>
                        <a:rPr lang="pt-PT" sz="2000" b="1">
                          <a:effectLst/>
                        </a:rPr>
                        <a:t>59</a:t>
                      </a:r>
                      <a:endParaRPr lang="cs-CZ" sz="2000" b="1">
                        <a:effectLst/>
                        <a:latin typeface="Times New Roman"/>
                        <a:ea typeface="Times New Roman"/>
                      </a:endParaRPr>
                    </a:p>
                  </a:txBody>
                  <a:tcPr marL="68580" marR="68580" marT="0" marB="0">
                    <a:solidFill>
                      <a:schemeClr val="accent3">
                        <a:lumMod val="40000"/>
                        <a:lumOff val="60000"/>
                      </a:schemeClr>
                    </a:solidFill>
                  </a:tcPr>
                </a:tc>
                <a:tc>
                  <a:txBody>
                    <a:bodyPr/>
                    <a:lstStyle/>
                    <a:p>
                      <a:pPr algn="ctr">
                        <a:spcAft>
                          <a:spcPts val="0"/>
                        </a:spcAft>
                      </a:pPr>
                      <a:r>
                        <a:rPr lang="pt-PT" sz="2000">
                          <a:effectLst/>
                        </a:rPr>
                        <a:t>2</a:t>
                      </a:r>
                      <a:endParaRPr lang="cs-CZ" sz="2000">
                        <a:effectLst/>
                        <a:latin typeface="Times New Roman"/>
                        <a:ea typeface="Times New Roman"/>
                      </a:endParaRPr>
                    </a:p>
                  </a:txBody>
                  <a:tcPr marL="68580" marR="68580" marT="0" marB="0">
                    <a:solidFill>
                      <a:schemeClr val="accent3">
                        <a:lumMod val="40000"/>
                        <a:lumOff val="60000"/>
                      </a:schemeClr>
                    </a:solidFill>
                  </a:tcPr>
                </a:tc>
              </a:tr>
              <a:tr h="475971">
                <a:tc>
                  <a:txBody>
                    <a:bodyPr/>
                    <a:lstStyle/>
                    <a:p>
                      <a:pPr algn="just">
                        <a:spcAft>
                          <a:spcPts val="0"/>
                        </a:spcAft>
                      </a:pPr>
                      <a:r>
                        <a:rPr lang="pt-PT" sz="2000">
                          <a:effectLst/>
                        </a:rPr>
                        <a:t>3ª- </a:t>
                      </a:r>
                      <a:endParaRPr lang="cs-CZ" sz="20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2000" b="1">
                          <a:effectLst/>
                        </a:rPr>
                        <a:t>45</a:t>
                      </a:r>
                      <a:endParaRPr lang="cs-CZ" sz="2000" b="1">
                        <a:effectLst/>
                        <a:latin typeface="Times New Roman"/>
                        <a:ea typeface="Times New Roman"/>
                      </a:endParaRPr>
                    </a:p>
                  </a:txBody>
                  <a:tcPr marL="68580" marR="68580" marT="0" marB="0">
                    <a:solidFill>
                      <a:schemeClr val="accent3">
                        <a:lumMod val="40000"/>
                        <a:lumOff val="60000"/>
                      </a:schemeClr>
                    </a:solidFill>
                  </a:tcPr>
                </a:tc>
                <a:tc>
                  <a:txBody>
                    <a:bodyPr/>
                    <a:lstStyle/>
                    <a:p>
                      <a:pPr algn="ctr">
                        <a:spcAft>
                          <a:spcPts val="0"/>
                        </a:spcAft>
                      </a:pPr>
                      <a:r>
                        <a:rPr lang="pt-PT" sz="2000">
                          <a:effectLst/>
                        </a:rPr>
                        <a:t>2</a:t>
                      </a:r>
                      <a:endParaRPr lang="cs-CZ" sz="2000">
                        <a:effectLst/>
                        <a:latin typeface="Times New Roman"/>
                        <a:ea typeface="Times New Roman"/>
                      </a:endParaRPr>
                    </a:p>
                  </a:txBody>
                  <a:tcPr marL="68580" marR="68580" marT="0" marB="0">
                    <a:solidFill>
                      <a:schemeClr val="accent3">
                        <a:lumMod val="40000"/>
                        <a:lumOff val="60000"/>
                      </a:schemeClr>
                    </a:solidFill>
                  </a:tcPr>
                </a:tc>
              </a:tr>
              <a:tr h="475971">
                <a:tc>
                  <a:txBody>
                    <a:bodyPr/>
                    <a:lstStyle/>
                    <a:p>
                      <a:pPr algn="just">
                        <a:spcAft>
                          <a:spcPts val="0"/>
                        </a:spcAft>
                      </a:pPr>
                      <a:r>
                        <a:rPr lang="pt-PT" sz="2000">
                          <a:effectLst/>
                        </a:rPr>
                        <a:t>4ª - </a:t>
                      </a:r>
                      <a:endParaRPr lang="cs-CZ" sz="20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2000" b="1">
                          <a:effectLst/>
                        </a:rPr>
                        <a:t>33</a:t>
                      </a:r>
                      <a:endParaRPr lang="cs-CZ" sz="2000" b="1">
                        <a:effectLst/>
                        <a:latin typeface="Times New Roman"/>
                        <a:ea typeface="Times New Roman"/>
                      </a:endParaRPr>
                    </a:p>
                  </a:txBody>
                  <a:tcPr marL="68580" marR="68580" marT="0" marB="0">
                    <a:solidFill>
                      <a:schemeClr val="accent3">
                        <a:lumMod val="40000"/>
                        <a:lumOff val="60000"/>
                      </a:schemeClr>
                    </a:solidFill>
                  </a:tcPr>
                </a:tc>
                <a:tc>
                  <a:txBody>
                    <a:bodyPr/>
                    <a:lstStyle/>
                    <a:p>
                      <a:pPr algn="ctr">
                        <a:spcAft>
                          <a:spcPts val="0"/>
                        </a:spcAft>
                      </a:pPr>
                      <a:r>
                        <a:rPr lang="pt-PT" sz="2000">
                          <a:effectLst/>
                        </a:rPr>
                        <a:t>0</a:t>
                      </a:r>
                      <a:endParaRPr lang="cs-CZ" sz="2000">
                        <a:effectLst/>
                        <a:latin typeface="Times New Roman"/>
                        <a:ea typeface="Times New Roman"/>
                      </a:endParaRPr>
                    </a:p>
                  </a:txBody>
                  <a:tcPr marL="68580" marR="68580" marT="0" marB="0">
                    <a:solidFill>
                      <a:schemeClr val="accent1">
                        <a:lumMod val="20000"/>
                        <a:lumOff val="80000"/>
                      </a:schemeClr>
                    </a:solidFill>
                  </a:tcPr>
                </a:tc>
              </a:tr>
              <a:tr h="475971">
                <a:tc>
                  <a:txBody>
                    <a:bodyPr/>
                    <a:lstStyle/>
                    <a:p>
                      <a:pPr algn="just">
                        <a:spcAft>
                          <a:spcPts val="0"/>
                        </a:spcAft>
                      </a:pPr>
                      <a:r>
                        <a:rPr lang="pt-PT" sz="2000">
                          <a:effectLst/>
                        </a:rPr>
                        <a:t>5ª- </a:t>
                      </a:r>
                      <a:endParaRPr lang="cs-CZ" sz="20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2000" b="1">
                          <a:effectLst/>
                        </a:rPr>
                        <a:t>45</a:t>
                      </a:r>
                      <a:endParaRPr lang="cs-CZ" sz="2000" b="1">
                        <a:effectLst/>
                        <a:latin typeface="Times New Roman"/>
                        <a:ea typeface="Times New Roman"/>
                      </a:endParaRPr>
                    </a:p>
                  </a:txBody>
                  <a:tcPr marL="68580" marR="68580" marT="0" marB="0">
                    <a:solidFill>
                      <a:schemeClr val="accent3">
                        <a:lumMod val="40000"/>
                        <a:lumOff val="60000"/>
                      </a:schemeClr>
                    </a:solidFill>
                  </a:tcPr>
                </a:tc>
                <a:tc>
                  <a:txBody>
                    <a:bodyPr/>
                    <a:lstStyle/>
                    <a:p>
                      <a:pPr algn="ctr">
                        <a:spcAft>
                          <a:spcPts val="0"/>
                        </a:spcAft>
                      </a:pPr>
                      <a:r>
                        <a:rPr lang="pt-PT" sz="2000">
                          <a:effectLst/>
                        </a:rPr>
                        <a:t>1</a:t>
                      </a:r>
                      <a:endParaRPr lang="cs-CZ" sz="2000">
                        <a:effectLst/>
                        <a:latin typeface="Times New Roman"/>
                        <a:ea typeface="Times New Roman"/>
                      </a:endParaRPr>
                    </a:p>
                  </a:txBody>
                  <a:tcPr marL="68580" marR="68580" marT="0" marB="0">
                    <a:solidFill>
                      <a:schemeClr val="accent3">
                        <a:lumMod val="40000"/>
                        <a:lumOff val="60000"/>
                      </a:schemeClr>
                    </a:solidFill>
                  </a:tcPr>
                </a:tc>
              </a:tr>
              <a:tr h="475971">
                <a:tc>
                  <a:txBody>
                    <a:bodyPr/>
                    <a:lstStyle/>
                    <a:p>
                      <a:pPr algn="just">
                        <a:spcAft>
                          <a:spcPts val="0"/>
                        </a:spcAft>
                      </a:pPr>
                      <a:r>
                        <a:rPr lang="pt-PT" sz="2000">
                          <a:effectLst/>
                        </a:rPr>
                        <a:t>6ª- </a:t>
                      </a:r>
                      <a:endParaRPr lang="cs-CZ" sz="20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tabLst>
                          <a:tab pos="437515" algn="l"/>
                          <a:tab pos="554355" algn="ctr"/>
                        </a:tabLst>
                      </a:pPr>
                      <a:r>
                        <a:rPr lang="pt-PT" sz="2000" b="1">
                          <a:effectLst/>
                        </a:rPr>
                        <a:t>65</a:t>
                      </a:r>
                      <a:endParaRPr lang="cs-CZ" sz="2000" b="1">
                        <a:effectLst/>
                        <a:latin typeface="Times New Roman"/>
                        <a:ea typeface="Times New Roman"/>
                      </a:endParaRPr>
                    </a:p>
                  </a:txBody>
                  <a:tcPr marL="68580" marR="68580" marT="0" marB="0">
                    <a:solidFill>
                      <a:schemeClr val="accent3">
                        <a:lumMod val="40000"/>
                        <a:lumOff val="60000"/>
                      </a:schemeClr>
                    </a:solidFill>
                  </a:tcPr>
                </a:tc>
                <a:tc>
                  <a:txBody>
                    <a:bodyPr/>
                    <a:lstStyle/>
                    <a:p>
                      <a:pPr algn="ctr">
                        <a:spcAft>
                          <a:spcPts val="0"/>
                        </a:spcAft>
                      </a:pPr>
                      <a:r>
                        <a:rPr lang="pt-PT" sz="2000">
                          <a:effectLst/>
                        </a:rPr>
                        <a:t>2</a:t>
                      </a:r>
                      <a:endParaRPr lang="cs-CZ" sz="2000">
                        <a:effectLst/>
                        <a:latin typeface="Times New Roman"/>
                        <a:ea typeface="Times New Roman"/>
                      </a:endParaRPr>
                    </a:p>
                  </a:txBody>
                  <a:tcPr marL="68580" marR="68580" marT="0" marB="0">
                    <a:solidFill>
                      <a:schemeClr val="accent3">
                        <a:lumMod val="40000"/>
                        <a:lumOff val="60000"/>
                      </a:schemeClr>
                    </a:solidFill>
                  </a:tcPr>
                </a:tc>
              </a:tr>
              <a:tr h="475971">
                <a:tc>
                  <a:txBody>
                    <a:bodyPr/>
                    <a:lstStyle/>
                    <a:p>
                      <a:pPr algn="just">
                        <a:spcAft>
                          <a:spcPts val="0"/>
                        </a:spcAft>
                      </a:pPr>
                      <a:r>
                        <a:rPr lang="pt-PT" sz="2000">
                          <a:effectLst/>
                        </a:rPr>
                        <a:t>sábado</a:t>
                      </a:r>
                      <a:endParaRPr lang="cs-CZ" sz="2000">
                        <a:effectLst/>
                        <a:latin typeface="Times New Roman"/>
                        <a:ea typeface="Times New Roman"/>
                      </a:endParaRPr>
                    </a:p>
                  </a:txBody>
                  <a:tcPr marL="68580" marR="68580" marT="0" marB="0"/>
                </a:tc>
                <a:tc rowSpan="2">
                  <a:txBody>
                    <a:bodyPr/>
                    <a:lstStyle/>
                    <a:p>
                      <a:pPr algn="ctr">
                        <a:spcAft>
                          <a:spcPts val="0"/>
                        </a:spcAft>
                      </a:pPr>
                      <a:r>
                        <a:rPr lang="pt-PT" sz="2000">
                          <a:effectLst/>
                        </a:rPr>
                        <a:t> </a:t>
                      </a:r>
                      <a:endParaRPr lang="cs-CZ" sz="2000">
                        <a:effectLst/>
                        <a:latin typeface="Times New Roman"/>
                        <a:ea typeface="Times New Roman"/>
                      </a:endParaRPr>
                    </a:p>
                  </a:txBody>
                  <a:tcPr marL="68580" marR="68580" marT="0" marB="0"/>
                </a:tc>
                <a:tc>
                  <a:txBody>
                    <a:bodyPr/>
                    <a:lstStyle/>
                    <a:p>
                      <a:pPr algn="ctr">
                        <a:spcAft>
                          <a:spcPts val="0"/>
                        </a:spcAft>
                      </a:pPr>
                      <a:r>
                        <a:rPr lang="pt-PT" sz="2000" b="1">
                          <a:effectLst/>
                        </a:rPr>
                        <a:t>26</a:t>
                      </a:r>
                      <a:endParaRPr lang="cs-CZ" sz="2000" b="1">
                        <a:effectLst/>
                        <a:latin typeface="Times New Roman"/>
                        <a:ea typeface="Times New Roman"/>
                      </a:endParaRPr>
                    </a:p>
                  </a:txBody>
                  <a:tcPr marL="68580" marR="68580" marT="0" marB="0">
                    <a:solidFill>
                      <a:schemeClr val="accent3">
                        <a:lumMod val="40000"/>
                        <a:lumOff val="60000"/>
                      </a:schemeClr>
                    </a:solidFill>
                  </a:tcPr>
                </a:tc>
                <a:tc>
                  <a:txBody>
                    <a:bodyPr/>
                    <a:lstStyle/>
                    <a:p>
                      <a:pPr algn="ctr">
                        <a:spcAft>
                          <a:spcPts val="0"/>
                        </a:spcAft>
                      </a:pPr>
                      <a:r>
                        <a:rPr lang="pt-PT" sz="2000">
                          <a:effectLst/>
                        </a:rPr>
                        <a:t>0</a:t>
                      </a:r>
                      <a:endParaRPr lang="cs-CZ" sz="2000">
                        <a:effectLst/>
                        <a:latin typeface="Times New Roman"/>
                        <a:ea typeface="Times New Roman"/>
                      </a:endParaRPr>
                    </a:p>
                  </a:txBody>
                  <a:tcPr marL="68580" marR="68580" marT="0" marB="0">
                    <a:solidFill>
                      <a:schemeClr val="accent1">
                        <a:lumMod val="20000"/>
                        <a:lumOff val="80000"/>
                      </a:schemeClr>
                    </a:solidFill>
                  </a:tcPr>
                </a:tc>
              </a:tr>
              <a:tr h="475971">
                <a:tc>
                  <a:txBody>
                    <a:bodyPr/>
                    <a:lstStyle/>
                    <a:p>
                      <a:pPr algn="just">
                        <a:spcAft>
                          <a:spcPts val="0"/>
                        </a:spcAft>
                      </a:pPr>
                      <a:r>
                        <a:rPr lang="pt-PT" sz="2000">
                          <a:effectLst/>
                        </a:rPr>
                        <a:t>domingo</a:t>
                      </a:r>
                      <a:endParaRPr lang="cs-CZ" sz="20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2000" b="1">
                          <a:effectLst/>
                        </a:rPr>
                        <a:t>22</a:t>
                      </a:r>
                      <a:endParaRPr lang="cs-CZ" sz="2000" b="1">
                        <a:effectLst/>
                        <a:latin typeface="Times New Roman"/>
                        <a:ea typeface="Times New Roman"/>
                      </a:endParaRPr>
                    </a:p>
                  </a:txBody>
                  <a:tcPr marL="68580" marR="68580" marT="0" marB="0">
                    <a:solidFill>
                      <a:schemeClr val="accent3">
                        <a:lumMod val="40000"/>
                        <a:lumOff val="60000"/>
                      </a:schemeClr>
                    </a:solidFill>
                  </a:tcPr>
                </a:tc>
                <a:tc>
                  <a:txBody>
                    <a:bodyPr/>
                    <a:lstStyle/>
                    <a:p>
                      <a:pPr algn="ctr">
                        <a:spcAft>
                          <a:spcPts val="0"/>
                        </a:spcAft>
                      </a:pPr>
                      <a:r>
                        <a:rPr lang="pt-PT" sz="2000">
                          <a:effectLst/>
                        </a:rPr>
                        <a:t>3</a:t>
                      </a:r>
                      <a:endParaRPr lang="cs-CZ" sz="2000">
                        <a:effectLst/>
                        <a:latin typeface="Times New Roman"/>
                        <a:ea typeface="Times New Roman"/>
                      </a:endParaRPr>
                    </a:p>
                  </a:txBody>
                  <a:tcPr marL="68580" marR="68580" marT="0" marB="0">
                    <a:solidFill>
                      <a:schemeClr val="accent3">
                        <a:lumMod val="40000"/>
                        <a:lumOff val="60000"/>
                      </a:schemeClr>
                    </a:solidFill>
                  </a:tcPr>
                </a:tc>
              </a:tr>
            </a:tbl>
          </a:graphicData>
        </a:graphic>
      </p:graphicFrame>
    </p:spTree>
    <p:extLst>
      <p:ext uri="{BB962C8B-B14F-4D97-AF65-F5344CB8AC3E}">
        <p14:creationId xmlns:p14="http://schemas.microsoft.com/office/powerpoint/2010/main" val="38645482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t-PT" b="1"/>
              <a:t>Sintagma não preposicionado </a:t>
            </a:r>
            <a:r>
              <a:rPr lang="pt-PT" b="1" smtClean="0"/>
              <a:t/>
            </a:r>
            <a:br>
              <a:rPr lang="pt-PT" b="1" smtClean="0"/>
            </a:br>
            <a:r>
              <a:rPr lang="pt-PT" b="1" smtClean="0"/>
              <a:t>,</a:t>
            </a:r>
            <a:r>
              <a:rPr lang="pt-PT" sz="3600" b="1"/>
              <a:t>passada x-feira </a:t>
            </a:r>
            <a:r>
              <a:rPr lang="pt-PT" sz="3600" i="1"/>
              <a:t>versus</a:t>
            </a:r>
            <a:r>
              <a:rPr lang="pt-PT" sz="3600" b="1"/>
              <a:t> ,x-feira </a:t>
            </a:r>
            <a:r>
              <a:rPr lang="pt-PT" sz="3600" b="1" smtClean="0"/>
              <a:t>passada,</a:t>
            </a:r>
            <a:endParaRPr lang="cs-CZ" sz="3600"/>
          </a:p>
        </p:txBody>
      </p:sp>
      <p:graphicFrame>
        <p:nvGraphicFramePr>
          <p:cNvPr id="7" name="Zástupný symbol pro obsah 6"/>
          <p:cNvGraphicFramePr>
            <a:graphicFrameLocks noGrp="1"/>
          </p:cNvGraphicFramePr>
          <p:nvPr>
            <p:ph idx="1"/>
            <p:extLst>
              <p:ext uri="{D42A27DB-BD31-4B8C-83A1-F6EECF244321}">
                <p14:modId xmlns:p14="http://schemas.microsoft.com/office/powerpoint/2010/main" val="585030104"/>
              </p:ext>
            </p:extLst>
          </p:nvPr>
        </p:nvGraphicFramePr>
        <p:xfrm>
          <a:off x="395536" y="1628802"/>
          <a:ext cx="8352929" cy="4580411"/>
        </p:xfrm>
        <a:graphic>
          <a:graphicData uri="http://schemas.openxmlformats.org/drawingml/2006/table">
            <a:tbl>
              <a:tblPr firstRow="1" firstCol="1" bandRow="1">
                <a:tableStyleId>{5C22544A-7EE6-4342-B048-85BDC9FD1C3A}</a:tableStyleId>
              </a:tblPr>
              <a:tblGrid>
                <a:gridCol w="1463916"/>
                <a:gridCol w="1190286"/>
                <a:gridCol w="3158317"/>
                <a:gridCol w="2540410"/>
              </a:tblGrid>
              <a:tr h="504054">
                <a:tc>
                  <a:txBody>
                    <a:bodyPr/>
                    <a:lstStyle/>
                    <a:p>
                      <a:pPr algn="just">
                        <a:spcAft>
                          <a:spcPts val="0"/>
                        </a:spcAft>
                      </a:pPr>
                      <a:r>
                        <a:rPr lang="pt-PT" sz="2400">
                          <a:effectLst/>
                        </a:rPr>
                        <a:t> </a:t>
                      </a:r>
                      <a:endParaRPr lang="cs-CZ" sz="2400">
                        <a:effectLst/>
                        <a:latin typeface="Times New Roman"/>
                        <a:ea typeface="Times New Roman"/>
                      </a:endParaRPr>
                    </a:p>
                  </a:txBody>
                  <a:tcPr marL="68580" marR="68580" marT="0" marB="0"/>
                </a:tc>
                <a:tc>
                  <a:txBody>
                    <a:bodyPr/>
                    <a:lstStyle/>
                    <a:p>
                      <a:pPr algn="just">
                        <a:spcAft>
                          <a:spcPts val="0"/>
                        </a:spcAft>
                      </a:pPr>
                      <a:r>
                        <a:rPr lang="pt-PT" sz="2400">
                          <a:effectLst/>
                        </a:rPr>
                        <a:t> </a:t>
                      </a:r>
                      <a:endParaRPr lang="cs-CZ" sz="2400">
                        <a:effectLst/>
                        <a:latin typeface="Times New Roman"/>
                        <a:ea typeface="Times New Roman"/>
                      </a:endParaRPr>
                    </a:p>
                  </a:txBody>
                  <a:tcPr marL="68580" marR="68580" marT="0" marB="0"/>
                </a:tc>
                <a:tc gridSpan="2">
                  <a:txBody>
                    <a:bodyPr/>
                    <a:lstStyle/>
                    <a:p>
                      <a:pPr algn="ctr">
                        <a:spcAft>
                          <a:spcPts val="0"/>
                        </a:spcAft>
                      </a:pPr>
                      <a:r>
                        <a:rPr lang="pt-PT" sz="2400">
                          <a:effectLst/>
                        </a:rPr>
                        <a:t>número das ocorrências encontradas </a:t>
                      </a:r>
                      <a:endParaRPr lang="cs-CZ" sz="2400">
                        <a:effectLst/>
                        <a:latin typeface="Times New Roman"/>
                        <a:ea typeface="Times New Roman"/>
                      </a:endParaRPr>
                    </a:p>
                  </a:txBody>
                  <a:tcPr marL="68580" marR="68580" marT="0" marB="0"/>
                </a:tc>
                <a:tc hMerge="1">
                  <a:txBody>
                    <a:bodyPr/>
                    <a:lstStyle/>
                    <a:p>
                      <a:endParaRPr lang="cs-CZ"/>
                    </a:p>
                  </a:txBody>
                  <a:tcPr/>
                </a:tc>
              </a:tr>
              <a:tr h="436685">
                <a:tc rowSpan="2">
                  <a:txBody>
                    <a:bodyPr/>
                    <a:lstStyle/>
                    <a:p>
                      <a:pPr algn="just">
                        <a:spcAft>
                          <a:spcPts val="0"/>
                        </a:spcAft>
                      </a:pPr>
                      <a:r>
                        <a:rPr lang="pt-PT" sz="2400">
                          <a:effectLst/>
                        </a:rPr>
                        <a:t> </a:t>
                      </a:r>
                      <a:endParaRPr lang="cs-CZ" sz="2400">
                        <a:effectLst/>
                      </a:endParaRPr>
                    </a:p>
                    <a:p>
                      <a:pPr algn="just">
                        <a:spcAft>
                          <a:spcPts val="0"/>
                        </a:spcAft>
                      </a:pPr>
                      <a:r>
                        <a:rPr lang="pt-PT" sz="2400">
                          <a:effectLst/>
                        </a:rPr>
                        <a:t>x</a:t>
                      </a:r>
                      <a:endParaRPr lang="cs-CZ" sz="2400">
                        <a:effectLst/>
                        <a:latin typeface="Times New Roman"/>
                        <a:ea typeface="Times New Roman"/>
                      </a:endParaRPr>
                    </a:p>
                  </a:txBody>
                  <a:tcPr marL="68580" marR="68580" marT="0" marB="0"/>
                </a:tc>
                <a:tc rowSpan="2">
                  <a:txBody>
                    <a:bodyPr/>
                    <a:lstStyle/>
                    <a:p>
                      <a:pPr algn="just">
                        <a:spcAft>
                          <a:spcPts val="0"/>
                        </a:spcAft>
                      </a:pPr>
                      <a:r>
                        <a:rPr lang="pt-PT" sz="2400">
                          <a:effectLst/>
                        </a:rPr>
                        <a:t> </a:t>
                      </a:r>
                      <a:endParaRPr lang="cs-CZ" sz="2400">
                        <a:effectLst/>
                        <a:latin typeface="Times New Roman"/>
                        <a:ea typeface="Times New Roman"/>
                      </a:endParaRPr>
                    </a:p>
                  </a:txBody>
                  <a:tcPr marL="68580" marR="68580" marT="0" marB="0">
                    <a:solidFill>
                      <a:schemeClr val="tx2">
                        <a:lumMod val="20000"/>
                        <a:lumOff val="80000"/>
                      </a:schemeClr>
                    </a:solidFill>
                  </a:tcPr>
                </a:tc>
                <a:tc>
                  <a:txBody>
                    <a:bodyPr/>
                    <a:lstStyle/>
                    <a:p>
                      <a:pPr algn="ctr">
                        <a:spcAft>
                          <a:spcPts val="0"/>
                        </a:spcAft>
                      </a:pPr>
                      <a:r>
                        <a:rPr lang="pt-PT" sz="2400">
                          <a:effectLst/>
                        </a:rPr>
                        <a:t>,[Adj+N],</a:t>
                      </a:r>
                      <a:endParaRPr lang="cs-CZ" sz="2400">
                        <a:effectLst/>
                        <a:latin typeface="Times New Roman"/>
                        <a:ea typeface="Times New Roman"/>
                      </a:endParaRPr>
                    </a:p>
                  </a:txBody>
                  <a:tcPr marL="68580" marR="68580" marT="0" marB="0">
                    <a:solidFill>
                      <a:schemeClr val="accent1">
                        <a:lumMod val="20000"/>
                        <a:lumOff val="80000"/>
                      </a:schemeClr>
                    </a:solidFill>
                  </a:tcPr>
                </a:tc>
                <a:tc>
                  <a:txBody>
                    <a:bodyPr/>
                    <a:lstStyle/>
                    <a:p>
                      <a:pPr algn="ctr">
                        <a:spcAft>
                          <a:spcPts val="0"/>
                        </a:spcAft>
                      </a:pPr>
                      <a:r>
                        <a:rPr lang="pt-PT" sz="2400">
                          <a:effectLst/>
                        </a:rPr>
                        <a:t>,[N+Adj],</a:t>
                      </a:r>
                      <a:endParaRPr lang="cs-CZ" sz="2400">
                        <a:effectLst/>
                        <a:latin typeface="Times New Roman"/>
                        <a:ea typeface="Times New Roman"/>
                      </a:endParaRPr>
                    </a:p>
                  </a:txBody>
                  <a:tcPr marL="68580" marR="68580" marT="0" marB="0">
                    <a:solidFill>
                      <a:schemeClr val="accent3">
                        <a:lumMod val="60000"/>
                        <a:lumOff val="40000"/>
                      </a:schemeClr>
                    </a:solidFill>
                  </a:tcPr>
                </a:tc>
              </a:tr>
              <a:tr h="467595">
                <a:tc vMerge="1">
                  <a:txBody>
                    <a:bodyPr/>
                    <a:lstStyle/>
                    <a:p>
                      <a:endParaRPr lang="cs-CZ"/>
                    </a:p>
                  </a:txBody>
                  <a:tcPr/>
                </a:tc>
                <a:tc vMerge="1">
                  <a:txBody>
                    <a:bodyPr/>
                    <a:lstStyle/>
                    <a:p>
                      <a:endParaRPr lang="cs-CZ"/>
                    </a:p>
                  </a:txBody>
                  <a:tcPr/>
                </a:tc>
                <a:tc>
                  <a:txBody>
                    <a:bodyPr/>
                    <a:lstStyle/>
                    <a:p>
                      <a:pPr algn="ctr">
                        <a:spcAft>
                          <a:spcPts val="0"/>
                        </a:spcAft>
                      </a:pPr>
                      <a:r>
                        <a:rPr lang="pt-PT" sz="2400">
                          <a:effectLst/>
                        </a:rPr>
                        <a:t>,</a:t>
                      </a:r>
                      <a:r>
                        <a:rPr lang="pt-PT" sz="2400" b="1" u="sng">
                          <a:effectLst/>
                        </a:rPr>
                        <a:t>passada</a:t>
                      </a:r>
                      <a:r>
                        <a:rPr lang="pt-PT" sz="2400" b="1">
                          <a:effectLst/>
                        </a:rPr>
                        <a:t> x-feira,</a:t>
                      </a:r>
                      <a:endParaRPr lang="cs-CZ" sz="2400" b="1">
                        <a:effectLst/>
                        <a:latin typeface="Times New Roman"/>
                        <a:ea typeface="Times New Roman"/>
                      </a:endParaRPr>
                    </a:p>
                  </a:txBody>
                  <a:tcPr marL="68580" marR="68580" marT="0" marB="0">
                    <a:solidFill>
                      <a:schemeClr val="accent1">
                        <a:lumMod val="20000"/>
                        <a:lumOff val="80000"/>
                      </a:schemeClr>
                    </a:solidFill>
                  </a:tcPr>
                </a:tc>
                <a:tc>
                  <a:txBody>
                    <a:bodyPr/>
                    <a:lstStyle/>
                    <a:p>
                      <a:pPr algn="ctr">
                        <a:spcAft>
                          <a:spcPts val="0"/>
                        </a:spcAft>
                      </a:pPr>
                      <a:r>
                        <a:rPr lang="pt-PT" sz="2400">
                          <a:effectLst/>
                        </a:rPr>
                        <a:t>, x-feira </a:t>
                      </a:r>
                      <a:r>
                        <a:rPr lang="pt-PT" sz="2400" b="1" u="sng">
                          <a:effectLst/>
                        </a:rPr>
                        <a:t>passada</a:t>
                      </a:r>
                      <a:r>
                        <a:rPr lang="pt-PT" sz="2400">
                          <a:effectLst/>
                        </a:rPr>
                        <a:t>,</a:t>
                      </a:r>
                      <a:endParaRPr lang="cs-CZ" sz="2400">
                        <a:effectLst/>
                        <a:latin typeface="Times New Roman"/>
                        <a:ea typeface="Times New Roman"/>
                      </a:endParaRPr>
                    </a:p>
                  </a:txBody>
                  <a:tcPr marL="68580" marR="68580" marT="0" marB="0">
                    <a:solidFill>
                      <a:schemeClr val="accent3">
                        <a:lumMod val="60000"/>
                        <a:lumOff val="40000"/>
                      </a:schemeClr>
                    </a:solidFill>
                  </a:tcPr>
                </a:tc>
              </a:tr>
              <a:tr h="436685">
                <a:tc>
                  <a:txBody>
                    <a:bodyPr/>
                    <a:lstStyle/>
                    <a:p>
                      <a:pPr algn="just">
                        <a:spcAft>
                          <a:spcPts val="0"/>
                        </a:spcAft>
                      </a:pPr>
                      <a:r>
                        <a:rPr lang="pt-PT" sz="2400">
                          <a:effectLst/>
                        </a:rPr>
                        <a:t>2ª- </a:t>
                      </a:r>
                      <a:endParaRPr lang="cs-CZ" sz="2400">
                        <a:effectLst/>
                        <a:latin typeface="Times New Roman"/>
                        <a:ea typeface="Times New Roman"/>
                      </a:endParaRPr>
                    </a:p>
                  </a:txBody>
                  <a:tcPr marL="68580" marR="68580" marT="0" marB="0"/>
                </a:tc>
                <a:tc rowSpan="5">
                  <a:txBody>
                    <a:bodyPr/>
                    <a:lstStyle/>
                    <a:p>
                      <a:pPr algn="ctr">
                        <a:spcAft>
                          <a:spcPts val="0"/>
                        </a:spcAft>
                      </a:pPr>
                      <a:r>
                        <a:rPr lang="pt-PT" sz="2400">
                          <a:effectLst/>
                        </a:rPr>
                        <a:t> </a:t>
                      </a:r>
                      <a:endParaRPr lang="cs-CZ" sz="2400">
                        <a:effectLst/>
                      </a:endParaRPr>
                    </a:p>
                    <a:p>
                      <a:pPr algn="ctr">
                        <a:spcAft>
                          <a:spcPts val="0"/>
                        </a:spcAft>
                      </a:pPr>
                      <a:r>
                        <a:rPr lang="pt-PT" sz="2400">
                          <a:effectLst/>
                        </a:rPr>
                        <a:t> </a:t>
                      </a:r>
                      <a:endParaRPr lang="cs-CZ" sz="2400">
                        <a:effectLst/>
                      </a:endParaRPr>
                    </a:p>
                    <a:p>
                      <a:pPr algn="ctr">
                        <a:spcAft>
                          <a:spcPts val="0"/>
                        </a:spcAft>
                      </a:pPr>
                      <a:r>
                        <a:rPr lang="pt-PT" sz="2400">
                          <a:effectLst/>
                        </a:rPr>
                        <a:t>feira</a:t>
                      </a:r>
                      <a:endParaRPr lang="cs-CZ" sz="2400">
                        <a:effectLst/>
                        <a:latin typeface="Times New Roman"/>
                        <a:ea typeface="Times New Roman"/>
                      </a:endParaRPr>
                    </a:p>
                  </a:txBody>
                  <a:tcPr marL="68580" marR="68580" marT="0" marB="0">
                    <a:solidFill>
                      <a:schemeClr val="tx2">
                        <a:lumMod val="20000"/>
                        <a:lumOff val="80000"/>
                      </a:schemeClr>
                    </a:solidFill>
                  </a:tcPr>
                </a:tc>
                <a:tc>
                  <a:txBody>
                    <a:bodyPr/>
                    <a:lstStyle/>
                    <a:p>
                      <a:pPr algn="ctr">
                        <a:spcAft>
                          <a:spcPts val="0"/>
                        </a:spcAft>
                      </a:pPr>
                      <a:r>
                        <a:rPr lang="pt-PT" sz="2400">
                          <a:effectLst/>
                        </a:rPr>
                        <a:t> 0</a:t>
                      </a:r>
                      <a:endParaRPr lang="cs-CZ" sz="2400">
                        <a:effectLst/>
                        <a:latin typeface="Times New Roman"/>
                        <a:ea typeface="Times New Roman"/>
                      </a:endParaRPr>
                    </a:p>
                  </a:txBody>
                  <a:tcPr marL="68580" marR="68580" marT="0" marB="0">
                    <a:solidFill>
                      <a:schemeClr val="accent1">
                        <a:lumMod val="20000"/>
                        <a:lumOff val="80000"/>
                      </a:schemeClr>
                    </a:solidFill>
                  </a:tcPr>
                </a:tc>
                <a:tc>
                  <a:txBody>
                    <a:bodyPr/>
                    <a:lstStyle/>
                    <a:p>
                      <a:pPr algn="ctr">
                        <a:spcAft>
                          <a:spcPts val="0"/>
                        </a:spcAft>
                      </a:pPr>
                      <a:r>
                        <a:rPr lang="pt-PT" sz="2400">
                          <a:effectLst/>
                        </a:rPr>
                        <a:t>36 </a:t>
                      </a:r>
                      <a:endParaRPr lang="cs-CZ" sz="2400">
                        <a:effectLst/>
                        <a:latin typeface="Times New Roman"/>
                        <a:ea typeface="Times New Roman"/>
                      </a:endParaRPr>
                    </a:p>
                  </a:txBody>
                  <a:tcPr marL="68580" marR="68580" marT="0" marB="0">
                    <a:solidFill>
                      <a:schemeClr val="accent3">
                        <a:lumMod val="60000"/>
                        <a:lumOff val="40000"/>
                      </a:schemeClr>
                    </a:solidFill>
                  </a:tcPr>
                </a:tc>
              </a:tr>
              <a:tr h="436685">
                <a:tc>
                  <a:txBody>
                    <a:bodyPr/>
                    <a:lstStyle/>
                    <a:p>
                      <a:pPr algn="just">
                        <a:spcAft>
                          <a:spcPts val="0"/>
                        </a:spcAft>
                      </a:pPr>
                      <a:r>
                        <a:rPr lang="pt-PT" sz="2400">
                          <a:effectLst/>
                        </a:rPr>
                        <a:t>3ª- </a:t>
                      </a:r>
                      <a:endParaRPr lang="cs-CZ" sz="24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2400">
                          <a:effectLst/>
                        </a:rPr>
                        <a:t> 0</a:t>
                      </a:r>
                      <a:endParaRPr lang="cs-CZ" sz="2400">
                        <a:effectLst/>
                        <a:latin typeface="Times New Roman"/>
                        <a:ea typeface="Times New Roman"/>
                      </a:endParaRPr>
                    </a:p>
                  </a:txBody>
                  <a:tcPr marL="68580" marR="68580" marT="0" marB="0">
                    <a:solidFill>
                      <a:schemeClr val="accent1">
                        <a:lumMod val="20000"/>
                        <a:lumOff val="80000"/>
                      </a:schemeClr>
                    </a:solidFill>
                  </a:tcPr>
                </a:tc>
                <a:tc>
                  <a:txBody>
                    <a:bodyPr/>
                    <a:lstStyle/>
                    <a:p>
                      <a:pPr algn="ctr">
                        <a:spcAft>
                          <a:spcPts val="0"/>
                        </a:spcAft>
                      </a:pPr>
                      <a:r>
                        <a:rPr lang="pt-PT" sz="2400">
                          <a:effectLst/>
                        </a:rPr>
                        <a:t> 36</a:t>
                      </a:r>
                      <a:endParaRPr lang="cs-CZ" sz="2400">
                        <a:effectLst/>
                        <a:latin typeface="Times New Roman"/>
                        <a:ea typeface="Times New Roman"/>
                      </a:endParaRPr>
                    </a:p>
                  </a:txBody>
                  <a:tcPr marL="68580" marR="68580" marT="0" marB="0">
                    <a:solidFill>
                      <a:schemeClr val="accent3">
                        <a:lumMod val="60000"/>
                        <a:lumOff val="40000"/>
                      </a:schemeClr>
                    </a:solidFill>
                  </a:tcPr>
                </a:tc>
              </a:tr>
              <a:tr h="436685">
                <a:tc>
                  <a:txBody>
                    <a:bodyPr/>
                    <a:lstStyle/>
                    <a:p>
                      <a:pPr algn="just">
                        <a:spcAft>
                          <a:spcPts val="0"/>
                        </a:spcAft>
                      </a:pPr>
                      <a:r>
                        <a:rPr lang="pt-PT" sz="2400">
                          <a:effectLst/>
                        </a:rPr>
                        <a:t>4ª- </a:t>
                      </a:r>
                      <a:endParaRPr lang="cs-CZ" sz="24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2400">
                          <a:effectLst/>
                        </a:rPr>
                        <a:t> 0</a:t>
                      </a:r>
                      <a:endParaRPr lang="cs-CZ" sz="2400">
                        <a:effectLst/>
                        <a:latin typeface="Times New Roman"/>
                        <a:ea typeface="Times New Roman"/>
                      </a:endParaRPr>
                    </a:p>
                  </a:txBody>
                  <a:tcPr marL="68580" marR="68580" marT="0" marB="0">
                    <a:solidFill>
                      <a:schemeClr val="accent1">
                        <a:lumMod val="20000"/>
                        <a:lumOff val="80000"/>
                      </a:schemeClr>
                    </a:solidFill>
                  </a:tcPr>
                </a:tc>
                <a:tc>
                  <a:txBody>
                    <a:bodyPr/>
                    <a:lstStyle/>
                    <a:p>
                      <a:pPr algn="ctr">
                        <a:spcAft>
                          <a:spcPts val="0"/>
                        </a:spcAft>
                      </a:pPr>
                      <a:r>
                        <a:rPr lang="pt-PT" sz="2400">
                          <a:effectLst/>
                        </a:rPr>
                        <a:t> 47</a:t>
                      </a:r>
                      <a:endParaRPr lang="cs-CZ" sz="2400">
                        <a:effectLst/>
                        <a:latin typeface="Times New Roman"/>
                        <a:ea typeface="Times New Roman"/>
                      </a:endParaRPr>
                    </a:p>
                  </a:txBody>
                  <a:tcPr marL="68580" marR="68580" marT="0" marB="0">
                    <a:solidFill>
                      <a:schemeClr val="accent3">
                        <a:lumMod val="60000"/>
                        <a:lumOff val="40000"/>
                      </a:schemeClr>
                    </a:solidFill>
                  </a:tcPr>
                </a:tc>
              </a:tr>
              <a:tr h="436685">
                <a:tc>
                  <a:txBody>
                    <a:bodyPr/>
                    <a:lstStyle/>
                    <a:p>
                      <a:pPr algn="just">
                        <a:spcAft>
                          <a:spcPts val="0"/>
                        </a:spcAft>
                      </a:pPr>
                      <a:r>
                        <a:rPr lang="pt-PT" sz="2400">
                          <a:effectLst/>
                        </a:rPr>
                        <a:t>5ª- </a:t>
                      </a:r>
                      <a:endParaRPr lang="cs-CZ" sz="24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2400">
                          <a:effectLst/>
                        </a:rPr>
                        <a:t> 0</a:t>
                      </a:r>
                      <a:endParaRPr lang="cs-CZ" sz="2400">
                        <a:effectLst/>
                        <a:latin typeface="Times New Roman"/>
                        <a:ea typeface="Times New Roman"/>
                      </a:endParaRPr>
                    </a:p>
                  </a:txBody>
                  <a:tcPr marL="68580" marR="68580" marT="0" marB="0">
                    <a:solidFill>
                      <a:schemeClr val="accent1">
                        <a:lumMod val="20000"/>
                        <a:lumOff val="80000"/>
                      </a:schemeClr>
                    </a:solidFill>
                  </a:tcPr>
                </a:tc>
                <a:tc>
                  <a:txBody>
                    <a:bodyPr/>
                    <a:lstStyle/>
                    <a:p>
                      <a:pPr algn="ctr">
                        <a:spcAft>
                          <a:spcPts val="0"/>
                        </a:spcAft>
                      </a:pPr>
                      <a:r>
                        <a:rPr lang="pt-PT" sz="2400">
                          <a:effectLst/>
                        </a:rPr>
                        <a:t> 62</a:t>
                      </a:r>
                      <a:endParaRPr lang="cs-CZ" sz="2400">
                        <a:effectLst/>
                        <a:latin typeface="Times New Roman"/>
                        <a:ea typeface="Times New Roman"/>
                      </a:endParaRPr>
                    </a:p>
                  </a:txBody>
                  <a:tcPr marL="68580" marR="68580" marT="0" marB="0">
                    <a:solidFill>
                      <a:schemeClr val="accent3">
                        <a:lumMod val="60000"/>
                        <a:lumOff val="40000"/>
                      </a:schemeClr>
                    </a:solidFill>
                  </a:tcPr>
                </a:tc>
              </a:tr>
              <a:tr h="436685">
                <a:tc>
                  <a:txBody>
                    <a:bodyPr/>
                    <a:lstStyle/>
                    <a:p>
                      <a:pPr algn="just">
                        <a:spcAft>
                          <a:spcPts val="0"/>
                        </a:spcAft>
                      </a:pPr>
                      <a:r>
                        <a:rPr lang="pt-PT" sz="2400">
                          <a:effectLst/>
                        </a:rPr>
                        <a:t>6ª- </a:t>
                      </a:r>
                      <a:endParaRPr lang="cs-CZ" sz="2400">
                        <a:effectLst/>
                        <a:latin typeface="Times New Roman"/>
                        <a:ea typeface="Times New Roman"/>
                      </a:endParaRPr>
                    </a:p>
                  </a:txBody>
                  <a:tcPr marL="68580" marR="68580" marT="0" marB="0"/>
                </a:tc>
                <a:tc vMerge="1">
                  <a:txBody>
                    <a:bodyPr/>
                    <a:lstStyle/>
                    <a:p>
                      <a:endParaRPr lang="cs-CZ"/>
                    </a:p>
                  </a:txBody>
                  <a:tcPr/>
                </a:tc>
                <a:tc>
                  <a:txBody>
                    <a:bodyPr/>
                    <a:lstStyle/>
                    <a:p>
                      <a:pPr>
                        <a:spcAft>
                          <a:spcPts val="0"/>
                        </a:spcAft>
                        <a:tabLst>
                          <a:tab pos="437515" algn="l"/>
                          <a:tab pos="554355" algn="ctr"/>
                        </a:tabLst>
                      </a:pPr>
                      <a:r>
                        <a:rPr lang="pt-PT" sz="2400">
                          <a:effectLst/>
                        </a:rPr>
                        <a:t>	      </a:t>
                      </a:r>
                      <a:r>
                        <a:rPr lang="pt-PT" sz="2400" smtClean="0">
                          <a:effectLst/>
                        </a:rPr>
                        <a:t>         0</a:t>
                      </a:r>
                      <a:endParaRPr lang="cs-CZ" sz="2400">
                        <a:effectLst/>
                        <a:latin typeface="Times New Roman"/>
                        <a:ea typeface="Times New Roman"/>
                      </a:endParaRPr>
                    </a:p>
                  </a:txBody>
                  <a:tcPr marL="68580" marR="68580" marT="0" marB="0">
                    <a:solidFill>
                      <a:schemeClr val="accent1">
                        <a:lumMod val="20000"/>
                        <a:lumOff val="80000"/>
                      </a:schemeClr>
                    </a:solidFill>
                  </a:tcPr>
                </a:tc>
                <a:tc>
                  <a:txBody>
                    <a:bodyPr/>
                    <a:lstStyle/>
                    <a:p>
                      <a:pPr algn="ctr">
                        <a:spcAft>
                          <a:spcPts val="0"/>
                        </a:spcAft>
                      </a:pPr>
                      <a:r>
                        <a:rPr lang="pt-PT" sz="2400">
                          <a:effectLst/>
                        </a:rPr>
                        <a:t> 71</a:t>
                      </a:r>
                      <a:endParaRPr lang="cs-CZ" sz="2400">
                        <a:effectLst/>
                        <a:latin typeface="Times New Roman"/>
                        <a:ea typeface="Times New Roman"/>
                      </a:endParaRPr>
                    </a:p>
                  </a:txBody>
                  <a:tcPr marL="68580" marR="68580" marT="0" marB="0">
                    <a:solidFill>
                      <a:schemeClr val="accent3">
                        <a:lumMod val="60000"/>
                        <a:lumOff val="40000"/>
                      </a:schemeClr>
                    </a:solidFill>
                  </a:tcPr>
                </a:tc>
              </a:tr>
              <a:tr h="436685">
                <a:tc>
                  <a:txBody>
                    <a:bodyPr/>
                    <a:lstStyle/>
                    <a:p>
                      <a:pPr algn="just">
                        <a:spcAft>
                          <a:spcPts val="0"/>
                        </a:spcAft>
                      </a:pPr>
                      <a:r>
                        <a:rPr lang="pt-PT" sz="2400">
                          <a:effectLst/>
                        </a:rPr>
                        <a:t>sábado</a:t>
                      </a:r>
                      <a:endParaRPr lang="cs-CZ" sz="2400">
                        <a:effectLst/>
                        <a:latin typeface="Times New Roman"/>
                        <a:ea typeface="Times New Roman"/>
                      </a:endParaRPr>
                    </a:p>
                  </a:txBody>
                  <a:tcPr marL="68580" marR="68580" marT="0" marB="0"/>
                </a:tc>
                <a:tc rowSpan="2">
                  <a:txBody>
                    <a:bodyPr/>
                    <a:lstStyle/>
                    <a:p>
                      <a:pPr algn="ctr">
                        <a:spcAft>
                          <a:spcPts val="0"/>
                        </a:spcAft>
                      </a:pPr>
                      <a:r>
                        <a:rPr lang="pt-PT" sz="2400">
                          <a:effectLst/>
                        </a:rPr>
                        <a:t> </a:t>
                      </a:r>
                      <a:endParaRPr lang="cs-CZ" sz="2400">
                        <a:effectLst/>
                        <a:latin typeface="Times New Roman"/>
                        <a:ea typeface="Times New Roman"/>
                      </a:endParaRPr>
                    </a:p>
                  </a:txBody>
                  <a:tcPr marL="68580" marR="68580" marT="0" marB="0">
                    <a:solidFill>
                      <a:schemeClr val="tx2">
                        <a:lumMod val="20000"/>
                        <a:lumOff val="80000"/>
                      </a:schemeClr>
                    </a:solidFill>
                  </a:tcPr>
                </a:tc>
                <a:tc>
                  <a:txBody>
                    <a:bodyPr/>
                    <a:lstStyle/>
                    <a:p>
                      <a:pPr algn="ctr">
                        <a:spcAft>
                          <a:spcPts val="0"/>
                        </a:spcAft>
                      </a:pPr>
                      <a:r>
                        <a:rPr lang="pt-PT" sz="2400">
                          <a:effectLst/>
                        </a:rPr>
                        <a:t> 1</a:t>
                      </a:r>
                      <a:endParaRPr lang="cs-CZ" sz="2400">
                        <a:effectLst/>
                        <a:latin typeface="Times New Roman"/>
                        <a:ea typeface="Times New Roman"/>
                      </a:endParaRPr>
                    </a:p>
                  </a:txBody>
                  <a:tcPr marL="68580" marR="68580" marT="0" marB="0">
                    <a:solidFill>
                      <a:schemeClr val="accent3">
                        <a:lumMod val="40000"/>
                        <a:lumOff val="60000"/>
                      </a:schemeClr>
                    </a:solidFill>
                  </a:tcPr>
                </a:tc>
                <a:tc>
                  <a:txBody>
                    <a:bodyPr/>
                    <a:lstStyle/>
                    <a:p>
                      <a:pPr algn="ctr">
                        <a:spcAft>
                          <a:spcPts val="0"/>
                        </a:spcAft>
                      </a:pPr>
                      <a:r>
                        <a:rPr lang="pt-PT" sz="2400">
                          <a:effectLst/>
                        </a:rPr>
                        <a:t> 84</a:t>
                      </a:r>
                      <a:endParaRPr lang="cs-CZ" sz="2400">
                        <a:effectLst/>
                        <a:latin typeface="Times New Roman"/>
                        <a:ea typeface="Times New Roman"/>
                      </a:endParaRPr>
                    </a:p>
                  </a:txBody>
                  <a:tcPr marL="68580" marR="68580" marT="0" marB="0">
                    <a:solidFill>
                      <a:schemeClr val="accent3">
                        <a:lumMod val="60000"/>
                        <a:lumOff val="40000"/>
                      </a:schemeClr>
                    </a:solidFill>
                  </a:tcPr>
                </a:tc>
              </a:tr>
              <a:tr h="551967">
                <a:tc>
                  <a:txBody>
                    <a:bodyPr/>
                    <a:lstStyle/>
                    <a:p>
                      <a:pPr algn="just">
                        <a:spcAft>
                          <a:spcPts val="0"/>
                        </a:spcAft>
                      </a:pPr>
                      <a:r>
                        <a:rPr lang="pt-PT" sz="2400">
                          <a:effectLst/>
                        </a:rPr>
                        <a:t>domingo</a:t>
                      </a:r>
                      <a:endParaRPr lang="cs-CZ" sz="2400">
                        <a:effectLst/>
                        <a:latin typeface="Times New Roman"/>
                        <a:ea typeface="Times New Roman"/>
                      </a:endParaRPr>
                    </a:p>
                  </a:txBody>
                  <a:tcPr marL="68580" marR="68580" marT="0" marB="0"/>
                </a:tc>
                <a:tc vMerge="1">
                  <a:txBody>
                    <a:bodyPr/>
                    <a:lstStyle/>
                    <a:p>
                      <a:endParaRPr lang="cs-CZ"/>
                    </a:p>
                  </a:txBody>
                  <a:tcPr/>
                </a:tc>
                <a:tc>
                  <a:txBody>
                    <a:bodyPr/>
                    <a:lstStyle/>
                    <a:p>
                      <a:pPr algn="ctr">
                        <a:spcAft>
                          <a:spcPts val="0"/>
                        </a:spcAft>
                      </a:pPr>
                      <a:r>
                        <a:rPr lang="pt-PT" sz="2400">
                          <a:effectLst/>
                        </a:rPr>
                        <a:t> 0</a:t>
                      </a:r>
                      <a:endParaRPr lang="cs-CZ" sz="2400">
                        <a:effectLst/>
                        <a:latin typeface="Times New Roman"/>
                        <a:ea typeface="Times New Roman"/>
                      </a:endParaRPr>
                    </a:p>
                  </a:txBody>
                  <a:tcPr marL="68580" marR="68580" marT="0" marB="0">
                    <a:solidFill>
                      <a:schemeClr val="accent1">
                        <a:lumMod val="20000"/>
                        <a:lumOff val="80000"/>
                      </a:schemeClr>
                    </a:solidFill>
                  </a:tcPr>
                </a:tc>
                <a:tc>
                  <a:txBody>
                    <a:bodyPr/>
                    <a:lstStyle/>
                    <a:p>
                      <a:pPr algn="ctr">
                        <a:spcAft>
                          <a:spcPts val="0"/>
                        </a:spcAft>
                      </a:pPr>
                      <a:r>
                        <a:rPr lang="pt-PT" sz="2400">
                          <a:effectLst/>
                        </a:rPr>
                        <a:t> 72</a:t>
                      </a:r>
                      <a:endParaRPr lang="cs-CZ" sz="2400">
                        <a:effectLst/>
                        <a:latin typeface="Times New Roman"/>
                        <a:ea typeface="Times New Roman"/>
                      </a:endParaRPr>
                    </a:p>
                  </a:txBody>
                  <a:tcPr marL="68580" marR="68580" marT="0" marB="0">
                    <a:solidFill>
                      <a:schemeClr val="accent3">
                        <a:lumMod val="60000"/>
                        <a:lumOff val="40000"/>
                      </a:schemeClr>
                    </a:solidFill>
                  </a:tcPr>
                </a:tc>
              </a:tr>
            </a:tbl>
          </a:graphicData>
        </a:graphic>
      </p:graphicFrame>
    </p:spTree>
    <p:extLst>
      <p:ext uri="{BB962C8B-B14F-4D97-AF65-F5344CB8AC3E}">
        <p14:creationId xmlns:p14="http://schemas.microsoft.com/office/powerpoint/2010/main" val="193968816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1" algn="ctr" rtl="0">
              <a:spcBef>
                <a:spcPct val="0"/>
              </a:spcBef>
            </a:pPr>
            <a:r>
              <a:rPr lang="pt-PT" sz="4000" b="1" smtClean="0">
                <a:solidFill>
                  <a:schemeClr val="tx2">
                    <a:lumMod val="60000"/>
                    <a:lumOff val="40000"/>
                  </a:schemeClr>
                </a:solidFill>
              </a:rPr>
              <a:t>Análise aspetual</a:t>
            </a:r>
            <a:r>
              <a:rPr lang="cs-CZ" sz="4000" smtClean="0"/>
              <a:t/>
            </a:r>
            <a:br>
              <a:rPr lang="cs-CZ" sz="4000" smtClean="0"/>
            </a:br>
            <a:endParaRPr lang="cs-CZ" sz="4000"/>
          </a:p>
        </p:txBody>
      </p:sp>
      <p:sp>
        <p:nvSpPr>
          <p:cNvPr id="3" name="Zástupný symbol pro obsah 2"/>
          <p:cNvSpPr>
            <a:spLocks noGrp="1"/>
          </p:cNvSpPr>
          <p:nvPr>
            <p:ph idx="1"/>
          </p:nvPr>
        </p:nvSpPr>
        <p:spPr/>
        <p:txBody>
          <a:bodyPr>
            <a:noAutofit/>
          </a:bodyPr>
          <a:lstStyle/>
          <a:p>
            <a:pPr marL="0" indent="0">
              <a:buNone/>
            </a:pPr>
            <a:r>
              <a:rPr lang="pt-PT" sz="2800" smtClean="0"/>
              <a:t>singularidade oposta à  </a:t>
            </a:r>
            <a:r>
              <a:rPr lang="pt-PT" sz="2800" b="1"/>
              <a:t>pluralidade das ocorrências </a:t>
            </a:r>
            <a:r>
              <a:rPr lang="pt-PT" sz="2800"/>
              <a:t>da predicação </a:t>
            </a:r>
            <a:endParaRPr lang="pt-PT" sz="2800" smtClean="0"/>
          </a:p>
          <a:p>
            <a:pPr marL="0" indent="0">
              <a:buNone/>
            </a:pPr>
            <a:endParaRPr lang="pt-PT" sz="2800"/>
          </a:p>
          <a:p>
            <a:pPr marL="0" indent="0">
              <a:buNone/>
            </a:pPr>
            <a:r>
              <a:rPr lang="pt-PT" sz="2800" smtClean="0">
                <a:solidFill>
                  <a:srgbClr val="FF0000"/>
                </a:solidFill>
              </a:rPr>
              <a:t>ITERATIVO</a:t>
            </a:r>
            <a:r>
              <a:rPr lang="pt-PT" sz="2800">
                <a:solidFill>
                  <a:srgbClr val="FF0000"/>
                </a:solidFill>
              </a:rPr>
              <a:t>:		</a:t>
            </a:r>
            <a:r>
              <a:rPr lang="pt-PT" sz="2800" i="1">
                <a:solidFill>
                  <a:srgbClr val="FF0000"/>
                </a:solidFill>
              </a:rPr>
              <a:t>Este mês, vamos à piscina </a:t>
            </a:r>
            <a:r>
              <a:rPr lang="pt-PT" sz="2800" b="1" i="1">
                <a:solidFill>
                  <a:srgbClr val="FF0000"/>
                </a:solidFill>
              </a:rPr>
              <a:t>às sextas</a:t>
            </a:r>
            <a:r>
              <a:rPr lang="pt-PT" sz="2800" i="1">
                <a:solidFill>
                  <a:srgbClr val="FF0000"/>
                </a:solidFill>
              </a:rPr>
              <a:t>.</a:t>
            </a:r>
            <a:r>
              <a:rPr lang="pt-PT" sz="2800">
                <a:solidFill>
                  <a:srgbClr val="FF0000"/>
                </a:solidFill>
              </a:rPr>
              <a:t> </a:t>
            </a:r>
            <a:endParaRPr lang="cs-CZ" sz="2800">
              <a:solidFill>
                <a:srgbClr val="FF0000"/>
              </a:solidFill>
            </a:endParaRPr>
          </a:p>
          <a:p>
            <a:pPr marL="0" lvl="0" indent="0">
              <a:buNone/>
            </a:pPr>
            <a:r>
              <a:rPr lang="pt-PT" sz="2800">
                <a:solidFill>
                  <a:schemeClr val="tx2">
                    <a:lumMod val="60000"/>
                    <a:lumOff val="40000"/>
                  </a:schemeClr>
                </a:solidFill>
              </a:rPr>
              <a:t>FREQUENTATIVO:	</a:t>
            </a:r>
            <a:r>
              <a:rPr lang="pt-PT" sz="2800" b="1" i="1">
                <a:solidFill>
                  <a:schemeClr val="tx2">
                    <a:lumMod val="60000"/>
                    <a:lumOff val="40000"/>
                  </a:schemeClr>
                </a:solidFill>
              </a:rPr>
              <a:t>Aos domingos</a:t>
            </a:r>
            <a:r>
              <a:rPr lang="pt-PT" sz="2800" i="1">
                <a:solidFill>
                  <a:schemeClr val="tx2">
                    <a:lumMod val="60000"/>
                    <a:lumOff val="40000"/>
                  </a:schemeClr>
                </a:solidFill>
              </a:rPr>
              <a:t> almoçamos fora</a:t>
            </a:r>
            <a:r>
              <a:rPr lang="pt-PT" sz="2800">
                <a:solidFill>
                  <a:schemeClr val="tx2">
                    <a:lumMod val="60000"/>
                    <a:lumOff val="40000"/>
                  </a:schemeClr>
                </a:solidFill>
              </a:rPr>
              <a:t>.</a:t>
            </a:r>
            <a:endParaRPr lang="cs-CZ" sz="2800">
              <a:solidFill>
                <a:schemeClr val="tx2">
                  <a:lumMod val="60000"/>
                  <a:lumOff val="40000"/>
                </a:schemeClr>
              </a:solidFill>
            </a:endParaRPr>
          </a:p>
          <a:p>
            <a:pPr marL="0" lvl="0" indent="0">
              <a:buNone/>
            </a:pPr>
            <a:r>
              <a:rPr lang="pt-PT" sz="2800">
                <a:solidFill>
                  <a:srgbClr val="7030A0"/>
                </a:solidFill>
              </a:rPr>
              <a:t>HABITUAL:  	</a:t>
            </a:r>
            <a:r>
              <a:rPr lang="pt-PT" sz="2800" smtClean="0">
                <a:solidFill>
                  <a:srgbClr val="7030A0"/>
                </a:solidFill>
              </a:rPr>
              <a:t>	</a:t>
            </a:r>
            <a:r>
              <a:rPr lang="pt-PT" sz="2800" i="1" smtClean="0">
                <a:solidFill>
                  <a:srgbClr val="7030A0"/>
                </a:solidFill>
              </a:rPr>
              <a:t>É </a:t>
            </a:r>
            <a:r>
              <a:rPr lang="pt-PT" sz="2800" i="1">
                <a:solidFill>
                  <a:srgbClr val="7030A0"/>
                </a:solidFill>
              </a:rPr>
              <a:t>costume ela vir </a:t>
            </a:r>
            <a:r>
              <a:rPr lang="pt-PT" sz="2800" b="1" i="1" smtClean="0">
                <a:solidFill>
                  <a:srgbClr val="7030A0"/>
                </a:solidFill>
              </a:rPr>
              <a:t>à terça-</a:t>
            </a:r>
            <a:r>
              <a:rPr lang="pt-PT" sz="2800" b="1" i="1">
                <a:solidFill>
                  <a:srgbClr val="7030A0"/>
                </a:solidFill>
              </a:rPr>
              <a:t>	</a:t>
            </a:r>
            <a:r>
              <a:rPr lang="pt-PT" sz="2800" b="1" i="1" smtClean="0">
                <a:solidFill>
                  <a:srgbClr val="7030A0"/>
                </a:solidFill>
              </a:rPr>
              <a:t>feira</a:t>
            </a:r>
            <a:r>
              <a:rPr lang="pt-PT" sz="2800" b="1" i="1"/>
              <a:t>.</a:t>
            </a:r>
            <a:r>
              <a:rPr lang="pt-PT" sz="2800" i="1"/>
              <a:t> </a:t>
            </a:r>
            <a:endParaRPr lang="cs-CZ" sz="2800"/>
          </a:p>
          <a:p>
            <a:pPr marL="0" indent="0">
              <a:buNone/>
            </a:pPr>
            <a:r>
              <a:rPr lang="pt-PT" sz="2800">
                <a:solidFill>
                  <a:schemeClr val="accent3">
                    <a:lumMod val="75000"/>
                  </a:schemeClr>
                </a:solidFill>
              </a:rPr>
              <a:t>GNÓMICO:		</a:t>
            </a:r>
            <a:r>
              <a:rPr lang="pt-PT" sz="2800" i="1">
                <a:solidFill>
                  <a:schemeClr val="accent3">
                    <a:lumMod val="75000"/>
                  </a:schemeClr>
                </a:solidFill>
              </a:rPr>
              <a:t>Talvez chore</a:t>
            </a:r>
            <a:r>
              <a:rPr lang="pt-PT" sz="2800">
                <a:solidFill>
                  <a:schemeClr val="accent3">
                    <a:lumMod val="75000"/>
                  </a:schemeClr>
                </a:solidFill>
              </a:rPr>
              <a:t> </a:t>
            </a:r>
            <a:r>
              <a:rPr lang="pt-PT" sz="2800" b="1" i="1">
                <a:solidFill>
                  <a:schemeClr val="accent3">
                    <a:lumMod val="75000"/>
                  </a:schemeClr>
                </a:solidFill>
              </a:rPr>
              <a:t>ao domingo</a:t>
            </a:r>
            <a:r>
              <a:rPr lang="pt-PT" sz="2800">
                <a:solidFill>
                  <a:schemeClr val="accent3">
                    <a:lumMod val="75000"/>
                  </a:schemeClr>
                </a:solidFill>
              </a:rPr>
              <a:t> </a:t>
            </a:r>
            <a:r>
              <a:rPr lang="pt-PT" sz="2800" i="1">
                <a:solidFill>
                  <a:schemeClr val="accent3">
                    <a:lumMod val="75000"/>
                  </a:schemeClr>
                </a:solidFill>
              </a:rPr>
              <a:t>o que ri </a:t>
            </a:r>
            <a:r>
              <a:rPr lang="pt-PT" sz="2800" b="1" i="1">
                <a:solidFill>
                  <a:schemeClr val="accent3">
                    <a:lumMod val="75000"/>
                  </a:schemeClr>
                </a:solidFill>
              </a:rPr>
              <a:t>à </a:t>
            </a:r>
            <a:endParaRPr lang="pt-PT" sz="2800" b="1" i="1" smtClean="0">
              <a:solidFill>
                <a:schemeClr val="accent3">
                  <a:lumMod val="75000"/>
                </a:schemeClr>
              </a:solidFill>
            </a:endParaRPr>
          </a:p>
          <a:p>
            <a:pPr marL="0" indent="0">
              <a:buNone/>
            </a:pPr>
            <a:r>
              <a:rPr lang="pt-PT" sz="2800" b="1" i="1">
                <a:solidFill>
                  <a:schemeClr val="accent3">
                    <a:lumMod val="75000"/>
                  </a:schemeClr>
                </a:solidFill>
              </a:rPr>
              <a:t>	</a:t>
            </a:r>
            <a:r>
              <a:rPr lang="pt-PT" sz="2800" b="1" i="1" smtClean="0">
                <a:solidFill>
                  <a:schemeClr val="accent3">
                    <a:lumMod val="75000"/>
                  </a:schemeClr>
                </a:solidFill>
              </a:rPr>
              <a:t>		sexta-feira</a:t>
            </a:r>
          </a:p>
          <a:p>
            <a:pPr marL="0" indent="0">
              <a:buNone/>
            </a:pPr>
            <a:endParaRPr lang="pt-PT" sz="2800" b="1" i="1">
              <a:solidFill>
                <a:schemeClr val="accent3">
                  <a:lumMod val="75000"/>
                </a:schemeClr>
              </a:solidFill>
            </a:endParaRPr>
          </a:p>
          <a:p>
            <a:pPr marL="0" indent="0">
              <a:buNone/>
            </a:pPr>
            <a:r>
              <a:rPr lang="cs-CZ" sz="2800" smtClean="0"/>
              <a:t> </a:t>
            </a:r>
            <a:endParaRPr lang="cs-CZ" sz="2800"/>
          </a:p>
        </p:txBody>
      </p:sp>
    </p:spTree>
    <p:extLst>
      <p:ext uri="{BB962C8B-B14F-4D97-AF65-F5344CB8AC3E}">
        <p14:creationId xmlns:p14="http://schemas.microsoft.com/office/powerpoint/2010/main" val="1451977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1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125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125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125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125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down)">
                                      <p:cBhvr>
                                        <p:cTn id="37" dur="12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t-PT" b="1" smtClean="0">
                <a:solidFill>
                  <a:schemeClr val="accent2">
                    <a:lumMod val="60000"/>
                    <a:lumOff val="40000"/>
                  </a:schemeClr>
                </a:solidFill>
              </a:rPr>
              <a:t>pluralidade das ocorrências</a:t>
            </a:r>
            <a:r>
              <a:rPr lang="pt-PT" smtClean="0"/>
              <a:t/>
            </a:r>
            <a:br>
              <a:rPr lang="pt-PT" smtClean="0"/>
            </a:br>
            <a:r>
              <a:rPr lang="pt-PT" b="1" smtClean="0">
                <a:solidFill>
                  <a:schemeClr val="tx2">
                    <a:lumMod val="60000"/>
                    <a:lumOff val="40000"/>
                  </a:schemeClr>
                </a:solidFill>
              </a:rPr>
              <a:t>iteridade, frequência e habitualidade </a:t>
            </a:r>
            <a:endParaRPr lang="cs-CZ" b="1">
              <a:solidFill>
                <a:schemeClr val="tx2">
                  <a:lumMod val="60000"/>
                  <a:lumOff val="40000"/>
                </a:schemeClr>
              </a:solidFill>
            </a:endParaRPr>
          </a:p>
        </p:txBody>
      </p:sp>
      <p:sp>
        <p:nvSpPr>
          <p:cNvPr id="3" name="Zástupný symbol pro obsah 2"/>
          <p:cNvSpPr>
            <a:spLocks noGrp="1"/>
          </p:cNvSpPr>
          <p:nvPr>
            <p:ph idx="1"/>
          </p:nvPr>
        </p:nvSpPr>
        <p:spPr/>
        <p:txBody>
          <a:bodyPr>
            <a:normAutofit fontScale="77500" lnSpcReduction="20000"/>
          </a:bodyPr>
          <a:lstStyle/>
          <a:p>
            <a:pPr marL="0" indent="0" algn="just">
              <a:buNone/>
            </a:pPr>
            <a:endParaRPr lang="pt-PT" b="1" smtClean="0"/>
          </a:p>
          <a:p>
            <a:pPr marL="0" indent="0" algn="just">
              <a:buNone/>
            </a:pPr>
            <a:r>
              <a:rPr lang="pt-PT" b="1" smtClean="0"/>
              <a:t>[N]</a:t>
            </a:r>
            <a:r>
              <a:rPr lang="pt-PT"/>
              <a:t> </a:t>
            </a:r>
            <a:r>
              <a:rPr lang="pt-PT" smtClean="0"/>
              <a:t> 		</a:t>
            </a:r>
            <a:r>
              <a:rPr lang="pt-PT" b="1" i="1" smtClean="0"/>
              <a:t>Quarta</a:t>
            </a:r>
            <a:r>
              <a:rPr lang="pt-PT" smtClean="0"/>
              <a:t> </a:t>
            </a:r>
            <a:r>
              <a:rPr lang="pt-PT" i="1"/>
              <a:t>é o seu dia de ir às aulas de informática.</a:t>
            </a:r>
            <a:r>
              <a:rPr lang="pt-PT"/>
              <a:t> </a:t>
            </a:r>
            <a:endParaRPr lang="pt-PT" smtClean="0"/>
          </a:p>
          <a:p>
            <a:pPr marL="0" indent="0" algn="just">
              <a:buNone/>
            </a:pPr>
            <a:endParaRPr lang="cs-CZ"/>
          </a:p>
          <a:p>
            <a:pPr marL="0" indent="0" algn="just">
              <a:buNone/>
            </a:pPr>
            <a:r>
              <a:rPr lang="pt-PT" b="1" smtClean="0"/>
              <a:t>[Det+N] 	</a:t>
            </a:r>
            <a:r>
              <a:rPr lang="pt-PT" b="1" i="1" smtClean="0"/>
              <a:t>A </a:t>
            </a:r>
            <a:r>
              <a:rPr lang="pt-PT" b="1" i="1"/>
              <a:t>quarta</a:t>
            </a:r>
            <a:r>
              <a:rPr lang="pt-PT" i="1"/>
              <a:t> é o dia da semana em que ela tem </a:t>
            </a:r>
            <a:endParaRPr lang="pt-PT" i="1" smtClean="0"/>
          </a:p>
          <a:p>
            <a:pPr marL="0" indent="0" algn="just">
              <a:buNone/>
            </a:pPr>
            <a:r>
              <a:rPr lang="pt-PT" i="1" smtClean="0"/>
              <a:t>		aulas </a:t>
            </a:r>
            <a:r>
              <a:rPr lang="pt-PT" i="1"/>
              <a:t>de informática</a:t>
            </a:r>
            <a:r>
              <a:rPr lang="pt-PT"/>
              <a:t>.</a:t>
            </a:r>
            <a:endParaRPr lang="cs-CZ"/>
          </a:p>
          <a:p>
            <a:pPr marL="0" indent="0" algn="just">
              <a:buNone/>
            </a:pPr>
            <a:r>
              <a:rPr lang="pt-PT" b="1"/>
              <a:t> </a:t>
            </a:r>
            <a:endParaRPr lang="cs-CZ" b="1"/>
          </a:p>
          <a:p>
            <a:pPr marL="0" indent="0" algn="just">
              <a:buNone/>
            </a:pPr>
            <a:r>
              <a:rPr lang="pt-PT" b="1" smtClean="0"/>
              <a:t>[</a:t>
            </a:r>
            <a:r>
              <a:rPr lang="pt-PT" b="1"/>
              <a:t>Prep+Det+N] </a:t>
            </a:r>
            <a:r>
              <a:rPr lang="pt-PT" b="1" smtClean="0"/>
              <a:t> </a:t>
            </a:r>
            <a:r>
              <a:rPr lang="pt-PT" i="1" smtClean="0"/>
              <a:t>Tem </a:t>
            </a:r>
            <a:r>
              <a:rPr lang="pt-PT" i="1"/>
              <a:t>aulas de música </a:t>
            </a:r>
            <a:r>
              <a:rPr lang="pt-PT" b="1" i="1"/>
              <a:t>à quinta-feira</a:t>
            </a:r>
            <a:r>
              <a:rPr lang="pt-PT" i="1"/>
              <a:t> à tarde</a:t>
            </a:r>
            <a:r>
              <a:rPr lang="pt-PT"/>
              <a:t>. </a:t>
            </a:r>
            <a:endParaRPr lang="cs-CZ"/>
          </a:p>
          <a:p>
            <a:pPr marL="0" indent="0" algn="just">
              <a:buNone/>
            </a:pPr>
            <a:endParaRPr lang="pt-PT" smtClean="0"/>
          </a:p>
          <a:p>
            <a:pPr marL="0" indent="0" algn="just">
              <a:buNone/>
            </a:pPr>
            <a:r>
              <a:rPr lang="pt-PT" b="1" smtClean="0"/>
              <a:t>[</a:t>
            </a:r>
            <a:r>
              <a:rPr lang="pt-PT" b="1"/>
              <a:t>Prep+Det+N+N] </a:t>
            </a:r>
            <a:r>
              <a:rPr lang="pt-PT" b="1" i="1" smtClean="0"/>
              <a:t>Às </a:t>
            </a:r>
            <a:r>
              <a:rPr lang="pt-PT" b="1" i="1"/>
              <a:t>quintas-feiras</a:t>
            </a:r>
            <a:r>
              <a:rPr lang="pt-PT" i="1"/>
              <a:t>  tem aulas de música.</a:t>
            </a:r>
            <a:endParaRPr lang="cs-CZ"/>
          </a:p>
          <a:p>
            <a:pPr marL="0" indent="0" algn="just">
              <a:buNone/>
            </a:pPr>
            <a:endParaRPr lang="pt-PT"/>
          </a:p>
          <a:p>
            <a:pPr marL="0" indent="0" algn="just">
              <a:buNone/>
            </a:pPr>
            <a:r>
              <a:rPr lang="pt-PT" b="1" smtClean="0"/>
              <a:t>N</a:t>
            </a:r>
            <a:r>
              <a:rPr lang="pt-PT" b="1"/>
              <a:t>+[Prep+Det+N]  </a:t>
            </a:r>
            <a:r>
              <a:rPr lang="pt-PT" i="1" smtClean="0"/>
              <a:t>reunião</a:t>
            </a:r>
            <a:r>
              <a:rPr lang="pt-PT" smtClean="0"/>
              <a:t> </a:t>
            </a:r>
            <a:r>
              <a:rPr lang="pt-PT" b="1" i="1"/>
              <a:t>das</a:t>
            </a:r>
            <a:r>
              <a:rPr lang="pt-PT" i="1"/>
              <a:t> segundas-feiras</a:t>
            </a:r>
            <a:r>
              <a:rPr lang="pt-PT"/>
              <a:t> 		 </a:t>
            </a:r>
            <a:r>
              <a:rPr lang="pt-PT" i="1"/>
              <a:t> </a:t>
            </a:r>
            <a:r>
              <a:rPr lang="pt-PT"/>
              <a:t> </a:t>
            </a:r>
            <a:endParaRPr lang="cs-CZ"/>
          </a:p>
          <a:p>
            <a:endParaRPr lang="cs-CZ"/>
          </a:p>
        </p:txBody>
      </p:sp>
    </p:spTree>
    <p:extLst>
      <p:ext uri="{BB962C8B-B14F-4D97-AF65-F5344CB8AC3E}">
        <p14:creationId xmlns:p14="http://schemas.microsoft.com/office/powerpoint/2010/main" val="2225359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down)">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wipe(down)">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t-PT" b="1" i="1" smtClean="0">
                <a:solidFill>
                  <a:schemeClr val="accent3">
                    <a:lumMod val="60000"/>
                    <a:lumOff val="40000"/>
                  </a:schemeClr>
                </a:solidFill>
              </a:rPr>
              <a:t>aspeto gnómico</a:t>
            </a:r>
            <a:endParaRPr lang="cs-CZ" b="1" i="1">
              <a:solidFill>
                <a:schemeClr val="accent3">
                  <a:lumMod val="60000"/>
                  <a:lumOff val="40000"/>
                </a:schemeClr>
              </a:solidFill>
            </a:endParaRPr>
          </a:p>
        </p:txBody>
      </p:sp>
      <p:sp>
        <p:nvSpPr>
          <p:cNvPr id="3" name="Zástupný symbol pro obsah 2"/>
          <p:cNvSpPr>
            <a:spLocks noGrp="1"/>
          </p:cNvSpPr>
          <p:nvPr>
            <p:ph idx="1"/>
          </p:nvPr>
        </p:nvSpPr>
        <p:spPr>
          <a:xfrm>
            <a:off x="457200" y="1340768"/>
            <a:ext cx="8229600" cy="5400600"/>
          </a:xfrm>
        </p:spPr>
        <p:txBody>
          <a:bodyPr>
            <a:noAutofit/>
          </a:bodyPr>
          <a:lstStyle/>
          <a:p>
            <a:pPr marL="0" indent="0" algn="ctr">
              <a:buNone/>
            </a:pPr>
            <a:r>
              <a:rPr lang="pt-PT" sz="1800" b="1" smtClean="0"/>
              <a:t> [</a:t>
            </a:r>
            <a:r>
              <a:rPr lang="pt-PT" sz="1800" b="1"/>
              <a:t>N</a:t>
            </a:r>
            <a:r>
              <a:rPr lang="pt-PT" sz="1800" b="1" smtClean="0"/>
              <a:t>]</a:t>
            </a:r>
            <a:endParaRPr lang="cs-CZ" sz="1800" b="1"/>
          </a:p>
          <a:p>
            <a:pPr marL="0" indent="0" algn="ctr">
              <a:buNone/>
            </a:pPr>
            <a:r>
              <a:rPr lang="pt-PT" sz="1800" b="1" i="1" smtClean="0"/>
              <a:t>Sexta-feira</a:t>
            </a:r>
            <a:r>
              <a:rPr lang="pt-PT" sz="1800" i="1" smtClean="0"/>
              <a:t> </a:t>
            </a:r>
            <a:r>
              <a:rPr lang="pt-PT" sz="1800" i="1"/>
              <a:t>treze dá azar. </a:t>
            </a:r>
            <a:endParaRPr lang="cs-CZ" sz="1800"/>
          </a:p>
          <a:p>
            <a:pPr marL="0" indent="0" algn="ctr">
              <a:buNone/>
            </a:pPr>
            <a:r>
              <a:rPr lang="pt-PT" sz="1800" i="1" smtClean="0"/>
              <a:t>Não </a:t>
            </a:r>
            <a:r>
              <a:rPr lang="pt-PT" sz="1800" i="1"/>
              <a:t>há </a:t>
            </a:r>
            <a:r>
              <a:rPr lang="pt-PT" sz="1800" b="1" i="1"/>
              <a:t>domingo</a:t>
            </a:r>
            <a:r>
              <a:rPr lang="pt-PT" sz="1800" i="1"/>
              <a:t> sem missa, nem segunda sem premissa. </a:t>
            </a:r>
            <a:endParaRPr lang="cs-CZ" sz="1800"/>
          </a:p>
          <a:p>
            <a:pPr marL="0" indent="0" algn="ctr">
              <a:buNone/>
            </a:pPr>
            <a:r>
              <a:rPr lang="pt-PT" sz="1800" i="1"/>
              <a:t>Não há </a:t>
            </a:r>
            <a:r>
              <a:rPr lang="pt-PT" sz="1800" b="1" i="1"/>
              <a:t>sábado</a:t>
            </a:r>
            <a:r>
              <a:rPr lang="pt-PT" sz="1800" i="1"/>
              <a:t> sem sol, nem </a:t>
            </a:r>
            <a:r>
              <a:rPr lang="pt-PT" sz="1800" b="1" i="1"/>
              <a:t>domingo</a:t>
            </a:r>
            <a:r>
              <a:rPr lang="pt-PT" sz="1800" i="1"/>
              <a:t> sem missa, nem </a:t>
            </a:r>
            <a:r>
              <a:rPr lang="pt-PT" sz="1800" b="1" i="1"/>
              <a:t>segunda</a:t>
            </a:r>
            <a:r>
              <a:rPr lang="pt-PT" sz="1800" i="1"/>
              <a:t> sem preguiça. </a:t>
            </a:r>
            <a:endParaRPr lang="cs-CZ" sz="1800"/>
          </a:p>
          <a:p>
            <a:pPr marL="0" indent="0" algn="ctr">
              <a:buNone/>
            </a:pPr>
            <a:endParaRPr lang="cs-CZ" sz="1800" b="1"/>
          </a:p>
          <a:p>
            <a:pPr marL="0" indent="0" algn="ctr">
              <a:buNone/>
            </a:pPr>
            <a:r>
              <a:rPr lang="pt-PT" sz="1800" b="1" smtClean="0"/>
              <a:t>[Prep+Det+N</a:t>
            </a:r>
            <a:r>
              <a:rPr lang="pt-PT" sz="1800" b="1"/>
              <a:t>]</a:t>
            </a:r>
            <a:endParaRPr lang="cs-CZ" sz="1800" b="1"/>
          </a:p>
          <a:p>
            <a:pPr marL="0" indent="0" algn="ctr">
              <a:buNone/>
            </a:pPr>
            <a:r>
              <a:rPr lang="pt-PT" sz="1800" b="1" i="1"/>
              <a:t>Às terças e sextas-feiras</a:t>
            </a:r>
            <a:r>
              <a:rPr lang="pt-PT" sz="1800" i="1"/>
              <a:t>, não cases as filhas nem urdas a teia. </a:t>
            </a:r>
            <a:endParaRPr lang="cs-CZ" sz="1800"/>
          </a:p>
          <a:p>
            <a:pPr marL="0" indent="0" algn="ctr">
              <a:buNone/>
            </a:pPr>
            <a:r>
              <a:rPr lang="pt-PT" sz="1800" i="1"/>
              <a:t>Comido o Natal </a:t>
            </a:r>
            <a:r>
              <a:rPr lang="pt-PT" sz="1800" b="1" i="1"/>
              <a:t>à segunda-feira</a:t>
            </a:r>
            <a:r>
              <a:rPr lang="pt-PT" sz="1800" i="1"/>
              <a:t> tem o lavrador que alugar a eira. </a:t>
            </a:r>
            <a:endParaRPr lang="cs-CZ" sz="1800"/>
          </a:p>
          <a:p>
            <a:pPr marL="0" indent="0" algn="ctr">
              <a:buNone/>
            </a:pPr>
            <a:r>
              <a:rPr lang="pt-PT" sz="1800" i="1"/>
              <a:t>Quem promete </a:t>
            </a:r>
            <a:r>
              <a:rPr lang="pt-PT" sz="1800" b="1" i="1"/>
              <a:t>à quarta </a:t>
            </a:r>
            <a:r>
              <a:rPr lang="pt-PT" sz="1800" i="1"/>
              <a:t>e vem </a:t>
            </a:r>
            <a:r>
              <a:rPr lang="pt-PT" sz="1800" b="1" i="1"/>
              <a:t>à quinta,</a:t>
            </a:r>
            <a:r>
              <a:rPr lang="pt-PT" sz="1800" i="1"/>
              <a:t> não faz falta que se sinta. </a:t>
            </a:r>
            <a:endParaRPr lang="cs-CZ" sz="1800"/>
          </a:p>
          <a:p>
            <a:pPr marL="0" indent="0" algn="ctr">
              <a:buNone/>
            </a:pPr>
            <a:r>
              <a:rPr lang="pt-PT" sz="1800" i="1"/>
              <a:t>Natal </a:t>
            </a:r>
            <a:r>
              <a:rPr lang="pt-PT" sz="1800" b="1" i="1"/>
              <a:t>à sexta-feira</a:t>
            </a:r>
            <a:r>
              <a:rPr lang="pt-PT" sz="1800" i="1"/>
              <a:t> por onde puderes semeia; </a:t>
            </a:r>
            <a:r>
              <a:rPr lang="pt-PT" sz="1800" b="1" i="1"/>
              <a:t>domingo</a:t>
            </a:r>
            <a:r>
              <a:rPr lang="pt-PT" sz="1800" i="1"/>
              <a:t> vende bois e compra trigo. </a:t>
            </a:r>
            <a:endParaRPr lang="cs-CZ" sz="1800"/>
          </a:p>
          <a:p>
            <a:pPr marL="0" indent="0" algn="ctr">
              <a:buNone/>
            </a:pPr>
            <a:r>
              <a:rPr lang="pt-PT" sz="1800"/>
              <a:t> </a:t>
            </a:r>
            <a:endParaRPr lang="cs-CZ" sz="1800"/>
          </a:p>
          <a:p>
            <a:pPr marL="0" indent="0" algn="ctr">
              <a:buNone/>
            </a:pPr>
            <a:r>
              <a:rPr lang="pt-PT" sz="1800" b="1"/>
              <a:t>[Adj+Det+N</a:t>
            </a:r>
            <a:r>
              <a:rPr lang="pt-PT" sz="1800" b="1" smtClean="0"/>
              <a:t>]</a:t>
            </a:r>
            <a:endParaRPr lang="cs-CZ" sz="1800" b="1"/>
          </a:p>
          <a:p>
            <a:pPr marL="0" indent="0" algn="ctr">
              <a:buNone/>
            </a:pPr>
            <a:r>
              <a:rPr lang="pt-PT" sz="1800"/>
              <a:t>Quem quer couves aos braçados cava-as </a:t>
            </a:r>
            <a:r>
              <a:rPr lang="pt-PT" sz="1800" b="1" i="1"/>
              <a:t>todos os sábados</a:t>
            </a:r>
            <a:r>
              <a:rPr lang="pt-PT" sz="1800"/>
              <a:t>. </a:t>
            </a:r>
            <a:endParaRPr lang="cs-CZ" sz="1800"/>
          </a:p>
          <a:p>
            <a:pPr marL="0" indent="0" algn="ctr">
              <a:buNone/>
            </a:pPr>
            <a:r>
              <a:rPr lang="pt-PT" sz="1800"/>
              <a:t> </a:t>
            </a:r>
            <a:endParaRPr lang="cs-CZ" sz="1800"/>
          </a:p>
          <a:p>
            <a:pPr marL="0" indent="0" algn="ctr">
              <a:buNone/>
            </a:pPr>
            <a:endParaRPr lang="cs-CZ" sz="1800"/>
          </a:p>
        </p:txBody>
      </p:sp>
    </p:spTree>
    <p:extLst>
      <p:ext uri="{BB962C8B-B14F-4D97-AF65-F5344CB8AC3E}">
        <p14:creationId xmlns:p14="http://schemas.microsoft.com/office/powerpoint/2010/main" val="2407814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down)">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wipe(down)">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wipe(down)">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wipe(down)">
                                      <p:cBhvr>
                                        <p:cTn id="62" dur="5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wipe(down)">
                                      <p:cBhvr>
                                        <p:cTn id="6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pt-PT" b="1" smtClean="0"/>
              <a:t/>
            </a:r>
            <a:br>
              <a:rPr lang="pt-PT" b="1" smtClean="0"/>
            </a:br>
            <a:r>
              <a:rPr lang="pt-PT" b="1" smtClean="0">
                <a:solidFill>
                  <a:schemeClr val="accent4">
                    <a:lumMod val="60000"/>
                    <a:lumOff val="40000"/>
                  </a:schemeClr>
                </a:solidFill>
              </a:rPr>
              <a:t>O </a:t>
            </a:r>
            <a:r>
              <a:rPr lang="pt-PT" b="1">
                <a:solidFill>
                  <a:schemeClr val="accent4">
                    <a:lumMod val="60000"/>
                    <a:lumOff val="40000"/>
                  </a:schemeClr>
                </a:solidFill>
              </a:rPr>
              <a:t>papel do </a:t>
            </a:r>
            <a:r>
              <a:rPr lang="pt-PT" b="1" u="sng">
                <a:solidFill>
                  <a:schemeClr val="accent4">
                    <a:lumMod val="60000"/>
                    <a:lumOff val="40000"/>
                  </a:schemeClr>
                </a:solidFill>
              </a:rPr>
              <a:t>artigo</a:t>
            </a:r>
            <a:r>
              <a:rPr lang="pt-PT" b="1">
                <a:solidFill>
                  <a:schemeClr val="accent4">
                    <a:lumMod val="60000"/>
                    <a:lumOff val="40000"/>
                  </a:schemeClr>
                </a:solidFill>
              </a:rPr>
              <a:t> nos sintagmas preposicionados</a:t>
            </a:r>
            <a:r>
              <a:rPr lang="cs-CZ">
                <a:solidFill>
                  <a:schemeClr val="accent4">
                    <a:lumMod val="60000"/>
                    <a:lumOff val="40000"/>
                  </a:schemeClr>
                </a:solidFill>
              </a:rPr>
              <a:t/>
            </a:r>
            <a:br>
              <a:rPr lang="cs-CZ">
                <a:solidFill>
                  <a:schemeClr val="accent4">
                    <a:lumMod val="60000"/>
                    <a:lumOff val="40000"/>
                  </a:schemeClr>
                </a:solidFill>
              </a:rPr>
            </a:br>
            <a:endParaRPr lang="cs-CZ">
              <a:solidFill>
                <a:schemeClr val="accent4">
                  <a:lumMod val="60000"/>
                  <a:lumOff val="40000"/>
                </a:schemeClr>
              </a:solidFill>
            </a:endParaRPr>
          </a:p>
        </p:txBody>
      </p:sp>
      <p:sp>
        <p:nvSpPr>
          <p:cNvPr id="3" name="Zástupný symbol pro obsah 2"/>
          <p:cNvSpPr>
            <a:spLocks noGrp="1"/>
          </p:cNvSpPr>
          <p:nvPr>
            <p:ph idx="1"/>
          </p:nvPr>
        </p:nvSpPr>
        <p:spPr>
          <a:xfrm>
            <a:off x="457200" y="1600200"/>
            <a:ext cx="8229600" cy="4925144"/>
          </a:xfrm>
        </p:spPr>
        <p:txBody>
          <a:bodyPr>
            <a:normAutofit fontScale="92500" lnSpcReduction="20000"/>
          </a:bodyPr>
          <a:lstStyle/>
          <a:p>
            <a:pPr marL="0" indent="0" algn="ctr">
              <a:buNone/>
            </a:pPr>
            <a:endParaRPr lang="pt-PT" smtClean="0"/>
          </a:p>
          <a:p>
            <a:pPr marL="0" indent="0" algn="ctr">
              <a:buNone/>
            </a:pPr>
            <a:r>
              <a:rPr lang="pt-PT" i="1" smtClean="0"/>
              <a:t> </a:t>
            </a:r>
            <a:r>
              <a:rPr lang="pt-PT" smtClean="0"/>
              <a:t> </a:t>
            </a:r>
            <a:r>
              <a:rPr lang="pt-PT"/>
              <a:t>[Prep+N</a:t>
            </a:r>
            <a:r>
              <a:rPr lang="pt-PT" smtClean="0"/>
              <a:t>]  </a:t>
            </a:r>
            <a:endParaRPr lang="pt-PT"/>
          </a:p>
          <a:p>
            <a:pPr marL="0" indent="0" algn="ctr">
              <a:buNone/>
            </a:pPr>
            <a:r>
              <a:rPr lang="pt-PT" smtClean="0"/>
              <a:t>Ter </a:t>
            </a:r>
            <a:r>
              <a:rPr lang="pt-PT"/>
              <a:t>cara </a:t>
            </a:r>
            <a:r>
              <a:rPr lang="pt-PT" b="1" i="1"/>
              <a:t>de</a:t>
            </a:r>
            <a:r>
              <a:rPr lang="pt-PT"/>
              <a:t> </a:t>
            </a:r>
            <a:r>
              <a:rPr lang="pt-PT" i="1"/>
              <a:t>sexta-feira</a:t>
            </a:r>
            <a:r>
              <a:rPr lang="pt-PT"/>
              <a:t> Santa.   </a:t>
            </a:r>
            <a:endParaRPr lang="cs-CZ"/>
          </a:p>
          <a:p>
            <a:pPr marL="0" indent="0" algn="ctr">
              <a:buNone/>
            </a:pPr>
            <a:r>
              <a:rPr lang="pt-PT"/>
              <a:t>Chuva/Obra </a:t>
            </a:r>
            <a:r>
              <a:rPr lang="pt-PT" b="1" i="1"/>
              <a:t>de</a:t>
            </a:r>
            <a:r>
              <a:rPr lang="pt-PT"/>
              <a:t> </a:t>
            </a:r>
            <a:r>
              <a:rPr lang="pt-PT" i="1"/>
              <a:t>sábado</a:t>
            </a:r>
            <a:r>
              <a:rPr lang="pt-PT"/>
              <a:t> nunca </a:t>
            </a:r>
            <a:r>
              <a:rPr lang="pt-PT" smtClean="0"/>
              <a:t>acaba</a:t>
            </a:r>
          </a:p>
          <a:p>
            <a:pPr marL="0" indent="0" algn="ctr">
              <a:buNone/>
            </a:pPr>
            <a:endParaRPr lang="pt-PT" smtClean="0"/>
          </a:p>
          <a:p>
            <a:pPr marL="0" indent="0" algn="just">
              <a:buNone/>
            </a:pPr>
            <a:r>
              <a:rPr lang="pt-PT"/>
              <a:t>Assim, a preposição “de”, sem o artigo, não só aponta para um </a:t>
            </a:r>
            <a:r>
              <a:rPr lang="pt-PT" b="1"/>
              <a:t>carácter gnómico </a:t>
            </a:r>
            <a:r>
              <a:rPr lang="pt-PT"/>
              <a:t>de toda a frase, como também classifica o nome do dia como entidade universal. </a:t>
            </a:r>
            <a:r>
              <a:rPr lang="pt-PT" b="1"/>
              <a:t>A presença do artigo</a:t>
            </a:r>
            <a:r>
              <a:rPr lang="pt-PT"/>
              <a:t>, em casos contextualmente compatíveis, permitiria </a:t>
            </a:r>
            <a:r>
              <a:rPr lang="pt-PT" b="1"/>
              <a:t>transformar</a:t>
            </a:r>
            <a:r>
              <a:rPr lang="pt-PT"/>
              <a:t> o nome classificador no </a:t>
            </a:r>
            <a:r>
              <a:rPr lang="pt-PT" smtClean="0"/>
              <a:t>identificador. </a:t>
            </a:r>
            <a:endParaRPr lang="cs-CZ"/>
          </a:p>
        </p:txBody>
      </p:sp>
    </p:spTree>
    <p:extLst>
      <p:ext uri="{BB962C8B-B14F-4D97-AF65-F5344CB8AC3E}">
        <p14:creationId xmlns:p14="http://schemas.microsoft.com/office/powerpoint/2010/main" val="564652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2" end="2"/>
                                            </p:txEl>
                                          </p:spTgt>
                                        </p:tgtEl>
                                      </p:cBhvr>
                                      <p:by x="150000" y="150000"/>
                                    </p:animScale>
                                  </p:childTnLst>
                                </p:cTn>
                              </p:par>
                              <p:par>
                                <p:cTn id="7" presetID="6" presetClass="emph" presetSubtype="0" fill="hold" nodeType="withEffect">
                                  <p:stCondLst>
                                    <p:cond delay="0"/>
                                  </p:stCondLst>
                                  <p:childTnLst>
                                    <p:animScale>
                                      <p:cBhvr>
                                        <p:cTn id="8" dur="2000" fill="hold"/>
                                        <p:tgtEl>
                                          <p:spTgt spid="3">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t-PT" b="1"/>
              <a:t>classificador </a:t>
            </a:r>
            <a:r>
              <a:rPr lang="pt-PT" b="1" smtClean="0">
                <a:latin typeface="Times New Roman"/>
                <a:cs typeface="Times New Roman"/>
              </a:rPr>
              <a:t>→ </a:t>
            </a:r>
            <a:r>
              <a:rPr lang="pt-PT" b="1" smtClean="0"/>
              <a:t>identificador</a:t>
            </a:r>
            <a:endParaRPr lang="cs-CZ" b="1"/>
          </a:p>
        </p:txBody>
      </p:sp>
      <p:sp>
        <p:nvSpPr>
          <p:cNvPr id="3" name="Zástupný symbol pro obsah 2"/>
          <p:cNvSpPr>
            <a:spLocks noGrp="1"/>
          </p:cNvSpPr>
          <p:nvPr>
            <p:ph idx="1"/>
          </p:nvPr>
        </p:nvSpPr>
        <p:spPr>
          <a:xfrm>
            <a:off x="457200" y="1600200"/>
            <a:ext cx="8229600" cy="5141168"/>
          </a:xfrm>
        </p:spPr>
        <p:txBody>
          <a:bodyPr>
            <a:normAutofit/>
          </a:bodyPr>
          <a:lstStyle/>
          <a:p>
            <a:pPr marL="0" indent="0">
              <a:buNone/>
            </a:pPr>
            <a:endParaRPr lang="pt-PT" sz="3000" i="1" smtClean="0"/>
          </a:p>
          <a:p>
            <a:pPr marL="0" indent="0">
              <a:buNone/>
            </a:pPr>
            <a:r>
              <a:rPr lang="pt-PT" sz="3000" b="1" i="1" smtClean="0"/>
              <a:t>classificador 			identificador </a:t>
            </a:r>
          </a:p>
          <a:p>
            <a:pPr marL="0" indent="0">
              <a:buNone/>
            </a:pPr>
            <a:r>
              <a:rPr lang="pt-PT" sz="3000" b="1" smtClean="0"/>
              <a:t>[</a:t>
            </a:r>
            <a:r>
              <a:rPr lang="pt-PT" sz="3000" b="1"/>
              <a:t>Prep+N]</a:t>
            </a:r>
            <a:r>
              <a:rPr lang="pt-PT" sz="3000" b="1" i="1"/>
              <a:t>		</a:t>
            </a:r>
            <a:r>
              <a:rPr lang="pt-PT" sz="3000" b="1" i="1" smtClean="0"/>
              <a:t>	x </a:t>
            </a:r>
            <a:r>
              <a:rPr lang="pt-PT" sz="3000" b="1" i="1"/>
              <a:t>	</a:t>
            </a:r>
            <a:r>
              <a:rPr lang="pt-PT" sz="3000" b="1" smtClean="0"/>
              <a:t>[</a:t>
            </a:r>
            <a:r>
              <a:rPr lang="pt-PT" sz="3000" b="1"/>
              <a:t>Prep+Det+N]</a:t>
            </a:r>
            <a:endParaRPr lang="cs-CZ" sz="3000" b="1"/>
          </a:p>
          <a:p>
            <a:pPr marL="0" indent="0">
              <a:buNone/>
            </a:pPr>
            <a:endParaRPr lang="pt-PT" sz="3000" i="1" smtClean="0"/>
          </a:p>
          <a:p>
            <a:pPr marL="0" indent="0">
              <a:buNone/>
            </a:pPr>
            <a:r>
              <a:rPr lang="pt-PT" sz="3000" i="1" smtClean="0"/>
              <a:t>preocupações </a:t>
            </a:r>
            <a:r>
              <a:rPr lang="pt-PT" sz="3000" b="1" i="1"/>
              <a:t>de</a:t>
            </a:r>
            <a:r>
              <a:rPr lang="pt-PT" sz="3000" i="1"/>
              <a:t> mãe</a:t>
            </a:r>
            <a:r>
              <a:rPr lang="pt-PT" sz="3000"/>
              <a:t>	</a:t>
            </a:r>
            <a:r>
              <a:rPr lang="pt-PT" sz="3000" smtClean="0"/>
              <a:t>x</a:t>
            </a:r>
            <a:r>
              <a:rPr lang="pt-PT" sz="3000"/>
              <a:t>	</a:t>
            </a:r>
            <a:r>
              <a:rPr lang="pt-PT" sz="3000" i="1"/>
              <a:t>preocupações </a:t>
            </a:r>
            <a:r>
              <a:rPr lang="pt-PT" sz="3000" b="1" i="1"/>
              <a:t>da</a:t>
            </a:r>
            <a:r>
              <a:rPr lang="pt-PT" sz="3000" i="1"/>
              <a:t> mãe</a:t>
            </a:r>
            <a:r>
              <a:rPr lang="pt-PT" sz="3000"/>
              <a:t>  </a:t>
            </a:r>
            <a:endParaRPr lang="cs-CZ" sz="3000"/>
          </a:p>
          <a:p>
            <a:pPr marL="0" indent="0">
              <a:buNone/>
            </a:pPr>
            <a:r>
              <a:rPr lang="pt-PT" sz="3000" i="1"/>
              <a:t>orçamento </a:t>
            </a:r>
            <a:r>
              <a:rPr lang="pt-PT" sz="3000" b="1" i="1"/>
              <a:t>de</a:t>
            </a:r>
            <a:r>
              <a:rPr lang="pt-PT" sz="3000" i="1"/>
              <a:t> Estado</a:t>
            </a:r>
            <a:r>
              <a:rPr lang="pt-PT" sz="3000"/>
              <a:t> 	</a:t>
            </a:r>
            <a:r>
              <a:rPr lang="pt-PT" sz="3000" smtClean="0"/>
              <a:t>x</a:t>
            </a:r>
            <a:r>
              <a:rPr lang="pt-PT" sz="3000"/>
              <a:t>	</a:t>
            </a:r>
            <a:r>
              <a:rPr lang="pt-PT" sz="3000" i="1"/>
              <a:t>orçamento </a:t>
            </a:r>
            <a:r>
              <a:rPr lang="pt-PT" sz="3000" b="1" i="1"/>
              <a:t>do</a:t>
            </a:r>
            <a:r>
              <a:rPr lang="pt-PT" sz="3000" i="1"/>
              <a:t> Estado</a:t>
            </a:r>
            <a:endParaRPr lang="cs-CZ" sz="3000"/>
          </a:p>
          <a:p>
            <a:pPr marL="0" indent="0">
              <a:buNone/>
            </a:pPr>
            <a:r>
              <a:rPr lang="pt-PT" sz="3000" i="1"/>
              <a:t>reunião </a:t>
            </a:r>
            <a:r>
              <a:rPr lang="pt-PT" sz="3000" b="1" i="1"/>
              <a:t>de</a:t>
            </a:r>
            <a:r>
              <a:rPr lang="pt-PT" sz="3000" i="1"/>
              <a:t> </a:t>
            </a:r>
            <a:r>
              <a:rPr lang="pt-PT" sz="3000" b="1" i="1"/>
              <a:t>sexta-feira</a:t>
            </a:r>
            <a:r>
              <a:rPr lang="pt-PT" sz="3000"/>
              <a:t>	</a:t>
            </a:r>
            <a:r>
              <a:rPr lang="pt-PT" sz="3000" smtClean="0"/>
              <a:t>x </a:t>
            </a:r>
            <a:r>
              <a:rPr lang="pt-PT" sz="3000"/>
              <a:t>	</a:t>
            </a:r>
            <a:r>
              <a:rPr lang="pt-PT" sz="3000" i="1"/>
              <a:t>reunião </a:t>
            </a:r>
            <a:r>
              <a:rPr lang="pt-PT" sz="3000" b="1" i="1"/>
              <a:t>da</a:t>
            </a:r>
            <a:r>
              <a:rPr lang="pt-PT" sz="3000" i="1"/>
              <a:t> </a:t>
            </a:r>
            <a:r>
              <a:rPr lang="pt-PT" sz="3000" b="1" i="1"/>
              <a:t>sexta-feira</a:t>
            </a:r>
            <a:endParaRPr lang="cs-CZ" sz="3000"/>
          </a:p>
          <a:p>
            <a:pPr marL="0" indent="0">
              <a:buNone/>
            </a:pPr>
            <a:r>
              <a:rPr lang="pt-PT" sz="3000" i="1" smtClean="0"/>
              <a:t> </a:t>
            </a:r>
            <a:endParaRPr lang="cs-CZ"/>
          </a:p>
        </p:txBody>
      </p:sp>
    </p:spTree>
    <p:extLst>
      <p:ext uri="{BB962C8B-B14F-4D97-AF65-F5344CB8AC3E}">
        <p14:creationId xmlns:p14="http://schemas.microsoft.com/office/powerpoint/2010/main" val="316253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anim calcmode="lin" valueType="num">
                                      <p:cBhvr>
                                        <p:cTn id="8"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1" end="1"/>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anim calcmode="lin" valueType="num">
                                      <p:cBhvr>
                                        <p:cTn id="13"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t-PT" b="1" i="1" smtClean="0">
                <a:solidFill>
                  <a:schemeClr val="tx2">
                    <a:lumMod val="40000"/>
                    <a:lumOff val="60000"/>
                  </a:schemeClr>
                </a:solidFill>
              </a:rPr>
              <a:t>coleção de premissas</a:t>
            </a:r>
            <a:endParaRPr lang="cs-CZ" b="1" i="1">
              <a:solidFill>
                <a:schemeClr val="tx2">
                  <a:lumMod val="40000"/>
                  <a:lumOff val="60000"/>
                </a:schemeClr>
              </a:solidFill>
            </a:endParaRPr>
          </a:p>
        </p:txBody>
      </p:sp>
      <p:sp>
        <p:nvSpPr>
          <p:cNvPr id="3" name="Zástupný symbol pro obsah 2"/>
          <p:cNvSpPr>
            <a:spLocks noGrp="1"/>
          </p:cNvSpPr>
          <p:nvPr>
            <p:ph idx="1"/>
          </p:nvPr>
        </p:nvSpPr>
        <p:spPr/>
        <p:txBody>
          <a:bodyPr>
            <a:normAutofit/>
          </a:bodyPr>
          <a:lstStyle/>
          <a:p>
            <a:pPr marL="0" indent="0" algn="just">
              <a:buNone/>
            </a:pPr>
            <a:r>
              <a:rPr lang="pt-PT" smtClean="0"/>
              <a:t>Uma </a:t>
            </a:r>
            <a:r>
              <a:rPr lang="pt-PT" b="1"/>
              <a:t>premissa</a:t>
            </a:r>
            <a:r>
              <a:rPr lang="pt-PT"/>
              <a:t> é uma </a:t>
            </a:r>
            <a:r>
              <a:rPr lang="pt-PT" b="1" smtClean="0"/>
              <a:t>fórmula considerada </a:t>
            </a:r>
            <a:r>
              <a:rPr lang="pt-PT" b="1"/>
              <a:t>hipoteticamente </a:t>
            </a:r>
            <a:r>
              <a:rPr lang="pt-PT" b="1" smtClean="0"/>
              <a:t>verdadeira</a:t>
            </a:r>
            <a:r>
              <a:rPr lang="pt-PT" smtClean="0"/>
              <a:t>. </a:t>
            </a:r>
            <a:r>
              <a:rPr lang="pt-PT"/>
              <a:t>Esta constitui-se de duas partes: </a:t>
            </a:r>
            <a:r>
              <a:rPr lang="pt-PT" b="1" i="1" u="sng">
                <a:solidFill>
                  <a:srgbClr val="FF0000"/>
                </a:solidFill>
              </a:rPr>
              <a:t>uma coleção de premissas</a:t>
            </a:r>
            <a:r>
              <a:rPr lang="pt-PT"/>
              <a:t>, e uma </a:t>
            </a:r>
            <a:r>
              <a:rPr lang="pt-PT" smtClean="0"/>
              <a:t>conclusão (na parte final da análise). </a:t>
            </a:r>
          </a:p>
          <a:p>
            <a:pPr marL="0" indent="0" algn="just">
              <a:buNone/>
            </a:pPr>
            <a:r>
              <a:rPr lang="pt-PT" smtClean="0"/>
              <a:t>Premissa </a:t>
            </a:r>
            <a:r>
              <a:rPr lang="pt-PT"/>
              <a:t>significa a proposição, o conteúdo, às informações essenciais que servem de base para um raciocínio, para um estudo que levará a uma conclusão</a:t>
            </a:r>
            <a:r>
              <a:rPr lang="pt-PT" smtClean="0"/>
              <a:t>.</a:t>
            </a:r>
            <a:endParaRPr lang="pt-PT"/>
          </a:p>
        </p:txBody>
      </p:sp>
    </p:spTree>
    <p:extLst>
      <p:ext uri="{BB962C8B-B14F-4D97-AF65-F5344CB8AC3E}">
        <p14:creationId xmlns:p14="http://schemas.microsoft.com/office/powerpoint/2010/main" val="36153159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t-PT" smtClean="0"/>
              <a:t/>
            </a:r>
            <a:br>
              <a:rPr lang="pt-PT" smtClean="0"/>
            </a:br>
            <a:r>
              <a:rPr lang="pt-PT" smtClean="0"/>
              <a:t>não </a:t>
            </a:r>
            <a:r>
              <a:rPr lang="pt-PT"/>
              <a:t>possível nos nomes dos dias da semana</a:t>
            </a:r>
            <a:br>
              <a:rPr lang="pt-PT"/>
            </a:br>
            <a:endParaRPr lang="cs-CZ"/>
          </a:p>
        </p:txBody>
      </p:sp>
      <p:sp>
        <p:nvSpPr>
          <p:cNvPr id="3" name="Zástupný symbol pro obsah 2"/>
          <p:cNvSpPr>
            <a:spLocks noGrp="1"/>
          </p:cNvSpPr>
          <p:nvPr>
            <p:ph idx="1"/>
          </p:nvPr>
        </p:nvSpPr>
        <p:spPr/>
        <p:txBody>
          <a:bodyPr/>
          <a:lstStyle/>
          <a:p>
            <a:pPr marL="0" indent="0">
              <a:buNone/>
            </a:pPr>
            <a:endParaRPr lang="pt-PT" smtClean="0"/>
          </a:p>
          <a:p>
            <a:endParaRPr lang="pt-PT"/>
          </a:p>
          <a:p>
            <a:pPr marL="0" indent="0" algn="ctr">
              <a:buNone/>
            </a:pPr>
            <a:r>
              <a:rPr lang="pt-PT" i="1"/>
              <a:t>chuva </a:t>
            </a:r>
            <a:r>
              <a:rPr lang="pt-PT" b="1" i="1"/>
              <a:t>de</a:t>
            </a:r>
            <a:r>
              <a:rPr lang="pt-PT" i="1"/>
              <a:t>  </a:t>
            </a:r>
            <a:r>
              <a:rPr lang="pt-PT" b="1" i="1"/>
              <a:t>sábado</a:t>
            </a:r>
            <a:r>
              <a:rPr lang="pt-PT" i="1"/>
              <a:t> nunca acaba</a:t>
            </a:r>
            <a:r>
              <a:rPr lang="pt-PT"/>
              <a:t>	</a:t>
            </a:r>
            <a:endParaRPr lang="pt-PT" smtClean="0"/>
          </a:p>
          <a:p>
            <a:pPr marL="0" indent="0" algn="ctr">
              <a:buNone/>
            </a:pPr>
            <a:r>
              <a:rPr lang="pt-PT" smtClean="0"/>
              <a:t>x </a:t>
            </a:r>
            <a:r>
              <a:rPr lang="pt-PT"/>
              <a:t>	</a:t>
            </a:r>
            <a:endParaRPr lang="pt-PT" smtClean="0"/>
          </a:p>
          <a:p>
            <a:pPr marL="0" indent="0" algn="ctr">
              <a:buNone/>
            </a:pPr>
            <a:r>
              <a:rPr lang="pt-PT" i="1" smtClean="0"/>
              <a:t>chuva </a:t>
            </a:r>
            <a:r>
              <a:rPr lang="pt-PT" i="1"/>
              <a:t>*</a:t>
            </a:r>
            <a:r>
              <a:rPr lang="pt-PT" b="1" i="1"/>
              <a:t>do</a:t>
            </a:r>
            <a:r>
              <a:rPr lang="pt-PT" i="1"/>
              <a:t> </a:t>
            </a:r>
            <a:r>
              <a:rPr lang="pt-PT" b="1" i="1"/>
              <a:t>sábado</a:t>
            </a:r>
            <a:r>
              <a:rPr lang="pt-PT" i="1"/>
              <a:t> nunca acabava</a:t>
            </a:r>
            <a:r>
              <a:rPr lang="pt-PT"/>
              <a:t> </a:t>
            </a:r>
            <a:endParaRPr lang="cs-CZ"/>
          </a:p>
          <a:p>
            <a:pPr marL="0" indent="0" algn="ctr">
              <a:buNone/>
            </a:pPr>
            <a:r>
              <a:rPr lang="pt-PT"/>
              <a:t>	</a:t>
            </a:r>
            <a:endParaRPr lang="cs-CZ"/>
          </a:p>
        </p:txBody>
      </p:sp>
    </p:spTree>
    <p:extLst>
      <p:ext uri="{BB962C8B-B14F-4D97-AF65-F5344CB8AC3E}">
        <p14:creationId xmlns:p14="http://schemas.microsoft.com/office/powerpoint/2010/main" val="130053573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pt-PT" smtClean="0"/>
              <a:t>divisão sintático-semântica</a:t>
            </a:r>
            <a:endParaRPr lang="cs-CZ"/>
          </a:p>
        </p:txBody>
      </p:sp>
      <p:sp>
        <p:nvSpPr>
          <p:cNvPr id="3" name="Zástupný symbol pro obsah 2"/>
          <p:cNvSpPr>
            <a:spLocks noGrp="1"/>
          </p:cNvSpPr>
          <p:nvPr>
            <p:ph idx="1"/>
          </p:nvPr>
        </p:nvSpPr>
        <p:spPr/>
        <p:txBody>
          <a:bodyPr>
            <a:normAutofit fontScale="70000" lnSpcReduction="20000"/>
          </a:bodyPr>
          <a:lstStyle/>
          <a:p>
            <a:pPr marL="0" indent="0" algn="just">
              <a:buNone/>
            </a:pPr>
            <a:r>
              <a:rPr lang="pt-PT" smtClean="0"/>
              <a:t>dois </a:t>
            </a:r>
            <a:r>
              <a:rPr lang="pt-PT"/>
              <a:t>tipos, de acordo com a função sintática e do aspeto. Na função </a:t>
            </a:r>
            <a:r>
              <a:rPr lang="pt-PT" b="1"/>
              <a:t>sintática atributiva</a:t>
            </a:r>
            <a:r>
              <a:rPr lang="pt-PT"/>
              <a:t>, </a:t>
            </a:r>
            <a:r>
              <a:rPr lang="pt-PT" b="1"/>
              <a:t>a ausência do artigo</a:t>
            </a:r>
            <a:r>
              <a:rPr lang="pt-PT"/>
              <a:t>, inclusive nos casos em que figura o modificador, é </a:t>
            </a:r>
            <a:r>
              <a:rPr lang="pt-PT" b="1"/>
              <a:t>canónica</a:t>
            </a:r>
            <a:r>
              <a:rPr lang="pt-PT"/>
              <a:t> quando a expressão remete para a </a:t>
            </a:r>
            <a:r>
              <a:rPr lang="pt-PT" b="1"/>
              <a:t>ocorrência singular de ação</a:t>
            </a:r>
            <a:r>
              <a:rPr lang="pt-PT"/>
              <a:t>.  </a:t>
            </a:r>
            <a:endParaRPr lang="pt-PT" smtClean="0"/>
          </a:p>
          <a:p>
            <a:pPr marL="0" indent="0">
              <a:buNone/>
            </a:pPr>
            <a:endParaRPr lang="cs-CZ"/>
          </a:p>
          <a:p>
            <a:pPr marL="0" indent="0" algn="ctr">
              <a:buNone/>
            </a:pPr>
            <a:r>
              <a:rPr lang="pt-PT" i="1">
                <a:solidFill>
                  <a:schemeClr val="accent2">
                    <a:lumMod val="60000"/>
                    <a:lumOff val="40000"/>
                  </a:schemeClr>
                </a:solidFill>
              </a:rPr>
              <a:t>reunião </a:t>
            </a:r>
            <a:r>
              <a:rPr lang="pt-PT" b="1" i="1"/>
              <a:t>de</a:t>
            </a:r>
            <a:r>
              <a:rPr lang="pt-PT" i="1"/>
              <a:t> </a:t>
            </a:r>
            <a:r>
              <a:rPr lang="pt-PT" b="1" i="1">
                <a:solidFill>
                  <a:schemeClr val="accent2">
                    <a:lumMod val="60000"/>
                    <a:lumOff val="40000"/>
                  </a:schemeClr>
                </a:solidFill>
              </a:rPr>
              <a:t>sexta-feira/</a:t>
            </a:r>
            <a:r>
              <a:rPr lang="pt-PT" i="1">
                <a:solidFill>
                  <a:schemeClr val="accent2">
                    <a:lumMod val="60000"/>
                    <a:lumOff val="40000"/>
                  </a:schemeClr>
                </a:solidFill>
              </a:rPr>
              <a:t>reunião </a:t>
            </a:r>
            <a:r>
              <a:rPr lang="pt-PT" b="1" i="1"/>
              <a:t>de</a:t>
            </a:r>
            <a:r>
              <a:rPr lang="pt-PT" b="1" i="1">
                <a:solidFill>
                  <a:schemeClr val="accent2">
                    <a:lumMod val="60000"/>
                    <a:lumOff val="40000"/>
                  </a:schemeClr>
                </a:solidFill>
              </a:rPr>
              <a:t> sexta-feira passada	</a:t>
            </a:r>
            <a:endParaRPr lang="pt-PT" b="1" i="1" smtClean="0">
              <a:solidFill>
                <a:schemeClr val="accent2">
                  <a:lumMod val="60000"/>
                  <a:lumOff val="40000"/>
                </a:schemeClr>
              </a:solidFill>
            </a:endParaRPr>
          </a:p>
          <a:p>
            <a:pPr marL="0" indent="0" algn="ctr">
              <a:buNone/>
            </a:pPr>
            <a:r>
              <a:rPr lang="pt-PT" b="1" i="1" smtClean="0">
                <a:solidFill>
                  <a:schemeClr val="accent2">
                    <a:lumMod val="60000"/>
                    <a:lumOff val="40000"/>
                  </a:schemeClr>
                </a:solidFill>
              </a:rPr>
              <a:t>singularidade</a:t>
            </a:r>
            <a:endParaRPr lang="cs-CZ" b="1">
              <a:solidFill>
                <a:schemeClr val="accent2">
                  <a:lumMod val="60000"/>
                  <a:lumOff val="40000"/>
                </a:schemeClr>
              </a:solidFill>
            </a:endParaRPr>
          </a:p>
          <a:p>
            <a:pPr marL="0" indent="0">
              <a:buNone/>
            </a:pPr>
            <a:r>
              <a:rPr lang="pt-PT" b="1" i="1">
                <a:solidFill>
                  <a:schemeClr val="accent2">
                    <a:lumMod val="60000"/>
                    <a:lumOff val="40000"/>
                  </a:schemeClr>
                </a:solidFill>
              </a:rPr>
              <a:t>	</a:t>
            </a:r>
            <a:endParaRPr lang="pt-PT" b="1" i="1" smtClean="0">
              <a:solidFill>
                <a:schemeClr val="accent2">
                  <a:lumMod val="60000"/>
                  <a:lumOff val="40000"/>
                </a:schemeClr>
              </a:solidFill>
            </a:endParaRPr>
          </a:p>
          <a:p>
            <a:pPr marL="0" indent="0" algn="just">
              <a:buNone/>
            </a:pPr>
            <a:r>
              <a:rPr lang="pt-PT" smtClean="0"/>
              <a:t>Por </a:t>
            </a:r>
            <a:r>
              <a:rPr lang="pt-PT"/>
              <a:t>outro lado, o </a:t>
            </a:r>
            <a:r>
              <a:rPr lang="pt-PT" b="1"/>
              <a:t>artigo</a:t>
            </a:r>
            <a:r>
              <a:rPr lang="pt-PT"/>
              <a:t> é indispensável nos sintagmas que implicam a </a:t>
            </a:r>
            <a:r>
              <a:rPr lang="pt-PT" b="1"/>
              <a:t>natureza iterativa, </a:t>
            </a:r>
            <a:r>
              <a:rPr lang="pt-PT" b="1" smtClean="0"/>
              <a:t>frequentativa </a:t>
            </a:r>
            <a:r>
              <a:rPr lang="pt-PT" b="1"/>
              <a:t>ou habitual </a:t>
            </a:r>
            <a:r>
              <a:rPr lang="pt-PT"/>
              <a:t>de ação</a:t>
            </a:r>
            <a:r>
              <a:rPr lang="pt-PT" smtClean="0"/>
              <a:t>.</a:t>
            </a:r>
          </a:p>
          <a:p>
            <a:pPr marL="0" indent="0" algn="just">
              <a:buNone/>
            </a:pPr>
            <a:endParaRPr lang="cs-CZ"/>
          </a:p>
          <a:p>
            <a:pPr marL="0" indent="0" algn="ctr">
              <a:buNone/>
            </a:pPr>
            <a:r>
              <a:rPr lang="pt-PT" i="1" smtClean="0">
                <a:solidFill>
                  <a:schemeClr val="accent3">
                    <a:lumMod val="75000"/>
                  </a:schemeClr>
                </a:solidFill>
              </a:rPr>
              <a:t>reuniões </a:t>
            </a:r>
            <a:r>
              <a:rPr lang="pt-PT" b="1" i="1"/>
              <a:t>das</a:t>
            </a:r>
            <a:r>
              <a:rPr lang="pt-PT" i="1">
                <a:solidFill>
                  <a:schemeClr val="accent3">
                    <a:lumMod val="75000"/>
                  </a:schemeClr>
                </a:solidFill>
              </a:rPr>
              <a:t> </a:t>
            </a:r>
            <a:r>
              <a:rPr lang="pt-PT" b="1" i="1" smtClean="0">
                <a:solidFill>
                  <a:schemeClr val="accent3">
                    <a:lumMod val="75000"/>
                  </a:schemeClr>
                </a:solidFill>
              </a:rPr>
              <a:t>sextas-feiras</a:t>
            </a:r>
          </a:p>
          <a:p>
            <a:pPr marL="0" indent="0" algn="ctr">
              <a:buNone/>
            </a:pPr>
            <a:r>
              <a:rPr lang="pt-PT" b="1" i="1" smtClean="0">
                <a:solidFill>
                  <a:schemeClr val="accent3">
                    <a:lumMod val="75000"/>
                  </a:schemeClr>
                </a:solidFill>
              </a:rPr>
              <a:t>pluralidade</a:t>
            </a:r>
            <a:r>
              <a:rPr lang="pt-PT" i="1" smtClean="0">
                <a:solidFill>
                  <a:schemeClr val="accent3">
                    <a:lumMod val="75000"/>
                  </a:schemeClr>
                </a:solidFill>
              </a:rPr>
              <a:t> </a:t>
            </a:r>
            <a:endParaRPr lang="cs-CZ">
              <a:solidFill>
                <a:schemeClr val="accent3">
                  <a:lumMod val="75000"/>
                </a:schemeClr>
              </a:solidFill>
            </a:endParaRPr>
          </a:p>
          <a:p>
            <a:endParaRPr lang="cs-CZ"/>
          </a:p>
        </p:txBody>
      </p:sp>
    </p:spTree>
    <p:extLst>
      <p:ext uri="{BB962C8B-B14F-4D97-AF65-F5344CB8AC3E}">
        <p14:creationId xmlns:p14="http://schemas.microsoft.com/office/powerpoint/2010/main" val="3040321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10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1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 calcmode="lin" valueType="num">
                                      <p:cBhvr>
                                        <p:cTn id="2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23" dur="1000"/>
                                        <p:tgtEl>
                                          <p:spTgt spid="3">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 calcmode="lin" valueType="num">
                                      <p:cBhvr>
                                        <p:cTn id="28"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0"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t-PT" b="1"/>
              <a:t>restrição combinatória</a:t>
            </a:r>
            <a:endParaRPr lang="cs-CZ"/>
          </a:p>
        </p:txBody>
      </p:sp>
      <p:sp>
        <p:nvSpPr>
          <p:cNvPr id="3" name="Zástupný symbol pro obsah 2"/>
          <p:cNvSpPr>
            <a:spLocks noGrp="1"/>
          </p:cNvSpPr>
          <p:nvPr>
            <p:ph idx="1"/>
          </p:nvPr>
        </p:nvSpPr>
        <p:spPr/>
        <p:txBody>
          <a:bodyPr>
            <a:normAutofit fontScale="70000" lnSpcReduction="20000"/>
          </a:bodyPr>
          <a:lstStyle/>
          <a:p>
            <a:pPr marL="0" indent="0" algn="just">
              <a:buNone/>
            </a:pPr>
            <a:r>
              <a:rPr lang="pt-PT"/>
              <a:t>Por outro lado, na função adverbial, a ocorrência do artigo, opostamente  às construções atributivas tipo </a:t>
            </a:r>
            <a:r>
              <a:rPr lang="pt-PT" i="1"/>
              <a:t>reunião de sexta-feira passada</a:t>
            </a:r>
            <a:r>
              <a:rPr lang="pt-PT"/>
              <a:t>, vê-se submetida à </a:t>
            </a:r>
            <a:r>
              <a:rPr lang="pt-PT" b="1"/>
              <a:t>restrição combinatória </a:t>
            </a:r>
            <a:r>
              <a:rPr lang="pt-PT"/>
              <a:t>que consiste na ocorrência do artigo sempre que os nomes do dia da semana são acompanhados por </a:t>
            </a:r>
            <a:r>
              <a:rPr lang="pt-PT" b="1"/>
              <a:t>algum modificador</a:t>
            </a:r>
            <a:r>
              <a:rPr lang="pt-PT"/>
              <a:t>. Neste caso, o artigo pode desempenhar a função textual referencial no sentido catafórico. Compare-se as seguintes construções.</a:t>
            </a:r>
            <a:endParaRPr lang="cs-CZ"/>
          </a:p>
          <a:p>
            <a:endParaRPr lang="cs-CZ"/>
          </a:p>
          <a:p>
            <a:pPr marL="0" indent="0">
              <a:buNone/>
            </a:pPr>
            <a:r>
              <a:rPr lang="pt-PT" sz="2600" i="1"/>
              <a:t>d</a:t>
            </a:r>
            <a:r>
              <a:rPr lang="pt-PT" sz="2600" i="1" smtClean="0"/>
              <a:t>epois</a:t>
            </a:r>
            <a:r>
              <a:rPr lang="pt-PT" sz="2600" b="1" i="1" smtClean="0"/>
              <a:t> </a:t>
            </a:r>
            <a:r>
              <a:rPr lang="pt-PT" sz="2600" b="1" i="1"/>
              <a:t>do</a:t>
            </a:r>
            <a:r>
              <a:rPr lang="pt-PT" sz="2600"/>
              <a:t> </a:t>
            </a:r>
            <a:r>
              <a:rPr lang="pt-PT" sz="2600" b="1" i="1"/>
              <a:t>sábado</a:t>
            </a:r>
            <a:r>
              <a:rPr lang="pt-PT" sz="2600"/>
              <a:t> </a:t>
            </a:r>
            <a:r>
              <a:rPr lang="pt-PT" sz="2600" b="1" i="1"/>
              <a:t>de Aleluia // </a:t>
            </a:r>
            <a:r>
              <a:rPr lang="pt-PT" sz="2600" i="1"/>
              <a:t>depois</a:t>
            </a:r>
            <a:r>
              <a:rPr lang="pt-PT" sz="2600" b="1" i="1"/>
              <a:t> da</a:t>
            </a:r>
            <a:r>
              <a:rPr lang="pt-PT" sz="2600"/>
              <a:t> </a:t>
            </a:r>
            <a:r>
              <a:rPr lang="pt-PT" sz="2600" b="1" i="1"/>
              <a:t>sexta-feira</a:t>
            </a:r>
            <a:r>
              <a:rPr lang="pt-PT" sz="2600"/>
              <a:t> </a:t>
            </a:r>
            <a:r>
              <a:rPr lang="pt-PT" sz="2600" b="1" smtClean="0"/>
              <a:t>s</a:t>
            </a:r>
            <a:r>
              <a:rPr lang="pt-PT" sz="2600" b="1" i="1" smtClean="0"/>
              <a:t>angrenta                                      </a:t>
            </a:r>
            <a:r>
              <a:rPr lang="pt-PT" b="1" smtClean="0">
                <a:solidFill>
                  <a:srgbClr val="FF0000"/>
                </a:solidFill>
                <a:latin typeface="Times New Roman"/>
                <a:cs typeface="Times New Roman"/>
              </a:rPr>
              <a:t>  	↓                    ↑		 </a:t>
            </a:r>
            <a:r>
              <a:rPr lang="pt-PT" b="1">
                <a:solidFill>
                  <a:srgbClr val="FF0000"/>
                </a:solidFill>
                <a:latin typeface="Times New Roman"/>
                <a:cs typeface="Times New Roman"/>
              </a:rPr>
              <a:t>↓  </a:t>
            </a:r>
            <a:r>
              <a:rPr lang="pt-PT" b="1" smtClean="0">
                <a:solidFill>
                  <a:srgbClr val="FF0000"/>
                </a:solidFill>
                <a:latin typeface="Times New Roman"/>
                <a:cs typeface="Times New Roman"/>
              </a:rPr>
              <a:t>                     ↑</a:t>
            </a:r>
          </a:p>
          <a:p>
            <a:pPr marL="0" indent="0">
              <a:buNone/>
            </a:pPr>
            <a:r>
              <a:rPr lang="pt-PT" b="1" smtClean="0">
                <a:latin typeface="Times New Roman"/>
                <a:cs typeface="Times New Roman"/>
              </a:rPr>
              <a:t>	 </a:t>
            </a:r>
            <a:r>
              <a:rPr lang="pt-PT" b="1" smtClean="0">
                <a:solidFill>
                  <a:srgbClr val="FF0000"/>
                </a:solidFill>
                <a:latin typeface="Times New Roman"/>
                <a:cs typeface="Times New Roman"/>
              </a:rPr>
              <a:t>→  </a:t>
            </a:r>
            <a:r>
              <a:rPr lang="pt-PT" b="1">
                <a:solidFill>
                  <a:srgbClr val="FF0000"/>
                </a:solidFill>
                <a:latin typeface="Times New Roman"/>
                <a:cs typeface="Times New Roman"/>
              </a:rPr>
              <a:t>→ </a:t>
            </a:r>
            <a:r>
              <a:rPr lang="pt-PT" b="1" smtClean="0">
                <a:solidFill>
                  <a:srgbClr val="FF0000"/>
                </a:solidFill>
                <a:latin typeface="Times New Roman"/>
                <a:cs typeface="Times New Roman"/>
              </a:rPr>
              <a:t> →  →                    →  </a:t>
            </a:r>
            <a:r>
              <a:rPr lang="pt-PT" b="1">
                <a:solidFill>
                  <a:srgbClr val="FF0000"/>
                </a:solidFill>
                <a:latin typeface="Times New Roman"/>
                <a:cs typeface="Times New Roman"/>
              </a:rPr>
              <a:t>→ </a:t>
            </a:r>
            <a:r>
              <a:rPr lang="pt-PT" b="1" smtClean="0">
                <a:solidFill>
                  <a:srgbClr val="FF0000"/>
                </a:solidFill>
                <a:latin typeface="Times New Roman"/>
                <a:cs typeface="Times New Roman"/>
              </a:rPr>
              <a:t> →  </a:t>
            </a:r>
            <a:r>
              <a:rPr lang="pt-PT" b="1">
                <a:solidFill>
                  <a:srgbClr val="FF0000"/>
                </a:solidFill>
                <a:latin typeface="Times New Roman"/>
                <a:cs typeface="Times New Roman"/>
              </a:rPr>
              <a:t>→</a:t>
            </a:r>
            <a:r>
              <a:rPr lang="pt-PT" b="1">
                <a:latin typeface="Times New Roman"/>
                <a:cs typeface="Times New Roman"/>
              </a:rPr>
              <a:t> </a:t>
            </a:r>
            <a:endParaRPr lang="pt-PT" b="1" smtClean="0">
              <a:latin typeface="Times New Roman"/>
              <a:cs typeface="Times New Roman"/>
            </a:endParaRPr>
          </a:p>
          <a:p>
            <a:pPr marL="0" indent="0" algn="ctr">
              <a:buNone/>
            </a:pPr>
            <a:r>
              <a:rPr lang="pt-PT" b="1" smtClean="0">
                <a:latin typeface="Times New Roman"/>
                <a:cs typeface="Times New Roman"/>
              </a:rPr>
              <a:t>mas cuidado:</a:t>
            </a:r>
          </a:p>
          <a:p>
            <a:pPr marL="0" indent="0">
              <a:buNone/>
            </a:pPr>
            <a:r>
              <a:rPr lang="pt-PT" i="1"/>
              <a:t>depois</a:t>
            </a:r>
            <a:r>
              <a:rPr lang="pt-PT" b="1" i="1"/>
              <a:t> </a:t>
            </a:r>
            <a:r>
              <a:rPr lang="pt-PT" b="1" i="1">
                <a:solidFill>
                  <a:srgbClr val="FF0000"/>
                </a:solidFill>
              </a:rPr>
              <a:t>do</a:t>
            </a:r>
            <a:r>
              <a:rPr lang="pt-PT">
                <a:solidFill>
                  <a:srgbClr val="FF0000"/>
                </a:solidFill>
              </a:rPr>
              <a:t> </a:t>
            </a:r>
            <a:r>
              <a:rPr lang="pt-PT" b="1" i="1"/>
              <a:t>sábado</a:t>
            </a:r>
            <a:r>
              <a:rPr lang="pt-PT"/>
              <a:t> </a:t>
            </a:r>
            <a:r>
              <a:rPr lang="pt-PT" b="1" i="1"/>
              <a:t>de Aleluia // </a:t>
            </a:r>
            <a:r>
              <a:rPr lang="pt-PT" i="1"/>
              <a:t>depois</a:t>
            </a:r>
            <a:r>
              <a:rPr lang="pt-PT" b="1" i="1"/>
              <a:t> </a:t>
            </a:r>
            <a:r>
              <a:rPr lang="pt-PT" b="1" i="1" smtClean="0">
                <a:solidFill>
                  <a:srgbClr val="FF0000"/>
                </a:solidFill>
              </a:rPr>
              <a:t>de</a:t>
            </a:r>
            <a:r>
              <a:rPr lang="pt-PT" smtClean="0">
                <a:solidFill>
                  <a:srgbClr val="FF0000"/>
                </a:solidFill>
              </a:rPr>
              <a:t> </a:t>
            </a:r>
            <a:r>
              <a:rPr lang="pt-PT" b="1" i="1"/>
              <a:t>sexta-feira</a:t>
            </a:r>
            <a:r>
              <a:rPr lang="pt-PT"/>
              <a:t> </a:t>
            </a:r>
            <a:r>
              <a:rPr lang="pt-PT" b="1" smtClean="0"/>
              <a:t>p</a:t>
            </a:r>
            <a:r>
              <a:rPr lang="pt-PT" b="1" i="1" smtClean="0"/>
              <a:t>assada                                      </a:t>
            </a:r>
            <a:r>
              <a:rPr lang="pt-PT" b="1" smtClean="0">
                <a:solidFill>
                  <a:srgbClr val="FF0000"/>
                </a:solidFill>
                <a:latin typeface="Times New Roman"/>
                <a:cs typeface="Times New Roman"/>
              </a:rPr>
              <a:t>  </a:t>
            </a:r>
            <a:r>
              <a:rPr lang="pt-PT" b="1">
                <a:solidFill>
                  <a:srgbClr val="FF0000"/>
                </a:solidFill>
                <a:latin typeface="Times New Roman"/>
                <a:cs typeface="Times New Roman"/>
              </a:rPr>
              <a:t>	↓                      ↑		 ↓                       </a:t>
            </a:r>
            <a:r>
              <a:rPr lang="pt-PT" b="1" smtClean="0">
                <a:solidFill>
                  <a:srgbClr val="FF0000"/>
                </a:solidFill>
                <a:latin typeface="Times New Roman"/>
                <a:cs typeface="Times New Roman"/>
              </a:rPr>
              <a:t>           ↑</a:t>
            </a:r>
            <a:endParaRPr lang="pt-PT" b="1">
              <a:solidFill>
                <a:srgbClr val="FF0000"/>
              </a:solidFill>
              <a:latin typeface="Times New Roman"/>
              <a:cs typeface="Times New Roman"/>
            </a:endParaRPr>
          </a:p>
          <a:p>
            <a:pPr marL="0" indent="0">
              <a:buNone/>
            </a:pPr>
            <a:r>
              <a:rPr lang="pt-PT" b="1">
                <a:latin typeface="Times New Roman"/>
                <a:cs typeface="Times New Roman"/>
              </a:rPr>
              <a:t>	 </a:t>
            </a:r>
            <a:r>
              <a:rPr lang="pt-PT" b="1">
                <a:solidFill>
                  <a:srgbClr val="FF0000"/>
                </a:solidFill>
                <a:latin typeface="Times New Roman"/>
                <a:cs typeface="Times New Roman"/>
              </a:rPr>
              <a:t>→  →  →  →                    </a:t>
            </a:r>
            <a:r>
              <a:rPr lang="pt-PT" b="1" smtClean="0">
                <a:solidFill>
                  <a:srgbClr val="FF0000"/>
                </a:solidFill>
                <a:latin typeface="Times New Roman"/>
                <a:cs typeface="Times New Roman"/>
              </a:rPr>
              <a:t> </a:t>
            </a:r>
            <a:r>
              <a:rPr lang="pt-PT" b="1">
                <a:solidFill>
                  <a:srgbClr val="FF0000"/>
                </a:solidFill>
                <a:latin typeface="Times New Roman"/>
                <a:cs typeface="Times New Roman"/>
              </a:rPr>
              <a:t>→  →  →  </a:t>
            </a:r>
            <a:r>
              <a:rPr lang="pt-PT" b="1" smtClean="0">
                <a:solidFill>
                  <a:srgbClr val="FF0000"/>
                </a:solidFill>
                <a:latin typeface="Times New Roman"/>
                <a:cs typeface="Times New Roman"/>
              </a:rPr>
              <a:t>→</a:t>
            </a:r>
            <a:r>
              <a:rPr lang="pt-PT" b="1">
                <a:solidFill>
                  <a:srgbClr val="FF0000"/>
                </a:solidFill>
                <a:latin typeface="Times New Roman"/>
                <a:cs typeface="Times New Roman"/>
              </a:rPr>
              <a:t>→  →</a:t>
            </a:r>
            <a:r>
              <a:rPr lang="pt-PT" b="1">
                <a:latin typeface="Times New Roman"/>
                <a:cs typeface="Times New Roman"/>
              </a:rPr>
              <a:t> </a:t>
            </a:r>
            <a:r>
              <a:rPr lang="pt-PT" b="1" smtClean="0">
                <a:latin typeface="Times New Roman"/>
                <a:cs typeface="Times New Roman"/>
              </a:rPr>
              <a:t> </a:t>
            </a:r>
            <a:endParaRPr lang="pt-PT" b="1">
              <a:latin typeface="Times New Roman"/>
              <a:cs typeface="Times New Roman"/>
            </a:endParaRPr>
          </a:p>
          <a:p>
            <a:pPr marL="0" indent="0">
              <a:buNone/>
            </a:pPr>
            <a:endParaRPr lang="pt-PT" b="1" smtClean="0">
              <a:latin typeface="Times New Roman"/>
              <a:cs typeface="Times New Roman"/>
            </a:endParaRPr>
          </a:p>
        </p:txBody>
      </p:sp>
    </p:spTree>
    <p:extLst>
      <p:ext uri="{BB962C8B-B14F-4D97-AF65-F5344CB8AC3E}">
        <p14:creationId xmlns:p14="http://schemas.microsoft.com/office/powerpoint/2010/main" val="3415603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par>
                                <p:cTn id="8" presetID="26" presetClass="emph" presetSubtype="0" fill="hold" nodeType="withEffect">
                                  <p:stCondLst>
                                    <p:cond delay="0"/>
                                  </p:stCondLst>
                                  <p:childTnLst>
                                    <p:animEffect transition="out" filter="fade">
                                      <p:cBhvr>
                                        <p:cTn id="9" dur="500" tmFilter="0, 0; .2, .5; .8, .5; 1, 0"/>
                                        <p:tgtEl>
                                          <p:spTgt spid="3">
                                            <p:txEl>
                                              <p:pRg st="3" end="3"/>
                                            </p:txEl>
                                          </p:spTgt>
                                        </p:tgtEl>
                                      </p:cBhvr>
                                    </p:animEffect>
                                    <p:animScale>
                                      <p:cBhvr>
                                        <p:cTn id="10" dur="250" autoRev="1" fill="hold"/>
                                        <p:tgtEl>
                                          <p:spTgt spid="3">
                                            <p:txEl>
                                              <p:pRg st="3" end="3"/>
                                            </p:txEl>
                                          </p:spTgt>
                                        </p:tgtEl>
                                      </p:cBhvr>
                                      <p:by x="105000" y="105000"/>
                                    </p:animScale>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2000"/>
                                        <p:tgtEl>
                                          <p:spTgt spid="3">
                                            <p:txEl>
                                              <p:pRg st="5" end="5"/>
                                            </p:txEl>
                                          </p:spTgt>
                                        </p:tgtEl>
                                      </p:cBhvr>
                                    </p:animEffect>
                                    <p:anim calcmode="lin" valueType="num">
                                      <p:cBhvr>
                                        <p:cTn id="16"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17" dur="2000" fill="hold"/>
                                        <p:tgtEl>
                                          <p:spTgt spid="3">
                                            <p:txEl>
                                              <p:pRg st="5" end="5"/>
                                            </p:txEl>
                                          </p:spTgt>
                                        </p:tgtEl>
                                        <p:attrNameLst>
                                          <p:attrName>ppt_h</p:attrName>
                                        </p:attrNameLst>
                                      </p:cBhvr>
                                      <p:tavLst>
                                        <p:tav tm="0">
                                          <p:val>
                                            <p:strVal val="#ppt_h"/>
                                          </p:val>
                                        </p:tav>
                                        <p:tav tm="100000">
                                          <p:val>
                                            <p:strVal val="#ppt_h"/>
                                          </p:val>
                                        </p:tav>
                                      </p:tavLst>
                                    </p:anim>
                                  </p:childTnLst>
                                </p:cTn>
                              </p:par>
                              <p:par>
                                <p:cTn id="18" presetID="45" presetClass="entr" presetSubtype="0" fill="hold"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2000"/>
                                        <p:tgtEl>
                                          <p:spTgt spid="3">
                                            <p:txEl>
                                              <p:pRg st="6" end="6"/>
                                            </p:txEl>
                                          </p:spTgt>
                                        </p:tgtEl>
                                      </p:cBhvr>
                                    </p:animEffect>
                                    <p:anim calcmode="lin" valueType="num">
                                      <p:cBhvr>
                                        <p:cTn id="21"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22"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t-PT"/>
              <a:t>quatro diferentes construções sintagmáticas</a:t>
            </a:r>
            <a:endParaRPr lang="cs-CZ"/>
          </a:p>
        </p:txBody>
      </p:sp>
      <p:sp>
        <p:nvSpPr>
          <p:cNvPr id="3" name="Zástupný symbol pro obsah 2"/>
          <p:cNvSpPr>
            <a:spLocks noGrp="1"/>
          </p:cNvSpPr>
          <p:nvPr>
            <p:ph idx="1"/>
          </p:nvPr>
        </p:nvSpPr>
        <p:spPr>
          <a:xfrm>
            <a:off x="457200" y="1600200"/>
            <a:ext cx="8229600" cy="4925144"/>
          </a:xfrm>
        </p:spPr>
        <p:txBody>
          <a:bodyPr>
            <a:normAutofit fontScale="70000" lnSpcReduction="20000"/>
          </a:bodyPr>
          <a:lstStyle/>
          <a:p>
            <a:pPr marL="0" indent="0">
              <a:buNone/>
            </a:pPr>
            <a:r>
              <a:rPr lang="pt-PT" smtClean="0"/>
              <a:t> </a:t>
            </a:r>
            <a:endParaRPr lang="cs-CZ"/>
          </a:p>
          <a:p>
            <a:pPr marL="0" indent="0" algn="ctr">
              <a:buNone/>
            </a:pPr>
            <a:r>
              <a:rPr lang="en-GB" smtClean="0"/>
              <a:t>		</a:t>
            </a:r>
            <a:r>
              <a:rPr lang="en-GB" smtClean="0">
                <a:solidFill>
                  <a:srgbClr val="FF0000"/>
                </a:solidFill>
              </a:rPr>
              <a:t>SN </a:t>
            </a:r>
            <a:r>
              <a:rPr lang="en-GB">
                <a:solidFill>
                  <a:srgbClr val="FF0000"/>
                </a:solidFill>
              </a:rPr>
              <a:t>= [N + Sprep=</a:t>
            </a:r>
            <a:r>
              <a:rPr lang="en-GB" b="1">
                <a:solidFill>
                  <a:srgbClr val="FF0000"/>
                </a:solidFill>
              </a:rPr>
              <a:t>Prep+Det</a:t>
            </a:r>
            <a:r>
              <a:rPr lang="en-GB">
                <a:solidFill>
                  <a:srgbClr val="FF0000"/>
                </a:solidFill>
              </a:rPr>
              <a:t>+N+Adj]		</a:t>
            </a:r>
          </a:p>
          <a:p>
            <a:pPr marL="0" indent="0" algn="ctr">
              <a:buNone/>
            </a:pPr>
            <a:r>
              <a:rPr lang="pt-PT" smtClean="0">
                <a:solidFill>
                  <a:srgbClr val="FF0000"/>
                </a:solidFill>
              </a:rPr>
              <a:t>	reunião </a:t>
            </a:r>
            <a:r>
              <a:rPr lang="pt-PT" b="1" i="1">
                <a:solidFill>
                  <a:srgbClr val="FF0000"/>
                </a:solidFill>
              </a:rPr>
              <a:t>de </a:t>
            </a:r>
            <a:r>
              <a:rPr lang="pt-PT">
                <a:solidFill>
                  <a:srgbClr val="FF0000"/>
                </a:solidFill>
              </a:rPr>
              <a:t>sexta-feira  	</a:t>
            </a:r>
            <a:r>
              <a:rPr lang="pt-PT"/>
              <a:t>	</a:t>
            </a:r>
            <a:endParaRPr lang="cs-CZ"/>
          </a:p>
          <a:p>
            <a:pPr marL="0" indent="0" algn="ctr">
              <a:buNone/>
            </a:pPr>
            <a:r>
              <a:rPr lang="pt-PT"/>
              <a:t>		</a:t>
            </a:r>
            <a:endParaRPr lang="cs-CZ"/>
          </a:p>
          <a:p>
            <a:pPr marL="0" indent="0" algn="ctr">
              <a:buNone/>
            </a:pPr>
            <a:r>
              <a:rPr lang="pt-PT" smtClean="0"/>
              <a:t>		</a:t>
            </a:r>
            <a:r>
              <a:rPr lang="pt-PT" smtClean="0">
                <a:solidFill>
                  <a:srgbClr val="92D050"/>
                </a:solidFill>
              </a:rPr>
              <a:t>SN</a:t>
            </a:r>
            <a:r>
              <a:rPr lang="pt-PT" smtClean="0"/>
              <a:t> </a:t>
            </a:r>
            <a:r>
              <a:rPr lang="pt-PT">
                <a:solidFill>
                  <a:srgbClr val="92D050"/>
                </a:solidFill>
              </a:rPr>
              <a:t>= [N + Sprep=</a:t>
            </a:r>
            <a:r>
              <a:rPr lang="pt-PT" b="1">
                <a:solidFill>
                  <a:srgbClr val="92D050"/>
                </a:solidFill>
              </a:rPr>
              <a:t>Prep</a:t>
            </a:r>
            <a:r>
              <a:rPr lang="pt-PT">
                <a:solidFill>
                  <a:srgbClr val="92D050"/>
                </a:solidFill>
              </a:rPr>
              <a:t>+N+Adj]			</a:t>
            </a:r>
            <a:endParaRPr lang="cs-CZ">
              <a:solidFill>
                <a:srgbClr val="92D050"/>
              </a:solidFill>
            </a:endParaRPr>
          </a:p>
          <a:p>
            <a:pPr marL="0" indent="0" algn="ctr">
              <a:buNone/>
            </a:pPr>
            <a:r>
              <a:rPr lang="pt-PT" smtClean="0">
                <a:solidFill>
                  <a:srgbClr val="92D050"/>
                </a:solidFill>
              </a:rPr>
              <a:t>	reunião </a:t>
            </a:r>
            <a:r>
              <a:rPr lang="pt-PT" b="1" i="1">
                <a:solidFill>
                  <a:srgbClr val="92D050"/>
                </a:solidFill>
              </a:rPr>
              <a:t>de</a:t>
            </a:r>
            <a:r>
              <a:rPr lang="pt-PT">
                <a:solidFill>
                  <a:srgbClr val="92D050"/>
                </a:solidFill>
              </a:rPr>
              <a:t> sexta-feira passada</a:t>
            </a:r>
            <a:r>
              <a:rPr lang="pt-PT"/>
              <a:t>		</a:t>
            </a:r>
            <a:endParaRPr lang="cs-CZ"/>
          </a:p>
          <a:p>
            <a:pPr marL="0" indent="0" algn="ctr">
              <a:buNone/>
            </a:pPr>
            <a:r>
              <a:rPr lang="pt-PT"/>
              <a:t> </a:t>
            </a:r>
            <a:endParaRPr lang="cs-CZ"/>
          </a:p>
          <a:p>
            <a:pPr marL="0" indent="0" algn="ctr">
              <a:buNone/>
            </a:pPr>
            <a:r>
              <a:rPr lang="pt-PT">
                <a:solidFill>
                  <a:srgbClr val="00B0F0"/>
                </a:solidFill>
              </a:rPr>
              <a:t>SPrep = [Prep+</a:t>
            </a:r>
            <a:r>
              <a:rPr lang="pt-PT" b="1">
                <a:solidFill>
                  <a:srgbClr val="00B0F0"/>
                </a:solidFill>
              </a:rPr>
              <a:t>Prep</a:t>
            </a:r>
            <a:r>
              <a:rPr lang="pt-PT">
                <a:solidFill>
                  <a:srgbClr val="00B0F0"/>
                </a:solidFill>
              </a:rPr>
              <a:t>+N]</a:t>
            </a:r>
            <a:endParaRPr lang="cs-CZ">
              <a:solidFill>
                <a:srgbClr val="00B0F0"/>
              </a:solidFill>
            </a:endParaRPr>
          </a:p>
          <a:p>
            <a:pPr marL="0" indent="0" algn="ctr">
              <a:buNone/>
            </a:pPr>
            <a:r>
              <a:rPr lang="pt-PT">
                <a:solidFill>
                  <a:srgbClr val="00B0F0"/>
                </a:solidFill>
              </a:rPr>
              <a:t>depois </a:t>
            </a:r>
            <a:r>
              <a:rPr lang="pt-PT" b="1" i="1">
                <a:solidFill>
                  <a:srgbClr val="00B0F0"/>
                </a:solidFill>
              </a:rPr>
              <a:t>de </a:t>
            </a:r>
            <a:r>
              <a:rPr lang="pt-PT">
                <a:solidFill>
                  <a:srgbClr val="00B0F0"/>
                </a:solidFill>
              </a:rPr>
              <a:t>sexta-feira. </a:t>
            </a:r>
            <a:endParaRPr lang="cs-CZ">
              <a:solidFill>
                <a:srgbClr val="00B0F0"/>
              </a:solidFill>
            </a:endParaRPr>
          </a:p>
          <a:p>
            <a:pPr marL="0" indent="0" algn="ctr">
              <a:buNone/>
            </a:pPr>
            <a:r>
              <a:rPr lang="pt-PT"/>
              <a:t> </a:t>
            </a:r>
            <a:endParaRPr lang="cs-CZ"/>
          </a:p>
          <a:p>
            <a:pPr marL="0" indent="0" algn="ctr">
              <a:buNone/>
            </a:pPr>
            <a:r>
              <a:rPr lang="en-GB">
                <a:solidFill>
                  <a:schemeClr val="accent6">
                    <a:lumMod val="75000"/>
                  </a:schemeClr>
                </a:solidFill>
              </a:rPr>
              <a:t>SPrep = [Prep+</a:t>
            </a:r>
            <a:r>
              <a:rPr lang="en-GB" b="1">
                <a:solidFill>
                  <a:schemeClr val="accent6">
                    <a:lumMod val="75000"/>
                  </a:schemeClr>
                </a:solidFill>
              </a:rPr>
              <a:t>Prep</a:t>
            </a:r>
            <a:r>
              <a:rPr lang="en-GB">
                <a:solidFill>
                  <a:schemeClr val="accent6">
                    <a:lumMod val="75000"/>
                  </a:schemeClr>
                </a:solidFill>
              </a:rPr>
              <a:t>+Det+N+Adj]</a:t>
            </a:r>
            <a:endParaRPr lang="cs-CZ">
              <a:solidFill>
                <a:schemeClr val="accent6">
                  <a:lumMod val="75000"/>
                </a:schemeClr>
              </a:solidFill>
            </a:endParaRPr>
          </a:p>
          <a:p>
            <a:pPr marL="0" indent="0" algn="ctr">
              <a:buNone/>
            </a:pPr>
            <a:r>
              <a:rPr lang="pt-PT">
                <a:solidFill>
                  <a:schemeClr val="accent6">
                    <a:lumMod val="75000"/>
                  </a:schemeClr>
                </a:solidFill>
              </a:rPr>
              <a:t>depois </a:t>
            </a:r>
            <a:r>
              <a:rPr lang="pt-PT" b="1" i="1">
                <a:solidFill>
                  <a:schemeClr val="accent6">
                    <a:lumMod val="75000"/>
                  </a:schemeClr>
                </a:solidFill>
              </a:rPr>
              <a:t>da </a:t>
            </a:r>
            <a:r>
              <a:rPr lang="pt-PT" i="1">
                <a:solidFill>
                  <a:schemeClr val="accent6">
                    <a:lumMod val="75000"/>
                  </a:schemeClr>
                </a:solidFill>
              </a:rPr>
              <a:t>sexta-feira</a:t>
            </a:r>
            <a:r>
              <a:rPr lang="pt-PT" b="1" i="1">
                <a:solidFill>
                  <a:schemeClr val="accent6">
                    <a:lumMod val="75000"/>
                  </a:schemeClr>
                </a:solidFill>
              </a:rPr>
              <a:t> passada</a:t>
            </a:r>
            <a:r>
              <a:rPr lang="pt-PT"/>
              <a:t>	</a:t>
            </a:r>
            <a:endParaRPr lang="cs-CZ"/>
          </a:p>
          <a:p>
            <a:pPr marL="0" indent="0" algn="ctr">
              <a:buNone/>
            </a:pPr>
            <a:r>
              <a:rPr lang="pt-PT"/>
              <a:t> </a:t>
            </a:r>
            <a:endParaRPr lang="cs-CZ"/>
          </a:p>
          <a:p>
            <a:endParaRPr lang="cs-CZ"/>
          </a:p>
        </p:txBody>
      </p:sp>
    </p:spTree>
    <p:extLst>
      <p:ext uri="{BB962C8B-B14F-4D97-AF65-F5344CB8AC3E}">
        <p14:creationId xmlns:p14="http://schemas.microsoft.com/office/powerpoint/2010/main" val="2132938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2000" tmFilter="0, 0; .2, .5; .8, .5; 1, 0"/>
                                        <p:tgtEl>
                                          <p:spTgt spid="3">
                                            <p:txEl>
                                              <p:pRg st="1" end="1"/>
                                            </p:txEl>
                                          </p:spTgt>
                                        </p:tgtEl>
                                      </p:cBhvr>
                                    </p:animEffect>
                                    <p:animScale>
                                      <p:cBhvr>
                                        <p:cTn id="7" dur="1000" autoRev="1" fill="hold"/>
                                        <p:tgtEl>
                                          <p:spTgt spid="3">
                                            <p:txEl>
                                              <p:pRg st="1" end="1"/>
                                            </p:txEl>
                                          </p:spTgt>
                                        </p:tgtEl>
                                      </p:cBhvr>
                                      <p:by x="105000" y="105000"/>
                                    </p:animScale>
                                  </p:childTnLst>
                                </p:cTn>
                              </p:par>
                              <p:par>
                                <p:cTn id="8" presetID="26" presetClass="emph" presetSubtype="0" fill="hold" nodeType="withEffect">
                                  <p:stCondLst>
                                    <p:cond delay="0"/>
                                  </p:stCondLst>
                                  <p:childTnLst>
                                    <p:animEffect transition="out" filter="fade">
                                      <p:cBhvr>
                                        <p:cTn id="9" dur="2000" tmFilter="0, 0; .2, .5; .8, .5; 1, 0"/>
                                        <p:tgtEl>
                                          <p:spTgt spid="3">
                                            <p:txEl>
                                              <p:pRg st="2" end="2"/>
                                            </p:txEl>
                                          </p:spTgt>
                                        </p:tgtEl>
                                      </p:cBhvr>
                                    </p:animEffect>
                                    <p:animScale>
                                      <p:cBhvr>
                                        <p:cTn id="10" dur="1000" autoRev="1" fill="hold"/>
                                        <p:tgtEl>
                                          <p:spTgt spid="3">
                                            <p:txEl>
                                              <p:pRg st="2" end="2"/>
                                            </p:txEl>
                                          </p:spTgt>
                                        </p:tgtEl>
                                      </p:cBhvr>
                                      <p:by x="105000" y="105000"/>
                                    </p:animScale>
                                  </p:childTnLst>
                                </p:cTn>
                              </p:par>
                            </p:childTnLst>
                          </p:cTn>
                        </p:par>
                      </p:childTnLst>
                    </p:cTn>
                  </p:par>
                  <p:par>
                    <p:cTn id="11" fill="hold">
                      <p:stCondLst>
                        <p:cond delay="indefinite"/>
                      </p:stCondLst>
                      <p:childTnLst>
                        <p:par>
                          <p:cTn id="12" fill="hold">
                            <p:stCondLst>
                              <p:cond delay="0"/>
                            </p:stCondLst>
                            <p:childTnLst>
                              <p:par>
                                <p:cTn id="13" presetID="26" presetClass="emph" presetSubtype="0" fill="hold" nodeType="clickEffect">
                                  <p:stCondLst>
                                    <p:cond delay="0"/>
                                  </p:stCondLst>
                                  <p:childTnLst>
                                    <p:animEffect transition="out" filter="fade">
                                      <p:cBhvr>
                                        <p:cTn id="14" dur="2000" tmFilter="0, 0; .2, .5; .8, .5; 1, 0"/>
                                        <p:tgtEl>
                                          <p:spTgt spid="3">
                                            <p:txEl>
                                              <p:pRg st="4" end="4"/>
                                            </p:txEl>
                                          </p:spTgt>
                                        </p:tgtEl>
                                      </p:cBhvr>
                                    </p:animEffect>
                                    <p:animScale>
                                      <p:cBhvr>
                                        <p:cTn id="15" dur="1000" autoRev="1" fill="hold"/>
                                        <p:tgtEl>
                                          <p:spTgt spid="3">
                                            <p:txEl>
                                              <p:pRg st="4" end="4"/>
                                            </p:txEl>
                                          </p:spTgt>
                                        </p:tgtEl>
                                      </p:cBhvr>
                                      <p:by x="105000" y="105000"/>
                                    </p:animScale>
                                  </p:childTnLst>
                                </p:cTn>
                              </p:par>
                              <p:par>
                                <p:cTn id="16" presetID="26" presetClass="emph" presetSubtype="0" fill="hold" nodeType="withEffect">
                                  <p:stCondLst>
                                    <p:cond delay="0"/>
                                  </p:stCondLst>
                                  <p:childTnLst>
                                    <p:animEffect transition="out" filter="fade">
                                      <p:cBhvr>
                                        <p:cTn id="17" dur="2000" tmFilter="0, 0; .2, .5; .8, .5; 1, 0"/>
                                        <p:tgtEl>
                                          <p:spTgt spid="3">
                                            <p:txEl>
                                              <p:pRg st="5" end="5"/>
                                            </p:txEl>
                                          </p:spTgt>
                                        </p:tgtEl>
                                      </p:cBhvr>
                                    </p:animEffect>
                                    <p:animScale>
                                      <p:cBhvr>
                                        <p:cTn id="18" dur="1000" autoRev="1" fill="hold"/>
                                        <p:tgtEl>
                                          <p:spTgt spid="3">
                                            <p:txEl>
                                              <p:pRg st="5" end="5"/>
                                            </p:txEl>
                                          </p:spTgt>
                                        </p:tgtEl>
                                      </p:cBhvr>
                                      <p:by x="105000" y="105000"/>
                                    </p:animScale>
                                  </p:childTnLst>
                                </p:cTn>
                              </p:par>
                            </p:childTnLst>
                          </p:cTn>
                        </p:par>
                      </p:childTnLst>
                    </p:cTn>
                  </p:par>
                  <p:par>
                    <p:cTn id="19" fill="hold">
                      <p:stCondLst>
                        <p:cond delay="indefinite"/>
                      </p:stCondLst>
                      <p:childTnLst>
                        <p:par>
                          <p:cTn id="20" fill="hold">
                            <p:stCondLst>
                              <p:cond delay="0"/>
                            </p:stCondLst>
                            <p:childTnLst>
                              <p:par>
                                <p:cTn id="21" presetID="26" presetClass="emph" presetSubtype="0" fill="hold" nodeType="clickEffect">
                                  <p:stCondLst>
                                    <p:cond delay="0"/>
                                  </p:stCondLst>
                                  <p:childTnLst>
                                    <p:animEffect transition="out" filter="fade">
                                      <p:cBhvr>
                                        <p:cTn id="22" dur="2000" tmFilter="0, 0; .2, .5; .8, .5; 1, 0"/>
                                        <p:tgtEl>
                                          <p:spTgt spid="3">
                                            <p:txEl>
                                              <p:pRg st="7" end="7"/>
                                            </p:txEl>
                                          </p:spTgt>
                                        </p:tgtEl>
                                      </p:cBhvr>
                                    </p:animEffect>
                                    <p:animScale>
                                      <p:cBhvr>
                                        <p:cTn id="23" dur="1000" autoRev="1" fill="hold"/>
                                        <p:tgtEl>
                                          <p:spTgt spid="3">
                                            <p:txEl>
                                              <p:pRg st="7" end="7"/>
                                            </p:txEl>
                                          </p:spTgt>
                                        </p:tgtEl>
                                      </p:cBhvr>
                                      <p:by x="105000" y="105000"/>
                                    </p:animScale>
                                  </p:childTnLst>
                                </p:cTn>
                              </p:par>
                              <p:par>
                                <p:cTn id="24" presetID="26" presetClass="emph" presetSubtype="0" fill="hold" nodeType="withEffect">
                                  <p:stCondLst>
                                    <p:cond delay="0"/>
                                  </p:stCondLst>
                                  <p:childTnLst>
                                    <p:animEffect transition="out" filter="fade">
                                      <p:cBhvr>
                                        <p:cTn id="25" dur="2000" tmFilter="0, 0; .2, .5; .8, .5; 1, 0"/>
                                        <p:tgtEl>
                                          <p:spTgt spid="3">
                                            <p:txEl>
                                              <p:pRg st="8" end="8"/>
                                            </p:txEl>
                                          </p:spTgt>
                                        </p:tgtEl>
                                      </p:cBhvr>
                                    </p:animEffect>
                                    <p:animScale>
                                      <p:cBhvr>
                                        <p:cTn id="26" dur="1000" autoRev="1" fill="hold"/>
                                        <p:tgtEl>
                                          <p:spTgt spid="3">
                                            <p:txEl>
                                              <p:pRg st="8" end="8"/>
                                            </p:txEl>
                                          </p:spTgt>
                                        </p:tgtEl>
                                      </p:cBhvr>
                                      <p:by x="105000" y="105000"/>
                                    </p:animScale>
                                  </p:childTnLst>
                                </p:cTn>
                              </p:par>
                              <p:par>
                                <p:cTn id="27" presetID="26" presetClass="emph" presetSubtype="0" fill="hold" nodeType="withEffect">
                                  <p:stCondLst>
                                    <p:cond delay="0"/>
                                  </p:stCondLst>
                                  <p:childTnLst>
                                    <p:animEffect transition="out" filter="fade">
                                      <p:cBhvr>
                                        <p:cTn id="28" dur="2000" tmFilter="0, 0; .2, .5; .8, .5; 1, 0"/>
                                        <p:tgtEl>
                                          <p:spTgt spid="3">
                                            <p:txEl>
                                              <p:pRg st="9" end="9"/>
                                            </p:txEl>
                                          </p:spTgt>
                                        </p:tgtEl>
                                      </p:cBhvr>
                                    </p:animEffect>
                                    <p:animScale>
                                      <p:cBhvr>
                                        <p:cTn id="29" dur="1000" autoRev="1" fill="hold"/>
                                        <p:tgtEl>
                                          <p:spTgt spid="3">
                                            <p:txEl>
                                              <p:pRg st="9" end="9"/>
                                            </p:txEl>
                                          </p:spTgt>
                                        </p:tgtEl>
                                      </p:cBhvr>
                                      <p:by x="105000" y="105000"/>
                                    </p:animScale>
                                  </p:childTnLst>
                                </p:cTn>
                              </p:par>
                            </p:childTnLst>
                          </p:cTn>
                        </p:par>
                      </p:childTnLst>
                    </p:cTn>
                  </p:par>
                  <p:par>
                    <p:cTn id="30" fill="hold">
                      <p:stCondLst>
                        <p:cond delay="indefinite"/>
                      </p:stCondLst>
                      <p:childTnLst>
                        <p:par>
                          <p:cTn id="31" fill="hold">
                            <p:stCondLst>
                              <p:cond delay="0"/>
                            </p:stCondLst>
                            <p:childTnLst>
                              <p:par>
                                <p:cTn id="32" presetID="26" presetClass="emph" presetSubtype="0" fill="hold" nodeType="clickEffect">
                                  <p:stCondLst>
                                    <p:cond delay="0"/>
                                  </p:stCondLst>
                                  <p:childTnLst>
                                    <p:animEffect transition="out" filter="fade">
                                      <p:cBhvr>
                                        <p:cTn id="33" dur="2000" tmFilter="0, 0; .2, .5; .8, .5; 1, 0"/>
                                        <p:tgtEl>
                                          <p:spTgt spid="3">
                                            <p:txEl>
                                              <p:pRg st="10" end="10"/>
                                            </p:txEl>
                                          </p:spTgt>
                                        </p:tgtEl>
                                      </p:cBhvr>
                                    </p:animEffect>
                                    <p:animScale>
                                      <p:cBhvr>
                                        <p:cTn id="34" dur="1000" autoRev="1" fill="hold"/>
                                        <p:tgtEl>
                                          <p:spTgt spid="3">
                                            <p:txEl>
                                              <p:pRg st="10" end="10"/>
                                            </p:txEl>
                                          </p:spTgt>
                                        </p:tgtEl>
                                      </p:cBhvr>
                                      <p:by x="105000" y="105000"/>
                                    </p:animScale>
                                  </p:childTnLst>
                                </p:cTn>
                              </p:par>
                              <p:par>
                                <p:cTn id="35" presetID="26" presetClass="emph" presetSubtype="0" fill="hold" nodeType="withEffect">
                                  <p:stCondLst>
                                    <p:cond delay="0"/>
                                  </p:stCondLst>
                                  <p:childTnLst>
                                    <p:animEffect transition="out" filter="fade">
                                      <p:cBhvr>
                                        <p:cTn id="36" dur="2000" tmFilter="0, 0; .2, .5; .8, .5; 1, 0"/>
                                        <p:tgtEl>
                                          <p:spTgt spid="3">
                                            <p:txEl>
                                              <p:pRg st="11" end="11"/>
                                            </p:txEl>
                                          </p:spTgt>
                                        </p:tgtEl>
                                      </p:cBhvr>
                                    </p:animEffect>
                                    <p:animScale>
                                      <p:cBhvr>
                                        <p:cTn id="37" dur="1000" autoRev="1" fill="hold"/>
                                        <p:tgtEl>
                                          <p:spTgt spid="3">
                                            <p:txEl>
                                              <p:pRg st="11" end="1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pt-PT" sz="3600" b="1" smtClean="0"/>
              <a:t>depois de + N </a:t>
            </a:r>
            <a:r>
              <a:rPr lang="pt-PT" sz="3600" i="1" smtClean="0"/>
              <a:t>versus</a:t>
            </a:r>
            <a:r>
              <a:rPr lang="pt-PT" sz="3600" smtClean="0"/>
              <a:t> </a:t>
            </a:r>
            <a:r>
              <a:rPr lang="pt-PT" sz="3600" b="1" smtClean="0"/>
              <a:t>depois de</a:t>
            </a:r>
            <a:r>
              <a:rPr lang="pt-PT" sz="3600" b="1"/>
              <a:t> </a:t>
            </a:r>
            <a:r>
              <a:rPr lang="pt-PT" sz="3600" b="1" smtClean="0"/>
              <a:t>+ Det +N</a:t>
            </a:r>
            <a:endParaRPr lang="cs-CZ" sz="3600" b="1"/>
          </a:p>
        </p:txBody>
      </p:sp>
      <p:sp>
        <p:nvSpPr>
          <p:cNvPr id="3" name="Zástupný symbol pro obsah 2"/>
          <p:cNvSpPr>
            <a:spLocks noGrp="1"/>
          </p:cNvSpPr>
          <p:nvPr>
            <p:ph idx="1"/>
          </p:nvPr>
        </p:nvSpPr>
        <p:spPr/>
        <p:txBody>
          <a:bodyPr>
            <a:normAutofit fontScale="92500" lnSpcReduction="20000"/>
          </a:bodyPr>
          <a:lstStyle/>
          <a:p>
            <a:pPr marL="0" indent="0" algn="ctr">
              <a:buNone/>
            </a:pPr>
            <a:endParaRPr lang="pt-PT" smtClean="0"/>
          </a:p>
          <a:p>
            <a:pPr marL="0" indent="0" algn="ctr">
              <a:buNone/>
            </a:pPr>
            <a:r>
              <a:rPr lang="pt-PT" smtClean="0"/>
              <a:t>depois </a:t>
            </a:r>
            <a:r>
              <a:rPr lang="pt-PT" b="1" i="1" smtClean="0"/>
              <a:t>de</a:t>
            </a:r>
            <a:r>
              <a:rPr lang="pt-PT" smtClean="0"/>
              <a:t> sábado</a:t>
            </a:r>
          </a:p>
          <a:p>
            <a:pPr marL="0" indent="0" algn="ctr">
              <a:buNone/>
            </a:pPr>
            <a:r>
              <a:rPr lang="pt-PT" smtClean="0"/>
              <a:t>depois </a:t>
            </a:r>
            <a:r>
              <a:rPr lang="pt-PT" b="1" i="1" smtClean="0"/>
              <a:t>de</a:t>
            </a:r>
            <a:r>
              <a:rPr lang="pt-PT" smtClean="0"/>
              <a:t> domingo</a:t>
            </a:r>
          </a:p>
          <a:p>
            <a:pPr marL="0" indent="0" algn="ctr">
              <a:buNone/>
            </a:pPr>
            <a:endParaRPr lang="pt-PT" i="1" smtClean="0"/>
          </a:p>
          <a:p>
            <a:pPr marL="0" indent="0" algn="ctr">
              <a:buNone/>
            </a:pPr>
            <a:r>
              <a:rPr lang="pt-PT" i="1" smtClean="0"/>
              <a:t>versus</a:t>
            </a:r>
            <a:endParaRPr lang="pt-PT" i="1"/>
          </a:p>
          <a:p>
            <a:pPr marL="0" indent="0" algn="ctr">
              <a:buNone/>
            </a:pPr>
            <a:endParaRPr lang="pt-PT" smtClean="0"/>
          </a:p>
          <a:p>
            <a:pPr marL="0" indent="0" algn="ctr">
              <a:buNone/>
            </a:pPr>
            <a:r>
              <a:rPr lang="pt-PT" smtClean="0"/>
              <a:t>depois </a:t>
            </a:r>
            <a:r>
              <a:rPr lang="pt-PT" b="1" i="1"/>
              <a:t>da</a:t>
            </a:r>
            <a:r>
              <a:rPr lang="pt-PT"/>
              <a:t> </a:t>
            </a:r>
            <a:r>
              <a:rPr lang="pt-PT" smtClean="0"/>
              <a:t>revolução</a:t>
            </a:r>
            <a:endParaRPr lang="pt-PT"/>
          </a:p>
          <a:p>
            <a:pPr marL="0" indent="0" algn="ctr">
              <a:buNone/>
            </a:pPr>
            <a:r>
              <a:rPr lang="pt-PT"/>
              <a:t>depois </a:t>
            </a:r>
            <a:r>
              <a:rPr lang="pt-PT" b="1" i="1"/>
              <a:t>do</a:t>
            </a:r>
            <a:r>
              <a:rPr lang="pt-PT"/>
              <a:t> derrube</a:t>
            </a:r>
          </a:p>
          <a:p>
            <a:pPr marL="0" indent="0" algn="ctr">
              <a:buNone/>
            </a:pPr>
            <a:r>
              <a:rPr lang="pt-PT" smtClean="0"/>
              <a:t> </a:t>
            </a:r>
            <a:endParaRPr lang="cs-CZ"/>
          </a:p>
        </p:txBody>
      </p:sp>
    </p:spTree>
    <p:extLst>
      <p:ext uri="{BB962C8B-B14F-4D97-AF65-F5344CB8AC3E}">
        <p14:creationId xmlns:p14="http://schemas.microsoft.com/office/powerpoint/2010/main" val="2616827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500" fill="hold"/>
                                        <p:tgtEl>
                                          <p:spTgt spid="3">
                                            <p:txEl>
                                              <p:pRg st="1" end="1"/>
                                            </p:txEl>
                                          </p:spTgt>
                                        </p:tgtEl>
                                        <p:attrNameLst>
                                          <p:attrName>style.color</p:attrName>
                                        </p:attrNameLst>
                                      </p:cBhvr>
                                      <p:to>
                                        <a:srgbClr val="548DD4"/>
                                      </p:to>
                                    </p:animClr>
                                    <p:animClr clrSpc="rgb" dir="cw">
                                      <p:cBhvr>
                                        <p:cTn id="7" dur="500" fill="hold"/>
                                        <p:tgtEl>
                                          <p:spTgt spid="3">
                                            <p:txEl>
                                              <p:pRg st="1" end="1"/>
                                            </p:txEl>
                                          </p:spTgt>
                                        </p:tgtEl>
                                        <p:attrNameLst>
                                          <p:attrName>fillcolor</p:attrName>
                                        </p:attrNameLst>
                                      </p:cBhvr>
                                      <p:to>
                                        <a:srgbClr val="548DD4"/>
                                      </p:to>
                                    </p:animClr>
                                    <p:set>
                                      <p:cBhvr>
                                        <p:cTn id="8" dur="500" fill="hold"/>
                                        <p:tgtEl>
                                          <p:spTgt spid="3">
                                            <p:txEl>
                                              <p:pRg st="1" end="1"/>
                                            </p:txEl>
                                          </p:spTgt>
                                        </p:tgtEl>
                                        <p:attrNameLst>
                                          <p:attrName>fill.type</p:attrName>
                                        </p:attrNameLst>
                                      </p:cBhvr>
                                      <p:to>
                                        <p:strVal val="solid"/>
                                      </p:to>
                                    </p:set>
                                    <p:set>
                                      <p:cBhvr>
                                        <p:cTn id="9" dur="500" fill="hold"/>
                                        <p:tgtEl>
                                          <p:spTgt spid="3">
                                            <p:txEl>
                                              <p:pRg st="1" end="1"/>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grpId="0" nodeType="clickEffect">
                                  <p:stCondLst>
                                    <p:cond delay="0"/>
                                  </p:stCondLst>
                                  <p:childTnLst>
                                    <p:animClr clrSpc="rgb" dir="cw">
                                      <p:cBhvr override="childStyle">
                                        <p:cTn id="13" dur="500" fill="hold"/>
                                        <p:tgtEl>
                                          <p:spTgt spid="3">
                                            <p:txEl>
                                              <p:pRg st="2" end="2"/>
                                            </p:txEl>
                                          </p:spTgt>
                                        </p:tgtEl>
                                        <p:attrNameLst>
                                          <p:attrName>style.color</p:attrName>
                                        </p:attrNameLst>
                                      </p:cBhvr>
                                      <p:to>
                                        <a:srgbClr val="548DD4"/>
                                      </p:to>
                                    </p:animClr>
                                    <p:animClr clrSpc="rgb" dir="cw">
                                      <p:cBhvr>
                                        <p:cTn id="14" dur="500" fill="hold"/>
                                        <p:tgtEl>
                                          <p:spTgt spid="3">
                                            <p:txEl>
                                              <p:pRg st="2" end="2"/>
                                            </p:txEl>
                                          </p:spTgt>
                                        </p:tgtEl>
                                        <p:attrNameLst>
                                          <p:attrName>fillcolor</p:attrName>
                                        </p:attrNameLst>
                                      </p:cBhvr>
                                      <p:to>
                                        <a:srgbClr val="548DD4"/>
                                      </p:to>
                                    </p:animClr>
                                    <p:set>
                                      <p:cBhvr>
                                        <p:cTn id="15" dur="500" fill="hold"/>
                                        <p:tgtEl>
                                          <p:spTgt spid="3">
                                            <p:txEl>
                                              <p:pRg st="2" end="2"/>
                                            </p:txEl>
                                          </p:spTgt>
                                        </p:tgtEl>
                                        <p:attrNameLst>
                                          <p:attrName>fill.type</p:attrName>
                                        </p:attrNameLst>
                                      </p:cBhvr>
                                      <p:to>
                                        <p:strVal val="solid"/>
                                      </p:to>
                                    </p:set>
                                    <p:set>
                                      <p:cBhvr>
                                        <p:cTn id="16" dur="500" fill="hold"/>
                                        <p:tgtEl>
                                          <p:spTgt spid="3">
                                            <p:txEl>
                                              <p:pRg st="2" end="2"/>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grpId="0" nodeType="clickEffect">
                                  <p:stCondLst>
                                    <p:cond delay="0"/>
                                  </p:stCondLst>
                                  <p:childTnLst>
                                    <p:animClr clrSpc="rgb" dir="cw">
                                      <p:cBhvr override="childStyle">
                                        <p:cTn id="20" dur="500" fill="hold"/>
                                        <p:tgtEl>
                                          <p:spTgt spid="3">
                                            <p:txEl>
                                              <p:pRg st="6" end="6"/>
                                            </p:txEl>
                                          </p:spTgt>
                                        </p:tgtEl>
                                        <p:attrNameLst>
                                          <p:attrName>style.color</p:attrName>
                                        </p:attrNameLst>
                                      </p:cBhvr>
                                      <p:to>
                                        <a:srgbClr val="548DD4"/>
                                      </p:to>
                                    </p:animClr>
                                    <p:animClr clrSpc="rgb" dir="cw">
                                      <p:cBhvr>
                                        <p:cTn id="21" dur="500" fill="hold"/>
                                        <p:tgtEl>
                                          <p:spTgt spid="3">
                                            <p:txEl>
                                              <p:pRg st="6" end="6"/>
                                            </p:txEl>
                                          </p:spTgt>
                                        </p:tgtEl>
                                        <p:attrNameLst>
                                          <p:attrName>fillcolor</p:attrName>
                                        </p:attrNameLst>
                                      </p:cBhvr>
                                      <p:to>
                                        <a:srgbClr val="548DD4"/>
                                      </p:to>
                                    </p:animClr>
                                    <p:set>
                                      <p:cBhvr>
                                        <p:cTn id="22" dur="500" fill="hold"/>
                                        <p:tgtEl>
                                          <p:spTgt spid="3">
                                            <p:txEl>
                                              <p:pRg st="6" end="6"/>
                                            </p:txEl>
                                          </p:spTgt>
                                        </p:tgtEl>
                                        <p:attrNameLst>
                                          <p:attrName>fill.type</p:attrName>
                                        </p:attrNameLst>
                                      </p:cBhvr>
                                      <p:to>
                                        <p:strVal val="solid"/>
                                      </p:to>
                                    </p:set>
                                    <p:set>
                                      <p:cBhvr>
                                        <p:cTn id="23" dur="500" fill="hold"/>
                                        <p:tgtEl>
                                          <p:spTgt spid="3">
                                            <p:txEl>
                                              <p:pRg st="6" end="6"/>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grpId="0" nodeType="clickEffect">
                                  <p:stCondLst>
                                    <p:cond delay="0"/>
                                  </p:stCondLst>
                                  <p:childTnLst>
                                    <p:animClr clrSpc="rgb" dir="cw">
                                      <p:cBhvr override="childStyle">
                                        <p:cTn id="27" dur="500" fill="hold"/>
                                        <p:tgtEl>
                                          <p:spTgt spid="3">
                                            <p:txEl>
                                              <p:pRg st="7" end="7"/>
                                            </p:txEl>
                                          </p:spTgt>
                                        </p:tgtEl>
                                        <p:attrNameLst>
                                          <p:attrName>style.color</p:attrName>
                                        </p:attrNameLst>
                                      </p:cBhvr>
                                      <p:to>
                                        <a:srgbClr val="548DD4"/>
                                      </p:to>
                                    </p:animClr>
                                    <p:animClr clrSpc="rgb" dir="cw">
                                      <p:cBhvr>
                                        <p:cTn id="28" dur="500" fill="hold"/>
                                        <p:tgtEl>
                                          <p:spTgt spid="3">
                                            <p:txEl>
                                              <p:pRg st="7" end="7"/>
                                            </p:txEl>
                                          </p:spTgt>
                                        </p:tgtEl>
                                        <p:attrNameLst>
                                          <p:attrName>fillcolor</p:attrName>
                                        </p:attrNameLst>
                                      </p:cBhvr>
                                      <p:to>
                                        <a:srgbClr val="548DD4"/>
                                      </p:to>
                                    </p:animClr>
                                    <p:set>
                                      <p:cBhvr>
                                        <p:cTn id="29" dur="500" fill="hold"/>
                                        <p:tgtEl>
                                          <p:spTgt spid="3">
                                            <p:txEl>
                                              <p:pRg st="7" end="7"/>
                                            </p:txEl>
                                          </p:spTgt>
                                        </p:tgtEl>
                                        <p:attrNameLst>
                                          <p:attrName>fill.type</p:attrName>
                                        </p:attrNameLst>
                                      </p:cBhvr>
                                      <p:to>
                                        <p:strVal val="solid"/>
                                      </p:to>
                                    </p:set>
                                    <p:set>
                                      <p:cBhvr>
                                        <p:cTn id="30" dur="500" fill="hold"/>
                                        <p:tgtEl>
                                          <p:spTgt spid="3">
                                            <p:txEl>
                                              <p:pRg st="7" end="7"/>
                                            </p:txEl>
                                          </p:spTgt>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19" presetClass="emph" presetSubtype="0" fill="hold" grpId="0" nodeType="clickEffect">
                                  <p:stCondLst>
                                    <p:cond delay="0"/>
                                  </p:stCondLst>
                                  <p:childTnLst>
                                    <p:animClr clrSpc="rgb" dir="cw">
                                      <p:cBhvr override="childStyle">
                                        <p:cTn id="34" dur="500" fill="hold"/>
                                        <p:tgtEl>
                                          <p:spTgt spid="3">
                                            <p:txEl>
                                              <p:pRg st="8" end="8"/>
                                            </p:txEl>
                                          </p:spTgt>
                                        </p:tgtEl>
                                        <p:attrNameLst>
                                          <p:attrName>style.color</p:attrName>
                                        </p:attrNameLst>
                                      </p:cBhvr>
                                      <p:to>
                                        <a:srgbClr val="548DD4"/>
                                      </p:to>
                                    </p:animClr>
                                    <p:animClr clrSpc="rgb" dir="cw">
                                      <p:cBhvr>
                                        <p:cTn id="35" dur="500" fill="hold"/>
                                        <p:tgtEl>
                                          <p:spTgt spid="3">
                                            <p:txEl>
                                              <p:pRg st="8" end="8"/>
                                            </p:txEl>
                                          </p:spTgt>
                                        </p:tgtEl>
                                        <p:attrNameLst>
                                          <p:attrName>fillcolor</p:attrName>
                                        </p:attrNameLst>
                                      </p:cBhvr>
                                      <p:to>
                                        <a:srgbClr val="548DD4"/>
                                      </p:to>
                                    </p:animClr>
                                    <p:set>
                                      <p:cBhvr>
                                        <p:cTn id="36" dur="500" fill="hold"/>
                                        <p:tgtEl>
                                          <p:spTgt spid="3">
                                            <p:txEl>
                                              <p:pRg st="8" end="8"/>
                                            </p:txEl>
                                          </p:spTgt>
                                        </p:tgtEl>
                                        <p:attrNameLst>
                                          <p:attrName>fill.type</p:attrName>
                                        </p:attrNameLst>
                                      </p:cBhvr>
                                      <p:to>
                                        <p:strVal val="solid"/>
                                      </p:to>
                                    </p:set>
                                    <p:set>
                                      <p:cBhvr>
                                        <p:cTn id="37" dur="500" fill="hold"/>
                                        <p:tgtEl>
                                          <p:spTgt spid="3">
                                            <p:txEl>
                                              <p:pRg st="8" end="8"/>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t-PT" smtClean="0"/>
              <a:t>estudo quantitativo</a:t>
            </a:r>
            <a:endParaRPr lang="cs-CZ"/>
          </a:p>
        </p:txBody>
      </p:sp>
      <p:sp>
        <p:nvSpPr>
          <p:cNvPr id="3" name="Zástupný symbol pro obsah 2"/>
          <p:cNvSpPr>
            <a:spLocks noGrp="1"/>
          </p:cNvSpPr>
          <p:nvPr>
            <p:ph idx="1"/>
          </p:nvPr>
        </p:nvSpPr>
        <p:spPr/>
        <p:txBody>
          <a:bodyPr/>
          <a:lstStyle/>
          <a:p>
            <a:pPr marL="0" indent="0" algn="just">
              <a:buNone/>
            </a:pPr>
            <a:r>
              <a:rPr lang="pt-PT"/>
              <a:t>Para podermos definitivamente tirar conclusões relativas </a:t>
            </a:r>
            <a:r>
              <a:rPr lang="pt-PT" b="1"/>
              <a:t>ao uso do artigo </a:t>
            </a:r>
            <a:r>
              <a:rPr lang="pt-PT"/>
              <a:t>com os nomes dos dias da semana, percorremos nos </a:t>
            </a:r>
            <a:r>
              <a:rPr lang="pt-PT" i="1"/>
              <a:t>corpora</a:t>
            </a:r>
            <a:r>
              <a:rPr lang="pt-PT"/>
              <a:t> </a:t>
            </a:r>
            <a:r>
              <a:rPr lang="pt-PT">
                <a:hlinkClick r:id="rId2"/>
              </a:rPr>
              <a:t>www.linguateca.pt</a:t>
            </a:r>
            <a:r>
              <a:rPr lang="pt-PT"/>
              <a:t> todas as possíveis ocorrências preposicionadas sem e com o artigo e chegámos às seguintes </a:t>
            </a:r>
            <a:r>
              <a:rPr lang="pt-PT" smtClean="0"/>
              <a:t>frequências:</a:t>
            </a:r>
            <a:endParaRPr lang="cs-CZ"/>
          </a:p>
        </p:txBody>
      </p:sp>
    </p:spTree>
    <p:extLst>
      <p:ext uri="{BB962C8B-B14F-4D97-AF65-F5344CB8AC3E}">
        <p14:creationId xmlns:p14="http://schemas.microsoft.com/office/powerpoint/2010/main" val="70200157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t-PT" smtClean="0"/>
              <a:t>artigo presente</a:t>
            </a:r>
            <a:endParaRPr lang="cs-CZ"/>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646146104"/>
              </p:ext>
            </p:extLst>
          </p:nvPr>
        </p:nvGraphicFramePr>
        <p:xfrm>
          <a:off x="539550" y="1772818"/>
          <a:ext cx="8352929" cy="4680516"/>
        </p:xfrm>
        <a:graphic>
          <a:graphicData uri="http://schemas.openxmlformats.org/drawingml/2006/table">
            <a:tbl>
              <a:tblPr>
                <a:tableStyleId>{5C22544A-7EE6-4342-B048-85BDC9FD1C3A}</a:tableStyleId>
              </a:tblPr>
              <a:tblGrid>
                <a:gridCol w="1096382"/>
                <a:gridCol w="1030869"/>
                <a:gridCol w="953795"/>
                <a:gridCol w="927782"/>
                <a:gridCol w="1200432"/>
                <a:gridCol w="1125285"/>
                <a:gridCol w="1075187"/>
                <a:gridCol w="943197"/>
              </a:tblGrid>
              <a:tr h="745158">
                <a:tc gridSpan="8">
                  <a:txBody>
                    <a:bodyPr/>
                    <a:lstStyle/>
                    <a:p>
                      <a:pPr algn="ctr">
                        <a:spcAft>
                          <a:spcPts val="0"/>
                        </a:spcAft>
                      </a:pPr>
                      <a:r>
                        <a:rPr lang="pt-PT" sz="2000">
                          <a:effectLst/>
                        </a:rPr>
                        <a:t>SP = [Prep+Det+N]</a:t>
                      </a:r>
                      <a:endParaRPr lang="cs-CZ" sz="2000">
                        <a:effectLst/>
                      </a:endParaRPr>
                    </a:p>
                    <a:p>
                      <a:pPr algn="just">
                        <a:spcAft>
                          <a:spcPts val="0"/>
                        </a:spcAft>
                      </a:pPr>
                      <a:r>
                        <a:rPr lang="pt-PT" sz="2000">
                          <a:effectLst/>
                        </a:rPr>
                        <a:t> </a:t>
                      </a:r>
                      <a:endParaRPr lang="cs-CZ" sz="2000">
                        <a:effectLst/>
                        <a:latin typeface="Times New Roman"/>
                        <a:ea typeface="Times New Roman"/>
                      </a:endParaRPr>
                    </a:p>
                  </a:txBody>
                  <a:tcPr marL="0" marR="0" marT="0" marB="0" anchor="b"/>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r>
              <a:tr h="372578">
                <a:tc>
                  <a:txBody>
                    <a:bodyPr/>
                    <a:lstStyle/>
                    <a:p>
                      <a:pPr algn="just">
                        <a:spcAft>
                          <a:spcPts val="0"/>
                        </a:spcAft>
                      </a:pPr>
                      <a:r>
                        <a:rPr lang="pt-PT" sz="2000">
                          <a:effectLst/>
                        </a:rPr>
                        <a:t> </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2ª-feira</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3ª-feira </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4ª-feira</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5ª-feira</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6ª-feira</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sábado</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domingo</a:t>
                      </a:r>
                      <a:endParaRPr lang="cs-CZ" sz="2000">
                        <a:effectLst/>
                        <a:latin typeface="Times New Roman"/>
                        <a:ea typeface="Times New Roman"/>
                      </a:endParaRPr>
                    </a:p>
                  </a:txBody>
                  <a:tcPr marL="0" marR="0" marT="0" marB="0"/>
                </a:tc>
              </a:tr>
              <a:tr h="372578">
                <a:tc>
                  <a:txBody>
                    <a:bodyPr/>
                    <a:lstStyle/>
                    <a:p>
                      <a:pPr algn="just">
                        <a:spcAft>
                          <a:spcPts val="0"/>
                        </a:spcAft>
                      </a:pPr>
                      <a:r>
                        <a:rPr lang="pt-PT" sz="2000">
                          <a:effectLst/>
                        </a:rPr>
                        <a:t>na/no </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5403</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4462</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4689</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4458</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5455</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5330</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5316</a:t>
                      </a:r>
                      <a:endParaRPr lang="cs-CZ" sz="2000">
                        <a:effectLst/>
                        <a:latin typeface="Times New Roman"/>
                        <a:ea typeface="Times New Roman"/>
                      </a:endParaRPr>
                    </a:p>
                  </a:txBody>
                  <a:tcPr marL="0" marR="0" marT="0" marB="0">
                    <a:solidFill>
                      <a:schemeClr val="accent3">
                        <a:lumMod val="60000"/>
                        <a:lumOff val="40000"/>
                      </a:schemeClr>
                    </a:solidFill>
                  </a:tcPr>
                </a:tc>
              </a:tr>
              <a:tr h="489010">
                <a:tc>
                  <a:txBody>
                    <a:bodyPr/>
                    <a:lstStyle/>
                    <a:p>
                      <a:pPr algn="just">
                        <a:spcAft>
                          <a:spcPts val="0"/>
                        </a:spcAft>
                      </a:pPr>
                      <a:r>
                        <a:rPr lang="pt-PT" sz="2000">
                          <a:effectLst/>
                        </a:rPr>
                        <a:t>para a/o</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12</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8</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6 </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4</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7 </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15</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9 )</a:t>
                      </a:r>
                      <a:endParaRPr lang="cs-CZ" sz="2000">
                        <a:effectLst/>
                        <a:latin typeface="Times New Roman"/>
                        <a:ea typeface="Times New Roman"/>
                      </a:endParaRPr>
                    </a:p>
                  </a:txBody>
                  <a:tcPr marL="0" marR="0" marT="0" marB="0"/>
                </a:tc>
              </a:tr>
              <a:tr h="372578">
                <a:tc>
                  <a:txBody>
                    <a:bodyPr/>
                    <a:lstStyle/>
                    <a:p>
                      <a:pPr algn="just">
                        <a:spcAft>
                          <a:spcPts val="0"/>
                        </a:spcAft>
                      </a:pPr>
                      <a:r>
                        <a:rPr lang="pt-PT" sz="2000">
                          <a:effectLst/>
                        </a:rPr>
                        <a:t>da/do</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22</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22</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27</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27</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55</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43</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149</a:t>
                      </a:r>
                      <a:endParaRPr lang="cs-CZ" sz="2000">
                        <a:effectLst/>
                        <a:latin typeface="Times New Roman"/>
                        <a:ea typeface="Times New Roman"/>
                      </a:endParaRPr>
                    </a:p>
                  </a:txBody>
                  <a:tcPr marL="0" marR="0" marT="0" marB="0"/>
                </a:tc>
              </a:tr>
              <a:tr h="372578">
                <a:tc>
                  <a:txBody>
                    <a:bodyPr/>
                    <a:lstStyle/>
                    <a:p>
                      <a:pPr algn="just">
                        <a:spcAft>
                          <a:spcPts val="0"/>
                        </a:spcAft>
                      </a:pPr>
                      <a:r>
                        <a:rPr lang="pt-PT" sz="2000">
                          <a:effectLst/>
                        </a:rPr>
                        <a:t>desde a/o</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2</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1</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3</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1</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3</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1</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6</a:t>
                      </a:r>
                      <a:endParaRPr lang="cs-CZ" sz="2000">
                        <a:effectLst/>
                        <a:latin typeface="Times New Roman"/>
                        <a:ea typeface="Times New Roman"/>
                      </a:endParaRPr>
                    </a:p>
                  </a:txBody>
                  <a:tcPr marL="0" marR="0" marT="0" marB="0"/>
                </a:tc>
              </a:tr>
              <a:tr h="372578">
                <a:tc>
                  <a:txBody>
                    <a:bodyPr/>
                    <a:lstStyle/>
                    <a:p>
                      <a:pPr algn="just">
                        <a:spcAft>
                          <a:spcPts val="0"/>
                        </a:spcAft>
                      </a:pPr>
                      <a:r>
                        <a:rPr lang="pt-PT" sz="2000">
                          <a:effectLst/>
                        </a:rPr>
                        <a:t>entre o/a</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1</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0</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0</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0</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1</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0</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0</a:t>
                      </a:r>
                      <a:endParaRPr lang="cs-CZ" sz="2000">
                        <a:effectLst/>
                        <a:latin typeface="Times New Roman"/>
                        <a:ea typeface="Times New Roman"/>
                      </a:endParaRPr>
                    </a:p>
                  </a:txBody>
                  <a:tcPr marL="0" marR="0" marT="0" marB="0"/>
                </a:tc>
              </a:tr>
              <a:tr h="372578">
                <a:tc>
                  <a:txBody>
                    <a:bodyPr/>
                    <a:lstStyle/>
                    <a:p>
                      <a:pPr algn="just">
                        <a:spcAft>
                          <a:spcPts val="0"/>
                        </a:spcAft>
                      </a:pPr>
                      <a:r>
                        <a:rPr lang="pt-PT" sz="2000">
                          <a:effectLst/>
                        </a:rPr>
                        <a:t>até o/a</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0</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0</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0</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0</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0</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0</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0</a:t>
                      </a:r>
                      <a:endParaRPr lang="cs-CZ" sz="2000">
                        <a:effectLst/>
                        <a:latin typeface="Times New Roman"/>
                        <a:ea typeface="Times New Roman"/>
                      </a:endParaRPr>
                    </a:p>
                  </a:txBody>
                  <a:tcPr marL="0" marR="0" marT="0" marB="0"/>
                </a:tc>
              </a:tr>
              <a:tr h="465724">
                <a:tc>
                  <a:txBody>
                    <a:bodyPr/>
                    <a:lstStyle/>
                    <a:p>
                      <a:pPr algn="just">
                        <a:spcAft>
                          <a:spcPts val="0"/>
                        </a:spcAft>
                      </a:pPr>
                      <a:r>
                        <a:rPr lang="pt-PT" sz="2000">
                          <a:effectLst/>
                        </a:rPr>
                        <a:t>nas/nos </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13</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0</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0</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0</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0</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4</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0</a:t>
                      </a:r>
                      <a:endParaRPr lang="cs-CZ" sz="2000">
                        <a:effectLst/>
                        <a:latin typeface="Times New Roman"/>
                        <a:ea typeface="Times New Roman"/>
                      </a:endParaRPr>
                    </a:p>
                  </a:txBody>
                  <a:tcPr marL="0" marR="0" marT="0" marB="0"/>
                </a:tc>
              </a:tr>
              <a:tr h="372578">
                <a:tc>
                  <a:txBody>
                    <a:bodyPr/>
                    <a:lstStyle/>
                    <a:p>
                      <a:pPr algn="just">
                        <a:spcAft>
                          <a:spcPts val="0"/>
                        </a:spcAft>
                      </a:pPr>
                      <a:r>
                        <a:rPr lang="pt-PT" sz="2000">
                          <a:effectLst/>
                        </a:rPr>
                        <a:t>às/aos </a:t>
                      </a:r>
                      <a:endParaRPr lang="cs-CZ" sz="2000">
                        <a:effectLst/>
                        <a:latin typeface="Times New Roman"/>
                        <a:ea typeface="Times New Roman"/>
                      </a:endParaRPr>
                    </a:p>
                  </a:txBody>
                  <a:tcPr marL="0" marR="0" marT="0" marB="0" anchor="b">
                    <a:solidFill>
                      <a:schemeClr val="accent3">
                        <a:lumMod val="60000"/>
                        <a:lumOff val="40000"/>
                      </a:schemeClr>
                    </a:solidFill>
                  </a:tcPr>
                </a:tc>
                <a:tc>
                  <a:txBody>
                    <a:bodyPr/>
                    <a:lstStyle/>
                    <a:p>
                      <a:pPr algn="just">
                        <a:spcAft>
                          <a:spcPts val="0"/>
                        </a:spcAft>
                      </a:pPr>
                      <a:r>
                        <a:rPr lang="pt-PT" sz="2000">
                          <a:effectLst/>
                        </a:rPr>
                        <a:t>142 </a:t>
                      </a:r>
                      <a:endParaRPr lang="cs-CZ" sz="2000">
                        <a:effectLst/>
                        <a:latin typeface="Times New Roman"/>
                        <a:ea typeface="Times New Roman"/>
                      </a:endParaRPr>
                    </a:p>
                  </a:txBody>
                  <a:tcPr marL="0" marR="0" marT="0" marB="0" anchor="b">
                    <a:solidFill>
                      <a:schemeClr val="accent3">
                        <a:lumMod val="60000"/>
                        <a:lumOff val="40000"/>
                      </a:schemeClr>
                    </a:solidFill>
                  </a:tcPr>
                </a:tc>
                <a:tc>
                  <a:txBody>
                    <a:bodyPr/>
                    <a:lstStyle/>
                    <a:p>
                      <a:pPr algn="just">
                        <a:spcAft>
                          <a:spcPts val="0"/>
                        </a:spcAft>
                      </a:pPr>
                      <a:r>
                        <a:rPr lang="pt-PT" sz="2000">
                          <a:effectLst/>
                        </a:rPr>
                        <a:t>96</a:t>
                      </a:r>
                      <a:endParaRPr lang="cs-CZ" sz="2000">
                        <a:effectLst/>
                        <a:latin typeface="Times New Roman"/>
                        <a:ea typeface="Times New Roman"/>
                      </a:endParaRPr>
                    </a:p>
                  </a:txBody>
                  <a:tcPr marL="0" marR="0" marT="0" marB="0" anchor="b">
                    <a:solidFill>
                      <a:schemeClr val="accent3">
                        <a:lumMod val="60000"/>
                        <a:lumOff val="40000"/>
                      </a:schemeClr>
                    </a:solidFill>
                  </a:tcPr>
                </a:tc>
                <a:tc>
                  <a:txBody>
                    <a:bodyPr/>
                    <a:lstStyle/>
                    <a:p>
                      <a:pPr algn="just">
                        <a:spcAft>
                          <a:spcPts val="0"/>
                        </a:spcAft>
                      </a:pPr>
                      <a:r>
                        <a:rPr lang="pt-PT" sz="2000">
                          <a:effectLst/>
                        </a:rPr>
                        <a:t>148</a:t>
                      </a:r>
                      <a:endParaRPr lang="cs-CZ" sz="2000">
                        <a:effectLst/>
                        <a:latin typeface="Times New Roman"/>
                        <a:ea typeface="Times New Roman"/>
                      </a:endParaRPr>
                    </a:p>
                  </a:txBody>
                  <a:tcPr marL="0" marR="0" marT="0" marB="0" anchor="b">
                    <a:solidFill>
                      <a:schemeClr val="accent3">
                        <a:lumMod val="60000"/>
                        <a:lumOff val="40000"/>
                      </a:schemeClr>
                    </a:solidFill>
                  </a:tcPr>
                </a:tc>
                <a:tc>
                  <a:txBody>
                    <a:bodyPr/>
                    <a:lstStyle/>
                    <a:p>
                      <a:pPr algn="just">
                        <a:spcAft>
                          <a:spcPts val="0"/>
                        </a:spcAft>
                      </a:pPr>
                      <a:r>
                        <a:rPr lang="pt-PT" sz="2000">
                          <a:effectLst/>
                        </a:rPr>
                        <a:t>154</a:t>
                      </a:r>
                      <a:endParaRPr lang="cs-CZ" sz="2000">
                        <a:effectLst/>
                        <a:latin typeface="Times New Roman"/>
                        <a:ea typeface="Times New Roman"/>
                      </a:endParaRPr>
                    </a:p>
                  </a:txBody>
                  <a:tcPr marL="0" marR="0" marT="0" marB="0" anchor="b">
                    <a:solidFill>
                      <a:schemeClr val="accent3">
                        <a:lumMod val="60000"/>
                        <a:lumOff val="40000"/>
                      </a:schemeClr>
                    </a:solidFill>
                  </a:tcPr>
                </a:tc>
                <a:tc>
                  <a:txBody>
                    <a:bodyPr/>
                    <a:lstStyle/>
                    <a:p>
                      <a:pPr algn="just">
                        <a:spcAft>
                          <a:spcPts val="0"/>
                        </a:spcAft>
                      </a:pPr>
                      <a:r>
                        <a:rPr lang="pt-PT" sz="2000">
                          <a:effectLst/>
                        </a:rPr>
                        <a:t>135</a:t>
                      </a:r>
                      <a:endParaRPr lang="cs-CZ" sz="2000">
                        <a:effectLst/>
                        <a:latin typeface="Times New Roman"/>
                        <a:ea typeface="Times New Roman"/>
                      </a:endParaRPr>
                    </a:p>
                  </a:txBody>
                  <a:tcPr marL="0" marR="0" marT="0" marB="0" anchor="b">
                    <a:solidFill>
                      <a:schemeClr val="accent3">
                        <a:lumMod val="60000"/>
                        <a:lumOff val="40000"/>
                      </a:schemeClr>
                    </a:solidFill>
                  </a:tcPr>
                </a:tc>
                <a:tc>
                  <a:txBody>
                    <a:bodyPr/>
                    <a:lstStyle/>
                    <a:p>
                      <a:pPr algn="just">
                        <a:spcAft>
                          <a:spcPts val="0"/>
                        </a:spcAft>
                      </a:pPr>
                      <a:r>
                        <a:rPr lang="pt-PT" sz="2000">
                          <a:effectLst/>
                        </a:rPr>
                        <a:t>623</a:t>
                      </a:r>
                      <a:endParaRPr lang="cs-CZ" sz="2000">
                        <a:effectLst/>
                        <a:latin typeface="Times New Roman"/>
                        <a:ea typeface="Times New Roman"/>
                      </a:endParaRPr>
                    </a:p>
                  </a:txBody>
                  <a:tcPr marL="0" marR="0" marT="0" marB="0" anchor="b">
                    <a:solidFill>
                      <a:schemeClr val="accent3">
                        <a:lumMod val="60000"/>
                        <a:lumOff val="40000"/>
                      </a:schemeClr>
                    </a:solidFill>
                  </a:tcPr>
                </a:tc>
                <a:tc>
                  <a:txBody>
                    <a:bodyPr/>
                    <a:lstStyle/>
                    <a:p>
                      <a:pPr algn="just">
                        <a:spcAft>
                          <a:spcPts val="0"/>
                        </a:spcAft>
                      </a:pPr>
                      <a:r>
                        <a:rPr lang="pt-PT" sz="2000">
                          <a:effectLst/>
                        </a:rPr>
                        <a:t>840</a:t>
                      </a:r>
                      <a:endParaRPr lang="cs-CZ" sz="2000">
                        <a:effectLst/>
                        <a:latin typeface="Times New Roman"/>
                        <a:ea typeface="Times New Roman"/>
                      </a:endParaRPr>
                    </a:p>
                  </a:txBody>
                  <a:tcPr marL="0" marR="0" marT="0" marB="0" anchor="b">
                    <a:solidFill>
                      <a:schemeClr val="accent3">
                        <a:lumMod val="60000"/>
                        <a:lumOff val="40000"/>
                      </a:schemeClr>
                    </a:solidFill>
                  </a:tcPr>
                </a:tc>
              </a:tr>
              <a:tr h="372578">
                <a:tc>
                  <a:txBody>
                    <a:bodyPr/>
                    <a:lstStyle/>
                    <a:p>
                      <a:pPr algn="just">
                        <a:spcAft>
                          <a:spcPts val="0"/>
                        </a:spcAft>
                      </a:pPr>
                      <a:r>
                        <a:rPr lang="pt-PT" sz="2000">
                          <a:effectLst/>
                        </a:rPr>
                        <a:t>à/ao</a:t>
                      </a:r>
                      <a:endParaRPr lang="cs-CZ" sz="2000">
                        <a:effectLst/>
                        <a:latin typeface="Times New Roman"/>
                        <a:ea typeface="Times New Roman"/>
                      </a:endParaRPr>
                    </a:p>
                  </a:txBody>
                  <a:tcPr marL="0" marR="0" marT="0" marB="0" anchor="b">
                    <a:solidFill>
                      <a:schemeClr val="accent3">
                        <a:lumMod val="60000"/>
                        <a:lumOff val="40000"/>
                      </a:schemeClr>
                    </a:solidFill>
                  </a:tcPr>
                </a:tc>
                <a:tc>
                  <a:txBody>
                    <a:bodyPr/>
                    <a:lstStyle/>
                    <a:p>
                      <a:pPr algn="just">
                        <a:spcAft>
                          <a:spcPts val="0"/>
                        </a:spcAft>
                      </a:pPr>
                      <a:r>
                        <a:rPr lang="pt-PT" sz="2000">
                          <a:effectLst/>
                        </a:rPr>
                        <a:t>160</a:t>
                      </a:r>
                      <a:endParaRPr lang="cs-CZ" sz="2000">
                        <a:effectLst/>
                        <a:latin typeface="Times New Roman"/>
                        <a:ea typeface="Times New Roman"/>
                      </a:endParaRPr>
                    </a:p>
                  </a:txBody>
                  <a:tcPr marL="0" marR="0" marT="0" marB="0" anchor="b">
                    <a:solidFill>
                      <a:schemeClr val="accent3">
                        <a:lumMod val="60000"/>
                        <a:lumOff val="40000"/>
                      </a:schemeClr>
                    </a:solidFill>
                  </a:tcPr>
                </a:tc>
                <a:tc>
                  <a:txBody>
                    <a:bodyPr/>
                    <a:lstStyle/>
                    <a:p>
                      <a:pPr algn="just">
                        <a:spcAft>
                          <a:spcPts val="0"/>
                        </a:spcAft>
                      </a:pPr>
                      <a:r>
                        <a:rPr lang="pt-PT" sz="2000">
                          <a:effectLst/>
                        </a:rPr>
                        <a:t>51</a:t>
                      </a:r>
                      <a:endParaRPr lang="cs-CZ" sz="2000">
                        <a:effectLst/>
                        <a:latin typeface="Times New Roman"/>
                        <a:ea typeface="Times New Roman"/>
                      </a:endParaRPr>
                    </a:p>
                  </a:txBody>
                  <a:tcPr marL="0" marR="0" marT="0" marB="0" anchor="b">
                    <a:solidFill>
                      <a:schemeClr val="accent3">
                        <a:lumMod val="60000"/>
                        <a:lumOff val="40000"/>
                      </a:schemeClr>
                    </a:solidFill>
                  </a:tcPr>
                </a:tc>
                <a:tc>
                  <a:txBody>
                    <a:bodyPr/>
                    <a:lstStyle/>
                    <a:p>
                      <a:pPr algn="just">
                        <a:spcAft>
                          <a:spcPts val="0"/>
                        </a:spcAft>
                      </a:pPr>
                      <a:r>
                        <a:rPr lang="pt-PT" sz="2000">
                          <a:effectLst/>
                        </a:rPr>
                        <a:t>97</a:t>
                      </a:r>
                      <a:endParaRPr lang="cs-CZ" sz="2000">
                        <a:effectLst/>
                        <a:latin typeface="Times New Roman"/>
                        <a:ea typeface="Times New Roman"/>
                      </a:endParaRPr>
                    </a:p>
                  </a:txBody>
                  <a:tcPr marL="0" marR="0" marT="0" marB="0" anchor="b">
                    <a:solidFill>
                      <a:schemeClr val="accent3">
                        <a:lumMod val="60000"/>
                        <a:lumOff val="40000"/>
                      </a:schemeClr>
                    </a:solidFill>
                  </a:tcPr>
                </a:tc>
                <a:tc>
                  <a:txBody>
                    <a:bodyPr/>
                    <a:lstStyle/>
                    <a:p>
                      <a:pPr algn="just">
                        <a:spcAft>
                          <a:spcPts val="0"/>
                        </a:spcAft>
                      </a:pPr>
                      <a:r>
                        <a:rPr lang="pt-PT" sz="2000">
                          <a:effectLst/>
                        </a:rPr>
                        <a:t>74</a:t>
                      </a:r>
                      <a:endParaRPr lang="cs-CZ" sz="2000">
                        <a:effectLst/>
                        <a:latin typeface="Times New Roman"/>
                        <a:ea typeface="Times New Roman"/>
                      </a:endParaRPr>
                    </a:p>
                  </a:txBody>
                  <a:tcPr marL="0" marR="0" marT="0" marB="0" anchor="b">
                    <a:solidFill>
                      <a:schemeClr val="accent3">
                        <a:lumMod val="60000"/>
                        <a:lumOff val="40000"/>
                      </a:schemeClr>
                    </a:solidFill>
                  </a:tcPr>
                </a:tc>
                <a:tc>
                  <a:txBody>
                    <a:bodyPr/>
                    <a:lstStyle/>
                    <a:p>
                      <a:pPr algn="just">
                        <a:spcAft>
                          <a:spcPts val="0"/>
                        </a:spcAft>
                      </a:pPr>
                      <a:r>
                        <a:rPr lang="pt-PT" sz="2000">
                          <a:effectLst/>
                        </a:rPr>
                        <a:t>189</a:t>
                      </a:r>
                      <a:endParaRPr lang="cs-CZ" sz="2000">
                        <a:effectLst/>
                        <a:latin typeface="Times New Roman"/>
                        <a:ea typeface="Times New Roman"/>
                      </a:endParaRPr>
                    </a:p>
                  </a:txBody>
                  <a:tcPr marL="0" marR="0" marT="0" marB="0" anchor="b">
                    <a:solidFill>
                      <a:schemeClr val="accent3">
                        <a:lumMod val="60000"/>
                        <a:lumOff val="40000"/>
                      </a:schemeClr>
                    </a:solidFill>
                  </a:tcPr>
                </a:tc>
                <a:tc>
                  <a:txBody>
                    <a:bodyPr/>
                    <a:lstStyle/>
                    <a:p>
                      <a:pPr algn="just">
                        <a:spcAft>
                          <a:spcPts val="0"/>
                        </a:spcAft>
                      </a:pPr>
                      <a:r>
                        <a:rPr lang="pt-PT" sz="2000">
                          <a:effectLst/>
                        </a:rPr>
                        <a:t>364</a:t>
                      </a:r>
                      <a:endParaRPr lang="cs-CZ" sz="2000">
                        <a:effectLst/>
                        <a:latin typeface="Times New Roman"/>
                        <a:ea typeface="Times New Roman"/>
                      </a:endParaRPr>
                    </a:p>
                  </a:txBody>
                  <a:tcPr marL="0" marR="0" marT="0" marB="0" anchor="b">
                    <a:solidFill>
                      <a:schemeClr val="accent3">
                        <a:lumMod val="60000"/>
                        <a:lumOff val="40000"/>
                      </a:schemeClr>
                    </a:solidFill>
                  </a:tcPr>
                </a:tc>
                <a:tc>
                  <a:txBody>
                    <a:bodyPr/>
                    <a:lstStyle/>
                    <a:p>
                      <a:pPr algn="just">
                        <a:spcAft>
                          <a:spcPts val="0"/>
                        </a:spcAft>
                      </a:pPr>
                      <a:r>
                        <a:rPr lang="pt-PT" sz="2000">
                          <a:effectLst/>
                        </a:rPr>
                        <a:t>1092</a:t>
                      </a:r>
                      <a:endParaRPr lang="cs-CZ" sz="2000">
                        <a:effectLst/>
                        <a:latin typeface="Times New Roman"/>
                        <a:ea typeface="Times New Roman"/>
                      </a:endParaRPr>
                    </a:p>
                  </a:txBody>
                  <a:tcPr marL="0" marR="0" marT="0" marB="0" anchor="b">
                    <a:solidFill>
                      <a:schemeClr val="accent3">
                        <a:lumMod val="60000"/>
                        <a:lumOff val="40000"/>
                      </a:schemeClr>
                    </a:solidFill>
                  </a:tcPr>
                </a:tc>
              </a:tr>
            </a:tbl>
          </a:graphicData>
        </a:graphic>
      </p:graphicFrame>
    </p:spTree>
    <p:extLst>
      <p:ext uri="{BB962C8B-B14F-4D97-AF65-F5344CB8AC3E}">
        <p14:creationId xmlns:p14="http://schemas.microsoft.com/office/powerpoint/2010/main" val="382477064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t-PT" smtClean="0"/>
              <a:t>artigo ausente</a:t>
            </a:r>
            <a:endParaRPr lang="cs-CZ"/>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746087062"/>
              </p:ext>
            </p:extLst>
          </p:nvPr>
        </p:nvGraphicFramePr>
        <p:xfrm>
          <a:off x="467542" y="1772815"/>
          <a:ext cx="8352929" cy="4608512"/>
        </p:xfrm>
        <a:graphic>
          <a:graphicData uri="http://schemas.openxmlformats.org/drawingml/2006/table">
            <a:tbl>
              <a:tblPr>
                <a:tableStyleId>{5C22544A-7EE6-4342-B048-85BDC9FD1C3A}</a:tableStyleId>
              </a:tblPr>
              <a:tblGrid>
                <a:gridCol w="1096381"/>
                <a:gridCol w="1030869"/>
                <a:gridCol w="849745"/>
                <a:gridCol w="1031833"/>
                <a:gridCol w="1200433"/>
                <a:gridCol w="1062662"/>
                <a:gridCol w="1040503"/>
                <a:gridCol w="1040503"/>
              </a:tblGrid>
              <a:tr h="628006">
                <a:tc gridSpan="8">
                  <a:txBody>
                    <a:bodyPr/>
                    <a:lstStyle/>
                    <a:p>
                      <a:pPr algn="ctr">
                        <a:spcAft>
                          <a:spcPts val="0"/>
                        </a:spcAft>
                      </a:pPr>
                      <a:r>
                        <a:rPr lang="pt-PT" sz="2000">
                          <a:effectLst/>
                        </a:rPr>
                        <a:t>Sp=[Prep.+N]</a:t>
                      </a:r>
                      <a:endParaRPr lang="cs-CZ" sz="2000">
                        <a:effectLst/>
                        <a:latin typeface="Times New Roman"/>
                        <a:ea typeface="Times New Roman"/>
                      </a:endParaRPr>
                    </a:p>
                  </a:txBody>
                  <a:tcPr marL="0" marR="0" marT="0" marB="0" anchor="b"/>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r>
              <a:tr h="486987">
                <a:tc>
                  <a:txBody>
                    <a:bodyPr/>
                    <a:lstStyle/>
                    <a:p>
                      <a:pPr algn="just">
                        <a:spcAft>
                          <a:spcPts val="0"/>
                        </a:spcAft>
                      </a:pPr>
                      <a:r>
                        <a:rPr lang="pt-PT" sz="2000">
                          <a:effectLst/>
                        </a:rPr>
                        <a:t> </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segunda</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terça</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quarta</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quinta</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sexta</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sábado</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domingo</a:t>
                      </a:r>
                      <a:endParaRPr lang="cs-CZ" sz="2000">
                        <a:effectLst/>
                        <a:latin typeface="Times New Roman"/>
                        <a:ea typeface="Times New Roman"/>
                      </a:endParaRPr>
                    </a:p>
                  </a:txBody>
                  <a:tcPr marL="0" marR="0" marT="0" marB="0"/>
                </a:tc>
              </a:tr>
              <a:tr h="518951">
                <a:tc>
                  <a:txBody>
                    <a:bodyPr/>
                    <a:lstStyle/>
                    <a:p>
                      <a:pPr algn="just">
                        <a:spcAft>
                          <a:spcPts val="0"/>
                        </a:spcAft>
                      </a:pPr>
                      <a:r>
                        <a:rPr lang="pt-PT" sz="2000">
                          <a:effectLst/>
                        </a:rPr>
                        <a:t>em</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0</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0</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0</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3</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3</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2</a:t>
                      </a:r>
                      <a:endParaRPr lang="cs-CZ" sz="2000">
                        <a:effectLst/>
                        <a:latin typeface="Times New Roman"/>
                        <a:ea typeface="Times New Roman"/>
                      </a:endParaRPr>
                    </a:p>
                  </a:txBody>
                  <a:tcPr marL="0" marR="0" marT="0" marB="0"/>
                </a:tc>
                <a:tc>
                  <a:txBody>
                    <a:bodyPr/>
                    <a:lstStyle/>
                    <a:p>
                      <a:pPr algn="just">
                        <a:spcAft>
                          <a:spcPts val="0"/>
                        </a:spcAft>
                      </a:pPr>
                      <a:r>
                        <a:rPr lang="pt-PT" sz="2000">
                          <a:effectLst/>
                        </a:rPr>
                        <a:t>5</a:t>
                      </a:r>
                      <a:endParaRPr lang="cs-CZ" sz="2000">
                        <a:effectLst/>
                        <a:latin typeface="Times New Roman"/>
                        <a:ea typeface="Times New Roman"/>
                      </a:endParaRPr>
                    </a:p>
                  </a:txBody>
                  <a:tcPr marL="0" marR="0" marT="0" marB="0"/>
                </a:tc>
              </a:tr>
              <a:tr h="475706">
                <a:tc>
                  <a:txBody>
                    <a:bodyPr/>
                    <a:lstStyle/>
                    <a:p>
                      <a:pPr algn="just">
                        <a:spcAft>
                          <a:spcPts val="0"/>
                        </a:spcAft>
                      </a:pPr>
                      <a:r>
                        <a:rPr lang="pt-PT" sz="2000">
                          <a:effectLst/>
                        </a:rPr>
                        <a:t>para  </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372</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317</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307</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334</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354</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451</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417</a:t>
                      </a:r>
                      <a:endParaRPr lang="cs-CZ" sz="2000">
                        <a:effectLst/>
                        <a:latin typeface="Times New Roman"/>
                        <a:ea typeface="Times New Roman"/>
                      </a:endParaRPr>
                    </a:p>
                  </a:txBody>
                  <a:tcPr marL="0" marR="0" marT="0" marB="0">
                    <a:solidFill>
                      <a:schemeClr val="accent3">
                        <a:lumMod val="60000"/>
                        <a:lumOff val="40000"/>
                      </a:schemeClr>
                    </a:solidFill>
                  </a:tcPr>
                </a:tc>
              </a:tr>
              <a:tr h="451262">
                <a:tc>
                  <a:txBody>
                    <a:bodyPr/>
                    <a:lstStyle/>
                    <a:p>
                      <a:pPr algn="just">
                        <a:spcAft>
                          <a:spcPts val="0"/>
                        </a:spcAft>
                      </a:pPr>
                      <a:r>
                        <a:rPr lang="pt-PT" sz="2000">
                          <a:effectLst/>
                        </a:rPr>
                        <a:t>de  </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2762</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2416</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2586</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2464</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3132</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3762</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4258</a:t>
                      </a:r>
                      <a:endParaRPr lang="cs-CZ" sz="2000">
                        <a:effectLst/>
                        <a:latin typeface="Times New Roman"/>
                        <a:ea typeface="Times New Roman"/>
                      </a:endParaRPr>
                    </a:p>
                  </a:txBody>
                  <a:tcPr marL="0" marR="0" marT="0" marB="0">
                    <a:solidFill>
                      <a:schemeClr val="accent3">
                        <a:lumMod val="60000"/>
                        <a:lumOff val="40000"/>
                      </a:schemeClr>
                    </a:solidFill>
                  </a:tcPr>
                </a:tc>
              </a:tr>
              <a:tr h="596042">
                <a:tc>
                  <a:txBody>
                    <a:bodyPr/>
                    <a:lstStyle/>
                    <a:p>
                      <a:pPr algn="just">
                        <a:spcAft>
                          <a:spcPts val="0"/>
                        </a:spcAft>
                      </a:pPr>
                      <a:r>
                        <a:rPr lang="pt-PT" sz="2000">
                          <a:effectLst/>
                        </a:rPr>
                        <a:t>desde  </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406</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224</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248</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301</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337</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270</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234</a:t>
                      </a:r>
                      <a:endParaRPr lang="cs-CZ" sz="2000">
                        <a:effectLst/>
                        <a:latin typeface="Times New Roman"/>
                        <a:ea typeface="Times New Roman"/>
                      </a:endParaRPr>
                    </a:p>
                  </a:txBody>
                  <a:tcPr marL="0" marR="0" marT="0" marB="0">
                    <a:solidFill>
                      <a:schemeClr val="accent3">
                        <a:lumMod val="60000"/>
                        <a:lumOff val="40000"/>
                      </a:schemeClr>
                    </a:solidFill>
                  </a:tcPr>
                </a:tc>
              </a:tr>
              <a:tr h="500148">
                <a:tc>
                  <a:txBody>
                    <a:bodyPr/>
                    <a:lstStyle/>
                    <a:p>
                      <a:pPr algn="just">
                        <a:spcAft>
                          <a:spcPts val="0"/>
                        </a:spcAft>
                      </a:pPr>
                      <a:r>
                        <a:rPr lang="pt-PT" sz="2000">
                          <a:effectLst/>
                        </a:rPr>
                        <a:t>entre  </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9</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8</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17</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39</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50</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30</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21</a:t>
                      </a:r>
                      <a:endParaRPr lang="cs-CZ" sz="2000">
                        <a:effectLst/>
                        <a:latin typeface="Times New Roman"/>
                        <a:ea typeface="Times New Roman"/>
                      </a:endParaRPr>
                    </a:p>
                  </a:txBody>
                  <a:tcPr marL="0" marR="0" marT="0" marB="0">
                    <a:solidFill>
                      <a:schemeClr val="accent3">
                        <a:lumMod val="60000"/>
                        <a:lumOff val="40000"/>
                      </a:schemeClr>
                    </a:solidFill>
                  </a:tcPr>
                </a:tc>
              </a:tr>
              <a:tr h="500148">
                <a:tc>
                  <a:txBody>
                    <a:bodyPr/>
                    <a:lstStyle/>
                    <a:p>
                      <a:pPr algn="just">
                        <a:spcAft>
                          <a:spcPts val="0"/>
                        </a:spcAft>
                      </a:pPr>
                      <a:r>
                        <a:rPr lang="pt-PT" sz="2000">
                          <a:effectLst/>
                        </a:rPr>
                        <a:t>até</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281</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176</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238</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276</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445</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422</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771</a:t>
                      </a:r>
                      <a:endParaRPr lang="cs-CZ" sz="2000">
                        <a:effectLst/>
                        <a:latin typeface="Times New Roman"/>
                        <a:ea typeface="Times New Roman"/>
                      </a:endParaRPr>
                    </a:p>
                  </a:txBody>
                  <a:tcPr marL="0" marR="0" marT="0" marB="0">
                    <a:solidFill>
                      <a:schemeClr val="accent3">
                        <a:lumMod val="60000"/>
                        <a:lumOff val="40000"/>
                      </a:schemeClr>
                    </a:solidFill>
                  </a:tcPr>
                </a:tc>
              </a:tr>
              <a:tr h="451262">
                <a:tc>
                  <a:txBody>
                    <a:bodyPr/>
                    <a:lstStyle/>
                    <a:p>
                      <a:pPr algn="just">
                        <a:spcAft>
                          <a:spcPts val="0"/>
                        </a:spcAft>
                      </a:pPr>
                      <a:r>
                        <a:rPr lang="pt-PT" sz="2000">
                          <a:effectLst/>
                        </a:rPr>
                        <a:t>N (pl)</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144</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144</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187</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240</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369</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352</a:t>
                      </a:r>
                      <a:endParaRPr lang="cs-CZ" sz="2000">
                        <a:effectLst/>
                        <a:latin typeface="Times New Roman"/>
                        <a:ea typeface="Times New Roman"/>
                      </a:endParaRPr>
                    </a:p>
                  </a:txBody>
                  <a:tcPr marL="0" marR="0" marT="0" marB="0">
                    <a:solidFill>
                      <a:schemeClr val="accent3">
                        <a:lumMod val="60000"/>
                        <a:lumOff val="40000"/>
                      </a:schemeClr>
                    </a:solidFill>
                  </a:tcPr>
                </a:tc>
                <a:tc>
                  <a:txBody>
                    <a:bodyPr/>
                    <a:lstStyle/>
                    <a:p>
                      <a:pPr algn="just">
                        <a:spcAft>
                          <a:spcPts val="0"/>
                        </a:spcAft>
                      </a:pPr>
                      <a:r>
                        <a:rPr lang="pt-PT" sz="2000">
                          <a:effectLst/>
                        </a:rPr>
                        <a:t>618</a:t>
                      </a:r>
                      <a:endParaRPr lang="cs-CZ" sz="2000">
                        <a:effectLst/>
                        <a:latin typeface="Times New Roman"/>
                        <a:ea typeface="Times New Roman"/>
                      </a:endParaRPr>
                    </a:p>
                  </a:txBody>
                  <a:tcPr marL="0" marR="0" marT="0" marB="0">
                    <a:solidFill>
                      <a:schemeClr val="accent3">
                        <a:lumMod val="60000"/>
                        <a:lumOff val="40000"/>
                      </a:schemeClr>
                    </a:solidFill>
                  </a:tcPr>
                </a:tc>
              </a:tr>
            </a:tbl>
          </a:graphicData>
        </a:graphic>
      </p:graphicFrame>
    </p:spTree>
    <p:extLst>
      <p:ext uri="{BB962C8B-B14F-4D97-AF65-F5344CB8AC3E}">
        <p14:creationId xmlns:p14="http://schemas.microsoft.com/office/powerpoint/2010/main" val="192406591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pt-PT" b="1"/>
              <a:t>c</a:t>
            </a:r>
            <a:r>
              <a:rPr lang="pt-PT" b="1" smtClean="0"/>
              <a:t>onclusões – deduções </a:t>
            </a:r>
            <a:endParaRPr lang="cs-CZ"/>
          </a:p>
        </p:txBody>
      </p:sp>
      <p:sp>
        <p:nvSpPr>
          <p:cNvPr id="3" name="Zástupný symbol pro obsah 2"/>
          <p:cNvSpPr>
            <a:spLocks noGrp="1"/>
          </p:cNvSpPr>
          <p:nvPr>
            <p:ph idx="1"/>
          </p:nvPr>
        </p:nvSpPr>
        <p:spPr>
          <a:xfrm>
            <a:off x="107504" y="980728"/>
            <a:ext cx="9036496" cy="5760640"/>
          </a:xfrm>
        </p:spPr>
        <p:txBody>
          <a:bodyPr>
            <a:noAutofit/>
          </a:bodyPr>
          <a:lstStyle/>
          <a:p>
            <a:pPr algn="just"/>
            <a:r>
              <a:rPr lang="cs-CZ" sz="1800" b="1" smtClean="0">
                <a:latin typeface="Times New Roman" panose="02020603050405020304" pitchFamily="18" charset="0"/>
                <a:cs typeface="Times New Roman" panose="02020603050405020304" pitchFamily="18" charset="0"/>
              </a:rPr>
              <a:t>variabilidade </a:t>
            </a:r>
            <a:r>
              <a:rPr lang="cs-CZ" sz="1800" b="1">
                <a:latin typeface="Times New Roman" panose="02020603050405020304" pitchFamily="18" charset="0"/>
                <a:cs typeface="Times New Roman" panose="02020603050405020304" pitchFamily="18" charset="0"/>
              </a:rPr>
              <a:t>estutural </a:t>
            </a:r>
            <a:r>
              <a:rPr lang="cs-CZ" sz="1800">
                <a:latin typeface="Times New Roman" panose="02020603050405020304" pitchFamily="18" charset="0"/>
                <a:cs typeface="Times New Roman" panose="02020603050405020304" pitchFamily="18" charset="0"/>
              </a:rPr>
              <a:t>dos sintagmas preposicionados ou não preposicionados que contêm um nome do dia da semana constitui um problema que pode ser analisado, subatomicamente, sob vários pontos. </a:t>
            </a:r>
            <a:endParaRPr lang="pt-PT" sz="1800" smtClean="0">
              <a:latin typeface="Times New Roman" panose="02020603050405020304" pitchFamily="18" charset="0"/>
              <a:cs typeface="Times New Roman" panose="02020603050405020304" pitchFamily="18" charset="0"/>
            </a:endParaRPr>
          </a:p>
          <a:p>
            <a:pPr algn="just"/>
            <a:r>
              <a:rPr lang="cs-CZ" sz="1800" b="1" smtClean="0">
                <a:latin typeface="Times New Roman" panose="02020603050405020304" pitchFamily="18" charset="0"/>
                <a:cs typeface="Times New Roman" panose="02020603050405020304" pitchFamily="18" charset="0"/>
              </a:rPr>
              <a:t>referência </a:t>
            </a:r>
            <a:r>
              <a:rPr lang="cs-CZ" sz="1800" b="1">
                <a:latin typeface="Times New Roman" panose="02020603050405020304" pitchFamily="18" charset="0"/>
                <a:cs typeface="Times New Roman" panose="02020603050405020304" pitchFamily="18" charset="0"/>
              </a:rPr>
              <a:t>temporal </a:t>
            </a:r>
            <a:r>
              <a:rPr lang="cs-CZ" sz="1800">
                <a:latin typeface="Times New Roman" panose="02020603050405020304" pitchFamily="18" charset="0"/>
                <a:cs typeface="Times New Roman" panose="02020603050405020304" pitchFamily="18" charset="0"/>
              </a:rPr>
              <a:t>que apresentou </a:t>
            </a:r>
            <a:r>
              <a:rPr lang="cs-CZ" sz="1800" b="1">
                <a:latin typeface="Times New Roman" panose="02020603050405020304" pitchFamily="18" charset="0"/>
                <a:cs typeface="Times New Roman" panose="02020603050405020304" pitchFamily="18" charset="0"/>
              </a:rPr>
              <a:t>cinco pontos distribuídos </a:t>
            </a:r>
            <a:r>
              <a:rPr lang="cs-CZ" sz="1800">
                <a:latin typeface="Times New Roman" panose="02020603050405020304" pitchFamily="18" charset="0"/>
                <a:cs typeface="Times New Roman" panose="02020603050405020304" pitchFamily="18" charset="0"/>
              </a:rPr>
              <a:t>no eixo temporal. Vimos que a seleção da estrutura interna dos sintagmas analisados se depreende, muitas vezes, da perceção subjetiva e individual do interlocutor. </a:t>
            </a:r>
            <a:endParaRPr lang="pt-PT" sz="1800" smtClean="0">
              <a:latin typeface="Times New Roman" panose="02020603050405020304" pitchFamily="18" charset="0"/>
              <a:cs typeface="Times New Roman" panose="02020603050405020304" pitchFamily="18" charset="0"/>
            </a:endParaRPr>
          </a:p>
          <a:p>
            <a:pPr algn="just"/>
            <a:r>
              <a:rPr lang="cs-CZ" sz="1800" b="1" smtClean="0">
                <a:latin typeface="Times New Roman" panose="02020603050405020304" pitchFamily="18" charset="0"/>
                <a:cs typeface="Times New Roman" panose="02020603050405020304" pitchFamily="18" charset="0"/>
              </a:rPr>
              <a:t>flutuação</a:t>
            </a:r>
            <a:r>
              <a:rPr lang="cs-CZ" sz="1800" smtClean="0">
                <a:latin typeface="Times New Roman" panose="02020603050405020304" pitchFamily="18" charset="0"/>
                <a:cs typeface="Times New Roman" panose="02020603050405020304" pitchFamily="18" charset="0"/>
              </a:rPr>
              <a:t> </a:t>
            </a:r>
            <a:r>
              <a:rPr lang="cs-CZ" sz="1800">
                <a:latin typeface="Times New Roman" panose="02020603050405020304" pitchFamily="18" charset="0"/>
                <a:cs typeface="Times New Roman" panose="02020603050405020304" pitchFamily="18" charset="0"/>
              </a:rPr>
              <a:t>dos modificadores </a:t>
            </a:r>
            <a:r>
              <a:rPr lang="cs-CZ" sz="1800" b="1" i="1">
                <a:latin typeface="Times New Roman" panose="02020603050405020304" pitchFamily="18" charset="0"/>
                <a:cs typeface="Times New Roman" panose="02020603050405020304" pitchFamily="18" charset="0"/>
              </a:rPr>
              <a:t>próximo</a:t>
            </a:r>
            <a:r>
              <a:rPr lang="cs-CZ" sz="1800" b="1">
                <a:latin typeface="Times New Roman" panose="02020603050405020304" pitchFamily="18" charset="0"/>
                <a:cs typeface="Times New Roman" panose="02020603050405020304" pitchFamily="18" charset="0"/>
              </a:rPr>
              <a:t> e </a:t>
            </a:r>
            <a:r>
              <a:rPr lang="cs-CZ" sz="1800" b="1" i="1">
                <a:latin typeface="Times New Roman" panose="02020603050405020304" pitchFamily="18" charset="0"/>
                <a:cs typeface="Times New Roman" panose="02020603050405020304" pitchFamily="18" charset="0"/>
              </a:rPr>
              <a:t>passado</a:t>
            </a:r>
            <a:r>
              <a:rPr lang="cs-CZ" sz="1800">
                <a:latin typeface="Times New Roman" panose="02020603050405020304" pitchFamily="18" charset="0"/>
                <a:cs typeface="Times New Roman" panose="02020603050405020304" pitchFamily="18" charset="0"/>
              </a:rPr>
              <a:t>, que mostraram uma considerável assimetria nos sintagmas preposicionados e não preposicionados: isto é,  ambos são, preferencialmente, colocados em posição pré-nominal no sintagma preposicionado, mas, por outro lado, em sintagmas não preposicionados, tendem para a posição pós-nominal. </a:t>
            </a:r>
            <a:endParaRPr lang="pt-PT" sz="1800" smtClean="0">
              <a:latin typeface="Times New Roman" panose="02020603050405020304" pitchFamily="18" charset="0"/>
              <a:cs typeface="Times New Roman" panose="02020603050405020304" pitchFamily="18" charset="0"/>
            </a:endParaRPr>
          </a:p>
          <a:p>
            <a:pPr algn="just"/>
            <a:r>
              <a:rPr lang="cs-CZ" sz="1800" b="1" smtClean="0">
                <a:latin typeface="Times New Roman" panose="02020603050405020304" pitchFamily="18" charset="0"/>
                <a:cs typeface="Times New Roman" panose="02020603050405020304" pitchFamily="18" charset="0"/>
              </a:rPr>
              <a:t>subtipos </a:t>
            </a:r>
            <a:r>
              <a:rPr lang="cs-CZ" sz="1800" b="1">
                <a:latin typeface="Times New Roman" panose="02020603050405020304" pitchFamily="18" charset="0"/>
                <a:cs typeface="Times New Roman" panose="02020603050405020304" pitchFamily="18" charset="0"/>
              </a:rPr>
              <a:t>aspetuais </a:t>
            </a:r>
            <a:r>
              <a:rPr lang="cs-CZ" sz="1800">
                <a:latin typeface="Times New Roman" panose="02020603050405020304" pitchFamily="18" charset="0"/>
                <a:cs typeface="Times New Roman" panose="02020603050405020304" pitchFamily="18" charset="0"/>
              </a:rPr>
              <a:t>(eventos, processos, culminações, processos culminados, pontos) e classes aspetuais (valores incoativo, causativo, incetivo, permansivo, cessativo e conclusivo, cursivo e permansivo). Já no que diz respeito à subdivisão do valor durativo, foi verificada a </a:t>
            </a:r>
            <a:r>
              <a:rPr lang="cs-CZ" sz="1800" b="1">
                <a:latin typeface="Times New Roman" panose="02020603050405020304" pitchFamily="18" charset="0"/>
                <a:cs typeface="Times New Roman" panose="02020603050405020304" pitchFamily="18" charset="0"/>
              </a:rPr>
              <a:t>relevância da singularidade ou pluralidade </a:t>
            </a:r>
            <a:r>
              <a:rPr lang="cs-CZ" sz="1800">
                <a:latin typeface="Times New Roman" panose="02020603050405020304" pitchFamily="18" charset="0"/>
                <a:cs typeface="Times New Roman" panose="02020603050405020304" pitchFamily="18" charset="0"/>
              </a:rPr>
              <a:t>da proposição</a:t>
            </a:r>
            <a:r>
              <a:rPr lang="cs-CZ" sz="1800" smtClean="0">
                <a:latin typeface="Times New Roman" panose="02020603050405020304" pitchFamily="18" charset="0"/>
                <a:cs typeface="Times New Roman" panose="02020603050405020304" pitchFamily="18" charset="0"/>
              </a:rPr>
              <a:t>.</a:t>
            </a:r>
            <a:endParaRPr lang="pt-PT" sz="1800" smtClean="0">
              <a:latin typeface="Times New Roman" panose="02020603050405020304" pitchFamily="18" charset="0"/>
              <a:cs typeface="Times New Roman" panose="02020603050405020304" pitchFamily="18" charset="0"/>
            </a:endParaRPr>
          </a:p>
          <a:p>
            <a:pPr algn="just"/>
            <a:r>
              <a:rPr lang="cs-CZ" sz="1800" smtClean="0">
                <a:latin typeface="Times New Roman" panose="02020603050405020304" pitchFamily="18" charset="0"/>
                <a:cs typeface="Times New Roman" panose="02020603050405020304" pitchFamily="18" charset="0"/>
              </a:rPr>
              <a:t> </a:t>
            </a:r>
            <a:r>
              <a:rPr lang="cs-CZ" sz="1800" b="1" smtClean="0">
                <a:latin typeface="Times New Roman" panose="02020603050405020304" pitchFamily="18" charset="0"/>
                <a:cs typeface="Times New Roman" panose="02020603050405020304" pitchFamily="18" charset="0"/>
              </a:rPr>
              <a:t>carácter </a:t>
            </a:r>
            <a:r>
              <a:rPr lang="cs-CZ" sz="1800" b="1">
                <a:latin typeface="Times New Roman" panose="02020603050405020304" pitchFamily="18" charset="0"/>
                <a:cs typeface="Times New Roman" panose="02020603050405020304" pitchFamily="18" charset="0"/>
              </a:rPr>
              <a:t>gnómico e universal</a:t>
            </a:r>
            <a:r>
              <a:rPr lang="cs-CZ" sz="1800">
                <a:latin typeface="Times New Roman" panose="02020603050405020304" pitchFamily="18" charset="0"/>
                <a:cs typeface="Times New Roman" panose="02020603050405020304" pitchFamily="18" charset="0"/>
              </a:rPr>
              <a:t>, o que também se refletiu na análise das construções preposicionadas em função modificadora. </a:t>
            </a:r>
            <a:endParaRPr lang="pt-PT" sz="1800" smtClean="0">
              <a:latin typeface="Times New Roman" panose="02020603050405020304" pitchFamily="18" charset="0"/>
              <a:cs typeface="Times New Roman" panose="02020603050405020304" pitchFamily="18" charset="0"/>
            </a:endParaRPr>
          </a:p>
          <a:p>
            <a:pPr algn="just"/>
            <a:r>
              <a:rPr lang="cs-CZ" sz="1800" smtClean="0">
                <a:latin typeface="Times New Roman" panose="02020603050405020304" pitchFamily="18" charset="0"/>
                <a:cs typeface="Times New Roman" panose="02020603050405020304" pitchFamily="18" charset="0"/>
              </a:rPr>
              <a:t>a </a:t>
            </a:r>
            <a:r>
              <a:rPr lang="cs-CZ" sz="1800">
                <a:latin typeface="Times New Roman" panose="02020603050405020304" pitchFamily="18" charset="0"/>
                <a:cs typeface="Times New Roman" panose="02020603050405020304" pitchFamily="18" charset="0"/>
              </a:rPr>
              <a:t>ocorrência do artigo nos sintagmas preposicionados em que, </a:t>
            </a:r>
            <a:r>
              <a:rPr lang="cs-CZ" sz="1800" smtClean="0">
                <a:latin typeface="Times New Roman" panose="02020603050405020304" pitchFamily="18" charset="0"/>
                <a:cs typeface="Times New Roman" panose="02020603050405020304" pitchFamily="18" charset="0"/>
              </a:rPr>
              <a:t>como</a:t>
            </a:r>
            <a:r>
              <a:rPr lang="cs-CZ" sz="1800">
                <a:latin typeface="Times New Roman" panose="02020603050405020304" pitchFamily="18" charset="0"/>
                <a:cs typeface="Times New Roman" panose="02020603050405020304" pitchFamily="18" charset="0"/>
              </a:rPr>
              <a:t> vimos, a </a:t>
            </a:r>
            <a:r>
              <a:rPr lang="cs-CZ" sz="1800" b="1">
                <a:latin typeface="Times New Roman" panose="02020603050405020304" pitchFamily="18" charset="0"/>
                <a:cs typeface="Times New Roman" panose="02020603050405020304" pitchFamily="18" charset="0"/>
              </a:rPr>
              <a:t>variabilidade da ocorrência se depreende diretamente do núcleo preposicional.</a:t>
            </a:r>
          </a:p>
          <a:p>
            <a:pPr marL="0" indent="0" algn="just">
              <a:buNone/>
            </a:pPr>
            <a:endParaRPr lang="cs-CZ" sz="1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6810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t-PT" b="1" smtClean="0"/>
              <a:t>conclusões - deduções</a:t>
            </a:r>
            <a:endParaRPr lang="cs-CZ" b="1"/>
          </a:p>
        </p:txBody>
      </p:sp>
      <p:sp>
        <p:nvSpPr>
          <p:cNvPr id="3" name="Zástupný symbol pro obsah 2"/>
          <p:cNvSpPr>
            <a:spLocks noGrp="1"/>
          </p:cNvSpPr>
          <p:nvPr>
            <p:ph idx="1"/>
          </p:nvPr>
        </p:nvSpPr>
        <p:spPr>
          <a:xfrm>
            <a:off x="457200" y="1340768"/>
            <a:ext cx="8229600" cy="5400600"/>
          </a:xfrm>
        </p:spPr>
        <p:txBody>
          <a:bodyPr>
            <a:normAutofit fontScale="70000" lnSpcReduction="20000"/>
          </a:bodyPr>
          <a:lstStyle/>
          <a:p>
            <a:pPr algn="just"/>
            <a:r>
              <a:rPr lang="pt-PT" smtClean="0"/>
              <a:t>os </a:t>
            </a:r>
            <a:r>
              <a:rPr lang="pt-PT"/>
              <a:t>números mais elevados da ocorrência do artigo se referem às preposições “</a:t>
            </a:r>
            <a:r>
              <a:rPr lang="pt-PT" b="1"/>
              <a:t>em</a:t>
            </a:r>
            <a:r>
              <a:rPr lang="pt-PT"/>
              <a:t>“ e “</a:t>
            </a:r>
            <a:r>
              <a:rPr lang="pt-PT" b="1"/>
              <a:t>a</a:t>
            </a:r>
            <a:r>
              <a:rPr lang="pt-PT"/>
              <a:t>”; </a:t>
            </a:r>
            <a:endParaRPr lang="cs-CZ"/>
          </a:p>
          <a:p>
            <a:pPr algn="just"/>
            <a:r>
              <a:rPr lang="pt-PT" smtClean="0"/>
              <a:t>as </a:t>
            </a:r>
            <a:r>
              <a:rPr lang="pt-PT"/>
              <a:t>ocorrências mais frequentes o artigo omitido se referem aos núcleos preposicionais (</a:t>
            </a:r>
            <a:r>
              <a:rPr lang="pt-PT" b="1"/>
              <a:t>para, de, desde, entre, sem</a:t>
            </a:r>
            <a:r>
              <a:rPr lang="pt-PT"/>
              <a:t>);</a:t>
            </a:r>
            <a:endParaRPr lang="cs-CZ"/>
          </a:p>
          <a:p>
            <a:pPr algn="just"/>
            <a:r>
              <a:rPr lang="pt-PT" smtClean="0"/>
              <a:t>casos </a:t>
            </a:r>
            <a:r>
              <a:rPr lang="pt-PT"/>
              <a:t>contraditórios de imprevisibilidade, que foram registados apenas nos sintagmas adverbiais sempre </a:t>
            </a:r>
            <a:r>
              <a:rPr lang="pt-PT" b="1"/>
              <a:t>que o dia da semana era seguido por um modificador</a:t>
            </a:r>
            <a:r>
              <a:rPr lang="pt-PT"/>
              <a:t>: “depois </a:t>
            </a:r>
            <a:r>
              <a:rPr lang="pt-PT" i="1"/>
              <a:t>do</a:t>
            </a:r>
            <a:r>
              <a:rPr lang="pt-PT"/>
              <a:t> sábado </a:t>
            </a:r>
            <a:r>
              <a:rPr lang="pt-PT" i="1"/>
              <a:t>de Aleluia</a:t>
            </a:r>
            <a:r>
              <a:rPr lang="pt-PT"/>
              <a:t>, depois </a:t>
            </a:r>
            <a:r>
              <a:rPr lang="pt-PT" i="1"/>
              <a:t>da</a:t>
            </a:r>
            <a:r>
              <a:rPr lang="pt-PT"/>
              <a:t> quinta-feira </a:t>
            </a:r>
            <a:r>
              <a:rPr lang="pt-PT" i="1"/>
              <a:t>negra</a:t>
            </a:r>
            <a:r>
              <a:rPr lang="pt-PT"/>
              <a:t>, antes </a:t>
            </a:r>
            <a:r>
              <a:rPr lang="pt-PT" i="1"/>
              <a:t>da</a:t>
            </a:r>
            <a:r>
              <a:rPr lang="pt-PT"/>
              <a:t> sexta-feira </a:t>
            </a:r>
            <a:r>
              <a:rPr lang="pt-PT" i="1"/>
              <a:t>sangrenta</a:t>
            </a:r>
            <a:r>
              <a:rPr lang="pt-PT"/>
              <a:t>, para </a:t>
            </a:r>
            <a:r>
              <a:rPr lang="pt-PT" i="1"/>
              <a:t>a</a:t>
            </a:r>
            <a:r>
              <a:rPr lang="pt-PT"/>
              <a:t> sexta-feira, </a:t>
            </a:r>
            <a:r>
              <a:rPr lang="pt-PT" i="1"/>
              <a:t>17 de junho</a:t>
            </a:r>
            <a:r>
              <a:rPr lang="pt-PT"/>
              <a:t>. e também na locução prepositiva: “por causa de“ (por causa </a:t>
            </a:r>
            <a:r>
              <a:rPr lang="pt-PT" i="1"/>
              <a:t>da</a:t>
            </a:r>
            <a:r>
              <a:rPr lang="pt-PT"/>
              <a:t> segunda-feira); </a:t>
            </a:r>
            <a:endParaRPr lang="cs-CZ"/>
          </a:p>
          <a:p>
            <a:pPr algn="just"/>
            <a:r>
              <a:rPr lang="pt-PT" smtClean="0"/>
              <a:t>ocorrência </a:t>
            </a:r>
            <a:r>
              <a:rPr lang="pt-PT"/>
              <a:t>de “em“ sem artigo, com os nomes dos dias da </a:t>
            </a:r>
            <a:r>
              <a:rPr lang="pt-PT" b="1"/>
              <a:t>semana litúrgica</a:t>
            </a:r>
            <a:r>
              <a:rPr lang="pt-PT"/>
              <a:t>. Devido ao número reduzido de frases encontradas, não podemos tirar nenhumas conclusões definitivas. Ao consultarmos esta construção com os falantes nativos, parece que podemos atribuir estas formas à linguagem escrita, enquanto na linguagem falada, os nomes dos dias da semana se usam com o artigo. </a:t>
            </a:r>
            <a:endParaRPr lang="cs-CZ"/>
          </a:p>
        </p:txBody>
      </p:sp>
    </p:spTree>
    <p:extLst>
      <p:ext uri="{BB962C8B-B14F-4D97-AF65-F5344CB8AC3E}">
        <p14:creationId xmlns:p14="http://schemas.microsoft.com/office/powerpoint/2010/main" val="1911745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marL="0" indent="0">
              <a:buNone/>
            </a:pPr>
            <a:r>
              <a:rPr lang="cs-CZ" smtClean="0"/>
              <a:t> </a:t>
            </a:r>
            <a:endParaRPr lang="cs-CZ"/>
          </a:p>
        </p:txBody>
      </p:sp>
      <p:sp>
        <p:nvSpPr>
          <p:cNvPr id="5" name="Ovál 4"/>
          <p:cNvSpPr/>
          <p:nvPr/>
        </p:nvSpPr>
        <p:spPr>
          <a:xfrm>
            <a:off x="4139952" y="350100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6000" smtClean="0"/>
              <a:t>?</a:t>
            </a:r>
            <a:endParaRPr lang="cs-CZ" sz="6000"/>
          </a:p>
        </p:txBody>
      </p:sp>
      <p:sp>
        <p:nvSpPr>
          <p:cNvPr id="10" name="Ovál 9"/>
          <p:cNvSpPr/>
          <p:nvPr/>
        </p:nvSpPr>
        <p:spPr>
          <a:xfrm>
            <a:off x="827584" y="5373216"/>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11" name="Ovál 10"/>
          <p:cNvSpPr/>
          <p:nvPr/>
        </p:nvSpPr>
        <p:spPr>
          <a:xfrm>
            <a:off x="1051992" y="1997224"/>
            <a:ext cx="360040" cy="36004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12" name="Ovál 11"/>
          <p:cNvSpPr/>
          <p:nvPr/>
        </p:nvSpPr>
        <p:spPr>
          <a:xfrm>
            <a:off x="8172400" y="5445224"/>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13" name="Ovál 12"/>
          <p:cNvSpPr/>
          <p:nvPr/>
        </p:nvSpPr>
        <p:spPr>
          <a:xfrm>
            <a:off x="2987824" y="5301208"/>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14" name="Ovál 13"/>
          <p:cNvSpPr/>
          <p:nvPr/>
        </p:nvSpPr>
        <p:spPr>
          <a:xfrm>
            <a:off x="7020272" y="2060848"/>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16" name="Ovál 15"/>
          <p:cNvSpPr/>
          <p:nvPr/>
        </p:nvSpPr>
        <p:spPr>
          <a:xfrm>
            <a:off x="8100392" y="1916832"/>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18" name="Ovál 17"/>
          <p:cNvSpPr/>
          <p:nvPr/>
        </p:nvSpPr>
        <p:spPr>
          <a:xfrm>
            <a:off x="6588224" y="4437112"/>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20" name="Ovál 19"/>
          <p:cNvSpPr/>
          <p:nvPr/>
        </p:nvSpPr>
        <p:spPr>
          <a:xfrm>
            <a:off x="6732240" y="3140968"/>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21" name="Ovál 20"/>
          <p:cNvSpPr/>
          <p:nvPr/>
        </p:nvSpPr>
        <p:spPr>
          <a:xfrm>
            <a:off x="1475656" y="4509120"/>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22" name="Ovál 21"/>
          <p:cNvSpPr/>
          <p:nvPr/>
        </p:nvSpPr>
        <p:spPr>
          <a:xfrm>
            <a:off x="4427984" y="5085184"/>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23" name="Ovál 22"/>
          <p:cNvSpPr/>
          <p:nvPr/>
        </p:nvSpPr>
        <p:spPr>
          <a:xfrm>
            <a:off x="6084168" y="1916832"/>
            <a:ext cx="395064" cy="36004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24" name="Ovál 23"/>
          <p:cNvSpPr/>
          <p:nvPr/>
        </p:nvSpPr>
        <p:spPr>
          <a:xfrm>
            <a:off x="1547664" y="2780928"/>
            <a:ext cx="360040" cy="36004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25" name="Ovál 24"/>
          <p:cNvSpPr/>
          <p:nvPr/>
        </p:nvSpPr>
        <p:spPr>
          <a:xfrm>
            <a:off x="2771800" y="2420888"/>
            <a:ext cx="360040" cy="36004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26" name="Ovál 25"/>
          <p:cNvSpPr/>
          <p:nvPr/>
        </p:nvSpPr>
        <p:spPr>
          <a:xfrm>
            <a:off x="8316416" y="2636912"/>
            <a:ext cx="360040" cy="36004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27" name="Ovál 26"/>
          <p:cNvSpPr/>
          <p:nvPr/>
        </p:nvSpPr>
        <p:spPr>
          <a:xfrm>
            <a:off x="1619672" y="3573016"/>
            <a:ext cx="360040" cy="36004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28" name="Ovál 27"/>
          <p:cNvSpPr/>
          <p:nvPr/>
        </p:nvSpPr>
        <p:spPr>
          <a:xfrm>
            <a:off x="3635896" y="1844824"/>
            <a:ext cx="360040" cy="36004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29" name="Ovál 28"/>
          <p:cNvSpPr/>
          <p:nvPr/>
        </p:nvSpPr>
        <p:spPr>
          <a:xfrm>
            <a:off x="4788024" y="2060848"/>
            <a:ext cx="360040" cy="36004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31" name="Ovál 30"/>
          <p:cNvSpPr/>
          <p:nvPr/>
        </p:nvSpPr>
        <p:spPr>
          <a:xfrm>
            <a:off x="5220072" y="3212976"/>
            <a:ext cx="360040" cy="36004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32" name="Ovál 31"/>
          <p:cNvSpPr/>
          <p:nvPr/>
        </p:nvSpPr>
        <p:spPr>
          <a:xfrm>
            <a:off x="971600" y="4005064"/>
            <a:ext cx="360040" cy="36004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33" name="Ovál 32"/>
          <p:cNvSpPr/>
          <p:nvPr/>
        </p:nvSpPr>
        <p:spPr>
          <a:xfrm>
            <a:off x="2915816" y="3861048"/>
            <a:ext cx="360040" cy="36004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34" name="Ovál 33"/>
          <p:cNvSpPr/>
          <p:nvPr/>
        </p:nvSpPr>
        <p:spPr>
          <a:xfrm>
            <a:off x="8244408" y="4077072"/>
            <a:ext cx="360040" cy="36004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35" name="Ovál 34"/>
          <p:cNvSpPr/>
          <p:nvPr/>
        </p:nvSpPr>
        <p:spPr>
          <a:xfrm>
            <a:off x="2699792" y="4581128"/>
            <a:ext cx="360040" cy="36004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36" name="Ovál 35"/>
          <p:cNvSpPr/>
          <p:nvPr/>
        </p:nvSpPr>
        <p:spPr>
          <a:xfrm>
            <a:off x="5652120" y="5877272"/>
            <a:ext cx="360040" cy="36004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37" name="Ovál 36"/>
          <p:cNvSpPr/>
          <p:nvPr/>
        </p:nvSpPr>
        <p:spPr>
          <a:xfrm>
            <a:off x="1763688" y="5373216"/>
            <a:ext cx="360040" cy="36004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38" name="Ovál 37"/>
          <p:cNvSpPr/>
          <p:nvPr/>
        </p:nvSpPr>
        <p:spPr>
          <a:xfrm>
            <a:off x="4211960" y="5805264"/>
            <a:ext cx="360040" cy="36004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39" name="Ovál 38"/>
          <p:cNvSpPr/>
          <p:nvPr/>
        </p:nvSpPr>
        <p:spPr>
          <a:xfrm>
            <a:off x="5868144" y="4149080"/>
            <a:ext cx="360040" cy="36004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40" name="Ovál 39"/>
          <p:cNvSpPr/>
          <p:nvPr/>
        </p:nvSpPr>
        <p:spPr>
          <a:xfrm>
            <a:off x="6372200" y="5157192"/>
            <a:ext cx="360040" cy="36004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41" name="Ovál 40"/>
          <p:cNvSpPr/>
          <p:nvPr/>
        </p:nvSpPr>
        <p:spPr>
          <a:xfrm>
            <a:off x="7452320" y="3212976"/>
            <a:ext cx="360040" cy="36004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42" name="Nadpis 41"/>
          <p:cNvSpPr>
            <a:spLocks noGrp="1"/>
          </p:cNvSpPr>
          <p:nvPr>
            <p:ph type="title"/>
          </p:nvPr>
        </p:nvSpPr>
        <p:spPr/>
        <p:txBody>
          <a:bodyPr/>
          <a:lstStyle/>
          <a:p>
            <a:r>
              <a:rPr lang="pt-PT" b="1" i="1">
                <a:solidFill>
                  <a:srgbClr val="00B050"/>
                </a:solidFill>
              </a:rPr>
              <a:t>a 3ª fase: </a:t>
            </a:r>
            <a:r>
              <a:rPr lang="pt-PT" b="1">
                <a:solidFill>
                  <a:srgbClr val="FF0000"/>
                </a:solidFill>
              </a:rPr>
              <a:t>agrupamento</a:t>
            </a:r>
            <a:endParaRPr lang="cs-CZ" i="1"/>
          </a:p>
        </p:txBody>
      </p:sp>
    </p:spTree>
    <p:extLst>
      <p:ext uri="{BB962C8B-B14F-4D97-AF65-F5344CB8AC3E}">
        <p14:creationId xmlns:p14="http://schemas.microsoft.com/office/powerpoint/2010/main" val="1180371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1.94444E-6 1.85185E-6 L -0.05521 -0.14699 " pathEditMode="relative" rAng="0" ptsTypes="AA">
                                      <p:cBhvr>
                                        <p:cTn id="6" dur="500" fill="hold"/>
                                        <p:tgtEl>
                                          <p:spTgt spid="27"/>
                                        </p:tgtEl>
                                        <p:attrNameLst>
                                          <p:attrName>ppt_x</p:attrName>
                                          <p:attrName>ppt_y</p:attrName>
                                        </p:attrNameLst>
                                      </p:cBhvr>
                                      <p:rCtr x="-2760" y="-7361"/>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0.03941 -0.03149 L -0.24792 -0.46713 " pathEditMode="relative" rAng="0" ptsTypes="AA">
                                      <p:cBhvr>
                                        <p:cTn id="10" dur="500" fill="hold"/>
                                        <p:tgtEl>
                                          <p:spTgt spid="38"/>
                                        </p:tgtEl>
                                        <p:attrNameLst>
                                          <p:attrName>ppt_x</p:attrName>
                                          <p:attrName>ppt_y</p:attrName>
                                        </p:attrNameLst>
                                      </p:cBhvr>
                                      <p:rCtr x="-10434" y="-21782"/>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0.11805 -0.14699 L -0.5 -0.47778 " pathEditMode="relative" rAng="0" ptsTypes="AA">
                                      <p:cBhvr>
                                        <p:cTn id="14" dur="500" fill="hold"/>
                                        <p:tgtEl>
                                          <p:spTgt spid="40"/>
                                        </p:tgtEl>
                                        <p:attrNameLst>
                                          <p:attrName>ppt_x</p:attrName>
                                          <p:attrName>ppt_y</p:attrName>
                                        </p:attrNameLst>
                                      </p:cBhvr>
                                      <p:rCtr x="-19097" y="-16551"/>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3.05556E-6 3.33333E-6 L -0.12986 -0.02616 " pathEditMode="relative" rAng="0" ptsTypes="AA">
                                      <p:cBhvr>
                                        <p:cTn id="18" dur="250" fill="hold"/>
                                        <p:tgtEl>
                                          <p:spTgt spid="25"/>
                                        </p:tgtEl>
                                        <p:attrNameLst>
                                          <p:attrName>ppt_x</p:attrName>
                                          <p:attrName>ppt_y</p:attrName>
                                        </p:attrNameLst>
                                      </p:cBhvr>
                                      <p:rCtr x="-6493" y="-1319"/>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0" nodeType="clickEffect">
                                  <p:stCondLst>
                                    <p:cond delay="0"/>
                                  </p:stCondLst>
                                  <p:childTnLst>
                                    <p:animMotion origin="layout" path="M 8.33333E-7 -3.7037E-7 L 0.24809 0.12083 " pathEditMode="relative" rAng="0" ptsTypes="AA">
                                      <p:cBhvr>
                                        <p:cTn id="22" dur="500" fill="hold"/>
                                        <p:tgtEl>
                                          <p:spTgt spid="29"/>
                                        </p:tgtEl>
                                        <p:attrNameLst>
                                          <p:attrName>ppt_x</p:attrName>
                                          <p:attrName>ppt_y</p:attrName>
                                        </p:attrNameLst>
                                      </p:cBhvr>
                                      <p:rCtr x="12396" y="6042"/>
                                    </p:animMotion>
                                  </p:childTnLst>
                                </p:cTn>
                              </p:par>
                            </p:childTnLst>
                          </p:cTn>
                        </p:par>
                      </p:childTnLst>
                    </p:cTn>
                  </p:par>
                  <p:par>
                    <p:cTn id="23" fill="hold">
                      <p:stCondLst>
                        <p:cond delay="indefinite"/>
                      </p:stCondLst>
                      <p:childTnLst>
                        <p:par>
                          <p:cTn id="24" fill="hold">
                            <p:stCondLst>
                              <p:cond delay="0"/>
                            </p:stCondLst>
                            <p:childTnLst>
                              <p:par>
                                <p:cTn id="25" presetID="35" presetClass="path" presetSubtype="0" accel="50000" decel="50000" fill="hold" grpId="0" nodeType="clickEffect">
                                  <p:stCondLst>
                                    <p:cond delay="0"/>
                                  </p:stCondLst>
                                  <p:childTnLst>
                                    <p:animMotion origin="layout" path="M 3.33333E-6 1.85185E-6 L -0.05122 0.06829 " pathEditMode="relative" rAng="0" ptsTypes="AA">
                                      <p:cBhvr>
                                        <p:cTn id="26" dur="500" fill="hold"/>
                                        <p:tgtEl>
                                          <p:spTgt spid="26"/>
                                        </p:tgtEl>
                                        <p:attrNameLst>
                                          <p:attrName>ppt_x</p:attrName>
                                          <p:attrName>ppt_y</p:attrName>
                                        </p:attrNameLst>
                                      </p:cBhvr>
                                      <p:rCtr x="-2569" y="3403"/>
                                    </p:animMotion>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grpId="0" nodeType="clickEffect">
                                  <p:stCondLst>
                                    <p:cond delay="0"/>
                                  </p:stCondLst>
                                  <p:childTnLst>
                                    <p:animMotion origin="layout" path="M -1.11111E-6 7.40741E-7 L -0.03941 -0.07361 " pathEditMode="relative" rAng="0" ptsTypes="AA">
                                      <p:cBhvr>
                                        <p:cTn id="30" dur="500" fill="hold"/>
                                        <p:tgtEl>
                                          <p:spTgt spid="34"/>
                                        </p:tgtEl>
                                        <p:attrNameLst>
                                          <p:attrName>ppt_x</p:attrName>
                                          <p:attrName>ppt_y</p:attrName>
                                        </p:attrNameLst>
                                      </p:cBhvr>
                                      <p:rCtr x="-1979" y="-3681"/>
                                    </p:animMotion>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decel="50000" fill="hold" grpId="0" nodeType="clickEffect">
                                  <p:stCondLst>
                                    <p:cond delay="0"/>
                                  </p:stCondLst>
                                  <p:childTnLst>
                                    <p:animMotion origin="layout" path="M -4.16667E-6 1.11022E-16 L 0.21268 -0.29097 " pathEditMode="relative" rAng="0" ptsTypes="AA">
                                      <p:cBhvr>
                                        <p:cTn id="34" dur="500" fill="hold"/>
                                        <p:tgtEl>
                                          <p:spTgt spid="36"/>
                                        </p:tgtEl>
                                        <p:attrNameLst>
                                          <p:attrName>ppt_x</p:attrName>
                                          <p:attrName>ppt_y</p:attrName>
                                        </p:attrNameLst>
                                      </p:cBhvr>
                                      <p:rCtr x="10625" y="-14560"/>
                                    </p:animMotion>
                                  </p:childTnLst>
                                </p:cTn>
                              </p:par>
                            </p:childTnLst>
                          </p:cTn>
                        </p:par>
                      </p:childTnLst>
                    </p:cTn>
                  </p:par>
                  <p:par>
                    <p:cTn id="35" fill="hold">
                      <p:stCondLst>
                        <p:cond delay="indefinite"/>
                      </p:stCondLst>
                      <p:childTnLst>
                        <p:par>
                          <p:cTn id="36" fill="hold">
                            <p:stCondLst>
                              <p:cond delay="0"/>
                            </p:stCondLst>
                            <p:childTnLst>
                              <p:par>
                                <p:cTn id="37" presetID="42" presetClass="path" presetSubtype="0" accel="50000" decel="50000" fill="hold" grpId="0" nodeType="clickEffect">
                                  <p:stCondLst>
                                    <p:cond delay="0"/>
                                  </p:stCondLst>
                                  <p:childTnLst>
                                    <p:animMotion origin="layout" path="M 2.77556E-17 -2.22222E-6 L 0.60243 -0.24676 " pathEditMode="relative" rAng="0" ptsTypes="AA">
                                      <p:cBhvr>
                                        <p:cTn id="38" dur="500" fill="hold"/>
                                        <p:tgtEl>
                                          <p:spTgt spid="37"/>
                                        </p:tgtEl>
                                        <p:attrNameLst>
                                          <p:attrName>ppt_x</p:attrName>
                                          <p:attrName>ppt_y</p:attrName>
                                        </p:attrNameLst>
                                      </p:cBhvr>
                                      <p:rCtr x="30122" y="-12338"/>
                                    </p:animMotion>
                                  </p:childTnLst>
                                </p:cTn>
                              </p:par>
                            </p:childTnLst>
                          </p:cTn>
                        </p:par>
                      </p:childTnLst>
                    </p:cTn>
                  </p:par>
                  <p:par>
                    <p:cTn id="39" fill="hold">
                      <p:stCondLst>
                        <p:cond delay="indefinite"/>
                      </p:stCondLst>
                      <p:childTnLst>
                        <p:par>
                          <p:cTn id="40" fill="hold">
                            <p:stCondLst>
                              <p:cond delay="0"/>
                            </p:stCondLst>
                            <p:childTnLst>
                              <p:par>
                                <p:cTn id="41" presetID="42" presetClass="path" presetSubtype="0" accel="50000" decel="50000" fill="hold" grpId="0" nodeType="clickEffect">
                                  <p:stCondLst>
                                    <p:cond delay="0"/>
                                  </p:stCondLst>
                                  <p:childTnLst>
                                    <p:animMotion origin="layout" path="M 1.38889E-6 2.22222E-6 L 0.48038 -0.14699 " pathEditMode="relative" rAng="0" ptsTypes="AA">
                                      <p:cBhvr>
                                        <p:cTn id="42" dur="2000" fill="hold"/>
                                        <p:tgtEl>
                                          <p:spTgt spid="33"/>
                                        </p:tgtEl>
                                        <p:attrNameLst>
                                          <p:attrName>ppt_x</p:attrName>
                                          <p:attrName>ppt_y</p:attrName>
                                        </p:attrNameLst>
                                      </p:cBhvr>
                                      <p:rCtr x="24010" y="-7361"/>
                                    </p:animMotion>
                                  </p:childTnLst>
                                </p:cTn>
                              </p:par>
                            </p:childTnLst>
                          </p:cTn>
                        </p:par>
                      </p:childTnLst>
                    </p:cTn>
                  </p:par>
                  <p:par>
                    <p:cTn id="43" fill="hold">
                      <p:stCondLst>
                        <p:cond delay="indefinite"/>
                      </p:stCondLst>
                      <p:childTnLst>
                        <p:par>
                          <p:cTn id="44" fill="hold">
                            <p:stCondLst>
                              <p:cond delay="0"/>
                            </p:stCondLst>
                            <p:childTnLst>
                              <p:par>
                                <p:cTn id="45" presetID="42" presetClass="path" presetSubtype="0" accel="50000" decel="50000" fill="hold" grpId="0" nodeType="clickEffect">
                                  <p:stCondLst>
                                    <p:cond delay="0"/>
                                  </p:stCondLst>
                                  <p:childTnLst>
                                    <p:animMotion origin="layout" path="M 1.94444E-6 4.81481E-6 L 0.79149 -0.09977 " pathEditMode="relative" rAng="0" ptsTypes="AA">
                                      <p:cBhvr>
                                        <p:cTn id="46" dur="500" fill="hold"/>
                                        <p:tgtEl>
                                          <p:spTgt spid="32"/>
                                        </p:tgtEl>
                                        <p:attrNameLst>
                                          <p:attrName>ppt_x</p:attrName>
                                          <p:attrName>ppt_y</p:attrName>
                                        </p:attrNameLst>
                                      </p:cBhvr>
                                      <p:rCtr x="39566" y="-5000"/>
                                    </p:animMotion>
                                  </p:childTnLst>
                                </p:cTn>
                              </p:par>
                            </p:childTnLst>
                          </p:cTn>
                        </p:par>
                      </p:childTnLst>
                    </p:cTn>
                  </p:par>
                  <p:par>
                    <p:cTn id="47" fill="hold">
                      <p:stCondLst>
                        <p:cond delay="indefinite"/>
                      </p:stCondLst>
                      <p:childTnLst>
                        <p:par>
                          <p:cTn id="48" fill="hold">
                            <p:stCondLst>
                              <p:cond delay="0"/>
                            </p:stCondLst>
                            <p:childTnLst>
                              <p:par>
                                <p:cTn id="49" presetID="42" presetClass="path" presetSubtype="0" accel="50000" decel="50000" fill="hold" grpId="0" nodeType="clickEffect">
                                  <p:stCondLst>
                                    <p:cond delay="0"/>
                                  </p:stCondLst>
                                  <p:childTnLst>
                                    <p:animMotion origin="layout" path="M -4.72222E-6 1.11022E-16 L 0.18525 -0.19421 " pathEditMode="relative" rAng="0" ptsTypes="AA">
                                      <p:cBhvr>
                                        <p:cTn id="50" dur="2000" fill="hold"/>
                                        <p:tgtEl>
                                          <p:spTgt spid="39"/>
                                        </p:tgtEl>
                                        <p:attrNameLst>
                                          <p:attrName>ppt_x</p:attrName>
                                          <p:attrName>ppt_y</p:attrName>
                                        </p:attrNameLst>
                                      </p:cBhvr>
                                      <p:rCtr x="9253" y="-9722"/>
                                    </p:animMotion>
                                  </p:childTnLst>
                                </p:cTn>
                              </p:par>
                            </p:childTnLst>
                          </p:cTn>
                        </p:par>
                      </p:childTnLst>
                    </p:cTn>
                  </p:par>
                  <p:par>
                    <p:cTn id="51" fill="hold">
                      <p:stCondLst>
                        <p:cond delay="indefinite"/>
                      </p:stCondLst>
                      <p:childTnLst>
                        <p:par>
                          <p:cTn id="52" fill="hold">
                            <p:stCondLst>
                              <p:cond delay="0"/>
                            </p:stCondLst>
                            <p:childTnLst>
                              <p:par>
                                <p:cTn id="53" presetID="42" presetClass="path" presetSubtype="0" accel="50000" decel="50000" fill="hold" grpId="0" nodeType="clickEffect">
                                  <p:stCondLst>
                                    <p:cond delay="0"/>
                                  </p:stCondLst>
                                  <p:childTnLst>
                                    <p:animMotion origin="layout" path="M 1.94444E-6 1.11111E-6 L -0.76771 0.02639 " pathEditMode="relative" rAng="0" ptsTypes="AA">
                                      <p:cBhvr>
                                        <p:cTn id="54" dur="500" fill="hold"/>
                                        <p:tgtEl>
                                          <p:spTgt spid="12"/>
                                        </p:tgtEl>
                                        <p:attrNameLst>
                                          <p:attrName>ppt_x</p:attrName>
                                          <p:attrName>ppt_y</p:attrName>
                                        </p:attrNameLst>
                                      </p:cBhvr>
                                      <p:rCtr x="-38385" y="1319"/>
                                    </p:animMotion>
                                  </p:childTnLst>
                                </p:cTn>
                              </p:par>
                            </p:childTnLst>
                          </p:cTn>
                        </p:par>
                      </p:childTnLst>
                    </p:cTn>
                  </p:par>
                  <p:par>
                    <p:cTn id="55" fill="hold">
                      <p:stCondLst>
                        <p:cond delay="indefinite"/>
                      </p:stCondLst>
                      <p:childTnLst>
                        <p:par>
                          <p:cTn id="56" fill="hold">
                            <p:stCondLst>
                              <p:cond delay="0"/>
                            </p:stCondLst>
                            <p:childTnLst>
                              <p:par>
                                <p:cTn id="57" presetID="42" presetClass="path" presetSubtype="0" accel="50000" decel="50000" fill="hold" grpId="0" nodeType="clickEffect">
                                  <p:stCondLst>
                                    <p:cond delay="0"/>
                                  </p:stCondLst>
                                  <p:childTnLst>
                                    <p:animMotion origin="layout" path="M 3.61111E-6 -4.81481E-6 L -0.04341 0.08936 " pathEditMode="relative" rAng="0" ptsTypes="AA">
                                      <p:cBhvr>
                                        <p:cTn id="58" dur="2000" fill="hold"/>
                                        <p:tgtEl>
                                          <p:spTgt spid="21"/>
                                        </p:tgtEl>
                                        <p:attrNameLst>
                                          <p:attrName>ppt_x</p:attrName>
                                          <p:attrName>ppt_y</p:attrName>
                                        </p:attrNameLst>
                                      </p:cBhvr>
                                      <p:rCtr x="-2170" y="4468"/>
                                    </p:animMotion>
                                  </p:childTnLst>
                                </p:cTn>
                              </p:par>
                            </p:childTnLst>
                          </p:cTn>
                        </p:par>
                      </p:childTnLst>
                    </p:cTn>
                  </p:par>
                  <p:par>
                    <p:cTn id="59" fill="hold">
                      <p:stCondLst>
                        <p:cond delay="indefinite"/>
                      </p:stCondLst>
                      <p:childTnLst>
                        <p:par>
                          <p:cTn id="60" fill="hold">
                            <p:stCondLst>
                              <p:cond delay="0"/>
                            </p:stCondLst>
                            <p:childTnLst>
                              <p:par>
                                <p:cTn id="61" presetID="42" presetClass="path" presetSubtype="0" accel="50000" decel="50000" fill="hold" grpId="0" nodeType="clickEffect">
                                  <p:stCondLst>
                                    <p:cond delay="0"/>
                                  </p:stCondLst>
                                  <p:childTnLst>
                                    <p:animMotion origin="layout" path="M -4.16667E-6 -4.07407E-6 L -0.26371 -0.04699 " pathEditMode="relative" rAng="0" ptsTypes="AA">
                                      <p:cBhvr>
                                        <p:cTn id="62" dur="2000" fill="hold"/>
                                        <p:tgtEl>
                                          <p:spTgt spid="13"/>
                                        </p:tgtEl>
                                        <p:attrNameLst>
                                          <p:attrName>ppt_x</p:attrName>
                                          <p:attrName>ppt_y</p:attrName>
                                        </p:attrNameLst>
                                      </p:cBhvr>
                                      <p:rCtr x="-13194" y="-2361"/>
                                    </p:animMotion>
                                  </p:childTnLst>
                                </p:cTn>
                              </p:par>
                            </p:childTnLst>
                          </p:cTn>
                        </p:par>
                      </p:childTnLst>
                    </p:cTn>
                  </p:par>
                  <p:par>
                    <p:cTn id="63" fill="hold">
                      <p:stCondLst>
                        <p:cond delay="indefinite"/>
                      </p:stCondLst>
                      <p:childTnLst>
                        <p:par>
                          <p:cTn id="64" fill="hold">
                            <p:stCondLst>
                              <p:cond delay="0"/>
                            </p:stCondLst>
                            <p:childTnLst>
                              <p:par>
                                <p:cTn id="65" presetID="42" presetClass="path" presetSubtype="0" accel="50000" decel="50000" fill="hold" grpId="0" nodeType="clickEffect">
                                  <p:stCondLst>
                                    <p:cond delay="0"/>
                                  </p:stCondLst>
                                  <p:childTnLst>
                                    <p:animMotion origin="layout" path="M -0.00382 0.00533 L -0.40955 0.1 " pathEditMode="relative" rAng="0" ptsTypes="AA">
                                      <p:cBhvr>
                                        <p:cTn id="66" dur="500" fill="hold"/>
                                        <p:tgtEl>
                                          <p:spTgt spid="22"/>
                                        </p:tgtEl>
                                        <p:attrNameLst>
                                          <p:attrName>ppt_x</p:attrName>
                                          <p:attrName>ppt_y</p:attrName>
                                        </p:attrNameLst>
                                      </p:cBhvr>
                                      <p:rCtr x="-20295" y="4722"/>
                                    </p:animMotion>
                                  </p:childTnLst>
                                </p:cTn>
                              </p:par>
                            </p:childTnLst>
                          </p:cTn>
                        </p:par>
                      </p:childTnLst>
                    </p:cTn>
                  </p:par>
                  <p:par>
                    <p:cTn id="67" fill="hold">
                      <p:stCondLst>
                        <p:cond delay="indefinite"/>
                      </p:stCondLst>
                      <p:childTnLst>
                        <p:par>
                          <p:cTn id="68" fill="hold">
                            <p:stCondLst>
                              <p:cond delay="0"/>
                            </p:stCondLst>
                            <p:childTnLst>
                              <p:par>
                                <p:cTn id="69" presetID="42" presetClass="path" presetSubtype="0" accel="50000" decel="50000" fill="hold" grpId="0" nodeType="clickEffect">
                                  <p:stCondLst>
                                    <p:cond delay="0"/>
                                  </p:stCondLst>
                                  <p:childTnLst>
                                    <p:animMotion origin="layout" path="M -4.16667E-6 1.85185E-6 L -0.67326 0.1419 " pathEditMode="relative" rAng="0" ptsTypes="AA">
                                      <p:cBhvr>
                                        <p:cTn id="70" dur="500" fill="hold"/>
                                        <p:tgtEl>
                                          <p:spTgt spid="18"/>
                                        </p:tgtEl>
                                        <p:attrNameLst>
                                          <p:attrName>ppt_x</p:attrName>
                                          <p:attrName>ppt_y</p:attrName>
                                        </p:attrNameLst>
                                      </p:cBhvr>
                                      <p:rCtr x="-33663" y="7083"/>
                                    </p:animMotion>
                                  </p:childTnLst>
                                </p:cTn>
                              </p:par>
                            </p:childTnLst>
                          </p:cTn>
                        </p:par>
                      </p:childTnLst>
                    </p:cTn>
                  </p:par>
                  <p:par>
                    <p:cTn id="71" fill="hold">
                      <p:stCondLst>
                        <p:cond delay="indefinite"/>
                      </p:stCondLst>
                      <p:childTnLst>
                        <p:par>
                          <p:cTn id="72" fill="hold">
                            <p:stCondLst>
                              <p:cond delay="0"/>
                            </p:stCondLst>
                            <p:childTnLst>
                              <p:par>
                                <p:cTn id="73" presetID="42" presetClass="path" presetSubtype="0" accel="50000" decel="50000" fill="hold" grpId="0" nodeType="clickEffect">
                                  <p:stCondLst>
                                    <p:cond delay="0"/>
                                  </p:stCondLst>
                                  <p:childTnLst>
                                    <p:animMotion origin="layout" path="M 3.61111E-6 -3.7037E-7 L -0.66528 0.39398 " pathEditMode="relative" rAng="0" ptsTypes="AA">
                                      <p:cBhvr>
                                        <p:cTn id="74" dur="500" fill="hold"/>
                                        <p:tgtEl>
                                          <p:spTgt spid="14"/>
                                        </p:tgtEl>
                                        <p:attrNameLst>
                                          <p:attrName>ppt_x</p:attrName>
                                          <p:attrName>ppt_y</p:attrName>
                                        </p:attrNameLst>
                                      </p:cBhvr>
                                      <p:rCtr x="-33264" y="19699"/>
                                    </p:animMotion>
                                  </p:childTnLst>
                                </p:cTn>
                              </p:par>
                            </p:childTnLst>
                          </p:cTn>
                        </p:par>
                      </p:childTnLst>
                    </p:cTn>
                  </p:par>
                  <p:par>
                    <p:cTn id="75" fill="hold">
                      <p:stCondLst>
                        <p:cond delay="indefinite"/>
                      </p:stCondLst>
                      <p:childTnLst>
                        <p:par>
                          <p:cTn id="76" fill="hold">
                            <p:stCondLst>
                              <p:cond delay="0"/>
                            </p:stCondLst>
                            <p:childTnLst>
                              <p:par>
                                <p:cTn id="77" presetID="42" presetClass="path" presetSubtype="0" accel="50000" decel="50000" fill="hold" grpId="0" nodeType="clickEffect">
                                  <p:stCondLst>
                                    <p:cond delay="0"/>
                                  </p:stCondLst>
                                  <p:childTnLst>
                                    <p:animMotion origin="layout" path="M -0.00399 -0.05787 L -0.72448 0.37801 " pathEditMode="relative" rAng="0" ptsTypes="AA">
                                      <p:cBhvr>
                                        <p:cTn id="78" dur="500" fill="hold"/>
                                        <p:tgtEl>
                                          <p:spTgt spid="16"/>
                                        </p:tgtEl>
                                        <p:attrNameLst>
                                          <p:attrName>ppt_x</p:attrName>
                                          <p:attrName>ppt_y</p:attrName>
                                        </p:attrNameLst>
                                      </p:cBhvr>
                                      <p:rCtr x="-36024" y="21782"/>
                                    </p:animMotion>
                                  </p:childTnLst>
                                </p:cTn>
                              </p:par>
                            </p:childTnLst>
                          </p:cTn>
                        </p:par>
                      </p:childTnLst>
                    </p:cTn>
                  </p:par>
                  <p:par>
                    <p:cTn id="79" fill="hold">
                      <p:stCondLst>
                        <p:cond delay="indefinite"/>
                      </p:stCondLst>
                      <p:childTnLst>
                        <p:par>
                          <p:cTn id="80" fill="hold">
                            <p:stCondLst>
                              <p:cond delay="0"/>
                            </p:stCondLst>
                            <p:childTnLst>
                              <p:par>
                                <p:cTn id="81" presetID="42" presetClass="path" presetSubtype="0" accel="50000" decel="50000" fill="hold" grpId="0" nodeType="clickEffect">
                                  <p:stCondLst>
                                    <p:cond delay="0"/>
                                  </p:stCondLst>
                                  <p:childTnLst>
                                    <p:animMotion origin="layout" path="M 5.55556E-7 -3.7037E-6 L -0.61424 0.30463 " pathEditMode="relative" rAng="0" ptsTypes="AA">
                                      <p:cBhvr>
                                        <p:cTn id="82" dur="250" fill="hold"/>
                                        <p:tgtEl>
                                          <p:spTgt spid="20"/>
                                        </p:tgtEl>
                                        <p:attrNameLst>
                                          <p:attrName>ppt_x</p:attrName>
                                          <p:attrName>ppt_y</p:attrName>
                                        </p:attrNameLst>
                                      </p:cBhvr>
                                      <p:rCtr x="-30712" y="15231"/>
                                    </p:animMotion>
                                  </p:childTnLst>
                                </p:cTn>
                              </p:par>
                            </p:childTnLst>
                          </p:cTn>
                        </p:par>
                      </p:childTnLst>
                    </p:cTn>
                  </p:par>
                  <p:par>
                    <p:cTn id="83" fill="hold">
                      <p:stCondLst>
                        <p:cond delay="indefinite"/>
                      </p:stCondLst>
                      <p:childTnLst>
                        <p:par>
                          <p:cTn id="84" fill="hold">
                            <p:stCondLst>
                              <p:cond delay="0"/>
                            </p:stCondLst>
                            <p:childTnLst>
                              <p:par>
                                <p:cTn id="85" presetID="42" presetClass="path" presetSubtype="0" accel="50000" decel="50000" fill="hold" grpId="0" nodeType="clickEffect">
                                  <p:stCondLst>
                                    <p:cond delay="0"/>
                                  </p:stCondLst>
                                  <p:childTnLst>
                                    <p:animMotion origin="layout" path="M 2.5E-6 1.11111E-6 L 0.42135 0.4463 " pathEditMode="relative" rAng="0" ptsTypes="AA">
                                      <p:cBhvr>
                                        <p:cTn id="86" dur="500" fill="hold"/>
                                        <p:tgtEl>
                                          <p:spTgt spid="28"/>
                                        </p:tgtEl>
                                        <p:attrNameLst>
                                          <p:attrName>ppt_x</p:attrName>
                                          <p:attrName>ppt_y</p:attrName>
                                        </p:attrNameLst>
                                      </p:cBhvr>
                                      <p:rCtr x="21059" y="22315"/>
                                    </p:animMotion>
                                  </p:childTnLst>
                                </p:cTn>
                              </p:par>
                            </p:childTnLst>
                          </p:cTn>
                        </p:par>
                      </p:childTnLst>
                    </p:cTn>
                  </p:par>
                  <p:par>
                    <p:cTn id="87" fill="hold">
                      <p:stCondLst>
                        <p:cond delay="indefinite"/>
                      </p:stCondLst>
                      <p:childTnLst>
                        <p:par>
                          <p:cTn id="88" fill="hold">
                            <p:stCondLst>
                              <p:cond delay="0"/>
                            </p:stCondLst>
                            <p:childTnLst>
                              <p:par>
                                <p:cTn id="89" presetID="42" presetClass="path" presetSubtype="0" accel="50000" decel="50000" fill="hold" grpId="0" nodeType="clickEffect">
                                  <p:stCondLst>
                                    <p:cond delay="0"/>
                                  </p:stCondLst>
                                  <p:childTnLst>
                                    <p:animMotion origin="layout" path="M 8.33333E-7 4.44444E-6 L 0.15156 0.38333 " pathEditMode="relative" rAng="0" ptsTypes="AA">
                                      <p:cBhvr>
                                        <p:cTn id="90" dur="500" fill="hold"/>
                                        <p:tgtEl>
                                          <p:spTgt spid="23"/>
                                        </p:tgtEl>
                                        <p:attrNameLst>
                                          <p:attrName>ppt_x</p:attrName>
                                          <p:attrName>ppt_y</p:attrName>
                                        </p:attrNameLst>
                                      </p:cBhvr>
                                      <p:rCtr x="7569" y="19167"/>
                                    </p:animMotion>
                                  </p:childTnLst>
                                </p:cTn>
                              </p:par>
                            </p:childTnLst>
                          </p:cTn>
                        </p:par>
                      </p:childTnLst>
                    </p:cTn>
                  </p:par>
                  <p:par>
                    <p:cTn id="91" fill="hold">
                      <p:stCondLst>
                        <p:cond delay="indefinite"/>
                      </p:stCondLst>
                      <p:childTnLst>
                        <p:par>
                          <p:cTn id="92" fill="hold">
                            <p:stCondLst>
                              <p:cond delay="0"/>
                            </p:stCondLst>
                            <p:childTnLst>
                              <p:par>
                                <p:cTn id="93" presetID="42" presetClass="path" presetSubtype="0" accel="50000" decel="50000" fill="hold" grpId="0" nodeType="clickEffect">
                                  <p:stCondLst>
                                    <p:cond delay="0"/>
                                  </p:stCondLst>
                                  <p:childTnLst>
                                    <p:animMotion origin="layout" path="M -1.38889E-6 4.07407E-6 L 0.25608 0.21527 " pathEditMode="relative" rAng="0" ptsTypes="AA">
                                      <p:cBhvr>
                                        <p:cTn id="94" dur="500" fill="hold"/>
                                        <p:tgtEl>
                                          <p:spTgt spid="31"/>
                                        </p:tgtEl>
                                        <p:attrNameLst>
                                          <p:attrName>ppt_x</p:attrName>
                                          <p:attrName>ppt_y</p:attrName>
                                        </p:attrNameLst>
                                      </p:cBhvr>
                                      <p:rCtr x="12795" y="10764"/>
                                    </p:animMotion>
                                  </p:childTnLst>
                                </p:cTn>
                              </p:par>
                            </p:childTnLst>
                          </p:cTn>
                        </p:par>
                      </p:childTnLst>
                    </p:cTn>
                  </p:par>
                  <p:par>
                    <p:cTn id="95" fill="hold">
                      <p:stCondLst>
                        <p:cond delay="indefinite"/>
                      </p:stCondLst>
                      <p:childTnLst>
                        <p:par>
                          <p:cTn id="96" fill="hold">
                            <p:stCondLst>
                              <p:cond delay="0"/>
                            </p:stCondLst>
                            <p:childTnLst>
                              <p:par>
                                <p:cTn id="97" presetID="42" presetClass="path" presetSubtype="0" accel="50000" decel="50000" fill="hold" grpId="0" nodeType="clickEffect">
                                  <p:stCondLst>
                                    <p:cond delay="0"/>
                                  </p:stCondLst>
                                  <p:childTnLst>
                                    <p:animMotion origin="layout" path="M -0.04739 -0.03148 L 0.63386 0.25741 " pathEditMode="relative" rAng="0" ptsTypes="AA">
                                      <p:cBhvr>
                                        <p:cTn id="98" dur="250" fill="hold"/>
                                        <p:tgtEl>
                                          <p:spTgt spid="24"/>
                                        </p:tgtEl>
                                        <p:attrNameLst>
                                          <p:attrName>ppt_x</p:attrName>
                                          <p:attrName>ppt_y</p:attrName>
                                        </p:attrNameLst>
                                      </p:cBhvr>
                                      <p:rCtr x="34062" y="14444"/>
                                    </p:animMotion>
                                  </p:childTnLst>
                                </p:cTn>
                              </p:par>
                            </p:childTnLst>
                          </p:cTn>
                        </p:par>
                      </p:childTnLst>
                    </p:cTn>
                  </p:par>
                  <p:par>
                    <p:cTn id="99" fill="hold">
                      <p:stCondLst>
                        <p:cond delay="indefinite"/>
                      </p:stCondLst>
                      <p:childTnLst>
                        <p:par>
                          <p:cTn id="100" fill="hold">
                            <p:stCondLst>
                              <p:cond delay="0"/>
                            </p:stCondLst>
                            <p:childTnLst>
                              <p:par>
                                <p:cTn id="101" presetID="42" presetClass="path" presetSubtype="0" accel="50000" decel="50000" fill="hold" grpId="1" nodeType="clickEffect">
                                  <p:stCondLst>
                                    <p:cond delay="0"/>
                                  </p:stCondLst>
                                  <p:childTnLst>
                                    <p:animMotion origin="layout" path="M -0.04739 -0.03148 L 0.63386 0.27825 " pathEditMode="relative" rAng="0" ptsTypes="AA">
                                      <p:cBhvr>
                                        <p:cTn id="102" dur="250" fill="hold"/>
                                        <p:tgtEl>
                                          <p:spTgt spid="24"/>
                                        </p:tgtEl>
                                        <p:attrNameLst>
                                          <p:attrName>ppt_x</p:attrName>
                                          <p:attrName>ppt_y</p:attrName>
                                        </p:attrNameLst>
                                      </p:cBhvr>
                                      <p:rCtr x="34062" y="15486"/>
                                    </p:animMotion>
                                  </p:childTnLst>
                                </p:cTn>
                              </p:par>
                            </p:childTnLst>
                          </p:cTn>
                        </p:par>
                      </p:childTnLst>
                    </p:cTn>
                  </p:par>
                  <p:par>
                    <p:cTn id="103" fill="hold">
                      <p:stCondLst>
                        <p:cond delay="indefinite"/>
                      </p:stCondLst>
                      <p:childTnLst>
                        <p:par>
                          <p:cTn id="104" fill="hold">
                            <p:stCondLst>
                              <p:cond delay="0"/>
                            </p:stCondLst>
                            <p:childTnLst>
                              <p:par>
                                <p:cTn id="105" presetID="42" presetClass="path" presetSubtype="0" accel="50000" decel="50000" fill="hold" grpId="2" nodeType="clickEffect">
                                  <p:stCondLst>
                                    <p:cond delay="0"/>
                                  </p:stCondLst>
                                  <p:childTnLst>
                                    <p:animMotion origin="layout" path="M -0.04739 -0.03148 L 0.63386 0.26783 " pathEditMode="relative" rAng="0" ptsTypes="AA">
                                      <p:cBhvr>
                                        <p:cTn id="106" dur="250" fill="hold"/>
                                        <p:tgtEl>
                                          <p:spTgt spid="24"/>
                                        </p:tgtEl>
                                        <p:attrNameLst>
                                          <p:attrName>ppt_x</p:attrName>
                                          <p:attrName>ppt_y</p:attrName>
                                        </p:attrNameLst>
                                      </p:cBhvr>
                                      <p:rCtr x="34062" y="14954"/>
                                    </p:animMotion>
                                  </p:childTnLst>
                                </p:cTn>
                              </p:par>
                            </p:childTnLst>
                          </p:cTn>
                        </p:par>
                      </p:childTnLst>
                    </p:cTn>
                  </p:par>
                  <p:par>
                    <p:cTn id="107" fill="hold">
                      <p:stCondLst>
                        <p:cond delay="indefinite"/>
                      </p:stCondLst>
                      <p:childTnLst>
                        <p:par>
                          <p:cTn id="108" fill="hold">
                            <p:stCondLst>
                              <p:cond delay="0"/>
                            </p:stCondLst>
                            <p:childTnLst>
                              <p:par>
                                <p:cTn id="109" presetID="42" presetClass="path" presetSubtype="0" accel="50000" decel="50000" fill="hold" grpId="1" nodeType="clickEffect">
                                  <p:stCondLst>
                                    <p:cond delay="0"/>
                                  </p:stCondLst>
                                  <p:childTnLst>
                                    <p:animMotion origin="layout" path="M 0.03541 -0.0368 L -0.5198 0.20996 " pathEditMode="relative" rAng="0" ptsTypes="AA">
                                      <p:cBhvr>
                                        <p:cTn id="110" dur="500" fill="hold"/>
                                        <p:tgtEl>
                                          <p:spTgt spid="20"/>
                                        </p:tgtEl>
                                        <p:attrNameLst>
                                          <p:attrName>ppt_x</p:attrName>
                                          <p:attrName>ppt_y</p:attrName>
                                        </p:attrNameLst>
                                      </p:cBhvr>
                                      <p:rCtr x="-27760" y="12338"/>
                                    </p:animMotion>
                                  </p:childTnLst>
                                </p:cTn>
                              </p:par>
                            </p:childTnLst>
                          </p:cTn>
                        </p:par>
                      </p:childTnLst>
                    </p:cTn>
                  </p:par>
                  <p:par>
                    <p:cTn id="111" fill="hold">
                      <p:stCondLst>
                        <p:cond delay="indefinite"/>
                      </p:stCondLst>
                      <p:childTnLst>
                        <p:par>
                          <p:cTn id="112" fill="hold">
                            <p:stCondLst>
                              <p:cond delay="0"/>
                            </p:stCondLst>
                            <p:childTnLst>
                              <p:par>
                                <p:cTn id="113" presetID="42" presetClass="path" presetSubtype="0" accel="50000" decel="50000" fill="hold" grpId="0" nodeType="clickEffect">
                                  <p:stCondLst>
                                    <p:cond delay="0"/>
                                  </p:stCondLst>
                                  <p:childTnLst>
                                    <p:animMotion origin="layout" path="M -5.55556E-7 -2.96296E-6 L 0.53941 0.04723 " pathEditMode="relative" rAng="0" ptsTypes="AA">
                                      <p:cBhvr>
                                        <p:cTn id="114" dur="250" fill="hold"/>
                                        <p:tgtEl>
                                          <p:spTgt spid="35"/>
                                        </p:tgtEl>
                                        <p:attrNameLst>
                                          <p:attrName>ppt_x</p:attrName>
                                          <p:attrName>ppt_y</p:attrName>
                                        </p:attrNameLst>
                                      </p:cBhvr>
                                      <p:rCtr x="26962" y="236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6" grpId="0" animBg="1"/>
      <p:bldP spid="18" grpId="0" animBg="1"/>
      <p:bldP spid="20" grpId="0" animBg="1"/>
      <p:bldP spid="20" grpId="1" animBg="1"/>
      <p:bldP spid="21" grpId="0" animBg="1"/>
      <p:bldP spid="22" grpId="0" animBg="1"/>
      <p:bldP spid="23" grpId="0" animBg="1"/>
      <p:bldP spid="24" grpId="0" animBg="1"/>
      <p:bldP spid="24" grpId="1" animBg="1"/>
      <p:bldP spid="24" grpId="2" animBg="1"/>
      <p:bldP spid="25" grpId="0" animBg="1"/>
      <p:bldP spid="26" grpId="0" animBg="1"/>
      <p:bldP spid="27" grpId="0" animBg="1"/>
      <p:bldP spid="28" grpId="0" animBg="1"/>
      <p:bldP spid="29"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smtClean="0"/>
              <a:t>introdu</a:t>
            </a:r>
            <a:r>
              <a:rPr lang="pt-PT" b="1" smtClean="0"/>
              <a:t>ção</a:t>
            </a:r>
            <a:endParaRPr lang="cs-CZ" b="1"/>
          </a:p>
        </p:txBody>
      </p:sp>
      <p:sp>
        <p:nvSpPr>
          <p:cNvPr id="3" name="Zástupný symbol pro obsah 2"/>
          <p:cNvSpPr>
            <a:spLocks noGrp="1"/>
          </p:cNvSpPr>
          <p:nvPr>
            <p:ph idx="1"/>
          </p:nvPr>
        </p:nvSpPr>
        <p:spPr>
          <a:xfrm>
            <a:off x="457200" y="1600200"/>
            <a:ext cx="8229600" cy="4853136"/>
          </a:xfrm>
        </p:spPr>
        <p:txBody>
          <a:bodyPr>
            <a:normAutofit fontScale="70000" lnSpcReduction="20000"/>
          </a:bodyPr>
          <a:lstStyle/>
          <a:p>
            <a:pPr algn="just"/>
            <a:r>
              <a:rPr lang="pt-PT"/>
              <a:t>O presente trabalho tem por objetivo apontar caminhos para possíveis análises dos diferentes comportamentos de expressões adverbiais de tempo quando estas se encontram em sintagmas preposicionados em que o núcleo sintático introduz o nome dos dias da semana. A referência temporal destas expressões adverbiais é submetida, maioritariamente, ao subsistema verbal português, prendendo-se, muitas vezes, com os valores temporal e aspetual. </a:t>
            </a:r>
            <a:endParaRPr lang="cs-CZ"/>
          </a:p>
          <a:p>
            <a:pPr algn="just"/>
            <a:r>
              <a:rPr lang="pt-PT"/>
              <a:t>O propósito da nossa pesquisa será, concomitantemente, analisar a estrutura interna destas expressões, limitando-nos às suas ocorrências em português europeu. Dividiremos o nosso trabalho em duas partes principais. A primeira parte abordará o problema dos sintagmas preposicionados com os núcleos “em” e “a” do ponto de vista temporal e aspetual, sendo a segunda parte dedicada à análise da ocorrência do artigo em outros sintagmas preposicionados. </a:t>
            </a:r>
            <a:endParaRPr lang="cs-CZ"/>
          </a:p>
          <a:p>
            <a:endParaRPr lang="cs-CZ"/>
          </a:p>
        </p:txBody>
      </p:sp>
    </p:spTree>
    <p:extLst>
      <p:ext uri="{BB962C8B-B14F-4D97-AF65-F5344CB8AC3E}">
        <p14:creationId xmlns:p14="http://schemas.microsoft.com/office/powerpoint/2010/main" val="134811825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t-PT" b="1" i="1" smtClean="0"/>
              <a:t>enquadramento metodológico</a:t>
            </a:r>
            <a:endParaRPr lang="cs-CZ" b="1" i="1"/>
          </a:p>
        </p:txBody>
      </p:sp>
      <p:sp>
        <p:nvSpPr>
          <p:cNvPr id="3" name="Zástupný symbol pro obsah 2"/>
          <p:cNvSpPr>
            <a:spLocks noGrp="1"/>
          </p:cNvSpPr>
          <p:nvPr>
            <p:ph idx="1"/>
          </p:nvPr>
        </p:nvSpPr>
        <p:spPr>
          <a:xfrm>
            <a:off x="457200" y="1600200"/>
            <a:ext cx="8229600" cy="4925144"/>
          </a:xfrm>
        </p:spPr>
        <p:txBody>
          <a:bodyPr>
            <a:normAutofit fontScale="55000" lnSpcReduction="20000"/>
          </a:bodyPr>
          <a:lstStyle/>
          <a:p>
            <a:pPr marL="0" indent="0" algn="just">
              <a:buNone/>
            </a:pPr>
            <a:r>
              <a:rPr lang="pt-PT"/>
              <a:t>No presente estudo foram aplicados os princípios da metodologia qualitativa e quantitativa. Na primeira parte, dedicada ao estudo qualitativo das possíveis interpretações aspetuais e temporais das construções encontradas, partimos de “Gramática do Português Contemporâneo” (Cunha e Cintra 1999), “Moderna Gramática Portuguesa” (Bechara 2000), “Gramática de Uso” (Neves 2001), “Gramática da Língua Portuguesa” (Mateus, Brito, Duarte, Hub: 1989 e 2003), entre outros.  Para conseguirmos obter o maior número de exemplos, recorremos aos corpora </a:t>
            </a:r>
            <a:r>
              <a:rPr lang="pt-PT" i="1"/>
              <a:t>Linguateca, Corpus do Português, Interkorp</a:t>
            </a:r>
            <a:r>
              <a:rPr lang="pt-PT"/>
              <a:t> e também ao “Dicionário da Língua Portuguesa Contemporânea” (Casteleiro et.al. 2001). Tal como sinaliza o título do nosso texto, todas as construções encontradas foram analisadas do ponto de vista sintático (observando-se a estrutura interna dos sintagmas preposicionados e não preposicionados) e semântico (analisando-se os valores temporal e aspetual das diferentes construções).  A segunda parte do trabalho, dedicada à pesquisa da ocorrência do artigo nos sintagmas preposicionados, consistiu, pelo contrário, num estudo quantitativo da ocorrência do artigo nestas expressões e da posição do modificador </a:t>
            </a:r>
            <a:r>
              <a:rPr lang="pt-PT" i="1"/>
              <a:t>próximo</a:t>
            </a:r>
            <a:r>
              <a:rPr lang="pt-PT"/>
              <a:t> e </a:t>
            </a:r>
            <a:r>
              <a:rPr lang="pt-PT" i="1"/>
              <a:t>passado</a:t>
            </a:r>
            <a:r>
              <a:rPr lang="pt-PT"/>
              <a:t> no sintagma.</a:t>
            </a:r>
            <a:endParaRPr lang="cs-CZ"/>
          </a:p>
          <a:p>
            <a:pPr marL="0" indent="0" algn="just">
              <a:buNone/>
            </a:pPr>
            <a:r>
              <a:rPr lang="pt-PT"/>
              <a:t>De referir que, ao contrário de outras análises da nossa autoria (p.ex. Svobodová 2009, 2010),  na presente pesquisa partimos dos valores constantes do artigo, sendo que -segundo as nossas observações-, no caso dos dias da semana, o artigo apresenta, em cada construção prototípica, um valor estável, tendo em diferentes registos (oral e falado) um uso consagrado e constante. </a:t>
            </a:r>
            <a:endParaRPr lang="cs-CZ"/>
          </a:p>
        </p:txBody>
      </p:sp>
    </p:spTree>
    <p:extLst>
      <p:ext uri="{BB962C8B-B14F-4D97-AF65-F5344CB8AC3E}">
        <p14:creationId xmlns:p14="http://schemas.microsoft.com/office/powerpoint/2010/main" val="218370647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t-PT" b="1" i="1"/>
              <a:t>enquadramento metodológico</a:t>
            </a:r>
            <a:endParaRPr lang="cs-CZ"/>
          </a:p>
        </p:txBody>
      </p:sp>
      <p:sp>
        <p:nvSpPr>
          <p:cNvPr id="3" name="Zástupný symbol pro obsah 2"/>
          <p:cNvSpPr>
            <a:spLocks noGrp="1"/>
          </p:cNvSpPr>
          <p:nvPr>
            <p:ph idx="1"/>
          </p:nvPr>
        </p:nvSpPr>
        <p:spPr/>
        <p:txBody>
          <a:bodyPr>
            <a:normAutofit fontScale="40000" lnSpcReduction="20000"/>
          </a:bodyPr>
          <a:lstStyle/>
          <a:p>
            <a:pPr marL="0" indent="0">
              <a:buNone/>
            </a:pPr>
            <a:r>
              <a:rPr lang="pt-PT"/>
              <a:t>Destaque-se que o número elevado dos sintagmas encontrados deveria implicar uma maior univocidade semântica. Adiantamos, contudo, que em alguns casos deparamos com o problema de ambiguidade, quando a mesma construção ganha diferentes valores aspetuais de acordo com o texto que orbita em torno dela como mostram os seguintes casos: </a:t>
            </a:r>
            <a:endParaRPr lang="cs-CZ"/>
          </a:p>
          <a:p>
            <a:pPr marL="0" indent="0">
              <a:buNone/>
            </a:pPr>
            <a:r>
              <a:rPr lang="pt-PT" i="1"/>
              <a:t> </a:t>
            </a:r>
            <a:endParaRPr lang="cs-CZ"/>
          </a:p>
          <a:p>
            <a:pPr marL="0" indent="0">
              <a:buNone/>
            </a:pPr>
            <a:r>
              <a:rPr lang="pt-PT" b="1" i="1"/>
              <a:t>Terça(-feira)</a:t>
            </a:r>
            <a:r>
              <a:rPr lang="pt-PT"/>
              <a:t> </a:t>
            </a:r>
            <a:r>
              <a:rPr lang="pt-PT" i="1"/>
              <a:t>é o meu dia de ir a Brno. 	</a:t>
            </a:r>
            <a:r>
              <a:rPr lang="pt-PT"/>
              <a:t>(aspeto durativo: frequentativo/iterativo)</a:t>
            </a:r>
            <a:endParaRPr lang="cs-CZ"/>
          </a:p>
          <a:p>
            <a:pPr marL="0" indent="0">
              <a:buNone/>
            </a:pPr>
            <a:r>
              <a:rPr lang="pt-PT" b="1" i="1"/>
              <a:t>Terça(-feira)</a:t>
            </a:r>
            <a:r>
              <a:rPr lang="pt-PT"/>
              <a:t> </a:t>
            </a:r>
            <a:r>
              <a:rPr lang="pt-PT" i="1"/>
              <a:t>fui a Brno.</a:t>
            </a:r>
            <a:r>
              <a:rPr lang="pt-PT"/>
              <a:t> 		</a:t>
            </a:r>
            <a:r>
              <a:rPr lang="pt-PT" smtClean="0"/>
              <a:t>(</a:t>
            </a:r>
            <a:r>
              <a:rPr lang="pt-PT"/>
              <a:t>aspeto pontual: evento)</a:t>
            </a:r>
            <a:endParaRPr lang="cs-CZ"/>
          </a:p>
          <a:p>
            <a:pPr marL="0" indent="0">
              <a:buNone/>
            </a:pPr>
            <a:r>
              <a:rPr lang="pt-PT"/>
              <a:t> </a:t>
            </a:r>
            <a:endParaRPr lang="cs-CZ"/>
          </a:p>
          <a:p>
            <a:pPr marL="0" indent="0">
              <a:buNone/>
            </a:pPr>
            <a:r>
              <a:rPr lang="pt-PT"/>
              <a:t> A variabilidade das referências temporais e aspetuais, como já foi adiantado, é muitas vezes deduzível a partir do contexto. As formas isoladas, não obstante, levaram-nos a colocar as seguintes questões: </a:t>
            </a:r>
            <a:endParaRPr lang="cs-CZ"/>
          </a:p>
          <a:p>
            <a:pPr marL="0" indent="0">
              <a:buNone/>
            </a:pPr>
            <a:r>
              <a:rPr lang="pt-PT"/>
              <a:t> </a:t>
            </a:r>
            <a:endParaRPr lang="cs-CZ"/>
          </a:p>
          <a:p>
            <a:pPr marL="514350" lvl="0" indent="-514350">
              <a:buFont typeface="+mj-lt"/>
              <a:buAutoNum type="arabicPeriod"/>
            </a:pPr>
            <a:r>
              <a:rPr lang="pt-PT"/>
              <a:t>Como é que as formas concretas dos sintagmas se relacionam com a categoria verbal de tempo e   aspeto? </a:t>
            </a:r>
            <a:endParaRPr lang="cs-CZ"/>
          </a:p>
          <a:p>
            <a:pPr marL="514350" lvl="0" indent="-514350">
              <a:buFont typeface="+mj-lt"/>
              <a:buAutoNum type="arabicPeriod"/>
            </a:pPr>
            <a:r>
              <a:rPr lang="pt-PT"/>
              <a:t>Existem diferenças relativas à frequência de uso de construções sinonímicas como são, por exemplo, </a:t>
            </a:r>
            <a:r>
              <a:rPr lang="pt-PT" i="1"/>
              <a:t>todos os sábados/nos sábados/aos sábados/ao sábado</a:t>
            </a:r>
            <a:r>
              <a:rPr lang="pt-PT"/>
              <a:t>?</a:t>
            </a:r>
            <a:endParaRPr lang="cs-CZ"/>
          </a:p>
          <a:p>
            <a:pPr marL="514350" lvl="0" indent="-514350">
              <a:buFont typeface="+mj-lt"/>
              <a:buAutoNum type="arabicPeriod"/>
            </a:pPr>
            <a:r>
              <a:rPr lang="pt-PT"/>
              <a:t>De que fator depende a ocorrência do artigo nos sintagmas preposicionados (</a:t>
            </a:r>
            <a:r>
              <a:rPr lang="pt-PT" i="1"/>
              <a:t>no sábado</a:t>
            </a:r>
            <a:r>
              <a:rPr lang="pt-PT"/>
              <a:t> x </a:t>
            </a:r>
            <a:r>
              <a:rPr lang="pt-PT" i="1"/>
              <a:t>de sábado</a:t>
            </a:r>
            <a:r>
              <a:rPr lang="pt-PT"/>
              <a:t>)?</a:t>
            </a:r>
            <a:endParaRPr lang="cs-CZ"/>
          </a:p>
          <a:p>
            <a:pPr marL="514350" lvl="0" indent="-514350">
              <a:buFont typeface="+mj-lt"/>
              <a:buAutoNum type="arabicPeriod"/>
            </a:pPr>
            <a:r>
              <a:rPr lang="pt-PT"/>
              <a:t>Qual é a influência do núcleo preposicional na flutuação do modificador?</a:t>
            </a:r>
            <a:endParaRPr lang="cs-CZ"/>
          </a:p>
          <a:p>
            <a:pPr marL="514350" lvl="0" indent="-514350">
              <a:buFont typeface="+mj-lt"/>
              <a:buAutoNum type="arabicPeriod"/>
            </a:pPr>
            <a:r>
              <a:rPr lang="pt-PT"/>
              <a:t>Qual é a posição dos modificadores dentro das construções e de que fatores depende a sua flutuação?</a:t>
            </a:r>
            <a:endParaRPr lang="cs-CZ"/>
          </a:p>
          <a:p>
            <a:pPr marL="514350" lvl="0" indent="-514350">
              <a:buFont typeface="+mj-lt"/>
              <a:buAutoNum type="arabicPeriod"/>
            </a:pPr>
            <a:r>
              <a:rPr lang="pt-PT"/>
              <a:t>Qual é a influência do modificador na ocorrência do artigo?  </a:t>
            </a:r>
            <a:endParaRPr lang="cs-CZ"/>
          </a:p>
          <a:p>
            <a:pPr marL="514350" indent="-514350">
              <a:buFont typeface="+mj-lt"/>
              <a:buAutoNum type="arabicPeriod"/>
            </a:pPr>
            <a:r>
              <a:rPr lang="cs-CZ"/>
              <a:t>Por ter sido realizada em junho de 2013, i. e., antes da publicação de </a:t>
            </a:r>
            <a:r>
              <a:rPr lang="pt-PT"/>
              <a:t>“</a:t>
            </a:r>
            <a:r>
              <a:rPr lang="cs-CZ"/>
              <a:t>Gramática do Português“ (Raposo E. P. 2013), a nossa pesquisa já não inclui a recente gramática nas referências bibliográficas. Apesar deste facto, ao ser consultada posteriormente, chegou-se à conclusão de que não aumentaria a parte material da pesquisa.</a:t>
            </a:r>
          </a:p>
          <a:p>
            <a:pPr marL="514350" indent="-514350">
              <a:buFont typeface="+mj-lt"/>
              <a:buAutoNum type="arabicPeriod"/>
            </a:pPr>
            <a:r>
              <a:rPr lang="cs-CZ"/>
              <a:t>A nossa pesquisa completa encontra-se no link:  </a:t>
            </a:r>
            <a:r>
              <a:rPr lang="cs-CZ">
                <a:hlinkClick r:id="rId2"/>
              </a:rPr>
              <a:t>https://is.muni.cz/www/9255/articles</a:t>
            </a:r>
            <a:r>
              <a:rPr lang="cs-CZ" smtClean="0">
                <a:hlinkClick r:id="rId2"/>
              </a:rPr>
              <a:t>/</a:t>
            </a:r>
            <a:r>
              <a:rPr lang="cs-CZ" smtClean="0"/>
              <a:t>.</a:t>
            </a:r>
            <a:endParaRPr lang="cs-CZ"/>
          </a:p>
          <a:p>
            <a:pPr marL="514350" indent="-514350">
              <a:buFont typeface="+mj-lt"/>
              <a:buAutoNum type="arabicPeriod"/>
            </a:pPr>
            <a:endParaRPr lang="cs-CZ"/>
          </a:p>
        </p:txBody>
      </p:sp>
    </p:spTree>
    <p:extLst>
      <p:ext uri="{BB962C8B-B14F-4D97-AF65-F5344CB8AC3E}">
        <p14:creationId xmlns:p14="http://schemas.microsoft.com/office/powerpoint/2010/main" val="217177405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t-PT" b="1" i="1" smtClean="0"/>
              <a:t>bibliografia</a:t>
            </a:r>
            <a:endParaRPr lang="cs-CZ" b="1" i="1"/>
          </a:p>
        </p:txBody>
      </p:sp>
      <p:sp>
        <p:nvSpPr>
          <p:cNvPr id="3" name="Zástupný symbol pro obsah 2"/>
          <p:cNvSpPr>
            <a:spLocks noGrp="1"/>
          </p:cNvSpPr>
          <p:nvPr>
            <p:ph idx="1"/>
          </p:nvPr>
        </p:nvSpPr>
        <p:spPr/>
        <p:txBody>
          <a:bodyPr>
            <a:normAutofit fontScale="32500" lnSpcReduction="20000"/>
          </a:bodyPr>
          <a:lstStyle/>
          <a:p>
            <a:pPr marL="0" indent="0">
              <a:buNone/>
            </a:pPr>
            <a:r>
              <a:rPr lang="pt-PT"/>
              <a:t>BECHARA, E. (1999): </a:t>
            </a:r>
            <a:r>
              <a:rPr lang="pt-PT" i="1"/>
              <a:t>Moderna Gramática Portuguesa</a:t>
            </a:r>
            <a:r>
              <a:rPr lang="pt-PT"/>
              <a:t>. Rio de Janeiro: Lucerna.</a:t>
            </a:r>
            <a:endParaRPr lang="cs-CZ"/>
          </a:p>
          <a:p>
            <a:pPr marL="0" indent="0">
              <a:buNone/>
            </a:pPr>
            <a:r>
              <a:rPr lang="en-GB"/>
              <a:t>BRITO A.M. e OLIVEIRA, F. (1997): Nominalization, Aspect and Argument Structure</a:t>
            </a:r>
            <a:r>
              <a:rPr lang="cs-CZ"/>
              <a:t>. </a:t>
            </a:r>
            <a:r>
              <a:rPr lang="en-GB"/>
              <a:t>In: G. Matos, I. Miguel, I. Duarte &amp; I. Faria (ed.), </a:t>
            </a:r>
            <a:r>
              <a:rPr lang="en-GB" i="1"/>
              <a:t>Interfaces in Linguistic Theory.</a:t>
            </a:r>
            <a:r>
              <a:rPr lang="en-GB"/>
              <a:t> Lisbon: A.P.L./Colibri, pp. 57 -80.</a:t>
            </a:r>
            <a:endParaRPr lang="cs-CZ"/>
          </a:p>
          <a:p>
            <a:pPr marL="0" indent="0">
              <a:buNone/>
            </a:pPr>
            <a:r>
              <a:rPr lang="pt-PT"/>
              <a:t>BU</a:t>
            </a:r>
            <a:r>
              <a:rPr lang="cs-CZ"/>
              <a:t>ĎA, J. (2013): </a:t>
            </a:r>
            <a:r>
              <a:rPr lang="cs-CZ" i="1"/>
              <a:t>Sobre a Colocação do Adjetivo no Sintagma Nominal.</a:t>
            </a:r>
            <a:r>
              <a:rPr lang="cs-CZ"/>
              <a:t> Tese de mestrado. 2013. Brno:Universidade de Masaryk.</a:t>
            </a:r>
          </a:p>
          <a:p>
            <a:pPr marL="0" indent="0">
              <a:buNone/>
            </a:pPr>
            <a:r>
              <a:rPr lang="pt-PT"/>
              <a:t>CUNHA, C., CINTRA, L.F. (1999): </a:t>
            </a:r>
            <a:r>
              <a:rPr lang="pt-PT" i="1"/>
              <a:t>Gramática do Português Contemporâneo</a:t>
            </a:r>
            <a:r>
              <a:rPr lang="pt-PT"/>
              <a:t>. Lisboa:  João Sá da Costa.</a:t>
            </a:r>
            <a:endParaRPr lang="cs-CZ"/>
          </a:p>
          <a:p>
            <a:pPr marL="0" indent="0">
              <a:buNone/>
            </a:pPr>
            <a:r>
              <a:rPr lang="cs-CZ"/>
              <a:t>CASTILHO, A. T. de (1966): </a:t>
            </a:r>
            <a:r>
              <a:rPr lang="cs-CZ" i="1"/>
              <a:t>Introdução ao estudo do aspecto verbal na língua portuguesa</a:t>
            </a:r>
            <a:r>
              <a:rPr lang="cs-CZ"/>
              <a:t>.  Marília: FFCL.</a:t>
            </a:r>
          </a:p>
          <a:p>
            <a:pPr marL="0" indent="0">
              <a:buNone/>
            </a:pPr>
            <a:r>
              <a:rPr lang="cs-CZ"/>
              <a:t>CASTILHO, A. T. de (2010): </a:t>
            </a:r>
            <a:r>
              <a:rPr lang="cs-CZ" i="1"/>
              <a:t>Nova Gramática do Português Brasileiro</a:t>
            </a:r>
            <a:r>
              <a:rPr lang="cs-CZ"/>
              <a:t>.São Paulo:Contexto.</a:t>
            </a:r>
          </a:p>
          <a:p>
            <a:pPr marL="0" indent="0">
              <a:buNone/>
            </a:pPr>
            <a:r>
              <a:rPr lang="cs-CZ"/>
              <a:t>CUESTA.V., P. LUZ M. da,  ALBERTINA,M. (1980): Gramática da Língua Portuguesa. Lisboa: Edições 70.</a:t>
            </a:r>
          </a:p>
          <a:p>
            <a:pPr marL="0" indent="0">
              <a:buNone/>
            </a:pPr>
            <a:r>
              <a:rPr lang="cs-CZ"/>
              <a:t>HAMPL, Z. (1972):  </a:t>
            </a:r>
            <a:r>
              <a:rPr lang="cs-CZ" i="1"/>
              <a:t>Stručná mluvnice portugalštiny</a:t>
            </a:r>
            <a:r>
              <a:rPr lang="cs-CZ"/>
              <a:t>. Praha: </a:t>
            </a:r>
            <a:r>
              <a:rPr lang="pt-PT"/>
              <a:t>Academia. </a:t>
            </a:r>
            <a:endParaRPr lang="cs-CZ"/>
          </a:p>
          <a:p>
            <a:pPr marL="0" indent="0">
              <a:buNone/>
            </a:pPr>
            <a:r>
              <a:rPr lang="cs-CZ"/>
              <a:t>HRICSINA, J. (2013): A Posição do Adjetivo no Sintagma Nominal no Português Contemporâneo:Análise Corporal.</a:t>
            </a:r>
            <a:r>
              <a:rPr lang="cs-CZ" i="1"/>
              <a:t> Acta Universitatis Carolinae Philologica. Romanistica Pragensia</a:t>
            </a:r>
            <a:r>
              <a:rPr lang="cs-CZ"/>
              <a:t>. 2013, vol. 19, núm.2, pp.203-218.</a:t>
            </a:r>
          </a:p>
          <a:p>
            <a:pPr marL="0" indent="0">
              <a:buNone/>
            </a:pPr>
            <a:r>
              <a:rPr lang="cs-CZ"/>
              <a:t>JINDROVÁ, J. (2011): Modotemporální a aspektuální význam portugalského složeného perfekta. Studie z korpusové lingvistiky.</a:t>
            </a:r>
            <a:r>
              <a:rPr lang="cs-CZ" i="1"/>
              <a:t> Korpusová lingvistika: Praha,</a:t>
            </a:r>
            <a:r>
              <a:rPr lang="cs-CZ"/>
              <a:t> 2011, vol. 14., núm.1, pp. 219–230.</a:t>
            </a:r>
          </a:p>
          <a:p>
            <a:pPr marL="0" indent="0">
              <a:buNone/>
            </a:pPr>
            <a:r>
              <a:rPr lang="cs-CZ"/>
              <a:t>LAPA, M. R. (1984): </a:t>
            </a:r>
            <a:r>
              <a:rPr lang="cs-CZ" i="1"/>
              <a:t>Estilística da Língua Port</a:t>
            </a:r>
            <a:r>
              <a:rPr lang="pt-PT" i="1"/>
              <a:t>uguesa</a:t>
            </a:r>
            <a:r>
              <a:rPr lang="cs-CZ"/>
              <a:t>.</a:t>
            </a:r>
            <a:r>
              <a:rPr lang="pt-PT"/>
              <a:t> Coimbra: Editora Limitada.</a:t>
            </a:r>
            <a:endParaRPr lang="cs-CZ"/>
          </a:p>
          <a:p>
            <a:pPr marL="0" indent="0">
              <a:buNone/>
            </a:pPr>
            <a:r>
              <a:rPr lang="pt-PT"/>
              <a:t>LOPES, Ó. (1991): </a:t>
            </a:r>
            <a:r>
              <a:rPr lang="pt-PT" i="1"/>
              <a:t>Gramática simbólica do Português</a:t>
            </a:r>
            <a:r>
              <a:rPr lang="pt-PT"/>
              <a:t>. Lisboa:Instituto Gulbenkian de Ciência.</a:t>
            </a:r>
            <a:endParaRPr lang="cs-CZ"/>
          </a:p>
          <a:p>
            <a:pPr marL="0" indent="0">
              <a:buNone/>
            </a:pPr>
            <a:r>
              <a:rPr lang="pt-PT"/>
              <a:t>MADEIRA, A. (2008): </a:t>
            </a:r>
            <a:r>
              <a:rPr lang="pt-PT" i="1"/>
              <a:t> </a:t>
            </a:r>
            <a:r>
              <a:rPr lang="pt-PT"/>
              <a:t>Aquisição de L2. In: P. Osório e R. Meyer (coord.) </a:t>
            </a:r>
            <a:r>
              <a:rPr lang="pt-PT" i="1"/>
              <a:t>Português Língua Segunda e Língua Estrangeira</a:t>
            </a:r>
            <a:r>
              <a:rPr lang="pt-PT"/>
              <a:t>. Lisboa: Lidel, Edições Técnicas, pp.189-203.</a:t>
            </a:r>
            <a:endParaRPr lang="cs-CZ"/>
          </a:p>
          <a:p>
            <a:pPr marL="0" indent="0">
              <a:buNone/>
            </a:pPr>
            <a:r>
              <a:rPr lang="cs-CZ"/>
              <a:t>MATEUS, BRITO, DUARTE, FARIA et al. (1989): </a:t>
            </a:r>
            <a:r>
              <a:rPr lang="cs-CZ" i="1"/>
              <a:t>Gramática da Língua Portuguesa. </a:t>
            </a:r>
            <a:r>
              <a:rPr lang="cs-CZ"/>
              <a:t>Lisboa:Editorial Caminho – Colecção Universitária.</a:t>
            </a:r>
          </a:p>
          <a:p>
            <a:pPr marL="0" indent="0">
              <a:buNone/>
            </a:pPr>
            <a:r>
              <a:rPr lang="cs-CZ"/>
              <a:t>MATEUS, BRITO, DUARTE, FARIA et al. (2003): </a:t>
            </a:r>
            <a:r>
              <a:rPr lang="cs-CZ" i="1"/>
              <a:t>Gramática da Língua Portuguesa.</a:t>
            </a:r>
            <a:r>
              <a:rPr lang="cs-CZ"/>
              <a:t> Lisboa: Editorial Caminho – Colecção Universitária.</a:t>
            </a:r>
          </a:p>
          <a:p>
            <a:pPr marL="0" indent="0">
              <a:buNone/>
            </a:pPr>
            <a:r>
              <a:rPr lang="cs-CZ"/>
              <a:t>OLIVEIRA, F., LOPES, A. (1995):  Tense and Aspect in Portuguese. In. Thieroff, R. (org.), </a:t>
            </a:r>
            <a:r>
              <a:rPr lang="cs-CZ" i="1"/>
              <a:t>Tense Systems in European Languages</a:t>
            </a:r>
            <a:r>
              <a:rPr lang="cs-CZ"/>
              <a:t>, vol. 2, </a:t>
            </a:r>
            <a:r>
              <a:rPr lang="en-GB"/>
              <a:t>Max Niemeyer Verlag: Tubingen, p. 95-115.</a:t>
            </a:r>
            <a:endParaRPr lang="cs-CZ"/>
          </a:p>
          <a:p>
            <a:pPr marL="0" indent="0">
              <a:buNone/>
            </a:pPr>
            <a:r>
              <a:rPr lang="en-GB"/>
              <a:t>PARSONS, T. (1990): </a:t>
            </a:r>
            <a:r>
              <a:rPr lang="en-GB" i="1"/>
              <a:t>Events in Semantics of English. A Study in Subatomic Semanitcs</a:t>
            </a:r>
            <a:r>
              <a:rPr lang="en-GB"/>
              <a:t>. </a:t>
            </a:r>
            <a:r>
              <a:rPr lang="pt-PT"/>
              <a:t>Cambridge, Mass: The MITT Press.</a:t>
            </a:r>
            <a:endParaRPr lang="cs-CZ"/>
          </a:p>
          <a:p>
            <a:pPr marL="0" indent="0">
              <a:buNone/>
            </a:pPr>
            <a:r>
              <a:rPr lang="cs-CZ"/>
              <a:t>SANTOS, D. (2008): Corporizando algumas questões. In:  Stella E. O. Tagnin &amp; Oto Araújo Vale (eds.), </a:t>
            </a:r>
            <a:r>
              <a:rPr lang="cs-CZ" i="1"/>
              <a:t>Avanços da Lingüística de Corpus no Brasil.</a:t>
            </a:r>
            <a:r>
              <a:rPr lang="cs-CZ"/>
              <a:t> São Paulo: Editora Humanitas, pp. 41-66.</a:t>
            </a:r>
          </a:p>
          <a:p>
            <a:pPr marL="0" indent="0">
              <a:buNone/>
            </a:pPr>
            <a:r>
              <a:rPr lang="cs-CZ"/>
              <a:t>SVOBODOVÁ, I. (2010): </a:t>
            </a:r>
            <a:r>
              <a:rPr lang="cs-CZ" i="1"/>
              <a:t>Stylisticko-pragmatické faktory použití členu v současné portugalštině</a:t>
            </a:r>
            <a:r>
              <a:rPr lang="cs-CZ"/>
              <a:t>. Brno:Muni press. </a:t>
            </a:r>
          </a:p>
          <a:p>
            <a:pPr marL="0" indent="0">
              <a:buNone/>
            </a:pPr>
            <a:r>
              <a:rPr lang="pt-PT"/>
              <a:t>SVOBODOVÁ, I. (2009): Tempo e espaço como fatores linguísticos e extralinguísticos que compõem o semema do artigo. </a:t>
            </a:r>
            <a:r>
              <a:rPr lang="cs-CZ" i="1"/>
              <a:t>Études Romanes de Brno</a:t>
            </a:r>
            <a:r>
              <a:rPr lang="cs-CZ"/>
              <a:t>, 2009, vol. 30, núm.1, pp. 121-139.</a:t>
            </a:r>
          </a:p>
          <a:p>
            <a:pPr marL="0" indent="0">
              <a:buNone/>
            </a:pPr>
            <a:r>
              <a:rPr lang="cs-CZ"/>
              <a:t>TLÁSKAL, J. (1984): Observações sobre Tempos e Modos em Português. </a:t>
            </a:r>
            <a:r>
              <a:rPr lang="cs-CZ" i="1"/>
              <a:t>Estudos de  Linguística Portuguesa</a:t>
            </a:r>
            <a:r>
              <a:rPr lang="cs-CZ"/>
              <a:t>. Coimbra: Coimbra Editora, pp. 237-255.</a:t>
            </a:r>
          </a:p>
          <a:p>
            <a:pPr marL="0" indent="0">
              <a:buNone/>
            </a:pPr>
            <a:r>
              <a:rPr lang="cs-CZ"/>
              <a:t>ZAVADIL, B. ČERMÁK, P. (2010): </a:t>
            </a:r>
            <a:r>
              <a:rPr lang="cs-CZ" i="1"/>
              <a:t>Mluvnice současné španělštiny, Lingvisticky interpretační</a:t>
            </a:r>
            <a:r>
              <a:rPr lang="cs-CZ"/>
              <a:t> </a:t>
            </a:r>
            <a:r>
              <a:rPr lang="cs-CZ" i="1"/>
              <a:t>přístup</a:t>
            </a:r>
            <a:r>
              <a:rPr lang="cs-CZ"/>
              <a:t>. Praha: Karolinum. </a:t>
            </a:r>
          </a:p>
        </p:txBody>
      </p:sp>
    </p:spTree>
    <p:extLst>
      <p:ext uri="{BB962C8B-B14F-4D97-AF65-F5344CB8AC3E}">
        <p14:creationId xmlns:p14="http://schemas.microsoft.com/office/powerpoint/2010/main" val="425958270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t-PT" b="1" i="1" smtClean="0"/>
              <a:t>bibliografia</a:t>
            </a:r>
            <a:endParaRPr lang="cs-CZ" b="1" i="1"/>
          </a:p>
        </p:txBody>
      </p:sp>
      <p:sp>
        <p:nvSpPr>
          <p:cNvPr id="3" name="Zástupný symbol pro obsah 2"/>
          <p:cNvSpPr>
            <a:spLocks noGrp="1"/>
          </p:cNvSpPr>
          <p:nvPr>
            <p:ph idx="1"/>
          </p:nvPr>
        </p:nvSpPr>
        <p:spPr/>
        <p:txBody>
          <a:bodyPr>
            <a:normAutofit fontScale="40000" lnSpcReduction="20000"/>
          </a:bodyPr>
          <a:lstStyle/>
          <a:p>
            <a:pPr marL="0" indent="0">
              <a:buNone/>
            </a:pPr>
            <a:r>
              <a:rPr lang="cs-CZ" b="1"/>
              <a:t>Dicionários consultados:</a:t>
            </a:r>
            <a:endParaRPr lang="cs-CZ"/>
          </a:p>
          <a:p>
            <a:pPr marL="0" indent="0">
              <a:buNone/>
            </a:pPr>
            <a:endParaRPr lang="pt-BR" smtClean="0"/>
          </a:p>
          <a:p>
            <a:pPr marL="0" indent="0">
              <a:buNone/>
            </a:pPr>
            <a:r>
              <a:rPr lang="pt-BR" smtClean="0"/>
              <a:t>Portugalsko-český </a:t>
            </a:r>
            <a:r>
              <a:rPr lang="pt-BR"/>
              <a:t>slovník, Jindrová, Pasienka. Praha: Leda (2007). </a:t>
            </a:r>
            <a:endParaRPr lang="cs-CZ"/>
          </a:p>
          <a:p>
            <a:pPr marL="0" indent="0">
              <a:buNone/>
            </a:pPr>
            <a:r>
              <a:rPr lang="pt-BR"/>
              <a:t>Česko-portugalský slovník, Jindrová, Hamplová.Praha: Leda (1997).</a:t>
            </a:r>
            <a:endParaRPr lang="cs-CZ"/>
          </a:p>
          <a:p>
            <a:pPr marL="0" indent="0">
              <a:buNone/>
            </a:pPr>
            <a:r>
              <a:rPr lang="pt-BR"/>
              <a:t>Portugalsko-český slovník, Zdeněk Hampl: (1975).</a:t>
            </a:r>
            <a:endParaRPr lang="cs-CZ"/>
          </a:p>
          <a:p>
            <a:pPr marL="0" indent="0">
              <a:buNone/>
            </a:pPr>
            <a:r>
              <a:rPr lang="cs-CZ"/>
              <a:t>Dicionário Houaiss da Língua Portuguesa, Houaiss, Antônio, Mauro Villar. Lisboa: Círculo de Leitores: (2002).</a:t>
            </a:r>
          </a:p>
          <a:p>
            <a:pPr marL="0" indent="0">
              <a:buNone/>
            </a:pPr>
            <a:r>
              <a:rPr lang="cs-CZ"/>
              <a:t>Novo Dicionário Aurélio </a:t>
            </a:r>
            <a:r>
              <a:rPr lang="cs-CZ" i="1"/>
              <a:t>versão 5.0 - Dicionário Eletrônico</a:t>
            </a:r>
            <a:r>
              <a:rPr lang="cs-CZ"/>
              <a:t> [CD-ROM]. Positivo Informática: (2004).</a:t>
            </a:r>
          </a:p>
          <a:p>
            <a:pPr marL="0" indent="0">
              <a:buNone/>
            </a:pPr>
            <a:r>
              <a:rPr lang="pt-PT"/>
              <a:t>Novo Aurélio Século XXI:</a:t>
            </a:r>
            <a:r>
              <a:rPr lang="pt-PT" i="1"/>
              <a:t> O Dicionário da Língua Portuguesa.</a:t>
            </a:r>
            <a:r>
              <a:rPr lang="pt-PT"/>
              <a:t> Ferreira, A. Buarque de Holanda.  Rio de Janeiro: Nova Fronteira:(1999).</a:t>
            </a:r>
            <a:endParaRPr lang="cs-CZ"/>
          </a:p>
          <a:p>
            <a:pPr marL="0" indent="0">
              <a:buNone/>
            </a:pPr>
            <a:r>
              <a:rPr lang="pt-BR"/>
              <a:t>Dicionário da Língua Portuguesa Contemporânea, Academia das Ciências de Lisboa (2001)</a:t>
            </a:r>
            <a:endParaRPr lang="cs-CZ"/>
          </a:p>
          <a:p>
            <a:pPr marL="0" indent="0">
              <a:buNone/>
            </a:pPr>
            <a:r>
              <a:rPr lang="pt-BR"/>
              <a:t> </a:t>
            </a:r>
            <a:endParaRPr lang="cs-CZ"/>
          </a:p>
          <a:p>
            <a:pPr marL="0" indent="0">
              <a:buNone/>
            </a:pPr>
            <a:r>
              <a:rPr lang="pt-BR" b="1"/>
              <a:t>Dicionários consultados online:</a:t>
            </a:r>
            <a:endParaRPr lang="cs-CZ"/>
          </a:p>
          <a:p>
            <a:pPr marL="0" indent="0">
              <a:buNone/>
            </a:pPr>
            <a:r>
              <a:rPr lang="pt-BR"/>
              <a:t> </a:t>
            </a:r>
            <a:r>
              <a:rPr lang="pt-BR" u="sng">
                <a:hlinkClick r:id="rId2"/>
              </a:rPr>
              <a:t>http://aulete.uol.com.br/</a:t>
            </a:r>
            <a:endParaRPr lang="cs-CZ"/>
          </a:p>
          <a:p>
            <a:pPr marL="0" indent="0">
              <a:buNone/>
            </a:pPr>
            <a:r>
              <a:rPr lang="pt-BR"/>
              <a:t> </a:t>
            </a:r>
            <a:r>
              <a:rPr lang="pt-BR" u="sng">
                <a:hlinkClick r:id="rId3"/>
              </a:rPr>
              <a:t>www.priberam.pt</a:t>
            </a:r>
            <a:endParaRPr lang="cs-CZ"/>
          </a:p>
          <a:p>
            <a:pPr marL="0" indent="0">
              <a:buNone/>
            </a:pPr>
            <a:r>
              <a:rPr lang="pt-BR"/>
              <a:t> </a:t>
            </a:r>
            <a:r>
              <a:rPr lang="pt-BR" u="sng">
                <a:hlinkClick r:id="rId4"/>
              </a:rPr>
              <a:t>www.aurelio.pt</a:t>
            </a:r>
            <a:endParaRPr lang="cs-CZ"/>
          </a:p>
          <a:p>
            <a:pPr marL="0" indent="0">
              <a:buNone/>
            </a:pPr>
            <a:r>
              <a:rPr lang="pt-BR"/>
              <a:t> </a:t>
            </a:r>
            <a:endParaRPr lang="cs-CZ"/>
          </a:p>
          <a:p>
            <a:pPr marL="0" indent="0">
              <a:buNone/>
            </a:pPr>
            <a:r>
              <a:rPr lang="pt-BR" b="1" i="1"/>
              <a:t>Corpora</a:t>
            </a:r>
            <a:r>
              <a:rPr lang="pt-BR" b="1"/>
              <a:t> consultados online</a:t>
            </a:r>
            <a:r>
              <a:rPr lang="pt-BR"/>
              <a:t>:</a:t>
            </a:r>
            <a:endParaRPr lang="cs-CZ"/>
          </a:p>
          <a:p>
            <a:pPr marL="0" indent="0">
              <a:buNone/>
            </a:pPr>
            <a:r>
              <a:rPr lang="pt-BR"/>
              <a:t> </a:t>
            </a:r>
            <a:r>
              <a:rPr lang="pt-BR" u="sng">
                <a:hlinkClick r:id="rId5"/>
              </a:rPr>
              <a:t>www.linguateca.pt</a:t>
            </a:r>
            <a:r>
              <a:rPr lang="pt-BR"/>
              <a:t>;</a:t>
            </a:r>
            <a:endParaRPr lang="cs-CZ"/>
          </a:p>
          <a:p>
            <a:pPr marL="0" indent="0">
              <a:buNone/>
            </a:pPr>
            <a:r>
              <a:rPr lang="pt-BR"/>
              <a:t> </a:t>
            </a:r>
            <a:r>
              <a:rPr lang="pt-BR" u="sng">
                <a:hlinkClick r:id="rId6"/>
              </a:rPr>
              <a:t>www.corpusdoportugues.pt</a:t>
            </a:r>
            <a:r>
              <a:rPr lang="pt-BR"/>
              <a:t>; </a:t>
            </a:r>
            <a:endParaRPr lang="cs-CZ"/>
          </a:p>
          <a:p>
            <a:pPr marL="0" indent="0">
              <a:buNone/>
            </a:pPr>
            <a:r>
              <a:rPr lang="pt-BR"/>
              <a:t> </a:t>
            </a:r>
            <a:r>
              <a:rPr lang="pt-BR" u="sng">
                <a:hlinkClick r:id="rId7"/>
              </a:rPr>
              <a:t>www.korpus.cz</a:t>
            </a:r>
            <a:r>
              <a:rPr lang="pt-BR"/>
              <a:t> (</a:t>
            </a:r>
            <a:r>
              <a:rPr lang="cs-CZ"/>
              <a:t>Český národní korpus - InterCorp. Ústav Českého národního korpusu FF UK, Praha.  </a:t>
            </a:r>
          </a:p>
          <a:p>
            <a:pPr marL="0" indent="0">
              <a:buNone/>
            </a:pPr>
            <a:r>
              <a:rPr lang="cs-CZ"/>
              <a:t> </a:t>
            </a:r>
          </a:p>
          <a:p>
            <a:endParaRPr lang="cs-CZ"/>
          </a:p>
        </p:txBody>
      </p:sp>
    </p:spTree>
    <p:extLst>
      <p:ext uri="{BB962C8B-B14F-4D97-AF65-F5344CB8AC3E}">
        <p14:creationId xmlns:p14="http://schemas.microsoft.com/office/powerpoint/2010/main" val="2872422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60648"/>
            <a:ext cx="8229600" cy="1143000"/>
          </a:xfrm>
        </p:spPr>
        <p:txBody>
          <a:bodyPr>
            <a:normAutofit fontScale="90000"/>
          </a:bodyPr>
          <a:lstStyle/>
          <a:p>
            <a:r>
              <a:rPr lang="pt-PT" b="1" i="1" smtClean="0">
                <a:solidFill>
                  <a:srgbClr val="00B050"/>
                </a:solidFill>
              </a:rPr>
              <a:t>a 3ª fase: </a:t>
            </a:r>
            <a:r>
              <a:rPr lang="cs-CZ" b="1" smtClean="0">
                <a:solidFill>
                  <a:srgbClr val="FF0000"/>
                </a:solidFill>
              </a:rPr>
              <a:t>resultado do agrupamento</a:t>
            </a:r>
            <a:endParaRPr lang="cs-CZ" b="1">
              <a:solidFill>
                <a:srgbClr val="FF0000"/>
              </a:solidFill>
            </a:endParaRPr>
          </a:p>
        </p:txBody>
      </p:sp>
      <p:sp>
        <p:nvSpPr>
          <p:cNvPr id="3" name="Zástupný symbol pro obsah 2"/>
          <p:cNvSpPr>
            <a:spLocks noGrp="1"/>
          </p:cNvSpPr>
          <p:nvPr>
            <p:ph idx="1"/>
          </p:nvPr>
        </p:nvSpPr>
        <p:spPr/>
        <p:txBody>
          <a:bodyPr/>
          <a:lstStyle/>
          <a:p>
            <a:pPr marL="0" indent="0">
              <a:buNone/>
            </a:pPr>
            <a:r>
              <a:rPr lang="cs-CZ" smtClean="0"/>
              <a:t> área 1                                       área 2</a:t>
            </a:r>
          </a:p>
          <a:p>
            <a:pPr marL="0" indent="0">
              <a:buNone/>
            </a:pPr>
            <a:endParaRPr lang="cs-CZ"/>
          </a:p>
          <a:p>
            <a:pPr marL="0" indent="0">
              <a:buNone/>
            </a:pPr>
            <a:endParaRPr lang="cs-CZ" smtClean="0"/>
          </a:p>
          <a:p>
            <a:pPr marL="0" indent="0">
              <a:buNone/>
            </a:pPr>
            <a:endParaRPr lang="cs-CZ"/>
          </a:p>
          <a:p>
            <a:pPr marL="0" indent="0">
              <a:buNone/>
            </a:pPr>
            <a:r>
              <a:rPr lang="cs-CZ" smtClean="0"/>
              <a:t>   área 3                                         área 4</a:t>
            </a:r>
            <a:endParaRPr lang="cs-CZ"/>
          </a:p>
          <a:p>
            <a:pPr marL="0" indent="0">
              <a:buNone/>
            </a:pPr>
            <a:endParaRPr lang="cs-CZ" smtClean="0"/>
          </a:p>
        </p:txBody>
      </p:sp>
      <p:sp>
        <p:nvSpPr>
          <p:cNvPr id="5" name="Ovál 4"/>
          <p:cNvSpPr/>
          <p:nvPr/>
        </p:nvSpPr>
        <p:spPr>
          <a:xfrm>
            <a:off x="3707904" y="306896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6000" smtClean="0"/>
              <a:t>?</a:t>
            </a:r>
            <a:endParaRPr lang="cs-CZ" sz="6000"/>
          </a:p>
        </p:txBody>
      </p:sp>
      <p:sp>
        <p:nvSpPr>
          <p:cNvPr id="10" name="Ovál 9"/>
          <p:cNvSpPr/>
          <p:nvPr/>
        </p:nvSpPr>
        <p:spPr>
          <a:xfrm>
            <a:off x="6516216" y="2636912"/>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11" name="Ovál 10"/>
          <p:cNvSpPr/>
          <p:nvPr/>
        </p:nvSpPr>
        <p:spPr>
          <a:xfrm>
            <a:off x="5940152" y="5445224"/>
            <a:ext cx="360040" cy="36004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12" name="Ovál 11"/>
          <p:cNvSpPr/>
          <p:nvPr/>
        </p:nvSpPr>
        <p:spPr>
          <a:xfrm>
            <a:off x="6372200" y="3212976"/>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13" name="Ovál 12"/>
          <p:cNvSpPr/>
          <p:nvPr/>
        </p:nvSpPr>
        <p:spPr>
          <a:xfrm>
            <a:off x="6300192" y="2276872"/>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14" name="Ovál 13"/>
          <p:cNvSpPr/>
          <p:nvPr/>
        </p:nvSpPr>
        <p:spPr>
          <a:xfrm>
            <a:off x="7092280" y="2708920"/>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15" name="Ovál 14"/>
          <p:cNvSpPr/>
          <p:nvPr/>
        </p:nvSpPr>
        <p:spPr>
          <a:xfrm>
            <a:off x="6732240" y="2996952"/>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16" name="Ovál 15"/>
          <p:cNvSpPr/>
          <p:nvPr/>
        </p:nvSpPr>
        <p:spPr>
          <a:xfrm>
            <a:off x="6948264" y="2348880"/>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17" name="Ovál 16"/>
          <p:cNvSpPr/>
          <p:nvPr/>
        </p:nvSpPr>
        <p:spPr>
          <a:xfrm>
            <a:off x="6012160" y="2564904"/>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18" name="Ovál 17"/>
          <p:cNvSpPr/>
          <p:nvPr/>
        </p:nvSpPr>
        <p:spPr>
          <a:xfrm>
            <a:off x="7308304" y="3068960"/>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Ovál 18"/>
          <p:cNvSpPr/>
          <p:nvPr/>
        </p:nvSpPr>
        <p:spPr>
          <a:xfrm>
            <a:off x="6660232" y="2060848"/>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20" name="Ovál 19"/>
          <p:cNvSpPr/>
          <p:nvPr/>
        </p:nvSpPr>
        <p:spPr>
          <a:xfrm>
            <a:off x="6588224" y="3573016"/>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21" name="Ovál 20"/>
          <p:cNvSpPr/>
          <p:nvPr/>
        </p:nvSpPr>
        <p:spPr>
          <a:xfrm>
            <a:off x="6156176" y="2924944"/>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22" name="Ovál 21"/>
          <p:cNvSpPr/>
          <p:nvPr/>
        </p:nvSpPr>
        <p:spPr>
          <a:xfrm>
            <a:off x="6948264" y="3356992"/>
            <a:ext cx="360040" cy="3600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23" name="Ovál 22"/>
          <p:cNvSpPr/>
          <p:nvPr/>
        </p:nvSpPr>
        <p:spPr>
          <a:xfrm>
            <a:off x="755576" y="2564904"/>
            <a:ext cx="395064" cy="36004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24" name="Ovál 23"/>
          <p:cNvSpPr/>
          <p:nvPr/>
        </p:nvSpPr>
        <p:spPr>
          <a:xfrm>
            <a:off x="611560" y="2924944"/>
            <a:ext cx="360040" cy="36004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25" name="Ovál 24"/>
          <p:cNvSpPr/>
          <p:nvPr/>
        </p:nvSpPr>
        <p:spPr>
          <a:xfrm>
            <a:off x="6084168" y="4869160"/>
            <a:ext cx="360040" cy="36004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26" name="Ovál 25"/>
          <p:cNvSpPr/>
          <p:nvPr/>
        </p:nvSpPr>
        <p:spPr>
          <a:xfrm>
            <a:off x="2339752" y="4941168"/>
            <a:ext cx="360040" cy="36004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27" name="Ovál 26"/>
          <p:cNvSpPr/>
          <p:nvPr/>
        </p:nvSpPr>
        <p:spPr>
          <a:xfrm>
            <a:off x="6444208" y="4653136"/>
            <a:ext cx="360040" cy="36004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28" name="Ovál 27"/>
          <p:cNvSpPr/>
          <p:nvPr/>
        </p:nvSpPr>
        <p:spPr>
          <a:xfrm>
            <a:off x="827584" y="2132856"/>
            <a:ext cx="360040" cy="36004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29" name="Ovál 28"/>
          <p:cNvSpPr/>
          <p:nvPr/>
        </p:nvSpPr>
        <p:spPr>
          <a:xfrm>
            <a:off x="1115616" y="4941168"/>
            <a:ext cx="360040" cy="36004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30" name="Ovál 29"/>
          <p:cNvSpPr/>
          <p:nvPr/>
        </p:nvSpPr>
        <p:spPr>
          <a:xfrm>
            <a:off x="2051720" y="4869160"/>
            <a:ext cx="360040" cy="36004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31" name="Ovál 30"/>
          <p:cNvSpPr/>
          <p:nvPr/>
        </p:nvSpPr>
        <p:spPr>
          <a:xfrm>
            <a:off x="1331640" y="3140968"/>
            <a:ext cx="360040" cy="36004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32" name="Ovál 31"/>
          <p:cNvSpPr/>
          <p:nvPr/>
        </p:nvSpPr>
        <p:spPr>
          <a:xfrm>
            <a:off x="1403648" y="5157192"/>
            <a:ext cx="360040" cy="36004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33" name="Ovál 32"/>
          <p:cNvSpPr/>
          <p:nvPr/>
        </p:nvSpPr>
        <p:spPr>
          <a:xfrm>
            <a:off x="1979712" y="5229200"/>
            <a:ext cx="360040" cy="36004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34" name="Ovál 33"/>
          <p:cNvSpPr/>
          <p:nvPr/>
        </p:nvSpPr>
        <p:spPr>
          <a:xfrm>
            <a:off x="1835696" y="4653136"/>
            <a:ext cx="360040" cy="36004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35" name="Ovál 34"/>
          <p:cNvSpPr/>
          <p:nvPr/>
        </p:nvSpPr>
        <p:spPr>
          <a:xfrm>
            <a:off x="1187624" y="2348880"/>
            <a:ext cx="360040" cy="36004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36" name="Ovál 35"/>
          <p:cNvSpPr/>
          <p:nvPr/>
        </p:nvSpPr>
        <p:spPr>
          <a:xfrm>
            <a:off x="1475656" y="4797152"/>
            <a:ext cx="360040" cy="36004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37" name="Ovál 36"/>
          <p:cNvSpPr/>
          <p:nvPr/>
        </p:nvSpPr>
        <p:spPr>
          <a:xfrm>
            <a:off x="1691680" y="5373216"/>
            <a:ext cx="360040" cy="36004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38" name="Ovál 37"/>
          <p:cNvSpPr/>
          <p:nvPr/>
        </p:nvSpPr>
        <p:spPr>
          <a:xfrm>
            <a:off x="6660232" y="4941168"/>
            <a:ext cx="360040" cy="36004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39" name="Ovál 38"/>
          <p:cNvSpPr/>
          <p:nvPr/>
        </p:nvSpPr>
        <p:spPr>
          <a:xfrm>
            <a:off x="2411760" y="4581128"/>
            <a:ext cx="360040" cy="36004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40" name="Ovál 39"/>
          <p:cNvSpPr/>
          <p:nvPr/>
        </p:nvSpPr>
        <p:spPr>
          <a:xfrm>
            <a:off x="6300192" y="5157192"/>
            <a:ext cx="360040" cy="36004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41" name="Ovál 40"/>
          <p:cNvSpPr/>
          <p:nvPr/>
        </p:nvSpPr>
        <p:spPr>
          <a:xfrm>
            <a:off x="1691680" y="4941168"/>
            <a:ext cx="360040" cy="36004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6" name="Oblouk 5"/>
          <p:cNvSpPr/>
          <p:nvPr/>
        </p:nvSpPr>
        <p:spPr>
          <a:xfrm>
            <a:off x="2555776" y="2204864"/>
            <a:ext cx="45719" cy="4571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42" name="Ovál 41"/>
          <p:cNvSpPr/>
          <p:nvPr/>
        </p:nvSpPr>
        <p:spPr>
          <a:xfrm>
            <a:off x="1403648" y="2708920"/>
            <a:ext cx="360040" cy="36004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43" name="Ovál 42"/>
          <p:cNvSpPr/>
          <p:nvPr/>
        </p:nvSpPr>
        <p:spPr>
          <a:xfrm>
            <a:off x="1619672" y="2276872"/>
            <a:ext cx="360040" cy="36004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44" name="Ovál 43"/>
          <p:cNvSpPr/>
          <p:nvPr/>
        </p:nvSpPr>
        <p:spPr>
          <a:xfrm>
            <a:off x="1835696" y="2708920"/>
            <a:ext cx="360040" cy="36004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45" name="Ovál 44"/>
          <p:cNvSpPr/>
          <p:nvPr/>
        </p:nvSpPr>
        <p:spPr>
          <a:xfrm>
            <a:off x="1043608" y="2924944"/>
            <a:ext cx="360040" cy="36004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47" name="Ovál 46"/>
          <p:cNvSpPr/>
          <p:nvPr/>
        </p:nvSpPr>
        <p:spPr>
          <a:xfrm>
            <a:off x="6876256" y="5301208"/>
            <a:ext cx="360040" cy="36004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48" name="Ovál 47"/>
          <p:cNvSpPr/>
          <p:nvPr/>
        </p:nvSpPr>
        <p:spPr>
          <a:xfrm>
            <a:off x="6516216" y="5517232"/>
            <a:ext cx="360040" cy="36004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49" name="Ovál 48"/>
          <p:cNvSpPr/>
          <p:nvPr/>
        </p:nvSpPr>
        <p:spPr>
          <a:xfrm>
            <a:off x="6228184" y="5661248"/>
            <a:ext cx="360040" cy="36004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50" name="Ovál 49"/>
          <p:cNvSpPr/>
          <p:nvPr/>
        </p:nvSpPr>
        <p:spPr>
          <a:xfrm>
            <a:off x="5724128" y="5085184"/>
            <a:ext cx="360040" cy="36004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51" name="Ovál 50"/>
          <p:cNvSpPr/>
          <p:nvPr/>
        </p:nvSpPr>
        <p:spPr>
          <a:xfrm>
            <a:off x="2195736" y="5301208"/>
            <a:ext cx="360040" cy="36004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
        <p:nvSpPr>
          <p:cNvPr id="52" name="Ovál 51"/>
          <p:cNvSpPr/>
          <p:nvPr/>
        </p:nvSpPr>
        <p:spPr>
          <a:xfrm>
            <a:off x="1979712" y="5589240"/>
            <a:ext cx="360040" cy="36004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mtClean="0"/>
              <a:t>?</a:t>
            </a:r>
            <a:endParaRPr lang="cs-CZ"/>
          </a:p>
        </p:txBody>
      </p:sp>
    </p:spTree>
    <p:extLst>
      <p:ext uri="{BB962C8B-B14F-4D97-AF65-F5344CB8AC3E}">
        <p14:creationId xmlns:p14="http://schemas.microsoft.com/office/powerpoint/2010/main" val="39872755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43000"/>
          </a:xfrm>
        </p:spPr>
        <p:txBody>
          <a:bodyPr>
            <a:normAutofit/>
          </a:bodyPr>
          <a:lstStyle/>
          <a:p>
            <a:r>
              <a:rPr lang="pt-PT" b="1" i="1" smtClean="0">
                <a:solidFill>
                  <a:srgbClr val="00B050"/>
                </a:solidFill>
              </a:rPr>
              <a:t>a 4ª   fase</a:t>
            </a:r>
            <a:r>
              <a:rPr lang="pt-PT" b="1" smtClean="0">
                <a:solidFill>
                  <a:srgbClr val="FF0000"/>
                </a:solidFill>
              </a:rPr>
              <a:t>: hierarquização textual</a:t>
            </a:r>
            <a:endParaRPr lang="cs-CZ" b="1">
              <a:solidFill>
                <a:srgbClr val="FF0000"/>
              </a:solidFill>
            </a:endParaRPr>
          </a:p>
        </p:txBody>
      </p:sp>
      <p:sp>
        <p:nvSpPr>
          <p:cNvPr id="3" name="Zástupný symbol pro obsah 2"/>
          <p:cNvSpPr>
            <a:spLocks noGrp="1"/>
          </p:cNvSpPr>
          <p:nvPr>
            <p:ph idx="1"/>
          </p:nvPr>
        </p:nvSpPr>
        <p:spPr>
          <a:xfrm>
            <a:off x="457200" y="1340768"/>
            <a:ext cx="8229600" cy="4785395"/>
          </a:xfrm>
        </p:spPr>
        <p:txBody>
          <a:bodyPr>
            <a:normAutofit fontScale="92500" lnSpcReduction="10000"/>
          </a:bodyPr>
          <a:lstStyle/>
          <a:p>
            <a:pPr marL="0" indent="0">
              <a:buNone/>
            </a:pPr>
            <a:r>
              <a:rPr lang="cs-CZ" smtClean="0"/>
              <a:t> </a:t>
            </a:r>
            <a:r>
              <a:rPr lang="pt-PT" smtClean="0"/>
              <a:t>                                   </a:t>
            </a:r>
            <a:r>
              <a:rPr lang="pt-PT" b="1" smtClean="0"/>
              <a:t>nome  universal da pesquisa</a:t>
            </a:r>
            <a:endParaRPr lang="cs-CZ" b="1" smtClean="0"/>
          </a:p>
          <a:p>
            <a:pPr marL="0" indent="0">
              <a:buNone/>
            </a:pPr>
            <a:r>
              <a:rPr lang="pt-PT" smtClean="0"/>
              <a:t>        </a:t>
            </a:r>
          </a:p>
          <a:p>
            <a:pPr marL="0" indent="0">
              <a:buNone/>
            </a:pPr>
            <a:r>
              <a:rPr lang="pt-PT" b="1" smtClean="0"/>
              <a:t>s</a:t>
            </a:r>
          </a:p>
          <a:p>
            <a:pPr marL="0" indent="0">
              <a:buNone/>
            </a:pPr>
            <a:r>
              <a:rPr lang="pt-PT" b="1" smtClean="0"/>
              <a:t>e</a:t>
            </a:r>
          </a:p>
          <a:p>
            <a:pPr marL="0" indent="0">
              <a:buNone/>
            </a:pPr>
            <a:r>
              <a:rPr lang="pt-PT" b="1" smtClean="0"/>
              <a:t>c   </a:t>
            </a:r>
          </a:p>
          <a:p>
            <a:pPr marL="0" indent="0">
              <a:buNone/>
            </a:pPr>
            <a:r>
              <a:rPr lang="pt-PT" b="1" smtClean="0"/>
              <a:t>ç</a:t>
            </a:r>
          </a:p>
          <a:p>
            <a:pPr marL="0" indent="0">
              <a:buNone/>
            </a:pPr>
            <a:r>
              <a:rPr lang="pt-PT" b="1" smtClean="0"/>
              <a:t>õ   </a:t>
            </a:r>
          </a:p>
          <a:p>
            <a:pPr marL="0" indent="0">
              <a:buNone/>
            </a:pPr>
            <a:r>
              <a:rPr lang="pt-PT" b="1" smtClean="0"/>
              <a:t>e</a:t>
            </a:r>
          </a:p>
          <a:p>
            <a:pPr marL="0" indent="0">
              <a:buNone/>
            </a:pPr>
            <a:r>
              <a:rPr lang="pt-PT" b="1" smtClean="0"/>
              <a:t>s </a:t>
            </a:r>
            <a:r>
              <a:rPr lang="pt-PT" smtClean="0"/>
              <a:t>    </a:t>
            </a:r>
          </a:p>
          <a:p>
            <a:pPr marL="0" indent="0">
              <a:buNone/>
            </a:pPr>
            <a:endParaRPr lang="cs-CZ"/>
          </a:p>
        </p:txBody>
      </p:sp>
      <p:sp>
        <p:nvSpPr>
          <p:cNvPr id="5" name="Ovál 4"/>
          <p:cNvSpPr/>
          <p:nvPr/>
        </p:nvSpPr>
        <p:spPr>
          <a:xfrm>
            <a:off x="755576" y="1340768"/>
            <a:ext cx="120243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6000" smtClean="0"/>
              <a:t>?</a:t>
            </a:r>
            <a:r>
              <a:rPr lang="pt-PT" sz="6000" smtClean="0"/>
              <a:t>   </a:t>
            </a:r>
            <a:endParaRPr lang="cs-CZ" sz="6000"/>
          </a:p>
        </p:txBody>
      </p:sp>
      <p:sp>
        <p:nvSpPr>
          <p:cNvPr id="19" name="Ovál 18"/>
          <p:cNvSpPr/>
          <p:nvPr/>
        </p:nvSpPr>
        <p:spPr>
          <a:xfrm>
            <a:off x="1115616" y="4725144"/>
            <a:ext cx="936104" cy="648072"/>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b="1" smtClean="0">
                <a:solidFill>
                  <a:schemeClr val="tx1"/>
                </a:solidFill>
              </a:rPr>
              <a:t>3.</a:t>
            </a:r>
            <a:endParaRPr lang="cs-CZ" b="1">
              <a:solidFill>
                <a:schemeClr val="tx1"/>
              </a:solidFill>
            </a:endParaRPr>
          </a:p>
        </p:txBody>
      </p:sp>
      <p:sp>
        <p:nvSpPr>
          <p:cNvPr id="31" name="Ovál 30"/>
          <p:cNvSpPr/>
          <p:nvPr/>
        </p:nvSpPr>
        <p:spPr>
          <a:xfrm>
            <a:off x="1115616" y="2564904"/>
            <a:ext cx="936104" cy="72008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b="1" smtClean="0"/>
              <a:t> </a:t>
            </a:r>
            <a:r>
              <a:rPr lang="pt-PT" b="1" smtClean="0">
                <a:solidFill>
                  <a:schemeClr val="tx1"/>
                </a:solidFill>
              </a:rPr>
              <a:t>1.</a:t>
            </a:r>
            <a:endParaRPr lang="cs-CZ" b="1">
              <a:solidFill>
                <a:schemeClr val="tx1"/>
              </a:solidFill>
            </a:endParaRPr>
          </a:p>
        </p:txBody>
      </p:sp>
      <p:sp>
        <p:nvSpPr>
          <p:cNvPr id="34" name="Ovál 33"/>
          <p:cNvSpPr/>
          <p:nvPr/>
        </p:nvSpPr>
        <p:spPr>
          <a:xfrm>
            <a:off x="1115616" y="3717032"/>
            <a:ext cx="936104" cy="648072"/>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b="1" smtClean="0">
                <a:solidFill>
                  <a:schemeClr val="tx1"/>
                </a:solidFill>
              </a:rPr>
              <a:t>2.</a:t>
            </a:r>
            <a:endParaRPr lang="cs-CZ" b="1">
              <a:solidFill>
                <a:schemeClr val="tx1"/>
              </a:solidFill>
            </a:endParaRPr>
          </a:p>
        </p:txBody>
      </p:sp>
      <p:sp>
        <p:nvSpPr>
          <p:cNvPr id="6" name="Oblouk 5"/>
          <p:cNvSpPr/>
          <p:nvPr/>
        </p:nvSpPr>
        <p:spPr>
          <a:xfrm>
            <a:off x="2555776" y="2204864"/>
            <a:ext cx="45719" cy="4571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79" name="Je rovno 78"/>
          <p:cNvSpPr/>
          <p:nvPr/>
        </p:nvSpPr>
        <p:spPr>
          <a:xfrm>
            <a:off x="2339752" y="1556792"/>
            <a:ext cx="914400" cy="43204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2" name="Ovál 21"/>
          <p:cNvSpPr/>
          <p:nvPr/>
        </p:nvSpPr>
        <p:spPr>
          <a:xfrm>
            <a:off x="2123728" y="2348880"/>
            <a:ext cx="504056" cy="36004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b="1" smtClean="0"/>
              <a:t> 1</a:t>
            </a:r>
            <a:r>
              <a:rPr lang="pt-PT" sz="1100" b="1" smtClean="0"/>
              <a:t>.</a:t>
            </a:r>
            <a:r>
              <a:rPr lang="pt-PT" b="1" smtClean="0">
                <a:solidFill>
                  <a:schemeClr val="tx1"/>
                </a:solidFill>
              </a:rPr>
              <a:t>.</a:t>
            </a:r>
            <a:endParaRPr lang="cs-CZ" b="1">
              <a:solidFill>
                <a:schemeClr val="tx1"/>
              </a:solidFill>
            </a:endParaRPr>
          </a:p>
        </p:txBody>
      </p:sp>
      <p:sp>
        <p:nvSpPr>
          <p:cNvPr id="26" name="Ovál 25"/>
          <p:cNvSpPr/>
          <p:nvPr/>
        </p:nvSpPr>
        <p:spPr>
          <a:xfrm>
            <a:off x="2123728" y="2780928"/>
            <a:ext cx="504056" cy="36004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b="1" smtClean="0"/>
              <a:t> 2</a:t>
            </a:r>
            <a:r>
              <a:rPr lang="pt-PT" sz="1100" b="1" smtClean="0"/>
              <a:t>1.</a:t>
            </a:r>
            <a:r>
              <a:rPr lang="pt-PT" b="1" smtClean="0">
                <a:solidFill>
                  <a:schemeClr val="tx1"/>
                </a:solidFill>
              </a:rPr>
              <a:t>.</a:t>
            </a:r>
            <a:endParaRPr lang="cs-CZ" b="1">
              <a:solidFill>
                <a:schemeClr val="tx1"/>
              </a:solidFill>
            </a:endParaRPr>
          </a:p>
        </p:txBody>
      </p:sp>
      <p:sp>
        <p:nvSpPr>
          <p:cNvPr id="27" name="Ovál 26"/>
          <p:cNvSpPr/>
          <p:nvPr/>
        </p:nvSpPr>
        <p:spPr>
          <a:xfrm>
            <a:off x="2123728" y="3212976"/>
            <a:ext cx="504056" cy="36004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b="1" smtClean="0"/>
              <a:t> 3</a:t>
            </a:r>
            <a:r>
              <a:rPr lang="pt-PT" sz="1100" b="1" smtClean="0"/>
              <a:t>1.</a:t>
            </a:r>
            <a:r>
              <a:rPr lang="pt-PT" b="1" smtClean="0">
                <a:solidFill>
                  <a:schemeClr val="tx1"/>
                </a:solidFill>
              </a:rPr>
              <a:t>.</a:t>
            </a:r>
            <a:endParaRPr lang="cs-CZ" b="1">
              <a:solidFill>
                <a:schemeClr val="tx1"/>
              </a:solidFill>
            </a:endParaRPr>
          </a:p>
        </p:txBody>
      </p:sp>
      <p:sp>
        <p:nvSpPr>
          <p:cNvPr id="28" name="Ovál 27"/>
          <p:cNvSpPr/>
          <p:nvPr/>
        </p:nvSpPr>
        <p:spPr>
          <a:xfrm>
            <a:off x="2195736" y="3645024"/>
            <a:ext cx="368424" cy="296416"/>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b="1" smtClean="0">
                <a:solidFill>
                  <a:schemeClr val="tx1"/>
                </a:solidFill>
              </a:rPr>
              <a:t>1</a:t>
            </a:r>
            <a:endParaRPr lang="cs-CZ" b="1">
              <a:solidFill>
                <a:schemeClr val="tx1"/>
              </a:solidFill>
            </a:endParaRPr>
          </a:p>
        </p:txBody>
      </p:sp>
      <p:sp>
        <p:nvSpPr>
          <p:cNvPr id="29" name="Ovál 28"/>
          <p:cNvSpPr/>
          <p:nvPr/>
        </p:nvSpPr>
        <p:spPr>
          <a:xfrm>
            <a:off x="2195736" y="4005064"/>
            <a:ext cx="368424" cy="296416"/>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b="1" smtClean="0">
                <a:solidFill>
                  <a:schemeClr val="tx1"/>
                </a:solidFill>
              </a:rPr>
              <a:t>2</a:t>
            </a:r>
            <a:endParaRPr lang="cs-CZ" b="1">
              <a:solidFill>
                <a:schemeClr val="tx1"/>
              </a:solidFill>
            </a:endParaRPr>
          </a:p>
        </p:txBody>
      </p:sp>
      <p:sp>
        <p:nvSpPr>
          <p:cNvPr id="30" name="Ovál 29"/>
          <p:cNvSpPr/>
          <p:nvPr/>
        </p:nvSpPr>
        <p:spPr>
          <a:xfrm>
            <a:off x="2195736" y="4365104"/>
            <a:ext cx="368424" cy="296416"/>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b="1" smtClean="0">
                <a:solidFill>
                  <a:schemeClr val="tx1"/>
                </a:solidFill>
              </a:rPr>
              <a:t>3</a:t>
            </a:r>
            <a:endParaRPr lang="cs-CZ" b="1">
              <a:solidFill>
                <a:schemeClr val="tx1"/>
              </a:solidFill>
            </a:endParaRPr>
          </a:p>
        </p:txBody>
      </p:sp>
      <p:sp>
        <p:nvSpPr>
          <p:cNvPr id="33" name="Ovál 32"/>
          <p:cNvSpPr/>
          <p:nvPr/>
        </p:nvSpPr>
        <p:spPr>
          <a:xfrm>
            <a:off x="2123728" y="4797152"/>
            <a:ext cx="440432" cy="296416"/>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b="1" smtClean="0">
                <a:solidFill>
                  <a:schemeClr val="tx1"/>
                </a:solidFill>
              </a:rPr>
              <a:t>1</a:t>
            </a:r>
            <a:endParaRPr lang="cs-CZ" b="1">
              <a:solidFill>
                <a:schemeClr val="tx1"/>
              </a:solidFill>
            </a:endParaRPr>
          </a:p>
        </p:txBody>
      </p:sp>
      <p:sp>
        <p:nvSpPr>
          <p:cNvPr id="35" name="Ovál 34"/>
          <p:cNvSpPr/>
          <p:nvPr/>
        </p:nvSpPr>
        <p:spPr>
          <a:xfrm>
            <a:off x="2123728" y="5220816"/>
            <a:ext cx="440432" cy="296416"/>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b="1" smtClean="0">
                <a:solidFill>
                  <a:schemeClr val="tx1"/>
                </a:solidFill>
              </a:rPr>
              <a:t>2</a:t>
            </a:r>
            <a:endParaRPr lang="pt-PT" b="1">
              <a:solidFill>
                <a:schemeClr val="tx1"/>
              </a:solidFill>
            </a:endParaRPr>
          </a:p>
        </p:txBody>
      </p:sp>
      <p:sp>
        <p:nvSpPr>
          <p:cNvPr id="36" name="Ovál 35"/>
          <p:cNvSpPr/>
          <p:nvPr/>
        </p:nvSpPr>
        <p:spPr>
          <a:xfrm>
            <a:off x="2123728" y="5517232"/>
            <a:ext cx="440432" cy="296416"/>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b="1" smtClean="0">
                <a:solidFill>
                  <a:schemeClr val="tx1"/>
                </a:solidFill>
              </a:rPr>
              <a:t>.3</a:t>
            </a:r>
          </a:p>
          <a:p>
            <a:pPr algn="ctr"/>
            <a:endParaRPr lang="cs-CZ" b="1">
              <a:solidFill>
                <a:schemeClr val="tx1"/>
              </a:solidFill>
            </a:endParaRPr>
          </a:p>
        </p:txBody>
      </p:sp>
    </p:spTree>
    <p:extLst>
      <p:ext uri="{BB962C8B-B14F-4D97-AF65-F5344CB8AC3E}">
        <p14:creationId xmlns:p14="http://schemas.microsoft.com/office/powerpoint/2010/main" val="4104299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499"/>
                                          </p:stCondLst>
                                        </p:cTn>
                                        <p:tgtEl>
                                          <p:spTgt spid="3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45" presetClass="entr" presetSubtype="0" fill="hold" grpId="0" nodeType="clickEffect">
                                  <p:stCondLst>
                                    <p:cond delay="0"/>
                                  </p:stCondLst>
                                  <p:childTnLst>
                                    <p:set>
                                      <p:cBhvr>
                                        <p:cTn id="64" dur="1" fill="hold">
                                          <p:stCondLst>
                                            <p:cond delay="0"/>
                                          </p:stCondLst>
                                        </p:cTn>
                                        <p:tgtEl>
                                          <p:spTgt spid="34"/>
                                        </p:tgtEl>
                                        <p:attrNameLst>
                                          <p:attrName>style.visibility</p:attrName>
                                        </p:attrNameLst>
                                      </p:cBhvr>
                                      <p:to>
                                        <p:strVal val="visible"/>
                                      </p:to>
                                    </p:set>
                                    <p:animEffect transition="in" filter="fade">
                                      <p:cBhvr>
                                        <p:cTn id="65" dur="500"/>
                                        <p:tgtEl>
                                          <p:spTgt spid="34"/>
                                        </p:tgtEl>
                                      </p:cBhvr>
                                    </p:animEffect>
                                    <p:anim calcmode="lin" valueType="num">
                                      <p:cBhvr>
                                        <p:cTn id="66" dur="500" fill="hold"/>
                                        <p:tgtEl>
                                          <p:spTgt spid="34"/>
                                        </p:tgtEl>
                                        <p:attrNameLst>
                                          <p:attrName>ppt_w</p:attrName>
                                        </p:attrNameLst>
                                      </p:cBhvr>
                                      <p:tavLst>
                                        <p:tav tm="0" fmla="#ppt_w*sin(2.5*pi*$)">
                                          <p:val>
                                            <p:fltVal val="0"/>
                                          </p:val>
                                        </p:tav>
                                        <p:tav tm="100000">
                                          <p:val>
                                            <p:fltVal val="1"/>
                                          </p:val>
                                        </p:tav>
                                      </p:tavLst>
                                    </p:anim>
                                    <p:anim calcmode="lin" valueType="num">
                                      <p:cBhvr>
                                        <p:cTn id="67" dur="500" fill="hold"/>
                                        <p:tgtEl>
                                          <p:spTgt spid="34"/>
                                        </p:tgtEl>
                                        <p:attrNameLst>
                                          <p:attrName>ppt_h</p:attrName>
                                        </p:attrNameLst>
                                      </p:cBhvr>
                                      <p:tavLst>
                                        <p:tav tm="0">
                                          <p:val>
                                            <p:strVal val="#ppt_h"/>
                                          </p:val>
                                        </p:tav>
                                        <p:tav tm="100000">
                                          <p:val>
                                            <p:strVal val="#ppt_h"/>
                                          </p:val>
                                        </p:tav>
                                      </p:tavLst>
                                    </p:anim>
                                  </p:childTnLst>
                                </p:cTn>
                              </p:par>
                            </p:childTnLst>
                          </p:cTn>
                        </p:par>
                      </p:childTnLst>
                    </p:cTn>
                  </p:par>
                  <p:par>
                    <p:cTn id="68" fill="hold">
                      <p:stCondLst>
                        <p:cond delay="indefinite"/>
                      </p:stCondLst>
                      <p:childTnLst>
                        <p:par>
                          <p:cTn id="69" fill="hold">
                            <p:stCondLst>
                              <p:cond delay="0"/>
                            </p:stCondLst>
                            <p:childTnLst>
                              <p:par>
                                <p:cTn id="70" presetID="45" presetClass="entr" presetSubtype="0" fill="hold" grpId="0" nodeType="click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fade">
                                      <p:cBhvr>
                                        <p:cTn id="72" dur="500"/>
                                        <p:tgtEl>
                                          <p:spTgt spid="19"/>
                                        </p:tgtEl>
                                      </p:cBhvr>
                                    </p:animEffect>
                                    <p:anim calcmode="lin" valueType="num">
                                      <p:cBhvr>
                                        <p:cTn id="73" dur="500" fill="hold"/>
                                        <p:tgtEl>
                                          <p:spTgt spid="19"/>
                                        </p:tgtEl>
                                        <p:attrNameLst>
                                          <p:attrName>ppt_w</p:attrName>
                                        </p:attrNameLst>
                                      </p:cBhvr>
                                      <p:tavLst>
                                        <p:tav tm="0" fmla="#ppt_w*sin(2.5*pi*$)">
                                          <p:val>
                                            <p:fltVal val="0"/>
                                          </p:val>
                                        </p:tav>
                                        <p:tav tm="100000">
                                          <p:val>
                                            <p:fltVal val="1"/>
                                          </p:val>
                                        </p:tav>
                                      </p:tavLst>
                                    </p:anim>
                                    <p:anim calcmode="lin" valueType="num">
                                      <p:cBhvr>
                                        <p:cTn id="74" dur="500" fill="hold"/>
                                        <p:tgtEl>
                                          <p:spTgt spid="19"/>
                                        </p:tgtEl>
                                        <p:attrNameLst>
                                          <p:attrName>ppt_h</p:attrName>
                                        </p:attrNameLst>
                                      </p:cBhvr>
                                      <p:tavLst>
                                        <p:tav tm="0">
                                          <p:val>
                                            <p:strVal val="#ppt_h"/>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499"/>
                                          </p:stCondLst>
                                        </p:cTn>
                                        <p:tgtEl>
                                          <p:spTgt spid="2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499"/>
                                          </p:stCondLst>
                                        </p:cTn>
                                        <p:tgtEl>
                                          <p:spTgt spid="26"/>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499"/>
                                          </p:stCondLst>
                                        </p:cTn>
                                        <p:tgtEl>
                                          <p:spTgt spid="27"/>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45" presetClass="entr" presetSubtype="0" fill="hold" grpId="0" nodeType="clickEffect">
                                  <p:stCondLst>
                                    <p:cond delay="0"/>
                                  </p:stCondLst>
                                  <p:childTnLst>
                                    <p:set>
                                      <p:cBhvr>
                                        <p:cTn id="90" dur="1" fill="hold">
                                          <p:stCondLst>
                                            <p:cond delay="0"/>
                                          </p:stCondLst>
                                        </p:cTn>
                                        <p:tgtEl>
                                          <p:spTgt spid="28"/>
                                        </p:tgtEl>
                                        <p:attrNameLst>
                                          <p:attrName>style.visibility</p:attrName>
                                        </p:attrNameLst>
                                      </p:cBhvr>
                                      <p:to>
                                        <p:strVal val="visible"/>
                                      </p:to>
                                    </p:set>
                                    <p:animEffect transition="in" filter="fade">
                                      <p:cBhvr>
                                        <p:cTn id="91" dur="500"/>
                                        <p:tgtEl>
                                          <p:spTgt spid="28"/>
                                        </p:tgtEl>
                                      </p:cBhvr>
                                    </p:animEffect>
                                    <p:anim calcmode="lin" valueType="num">
                                      <p:cBhvr>
                                        <p:cTn id="92" dur="500" fill="hold"/>
                                        <p:tgtEl>
                                          <p:spTgt spid="28"/>
                                        </p:tgtEl>
                                        <p:attrNameLst>
                                          <p:attrName>ppt_w</p:attrName>
                                        </p:attrNameLst>
                                      </p:cBhvr>
                                      <p:tavLst>
                                        <p:tav tm="0" fmla="#ppt_w*sin(2.5*pi*$)">
                                          <p:val>
                                            <p:fltVal val="0"/>
                                          </p:val>
                                        </p:tav>
                                        <p:tav tm="100000">
                                          <p:val>
                                            <p:fltVal val="1"/>
                                          </p:val>
                                        </p:tav>
                                      </p:tavLst>
                                    </p:anim>
                                    <p:anim calcmode="lin" valueType="num">
                                      <p:cBhvr>
                                        <p:cTn id="93" dur="500" fill="hold"/>
                                        <p:tgtEl>
                                          <p:spTgt spid="28"/>
                                        </p:tgtEl>
                                        <p:attrNameLst>
                                          <p:attrName>ppt_h</p:attrName>
                                        </p:attrNameLst>
                                      </p:cBhvr>
                                      <p:tavLst>
                                        <p:tav tm="0">
                                          <p:val>
                                            <p:strVal val="#ppt_h"/>
                                          </p:val>
                                        </p:tav>
                                        <p:tav tm="100000">
                                          <p:val>
                                            <p:strVal val="#ppt_h"/>
                                          </p:val>
                                        </p:tav>
                                      </p:tavLst>
                                    </p:anim>
                                  </p:childTnLst>
                                </p:cTn>
                              </p:par>
                            </p:childTnLst>
                          </p:cTn>
                        </p:par>
                      </p:childTnLst>
                    </p:cTn>
                  </p:par>
                  <p:par>
                    <p:cTn id="94" fill="hold">
                      <p:stCondLst>
                        <p:cond delay="indefinite"/>
                      </p:stCondLst>
                      <p:childTnLst>
                        <p:par>
                          <p:cTn id="95" fill="hold">
                            <p:stCondLst>
                              <p:cond delay="0"/>
                            </p:stCondLst>
                            <p:childTnLst>
                              <p:par>
                                <p:cTn id="96" presetID="45" presetClass="entr" presetSubtype="0" fill="hold" grpId="0" nodeType="clickEffect">
                                  <p:stCondLst>
                                    <p:cond delay="0"/>
                                  </p:stCondLst>
                                  <p:childTnLst>
                                    <p:set>
                                      <p:cBhvr>
                                        <p:cTn id="97" dur="1" fill="hold">
                                          <p:stCondLst>
                                            <p:cond delay="0"/>
                                          </p:stCondLst>
                                        </p:cTn>
                                        <p:tgtEl>
                                          <p:spTgt spid="29"/>
                                        </p:tgtEl>
                                        <p:attrNameLst>
                                          <p:attrName>style.visibility</p:attrName>
                                        </p:attrNameLst>
                                      </p:cBhvr>
                                      <p:to>
                                        <p:strVal val="visible"/>
                                      </p:to>
                                    </p:set>
                                    <p:animEffect transition="in" filter="fade">
                                      <p:cBhvr>
                                        <p:cTn id="98" dur="500"/>
                                        <p:tgtEl>
                                          <p:spTgt spid="29"/>
                                        </p:tgtEl>
                                      </p:cBhvr>
                                    </p:animEffect>
                                    <p:anim calcmode="lin" valueType="num">
                                      <p:cBhvr>
                                        <p:cTn id="99" dur="500" fill="hold"/>
                                        <p:tgtEl>
                                          <p:spTgt spid="29"/>
                                        </p:tgtEl>
                                        <p:attrNameLst>
                                          <p:attrName>ppt_w</p:attrName>
                                        </p:attrNameLst>
                                      </p:cBhvr>
                                      <p:tavLst>
                                        <p:tav tm="0" fmla="#ppt_w*sin(2.5*pi*$)">
                                          <p:val>
                                            <p:fltVal val="0"/>
                                          </p:val>
                                        </p:tav>
                                        <p:tav tm="100000">
                                          <p:val>
                                            <p:fltVal val="1"/>
                                          </p:val>
                                        </p:tav>
                                      </p:tavLst>
                                    </p:anim>
                                    <p:anim calcmode="lin" valueType="num">
                                      <p:cBhvr>
                                        <p:cTn id="100" dur="500" fill="hold"/>
                                        <p:tgtEl>
                                          <p:spTgt spid="29"/>
                                        </p:tgtEl>
                                        <p:attrNameLst>
                                          <p:attrName>ppt_h</p:attrName>
                                        </p:attrNameLst>
                                      </p:cBhvr>
                                      <p:tavLst>
                                        <p:tav tm="0">
                                          <p:val>
                                            <p:strVal val="#ppt_h"/>
                                          </p:val>
                                        </p:tav>
                                        <p:tav tm="100000">
                                          <p:val>
                                            <p:strVal val="#ppt_h"/>
                                          </p:val>
                                        </p:tav>
                                      </p:tavLst>
                                    </p:anim>
                                  </p:childTnLst>
                                </p:cTn>
                              </p:par>
                            </p:childTnLst>
                          </p:cTn>
                        </p:par>
                      </p:childTnLst>
                    </p:cTn>
                  </p:par>
                  <p:par>
                    <p:cTn id="101" fill="hold">
                      <p:stCondLst>
                        <p:cond delay="indefinite"/>
                      </p:stCondLst>
                      <p:childTnLst>
                        <p:par>
                          <p:cTn id="102" fill="hold">
                            <p:stCondLst>
                              <p:cond delay="0"/>
                            </p:stCondLst>
                            <p:childTnLst>
                              <p:par>
                                <p:cTn id="103" presetID="45" presetClass="entr" presetSubtype="0" fill="hold" grpId="0" nodeType="clickEffect">
                                  <p:stCondLst>
                                    <p:cond delay="0"/>
                                  </p:stCondLst>
                                  <p:childTnLst>
                                    <p:set>
                                      <p:cBhvr>
                                        <p:cTn id="104" dur="1" fill="hold">
                                          <p:stCondLst>
                                            <p:cond delay="0"/>
                                          </p:stCondLst>
                                        </p:cTn>
                                        <p:tgtEl>
                                          <p:spTgt spid="30"/>
                                        </p:tgtEl>
                                        <p:attrNameLst>
                                          <p:attrName>style.visibility</p:attrName>
                                        </p:attrNameLst>
                                      </p:cBhvr>
                                      <p:to>
                                        <p:strVal val="visible"/>
                                      </p:to>
                                    </p:set>
                                    <p:animEffect transition="in" filter="fade">
                                      <p:cBhvr>
                                        <p:cTn id="105" dur="500"/>
                                        <p:tgtEl>
                                          <p:spTgt spid="30"/>
                                        </p:tgtEl>
                                      </p:cBhvr>
                                    </p:animEffect>
                                    <p:anim calcmode="lin" valueType="num">
                                      <p:cBhvr>
                                        <p:cTn id="106" dur="500" fill="hold"/>
                                        <p:tgtEl>
                                          <p:spTgt spid="30"/>
                                        </p:tgtEl>
                                        <p:attrNameLst>
                                          <p:attrName>ppt_w</p:attrName>
                                        </p:attrNameLst>
                                      </p:cBhvr>
                                      <p:tavLst>
                                        <p:tav tm="0" fmla="#ppt_w*sin(2.5*pi*$)">
                                          <p:val>
                                            <p:fltVal val="0"/>
                                          </p:val>
                                        </p:tav>
                                        <p:tav tm="100000">
                                          <p:val>
                                            <p:fltVal val="1"/>
                                          </p:val>
                                        </p:tav>
                                      </p:tavLst>
                                    </p:anim>
                                    <p:anim calcmode="lin" valueType="num">
                                      <p:cBhvr>
                                        <p:cTn id="107" dur="500" fill="hold"/>
                                        <p:tgtEl>
                                          <p:spTgt spid="30"/>
                                        </p:tgtEl>
                                        <p:attrNameLst>
                                          <p:attrName>ppt_h</p:attrName>
                                        </p:attrNameLst>
                                      </p:cBhvr>
                                      <p:tavLst>
                                        <p:tav tm="0">
                                          <p:val>
                                            <p:strVal val="#ppt_h"/>
                                          </p:val>
                                        </p:tav>
                                        <p:tav tm="100000">
                                          <p:val>
                                            <p:strVal val="#ppt_h"/>
                                          </p:val>
                                        </p:tav>
                                      </p:tavLst>
                                    </p:anim>
                                  </p:childTnLst>
                                </p:cTn>
                              </p:par>
                            </p:childTnLst>
                          </p:cTn>
                        </p:par>
                      </p:childTnLst>
                    </p:cTn>
                  </p:par>
                  <p:par>
                    <p:cTn id="108" fill="hold">
                      <p:stCondLst>
                        <p:cond delay="indefinite"/>
                      </p:stCondLst>
                      <p:childTnLst>
                        <p:par>
                          <p:cTn id="109" fill="hold">
                            <p:stCondLst>
                              <p:cond delay="0"/>
                            </p:stCondLst>
                            <p:childTnLst>
                              <p:par>
                                <p:cTn id="110" presetID="45" presetClass="entr" presetSubtype="0" fill="hold" grpId="0" nodeType="clickEffect">
                                  <p:stCondLst>
                                    <p:cond delay="0"/>
                                  </p:stCondLst>
                                  <p:childTnLst>
                                    <p:set>
                                      <p:cBhvr>
                                        <p:cTn id="111" dur="1" fill="hold">
                                          <p:stCondLst>
                                            <p:cond delay="0"/>
                                          </p:stCondLst>
                                        </p:cTn>
                                        <p:tgtEl>
                                          <p:spTgt spid="33"/>
                                        </p:tgtEl>
                                        <p:attrNameLst>
                                          <p:attrName>style.visibility</p:attrName>
                                        </p:attrNameLst>
                                      </p:cBhvr>
                                      <p:to>
                                        <p:strVal val="visible"/>
                                      </p:to>
                                    </p:set>
                                    <p:animEffect transition="in" filter="fade">
                                      <p:cBhvr>
                                        <p:cTn id="112" dur="500"/>
                                        <p:tgtEl>
                                          <p:spTgt spid="33"/>
                                        </p:tgtEl>
                                      </p:cBhvr>
                                    </p:animEffect>
                                    <p:anim calcmode="lin" valueType="num">
                                      <p:cBhvr>
                                        <p:cTn id="113" dur="500" fill="hold"/>
                                        <p:tgtEl>
                                          <p:spTgt spid="33"/>
                                        </p:tgtEl>
                                        <p:attrNameLst>
                                          <p:attrName>ppt_w</p:attrName>
                                        </p:attrNameLst>
                                      </p:cBhvr>
                                      <p:tavLst>
                                        <p:tav tm="0" fmla="#ppt_w*sin(2.5*pi*$)">
                                          <p:val>
                                            <p:fltVal val="0"/>
                                          </p:val>
                                        </p:tav>
                                        <p:tav tm="100000">
                                          <p:val>
                                            <p:fltVal val="1"/>
                                          </p:val>
                                        </p:tav>
                                      </p:tavLst>
                                    </p:anim>
                                    <p:anim calcmode="lin" valueType="num">
                                      <p:cBhvr>
                                        <p:cTn id="114" dur="500" fill="hold"/>
                                        <p:tgtEl>
                                          <p:spTgt spid="33"/>
                                        </p:tgtEl>
                                        <p:attrNameLst>
                                          <p:attrName>ppt_h</p:attrName>
                                        </p:attrNameLst>
                                      </p:cBhvr>
                                      <p:tavLst>
                                        <p:tav tm="0">
                                          <p:val>
                                            <p:strVal val="#ppt_h"/>
                                          </p:val>
                                        </p:tav>
                                        <p:tav tm="100000">
                                          <p:val>
                                            <p:strVal val="#ppt_h"/>
                                          </p:val>
                                        </p:tav>
                                      </p:tavLst>
                                    </p:anim>
                                  </p:childTnLst>
                                </p:cTn>
                              </p:par>
                            </p:childTnLst>
                          </p:cTn>
                        </p:par>
                      </p:childTnLst>
                    </p:cTn>
                  </p:par>
                  <p:par>
                    <p:cTn id="115" fill="hold">
                      <p:stCondLst>
                        <p:cond delay="indefinite"/>
                      </p:stCondLst>
                      <p:childTnLst>
                        <p:par>
                          <p:cTn id="116" fill="hold">
                            <p:stCondLst>
                              <p:cond delay="0"/>
                            </p:stCondLst>
                            <p:childTnLst>
                              <p:par>
                                <p:cTn id="117" presetID="45" presetClass="entr" presetSubtype="0" fill="hold" grpId="0" nodeType="clickEffect">
                                  <p:stCondLst>
                                    <p:cond delay="0"/>
                                  </p:stCondLst>
                                  <p:childTnLst>
                                    <p:set>
                                      <p:cBhvr>
                                        <p:cTn id="118" dur="1" fill="hold">
                                          <p:stCondLst>
                                            <p:cond delay="0"/>
                                          </p:stCondLst>
                                        </p:cTn>
                                        <p:tgtEl>
                                          <p:spTgt spid="35"/>
                                        </p:tgtEl>
                                        <p:attrNameLst>
                                          <p:attrName>style.visibility</p:attrName>
                                        </p:attrNameLst>
                                      </p:cBhvr>
                                      <p:to>
                                        <p:strVal val="visible"/>
                                      </p:to>
                                    </p:set>
                                    <p:animEffect transition="in" filter="fade">
                                      <p:cBhvr>
                                        <p:cTn id="119" dur="500"/>
                                        <p:tgtEl>
                                          <p:spTgt spid="35"/>
                                        </p:tgtEl>
                                      </p:cBhvr>
                                    </p:animEffect>
                                    <p:anim calcmode="lin" valueType="num">
                                      <p:cBhvr>
                                        <p:cTn id="120" dur="500" fill="hold"/>
                                        <p:tgtEl>
                                          <p:spTgt spid="35"/>
                                        </p:tgtEl>
                                        <p:attrNameLst>
                                          <p:attrName>ppt_w</p:attrName>
                                        </p:attrNameLst>
                                      </p:cBhvr>
                                      <p:tavLst>
                                        <p:tav tm="0" fmla="#ppt_w*sin(2.5*pi*$)">
                                          <p:val>
                                            <p:fltVal val="0"/>
                                          </p:val>
                                        </p:tav>
                                        <p:tav tm="100000">
                                          <p:val>
                                            <p:fltVal val="1"/>
                                          </p:val>
                                        </p:tav>
                                      </p:tavLst>
                                    </p:anim>
                                    <p:anim calcmode="lin" valueType="num">
                                      <p:cBhvr>
                                        <p:cTn id="121" dur="500" fill="hold"/>
                                        <p:tgtEl>
                                          <p:spTgt spid="35"/>
                                        </p:tgtEl>
                                        <p:attrNameLst>
                                          <p:attrName>ppt_h</p:attrName>
                                        </p:attrNameLst>
                                      </p:cBhvr>
                                      <p:tavLst>
                                        <p:tav tm="0">
                                          <p:val>
                                            <p:strVal val="#ppt_h"/>
                                          </p:val>
                                        </p:tav>
                                        <p:tav tm="100000">
                                          <p:val>
                                            <p:strVal val="#ppt_h"/>
                                          </p:val>
                                        </p:tav>
                                      </p:tavLst>
                                    </p:anim>
                                  </p:childTnLst>
                                </p:cTn>
                              </p:par>
                            </p:childTnLst>
                          </p:cTn>
                        </p:par>
                      </p:childTnLst>
                    </p:cTn>
                  </p:par>
                  <p:par>
                    <p:cTn id="122" fill="hold">
                      <p:stCondLst>
                        <p:cond delay="indefinite"/>
                      </p:stCondLst>
                      <p:childTnLst>
                        <p:par>
                          <p:cTn id="123" fill="hold">
                            <p:stCondLst>
                              <p:cond delay="0"/>
                            </p:stCondLst>
                            <p:childTnLst>
                              <p:par>
                                <p:cTn id="124" presetID="45" presetClass="entr" presetSubtype="0" fill="hold" grpId="0" nodeType="clickEffect">
                                  <p:stCondLst>
                                    <p:cond delay="0"/>
                                  </p:stCondLst>
                                  <p:childTnLst>
                                    <p:set>
                                      <p:cBhvr>
                                        <p:cTn id="125" dur="1" fill="hold">
                                          <p:stCondLst>
                                            <p:cond delay="0"/>
                                          </p:stCondLst>
                                        </p:cTn>
                                        <p:tgtEl>
                                          <p:spTgt spid="36"/>
                                        </p:tgtEl>
                                        <p:attrNameLst>
                                          <p:attrName>style.visibility</p:attrName>
                                        </p:attrNameLst>
                                      </p:cBhvr>
                                      <p:to>
                                        <p:strVal val="visible"/>
                                      </p:to>
                                    </p:set>
                                    <p:animEffect transition="in" filter="fade">
                                      <p:cBhvr>
                                        <p:cTn id="126" dur="500"/>
                                        <p:tgtEl>
                                          <p:spTgt spid="36"/>
                                        </p:tgtEl>
                                      </p:cBhvr>
                                    </p:animEffect>
                                    <p:anim calcmode="lin" valueType="num">
                                      <p:cBhvr>
                                        <p:cTn id="127" dur="500" fill="hold"/>
                                        <p:tgtEl>
                                          <p:spTgt spid="36"/>
                                        </p:tgtEl>
                                        <p:attrNameLst>
                                          <p:attrName>ppt_w</p:attrName>
                                        </p:attrNameLst>
                                      </p:cBhvr>
                                      <p:tavLst>
                                        <p:tav tm="0" fmla="#ppt_w*sin(2.5*pi*$)">
                                          <p:val>
                                            <p:fltVal val="0"/>
                                          </p:val>
                                        </p:tav>
                                        <p:tav tm="100000">
                                          <p:val>
                                            <p:fltVal val="1"/>
                                          </p:val>
                                        </p:tav>
                                      </p:tavLst>
                                    </p:anim>
                                    <p:anim calcmode="lin" valueType="num">
                                      <p:cBhvr>
                                        <p:cTn id="128" dur="500" fill="hold"/>
                                        <p:tgtEl>
                                          <p:spTgt spid="3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9" grpId="0" animBg="1"/>
      <p:bldP spid="31" grpId="0" animBg="1"/>
      <p:bldP spid="34" grpId="0" animBg="1"/>
      <p:bldP spid="22" grpId="0" animBg="1"/>
      <p:bldP spid="26" grpId="0" animBg="1"/>
      <p:bldP spid="27" grpId="0" animBg="1"/>
      <p:bldP spid="28" grpId="0" animBg="1"/>
      <p:bldP spid="29" grpId="0" animBg="1"/>
      <p:bldP spid="30" grpId="0" animBg="1"/>
      <p:bldP spid="33" grpId="0" animBg="1"/>
      <p:bldP spid="35" grpId="0" animBg="1"/>
      <p:bldP spid="3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t-PT" b="1" i="1">
                <a:solidFill>
                  <a:srgbClr val="00B050"/>
                </a:solidFill>
              </a:rPr>
              <a:t>a </a:t>
            </a:r>
            <a:r>
              <a:rPr lang="pt-PT" b="1" i="1" smtClean="0">
                <a:solidFill>
                  <a:srgbClr val="00B050"/>
                </a:solidFill>
              </a:rPr>
              <a:t>5ª   fase: </a:t>
            </a:r>
            <a:r>
              <a:rPr lang="pt-PT" b="1" smtClean="0">
                <a:solidFill>
                  <a:srgbClr val="FF0000"/>
                </a:solidFill>
              </a:rPr>
              <a:t>método dedutivo – conclusões</a:t>
            </a:r>
            <a:endParaRPr lang="cs-CZ">
              <a:solidFill>
                <a:srgbClr val="FF0000"/>
              </a:solidFill>
            </a:endParaRPr>
          </a:p>
        </p:txBody>
      </p:sp>
      <p:sp>
        <p:nvSpPr>
          <p:cNvPr id="3" name="Zástupný symbol pro obsah 2"/>
          <p:cNvSpPr>
            <a:spLocks noGrp="1"/>
          </p:cNvSpPr>
          <p:nvPr>
            <p:ph idx="1"/>
          </p:nvPr>
        </p:nvSpPr>
        <p:spPr/>
        <p:txBody>
          <a:bodyPr/>
          <a:lstStyle/>
          <a:p>
            <a:pPr marL="0" indent="0" algn="just">
              <a:buNone/>
            </a:pPr>
            <a:endParaRPr lang="pt-PT" b="1" smtClean="0"/>
          </a:p>
          <a:p>
            <a:pPr marL="0" indent="0" algn="just">
              <a:buNone/>
            </a:pPr>
            <a:r>
              <a:rPr lang="pt-PT" b="1" smtClean="0"/>
              <a:t>Método </a:t>
            </a:r>
            <a:r>
              <a:rPr lang="pt-PT" b="1"/>
              <a:t>dedutivo</a:t>
            </a:r>
            <a:r>
              <a:rPr lang="pt-PT"/>
              <a:t> é a modalidade de </a:t>
            </a:r>
            <a:r>
              <a:rPr lang="pt-PT" smtClean="0"/>
              <a:t>raciocínio lógico que </a:t>
            </a:r>
            <a:r>
              <a:rPr lang="pt-PT"/>
              <a:t>faz uso da </a:t>
            </a:r>
            <a:r>
              <a:rPr lang="pt-PT" smtClean="0"/>
              <a:t>dedução para </a:t>
            </a:r>
            <a:r>
              <a:rPr lang="pt-PT"/>
              <a:t>obter uma conclusão a respeito de determinada(s) </a:t>
            </a:r>
            <a:r>
              <a:rPr lang="pt-PT" smtClean="0"/>
              <a:t>premissa(s</a:t>
            </a:r>
            <a:r>
              <a:rPr lang="pt-PT"/>
              <a:t>).</a:t>
            </a:r>
            <a:endParaRPr lang="cs-CZ"/>
          </a:p>
        </p:txBody>
      </p:sp>
    </p:spTree>
    <p:extLst>
      <p:ext uri="{BB962C8B-B14F-4D97-AF65-F5344CB8AC3E}">
        <p14:creationId xmlns:p14="http://schemas.microsoft.com/office/powerpoint/2010/main" val="38930885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2501</TotalTime>
  <Words>4617</Words>
  <Application>Microsoft Office PowerPoint</Application>
  <PresentationFormat>Předvádění na obrazovce (4:3)</PresentationFormat>
  <Paragraphs>1038</Paragraphs>
  <Slides>64</Slides>
  <Notes>0</Notes>
  <HiddenSlides>0</HiddenSlides>
  <MMClips>0</MMClips>
  <ScaleCrop>false</ScaleCrop>
  <HeadingPairs>
    <vt:vector size="4" baseType="variant">
      <vt:variant>
        <vt:lpstr>Motiv</vt:lpstr>
      </vt:variant>
      <vt:variant>
        <vt:i4>1</vt:i4>
      </vt:variant>
      <vt:variant>
        <vt:lpstr>Nadpisy snímků</vt:lpstr>
      </vt:variant>
      <vt:variant>
        <vt:i4>64</vt:i4>
      </vt:variant>
    </vt:vector>
  </HeadingPairs>
  <TitlesOfParts>
    <vt:vector size="65" baseType="lpstr">
      <vt:lpstr>Motiv systému Office</vt:lpstr>
      <vt:lpstr> Aspetos Semânticos de uma Frase (variabilidade temporal e aspetual dos nomes dos dias da semana)</vt:lpstr>
      <vt:lpstr>a 1ª  fase: empirismo </vt:lpstr>
      <vt:lpstr>a 2ª fase:  método indutivo</vt:lpstr>
      <vt:lpstr>empirismo e indução </vt:lpstr>
      <vt:lpstr>coleção de premissas</vt:lpstr>
      <vt:lpstr>a 3ª fase: agrupamento</vt:lpstr>
      <vt:lpstr>a 3ª fase: resultado do agrupamento</vt:lpstr>
      <vt:lpstr>a 4ª   fase: hierarquização textual</vt:lpstr>
      <vt:lpstr>a 5ª   fase: método dedutivo – conclusões</vt:lpstr>
      <vt:lpstr>a 5ª   fase: conclusão - dedução  método dedutivo</vt:lpstr>
      <vt:lpstr>a 6ª  fase: introdução </vt:lpstr>
      <vt:lpstr>a 1ª fase: nomes dos dias da semana</vt:lpstr>
      <vt:lpstr>a 2ª fase:  método indutivo</vt:lpstr>
      <vt:lpstr>N = nome do dia da semana</vt:lpstr>
      <vt:lpstr>N = nome do dia da semana</vt:lpstr>
      <vt:lpstr>a 3ª fase: agrupamento das ideias - interdisciplinaridade  </vt:lpstr>
      <vt:lpstr>a 4ª  fase: hierarquização     </vt:lpstr>
      <vt:lpstr>aspeto e tempo verbais</vt:lpstr>
      <vt:lpstr>aspeto e tempo verbais</vt:lpstr>
      <vt:lpstr>aspeto e tempo verbais</vt:lpstr>
      <vt:lpstr>aspeto e tempo verbais</vt:lpstr>
      <vt:lpstr>aspeto e tempo verbais</vt:lpstr>
      <vt:lpstr>aspeto e tempo verbais</vt:lpstr>
      <vt:lpstr>aspeto e tempo verbais</vt:lpstr>
      <vt:lpstr> Análise temporal  </vt:lpstr>
      <vt:lpstr>O futuro Ip</vt:lpstr>
      <vt:lpstr>O futuro Ip</vt:lpstr>
      <vt:lpstr>O futuro Ip</vt:lpstr>
      <vt:lpstr>O futuro Ip</vt:lpstr>
      <vt:lpstr>Ip - flutuação do modificador “próximo”</vt:lpstr>
      <vt:lpstr>  Sintagma preposicionado  (na próxima x-feira    versus  na x-feira próxima)  </vt:lpstr>
      <vt:lpstr>Sintagma não preposicionado  (,próxima x-feira, versus ,x-feira próxima</vt:lpstr>
      <vt:lpstr>Sintagma não preposicionado  (a próxima x-feira, versus a x-feira próxima)</vt:lpstr>
      <vt:lpstr> Sintagma preposicionado  (para a próxima x-feira versus para a x-feira próxima) </vt:lpstr>
      <vt:lpstr>  O presente  </vt:lpstr>
      <vt:lpstr>O presente</vt:lpstr>
      <vt:lpstr>O futuro Ipi e o passado Ik iminentes</vt:lpstr>
      <vt:lpstr>O futuro Ipi e o passado Ik iminentes</vt:lpstr>
      <vt:lpstr>O futuro Ipi e o passado Ik iminentes</vt:lpstr>
      <vt:lpstr>O pretérito não iminente Ij</vt:lpstr>
      <vt:lpstr> Sintagma preposicionado  (na passada x-feira versus na x-feira passada)</vt:lpstr>
      <vt:lpstr>Sintagma não preposicionado  a passada x-feira, versus ,x-feira passada,</vt:lpstr>
      <vt:lpstr> Sintagma preposicionado  (função circunstancial) </vt:lpstr>
      <vt:lpstr>Sintagma não preposicionado  ,passada x-feira versus ,x-feira passada,</vt:lpstr>
      <vt:lpstr>Análise aspetual </vt:lpstr>
      <vt:lpstr>pluralidade das ocorrências iteridade, frequência e habitualidade </vt:lpstr>
      <vt:lpstr>aspeto gnómico</vt:lpstr>
      <vt:lpstr> O papel do artigo nos sintagmas preposicionados </vt:lpstr>
      <vt:lpstr>classificador → identificador</vt:lpstr>
      <vt:lpstr> não possível nos nomes dos dias da semana </vt:lpstr>
      <vt:lpstr>divisão sintático-semântica</vt:lpstr>
      <vt:lpstr>restrição combinatória</vt:lpstr>
      <vt:lpstr>quatro diferentes construções sintagmáticas</vt:lpstr>
      <vt:lpstr>depois de + N versus depois de + Det +N</vt:lpstr>
      <vt:lpstr>estudo quantitativo</vt:lpstr>
      <vt:lpstr>artigo presente</vt:lpstr>
      <vt:lpstr>artigo ausente</vt:lpstr>
      <vt:lpstr>conclusões – deduções </vt:lpstr>
      <vt:lpstr>conclusões - deduções</vt:lpstr>
      <vt:lpstr>introdução</vt:lpstr>
      <vt:lpstr>enquadramento metodológico</vt:lpstr>
      <vt:lpstr>enquadramento metodológico</vt:lpstr>
      <vt:lpstr>bibliografia</vt:lpstr>
      <vt:lpstr>bibliografia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Seminário Interdisciplinar</dc:title>
  <dc:creator>Iva Svobodová</dc:creator>
  <cp:lastModifiedBy>Iva Svobodová</cp:lastModifiedBy>
  <cp:revision>57</cp:revision>
  <dcterms:created xsi:type="dcterms:W3CDTF">2015-05-25T06:57:25Z</dcterms:created>
  <dcterms:modified xsi:type="dcterms:W3CDTF">2015-06-01T06:32:21Z</dcterms:modified>
</cp:coreProperties>
</file>