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60" r:id="rId3"/>
    <p:sldId id="262" r:id="rId4"/>
    <p:sldId id="257" r:id="rId5"/>
    <p:sldId id="323" r:id="rId6"/>
    <p:sldId id="290" r:id="rId7"/>
    <p:sldId id="263" r:id="rId8"/>
    <p:sldId id="321" r:id="rId9"/>
    <p:sldId id="322" r:id="rId10"/>
    <p:sldId id="265" r:id="rId11"/>
    <p:sldId id="267" r:id="rId12"/>
    <p:sldId id="269" r:id="rId13"/>
    <p:sldId id="271" r:id="rId14"/>
    <p:sldId id="272"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9" r:id="rId28"/>
    <p:sldId id="286" r:id="rId29"/>
    <p:sldId id="287" r:id="rId30"/>
    <p:sldId id="288" r:id="rId31"/>
    <p:sldId id="291" r:id="rId32"/>
    <p:sldId id="292" r:id="rId33"/>
    <p:sldId id="293" r:id="rId34"/>
    <p:sldId id="294" r:id="rId35"/>
    <p:sldId id="295" r:id="rId36"/>
    <p:sldId id="296" r:id="rId37"/>
    <p:sldId id="297" r:id="rId38"/>
    <p:sldId id="298" r:id="rId39"/>
    <p:sldId id="300" r:id="rId40"/>
    <p:sldId id="301" r:id="rId41"/>
    <p:sldId id="303" r:id="rId42"/>
    <p:sldId id="302" r:id="rId43"/>
    <p:sldId id="305" r:id="rId44"/>
    <p:sldId id="304" r:id="rId45"/>
    <p:sldId id="306" r:id="rId46"/>
    <p:sldId id="307" r:id="rId47"/>
    <p:sldId id="308" r:id="rId48"/>
    <p:sldId id="309" r:id="rId49"/>
    <p:sldId id="311" r:id="rId50"/>
    <p:sldId id="312" r:id="rId51"/>
    <p:sldId id="310" r:id="rId52"/>
    <p:sldId id="313" r:id="rId53"/>
    <p:sldId id="314" r:id="rId54"/>
    <p:sldId id="315" r:id="rId55"/>
    <p:sldId id="316" r:id="rId56"/>
    <p:sldId id="317" r:id="rId57"/>
    <p:sldId id="318" r:id="rId58"/>
    <p:sldId id="320" r:id="rId59"/>
    <p:sldId id="319" r:id="rId60"/>
    <p:sldId id="324" r:id="rId61"/>
    <p:sldId id="325" r:id="rId62"/>
    <p:sldId id="326" r:id="rId63"/>
    <p:sldId id="327" r:id="rId64"/>
    <p:sldId id="328" r:id="rId6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62" autoAdjust="0"/>
  </p:normalViewPr>
  <p:slideViewPr>
    <p:cSldViewPr>
      <p:cViewPr>
        <p:scale>
          <a:sx n="80" d="100"/>
          <a:sy n="80" d="100"/>
        </p:scale>
        <p:origin x="-107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CAA8C76C-418B-490F-B29D-476B8C46F613}" type="datetimeFigureOut">
              <a:rPr lang="cs-CZ" smtClean="0"/>
              <a:t>1. 6. 2015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6F81E8E-FF81-41C1-B9A1-1FDF981C52CB}" type="slidenum">
              <a:rPr lang="cs-CZ" smtClean="0"/>
              <a:t>‹#›</a:t>
            </a:fld>
            <a:endParaRPr lang="cs-CZ"/>
          </a:p>
        </p:txBody>
      </p:sp>
    </p:spTree>
    <p:extLst>
      <p:ext uri="{BB962C8B-B14F-4D97-AF65-F5344CB8AC3E}">
        <p14:creationId xmlns:p14="http://schemas.microsoft.com/office/powerpoint/2010/main" val="248806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AA8C76C-418B-490F-B29D-476B8C46F613}" type="datetimeFigureOut">
              <a:rPr lang="cs-CZ" smtClean="0"/>
              <a:t>1. 6. 2015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6F81E8E-FF81-41C1-B9A1-1FDF981C52CB}" type="slidenum">
              <a:rPr lang="cs-CZ" smtClean="0"/>
              <a:t>‹#›</a:t>
            </a:fld>
            <a:endParaRPr lang="cs-CZ"/>
          </a:p>
        </p:txBody>
      </p:sp>
    </p:spTree>
    <p:extLst>
      <p:ext uri="{BB962C8B-B14F-4D97-AF65-F5344CB8AC3E}">
        <p14:creationId xmlns:p14="http://schemas.microsoft.com/office/powerpoint/2010/main" val="3906681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AA8C76C-418B-490F-B29D-476B8C46F613}" type="datetimeFigureOut">
              <a:rPr lang="cs-CZ" smtClean="0"/>
              <a:t>1. 6. 2015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6F81E8E-FF81-41C1-B9A1-1FDF981C52CB}" type="slidenum">
              <a:rPr lang="cs-CZ" smtClean="0"/>
              <a:t>‹#›</a:t>
            </a:fld>
            <a:endParaRPr lang="cs-CZ"/>
          </a:p>
        </p:txBody>
      </p:sp>
    </p:spTree>
    <p:extLst>
      <p:ext uri="{BB962C8B-B14F-4D97-AF65-F5344CB8AC3E}">
        <p14:creationId xmlns:p14="http://schemas.microsoft.com/office/powerpoint/2010/main" val="4287435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AA8C76C-418B-490F-B29D-476B8C46F613}" type="datetimeFigureOut">
              <a:rPr lang="cs-CZ" smtClean="0"/>
              <a:t>1. 6. 2015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6F81E8E-FF81-41C1-B9A1-1FDF981C52CB}" type="slidenum">
              <a:rPr lang="cs-CZ" smtClean="0"/>
              <a:t>‹#›</a:t>
            </a:fld>
            <a:endParaRPr lang="cs-CZ"/>
          </a:p>
        </p:txBody>
      </p:sp>
    </p:spTree>
    <p:extLst>
      <p:ext uri="{BB962C8B-B14F-4D97-AF65-F5344CB8AC3E}">
        <p14:creationId xmlns:p14="http://schemas.microsoft.com/office/powerpoint/2010/main" val="2675609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CAA8C76C-418B-490F-B29D-476B8C46F613}" type="datetimeFigureOut">
              <a:rPr lang="cs-CZ" smtClean="0"/>
              <a:t>1. 6. 2015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6F81E8E-FF81-41C1-B9A1-1FDF981C52CB}" type="slidenum">
              <a:rPr lang="cs-CZ" smtClean="0"/>
              <a:t>‹#›</a:t>
            </a:fld>
            <a:endParaRPr lang="cs-CZ"/>
          </a:p>
        </p:txBody>
      </p:sp>
    </p:spTree>
    <p:extLst>
      <p:ext uri="{BB962C8B-B14F-4D97-AF65-F5344CB8AC3E}">
        <p14:creationId xmlns:p14="http://schemas.microsoft.com/office/powerpoint/2010/main" val="2016833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CAA8C76C-418B-490F-B29D-476B8C46F613}" type="datetimeFigureOut">
              <a:rPr lang="cs-CZ" smtClean="0"/>
              <a:t>1. 6. 2015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6F81E8E-FF81-41C1-B9A1-1FDF981C52CB}" type="slidenum">
              <a:rPr lang="cs-CZ" smtClean="0"/>
              <a:t>‹#›</a:t>
            </a:fld>
            <a:endParaRPr lang="cs-CZ"/>
          </a:p>
        </p:txBody>
      </p:sp>
    </p:spTree>
    <p:extLst>
      <p:ext uri="{BB962C8B-B14F-4D97-AF65-F5344CB8AC3E}">
        <p14:creationId xmlns:p14="http://schemas.microsoft.com/office/powerpoint/2010/main" val="3512245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CAA8C76C-418B-490F-B29D-476B8C46F613}" type="datetimeFigureOut">
              <a:rPr lang="cs-CZ" smtClean="0"/>
              <a:t>1. 6. 2015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6F81E8E-FF81-41C1-B9A1-1FDF981C52CB}" type="slidenum">
              <a:rPr lang="cs-CZ" smtClean="0"/>
              <a:t>‹#›</a:t>
            </a:fld>
            <a:endParaRPr lang="cs-CZ"/>
          </a:p>
        </p:txBody>
      </p:sp>
    </p:spTree>
    <p:extLst>
      <p:ext uri="{BB962C8B-B14F-4D97-AF65-F5344CB8AC3E}">
        <p14:creationId xmlns:p14="http://schemas.microsoft.com/office/powerpoint/2010/main" val="4113864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CAA8C76C-418B-490F-B29D-476B8C46F613}" type="datetimeFigureOut">
              <a:rPr lang="cs-CZ" smtClean="0"/>
              <a:t>1. 6. 2015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6F81E8E-FF81-41C1-B9A1-1FDF981C52CB}" type="slidenum">
              <a:rPr lang="cs-CZ" smtClean="0"/>
              <a:t>‹#›</a:t>
            </a:fld>
            <a:endParaRPr lang="cs-CZ"/>
          </a:p>
        </p:txBody>
      </p:sp>
    </p:spTree>
    <p:extLst>
      <p:ext uri="{BB962C8B-B14F-4D97-AF65-F5344CB8AC3E}">
        <p14:creationId xmlns:p14="http://schemas.microsoft.com/office/powerpoint/2010/main" val="292223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AA8C76C-418B-490F-B29D-476B8C46F613}" type="datetimeFigureOut">
              <a:rPr lang="cs-CZ" smtClean="0"/>
              <a:t>1. 6. 2015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6F81E8E-FF81-41C1-B9A1-1FDF981C52CB}" type="slidenum">
              <a:rPr lang="cs-CZ" smtClean="0"/>
              <a:t>‹#›</a:t>
            </a:fld>
            <a:endParaRPr lang="cs-CZ"/>
          </a:p>
        </p:txBody>
      </p:sp>
    </p:spTree>
    <p:extLst>
      <p:ext uri="{BB962C8B-B14F-4D97-AF65-F5344CB8AC3E}">
        <p14:creationId xmlns:p14="http://schemas.microsoft.com/office/powerpoint/2010/main" val="3815009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AA8C76C-418B-490F-B29D-476B8C46F613}" type="datetimeFigureOut">
              <a:rPr lang="cs-CZ" smtClean="0"/>
              <a:t>1. 6. 2015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6F81E8E-FF81-41C1-B9A1-1FDF981C52CB}" type="slidenum">
              <a:rPr lang="cs-CZ" smtClean="0"/>
              <a:t>‹#›</a:t>
            </a:fld>
            <a:endParaRPr lang="cs-CZ"/>
          </a:p>
        </p:txBody>
      </p:sp>
    </p:spTree>
    <p:extLst>
      <p:ext uri="{BB962C8B-B14F-4D97-AF65-F5344CB8AC3E}">
        <p14:creationId xmlns:p14="http://schemas.microsoft.com/office/powerpoint/2010/main" val="4212282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AA8C76C-418B-490F-B29D-476B8C46F613}" type="datetimeFigureOut">
              <a:rPr lang="cs-CZ" smtClean="0"/>
              <a:t>1. 6. 2015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6F81E8E-FF81-41C1-B9A1-1FDF981C52CB}" type="slidenum">
              <a:rPr lang="cs-CZ" smtClean="0"/>
              <a:t>‹#›</a:t>
            </a:fld>
            <a:endParaRPr lang="cs-CZ"/>
          </a:p>
        </p:txBody>
      </p:sp>
    </p:spTree>
    <p:extLst>
      <p:ext uri="{BB962C8B-B14F-4D97-AF65-F5344CB8AC3E}">
        <p14:creationId xmlns:p14="http://schemas.microsoft.com/office/powerpoint/2010/main" val="4209431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A8C76C-418B-490F-B29D-476B8C46F613}" type="datetimeFigureOut">
              <a:rPr lang="cs-CZ" smtClean="0"/>
              <a:t>1. 6. 2015</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F81E8E-FF81-41C1-B9A1-1FDF981C52CB}" type="slidenum">
              <a:rPr lang="cs-CZ" smtClean="0"/>
              <a:t>‹#›</a:t>
            </a:fld>
            <a:endParaRPr lang="cs-CZ"/>
          </a:p>
        </p:txBody>
      </p:sp>
    </p:spTree>
    <p:extLst>
      <p:ext uri="{BB962C8B-B14F-4D97-AF65-F5344CB8AC3E}">
        <p14:creationId xmlns:p14="http://schemas.microsoft.com/office/powerpoint/2010/main" val="7234238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www.linguateca.pt/"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is.muni.cz/www/9255/articles/"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www.priberam.pt/" TargetMode="External"/><Relationship Id="rId7" Type="http://schemas.openxmlformats.org/officeDocument/2006/relationships/hyperlink" Target="http://www.korpus.cz/" TargetMode="External"/><Relationship Id="rId2" Type="http://schemas.openxmlformats.org/officeDocument/2006/relationships/hyperlink" Target="http://aulete.uol.com.br/" TargetMode="External"/><Relationship Id="rId1" Type="http://schemas.openxmlformats.org/officeDocument/2006/relationships/slideLayout" Target="../slideLayouts/slideLayout2.xml"/><Relationship Id="rId6" Type="http://schemas.openxmlformats.org/officeDocument/2006/relationships/hyperlink" Target="http://www.corpusdoportugues.pt/" TargetMode="External"/><Relationship Id="rId5" Type="http://schemas.openxmlformats.org/officeDocument/2006/relationships/hyperlink" Target="http://www.linguateca.pt/" TargetMode="External"/><Relationship Id="rId4" Type="http://schemas.openxmlformats.org/officeDocument/2006/relationships/hyperlink" Target="http://www.aurelio.p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899592" y="1052736"/>
            <a:ext cx="7772400" cy="1800200"/>
          </a:xfrm>
          <a:solidFill>
            <a:schemeClr val="accent2">
              <a:lumMod val="40000"/>
              <a:lumOff val="60000"/>
            </a:schemeClr>
          </a:solidFill>
        </p:spPr>
        <p:txBody>
          <a:bodyPr>
            <a:normAutofit fontScale="90000"/>
          </a:bodyPr>
          <a:lstStyle/>
          <a:p>
            <a:r>
              <a:rPr lang="pt-PT" smtClean="0"/>
              <a:t> </a:t>
            </a:r>
            <a:r>
              <a:rPr lang="cs-CZ" b="1" i="1" smtClean="0"/>
              <a:t>Aspetos </a:t>
            </a:r>
            <a:r>
              <a:rPr lang="pt-PT" b="1" i="1" smtClean="0"/>
              <a:t>S</a:t>
            </a:r>
            <a:r>
              <a:rPr lang="cs-CZ" b="1" i="1" smtClean="0"/>
              <a:t>em</a:t>
            </a:r>
            <a:r>
              <a:rPr lang="pt-PT" b="1" i="1" smtClean="0"/>
              <a:t>ânticos de uma Frase</a:t>
            </a:r>
            <a:r>
              <a:rPr lang="pt-PT" i="1" smtClean="0"/>
              <a:t/>
            </a:r>
            <a:br>
              <a:rPr lang="pt-PT" i="1" smtClean="0"/>
            </a:br>
            <a:r>
              <a:rPr lang="pt-PT" i="1" smtClean="0"/>
              <a:t>(variabilidade temporal e aspetual dos nomes dos dias da semana)</a:t>
            </a:r>
            <a:endParaRPr lang="cs-CZ" i="1"/>
          </a:p>
        </p:txBody>
      </p:sp>
      <p:sp>
        <p:nvSpPr>
          <p:cNvPr id="3" name="Podnadpis 2"/>
          <p:cNvSpPr>
            <a:spLocks noGrp="1"/>
          </p:cNvSpPr>
          <p:nvPr>
            <p:ph type="subTitle" idx="1"/>
          </p:nvPr>
        </p:nvSpPr>
        <p:spPr/>
        <p:txBody>
          <a:bodyPr/>
          <a:lstStyle/>
          <a:p>
            <a:r>
              <a:rPr lang="cs-CZ" smtClean="0"/>
              <a:t>Iva Svobodová</a:t>
            </a:r>
          </a:p>
          <a:p>
            <a:r>
              <a:rPr lang="cs-CZ" smtClean="0"/>
              <a:t>ÚRJL FFMU</a:t>
            </a:r>
            <a:endParaRPr lang="pt-PT" smtClean="0"/>
          </a:p>
          <a:p>
            <a:r>
              <a:rPr lang="pt-PT" b="1" u="sng" smtClean="0"/>
              <a:t>(linguística portuguesa)</a:t>
            </a:r>
            <a:endParaRPr lang="cs-CZ" b="1" u="sng"/>
          </a:p>
        </p:txBody>
      </p:sp>
    </p:spTree>
    <p:extLst>
      <p:ext uri="{BB962C8B-B14F-4D97-AF65-F5344CB8AC3E}">
        <p14:creationId xmlns:p14="http://schemas.microsoft.com/office/powerpoint/2010/main" val="304605867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grpId="1"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wheel(1)">
                                      <p:cBhvr>
                                        <p:cTn id="2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animBg="1"/>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332656"/>
            <a:ext cx="8229600" cy="1143000"/>
          </a:xfrm>
        </p:spPr>
        <p:txBody>
          <a:bodyPr>
            <a:normAutofit fontScale="90000"/>
          </a:bodyPr>
          <a:lstStyle/>
          <a:p>
            <a:r>
              <a:rPr lang="pt-PT" b="1" i="1" smtClean="0">
                <a:solidFill>
                  <a:srgbClr val="00B050"/>
                </a:solidFill>
              </a:rPr>
              <a:t>a </a:t>
            </a:r>
            <a:r>
              <a:rPr lang="pt-PT" b="1" i="1">
                <a:solidFill>
                  <a:srgbClr val="00B050"/>
                </a:solidFill>
              </a:rPr>
              <a:t>5</a:t>
            </a:r>
            <a:r>
              <a:rPr lang="pt-PT" b="1" i="1" smtClean="0">
                <a:solidFill>
                  <a:srgbClr val="00B050"/>
                </a:solidFill>
              </a:rPr>
              <a:t>ª   fase</a:t>
            </a:r>
            <a:r>
              <a:rPr lang="pt-PT" b="1" smtClean="0">
                <a:solidFill>
                  <a:srgbClr val="FF0000"/>
                </a:solidFill>
              </a:rPr>
              <a:t>: conclusão - dedução  método dedutivo</a:t>
            </a:r>
            <a:endParaRPr lang="cs-CZ" b="1">
              <a:solidFill>
                <a:srgbClr val="FF0000"/>
              </a:solidFill>
            </a:endParaRPr>
          </a:p>
        </p:txBody>
      </p:sp>
      <p:sp>
        <p:nvSpPr>
          <p:cNvPr id="3" name="Zástupný symbol pro obsah 2"/>
          <p:cNvSpPr>
            <a:spLocks noGrp="1"/>
          </p:cNvSpPr>
          <p:nvPr>
            <p:ph idx="1"/>
          </p:nvPr>
        </p:nvSpPr>
        <p:spPr>
          <a:xfrm>
            <a:off x="457200" y="1340768"/>
            <a:ext cx="8229600" cy="4785395"/>
          </a:xfrm>
        </p:spPr>
        <p:txBody>
          <a:bodyPr>
            <a:normAutofit fontScale="85000" lnSpcReduction="10000"/>
          </a:bodyPr>
          <a:lstStyle/>
          <a:p>
            <a:pPr marL="0" indent="0">
              <a:buNone/>
            </a:pPr>
            <a:r>
              <a:rPr lang="cs-CZ" smtClean="0"/>
              <a:t> </a:t>
            </a:r>
            <a:r>
              <a:rPr lang="pt-PT" smtClean="0"/>
              <a:t>                                   </a:t>
            </a:r>
            <a:r>
              <a:rPr lang="pt-PT" b="1" smtClean="0"/>
              <a:t>nome  universal da pesquisa</a:t>
            </a:r>
            <a:endParaRPr lang="cs-CZ" b="1" smtClean="0"/>
          </a:p>
          <a:p>
            <a:pPr marL="0" indent="0">
              <a:buNone/>
            </a:pPr>
            <a:r>
              <a:rPr lang="pt-PT" smtClean="0"/>
              <a:t>        </a:t>
            </a:r>
          </a:p>
          <a:p>
            <a:pPr marL="0" indent="0">
              <a:buNone/>
            </a:pPr>
            <a:r>
              <a:rPr lang="pt-PT" smtClean="0"/>
              <a:t>                                                              </a:t>
            </a:r>
            <a:r>
              <a:rPr lang="pt-PT" b="1" smtClean="0"/>
              <a:t>conclusão e deduções</a:t>
            </a:r>
            <a:endParaRPr lang="pt-PT" b="1"/>
          </a:p>
          <a:p>
            <a:pPr marL="0" indent="0">
              <a:buNone/>
            </a:pPr>
            <a:r>
              <a:rPr lang="pt-PT" b="1" smtClean="0"/>
              <a:t>s</a:t>
            </a:r>
          </a:p>
          <a:p>
            <a:pPr marL="0" indent="0">
              <a:buNone/>
            </a:pPr>
            <a:r>
              <a:rPr lang="pt-PT" b="1" smtClean="0"/>
              <a:t>e</a:t>
            </a:r>
          </a:p>
          <a:p>
            <a:pPr marL="0" indent="0">
              <a:buNone/>
            </a:pPr>
            <a:r>
              <a:rPr lang="pt-PT" b="1" smtClean="0"/>
              <a:t>c   </a:t>
            </a:r>
          </a:p>
          <a:p>
            <a:pPr marL="0" indent="0">
              <a:buNone/>
            </a:pPr>
            <a:r>
              <a:rPr lang="pt-PT" b="1" smtClean="0"/>
              <a:t>ç</a:t>
            </a:r>
          </a:p>
          <a:p>
            <a:pPr marL="0" indent="0">
              <a:buNone/>
            </a:pPr>
            <a:r>
              <a:rPr lang="pt-PT" b="1" smtClean="0"/>
              <a:t>õ   </a:t>
            </a:r>
          </a:p>
          <a:p>
            <a:pPr marL="0" indent="0">
              <a:buNone/>
            </a:pPr>
            <a:r>
              <a:rPr lang="pt-PT" b="1" smtClean="0"/>
              <a:t>e</a:t>
            </a:r>
          </a:p>
          <a:p>
            <a:pPr marL="0" indent="0">
              <a:buNone/>
            </a:pPr>
            <a:r>
              <a:rPr lang="pt-PT" b="1" smtClean="0"/>
              <a:t>s </a:t>
            </a:r>
            <a:r>
              <a:rPr lang="pt-PT" smtClean="0"/>
              <a:t>    </a:t>
            </a:r>
          </a:p>
          <a:p>
            <a:pPr marL="0" indent="0">
              <a:buNone/>
            </a:pPr>
            <a:endParaRPr lang="cs-CZ"/>
          </a:p>
        </p:txBody>
      </p:sp>
      <p:sp>
        <p:nvSpPr>
          <p:cNvPr id="5" name="Ovál 4"/>
          <p:cNvSpPr/>
          <p:nvPr/>
        </p:nvSpPr>
        <p:spPr>
          <a:xfrm>
            <a:off x="827584" y="1484784"/>
            <a:ext cx="1202432"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6000" smtClean="0"/>
              <a:t>?</a:t>
            </a:r>
            <a:r>
              <a:rPr lang="pt-PT" sz="6000" smtClean="0"/>
              <a:t>   </a:t>
            </a:r>
            <a:endParaRPr lang="cs-CZ" sz="6000"/>
          </a:p>
        </p:txBody>
      </p:sp>
      <p:sp>
        <p:nvSpPr>
          <p:cNvPr id="11" name="Ovál 10"/>
          <p:cNvSpPr/>
          <p:nvPr/>
        </p:nvSpPr>
        <p:spPr>
          <a:xfrm>
            <a:off x="1187624" y="5301208"/>
            <a:ext cx="936104" cy="648072"/>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b="1" smtClean="0">
                <a:solidFill>
                  <a:schemeClr val="tx1"/>
                </a:solidFill>
              </a:rPr>
              <a:t>4.</a:t>
            </a:r>
            <a:endParaRPr lang="cs-CZ" b="1">
              <a:solidFill>
                <a:schemeClr val="tx1"/>
              </a:solidFill>
            </a:endParaRPr>
          </a:p>
        </p:txBody>
      </p:sp>
      <p:sp>
        <p:nvSpPr>
          <p:cNvPr id="19" name="Ovál 18"/>
          <p:cNvSpPr/>
          <p:nvPr/>
        </p:nvSpPr>
        <p:spPr>
          <a:xfrm>
            <a:off x="1115616" y="4437112"/>
            <a:ext cx="936104" cy="648072"/>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b="1" smtClean="0">
                <a:solidFill>
                  <a:schemeClr val="tx1"/>
                </a:solidFill>
              </a:rPr>
              <a:t>3.</a:t>
            </a:r>
            <a:endParaRPr lang="cs-CZ" b="1">
              <a:solidFill>
                <a:schemeClr val="tx1"/>
              </a:solidFill>
            </a:endParaRPr>
          </a:p>
        </p:txBody>
      </p:sp>
      <p:sp>
        <p:nvSpPr>
          <p:cNvPr id="31" name="Ovál 30"/>
          <p:cNvSpPr/>
          <p:nvPr/>
        </p:nvSpPr>
        <p:spPr>
          <a:xfrm>
            <a:off x="1115616" y="2564904"/>
            <a:ext cx="936104" cy="720080"/>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b="1" smtClean="0"/>
              <a:t> </a:t>
            </a:r>
            <a:r>
              <a:rPr lang="pt-PT" b="1" smtClean="0">
                <a:solidFill>
                  <a:schemeClr val="tx1"/>
                </a:solidFill>
              </a:rPr>
              <a:t>1.</a:t>
            </a:r>
            <a:endParaRPr lang="cs-CZ" b="1">
              <a:solidFill>
                <a:schemeClr val="tx1"/>
              </a:solidFill>
            </a:endParaRPr>
          </a:p>
        </p:txBody>
      </p:sp>
      <p:sp>
        <p:nvSpPr>
          <p:cNvPr id="34" name="Ovál 33"/>
          <p:cNvSpPr/>
          <p:nvPr/>
        </p:nvSpPr>
        <p:spPr>
          <a:xfrm>
            <a:off x="1115616" y="3573016"/>
            <a:ext cx="936104" cy="648072"/>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b="1" smtClean="0">
                <a:solidFill>
                  <a:schemeClr val="tx1"/>
                </a:solidFill>
              </a:rPr>
              <a:t>2.</a:t>
            </a:r>
            <a:endParaRPr lang="cs-CZ" b="1">
              <a:solidFill>
                <a:schemeClr val="tx1"/>
              </a:solidFill>
            </a:endParaRPr>
          </a:p>
        </p:txBody>
      </p:sp>
      <p:sp>
        <p:nvSpPr>
          <p:cNvPr id="6" name="Oblouk 5"/>
          <p:cNvSpPr/>
          <p:nvPr/>
        </p:nvSpPr>
        <p:spPr>
          <a:xfrm>
            <a:off x="2555776" y="2204864"/>
            <a:ext cx="45719" cy="4571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53" name="Vývojový diagram: spojnice 52"/>
          <p:cNvSpPr/>
          <p:nvPr/>
        </p:nvSpPr>
        <p:spPr>
          <a:xfrm>
            <a:off x="1763688" y="2852936"/>
            <a:ext cx="144016"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4" name="Vývojový diagram: spojnice 53"/>
          <p:cNvSpPr/>
          <p:nvPr/>
        </p:nvSpPr>
        <p:spPr>
          <a:xfrm>
            <a:off x="1691680" y="3645024"/>
            <a:ext cx="144016"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8" name="Vývojový diagram: spojnice 57"/>
          <p:cNvSpPr/>
          <p:nvPr/>
        </p:nvSpPr>
        <p:spPr>
          <a:xfrm>
            <a:off x="1691680" y="4509120"/>
            <a:ext cx="144016"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0" name="Vývojový diagram: spojnice 59"/>
          <p:cNvSpPr/>
          <p:nvPr/>
        </p:nvSpPr>
        <p:spPr>
          <a:xfrm>
            <a:off x="1907704" y="5445224"/>
            <a:ext cx="144016"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1" name="Vývojový diagram: spojnice 60"/>
          <p:cNvSpPr/>
          <p:nvPr/>
        </p:nvSpPr>
        <p:spPr>
          <a:xfrm>
            <a:off x="1835696" y="5661248"/>
            <a:ext cx="144016"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3" name="Vývojový diagram: spojnice 62"/>
          <p:cNvSpPr/>
          <p:nvPr/>
        </p:nvSpPr>
        <p:spPr>
          <a:xfrm>
            <a:off x="1835696" y="4653136"/>
            <a:ext cx="144016"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8" name="Přímá spojnice se šipkou 7"/>
          <p:cNvCxnSpPr/>
          <p:nvPr/>
        </p:nvCxnSpPr>
        <p:spPr>
          <a:xfrm flipV="1">
            <a:off x="2195736" y="5157192"/>
            <a:ext cx="3816424"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7" name="Přímá spojnice se šipkou 66"/>
          <p:cNvCxnSpPr/>
          <p:nvPr/>
        </p:nvCxnSpPr>
        <p:spPr>
          <a:xfrm>
            <a:off x="2051720" y="2852936"/>
            <a:ext cx="4032448"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8" name="Přímá spojnice se šipkou 67"/>
          <p:cNvCxnSpPr/>
          <p:nvPr/>
        </p:nvCxnSpPr>
        <p:spPr>
          <a:xfrm>
            <a:off x="2051720" y="4005064"/>
            <a:ext cx="3888432"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9" name="Přímá spojnice se šipkou 68"/>
          <p:cNvCxnSpPr/>
          <p:nvPr/>
        </p:nvCxnSpPr>
        <p:spPr>
          <a:xfrm flipV="1">
            <a:off x="2051720" y="4653136"/>
            <a:ext cx="4176464"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8" name="Ovál 77"/>
          <p:cNvSpPr/>
          <p:nvPr/>
        </p:nvSpPr>
        <p:spPr>
          <a:xfrm>
            <a:off x="5868144" y="2924944"/>
            <a:ext cx="1490464" cy="2736304"/>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9" name="Je rovno 78"/>
          <p:cNvSpPr/>
          <p:nvPr/>
        </p:nvSpPr>
        <p:spPr>
          <a:xfrm>
            <a:off x="2267744" y="1556792"/>
            <a:ext cx="914400" cy="432048"/>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Tree>
    <p:extLst>
      <p:ext uri="{BB962C8B-B14F-4D97-AF65-F5344CB8AC3E}">
        <p14:creationId xmlns:p14="http://schemas.microsoft.com/office/powerpoint/2010/main" val="2866529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499"/>
                                          </p:stCondLst>
                                        </p:cTn>
                                        <p:tgtEl>
                                          <p:spTgt spid="31"/>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45" presetClass="entr" presetSubtype="0" fill="hold" grpId="0" nodeType="clickEffect">
                                  <p:stCondLst>
                                    <p:cond delay="0"/>
                                  </p:stCondLst>
                                  <p:childTnLst>
                                    <p:set>
                                      <p:cBhvr>
                                        <p:cTn id="70" dur="1" fill="hold">
                                          <p:stCondLst>
                                            <p:cond delay="0"/>
                                          </p:stCondLst>
                                        </p:cTn>
                                        <p:tgtEl>
                                          <p:spTgt spid="34"/>
                                        </p:tgtEl>
                                        <p:attrNameLst>
                                          <p:attrName>style.visibility</p:attrName>
                                        </p:attrNameLst>
                                      </p:cBhvr>
                                      <p:to>
                                        <p:strVal val="visible"/>
                                      </p:to>
                                    </p:set>
                                    <p:animEffect transition="in" filter="fade">
                                      <p:cBhvr>
                                        <p:cTn id="71" dur="500"/>
                                        <p:tgtEl>
                                          <p:spTgt spid="34"/>
                                        </p:tgtEl>
                                      </p:cBhvr>
                                    </p:animEffect>
                                    <p:anim calcmode="lin" valueType="num">
                                      <p:cBhvr>
                                        <p:cTn id="72" dur="500" fill="hold"/>
                                        <p:tgtEl>
                                          <p:spTgt spid="34"/>
                                        </p:tgtEl>
                                        <p:attrNameLst>
                                          <p:attrName>ppt_w</p:attrName>
                                        </p:attrNameLst>
                                      </p:cBhvr>
                                      <p:tavLst>
                                        <p:tav tm="0" fmla="#ppt_w*sin(2.5*pi*$)">
                                          <p:val>
                                            <p:fltVal val="0"/>
                                          </p:val>
                                        </p:tav>
                                        <p:tav tm="100000">
                                          <p:val>
                                            <p:fltVal val="1"/>
                                          </p:val>
                                        </p:tav>
                                      </p:tavLst>
                                    </p:anim>
                                    <p:anim calcmode="lin" valueType="num">
                                      <p:cBhvr>
                                        <p:cTn id="73" dur="500" fill="hold"/>
                                        <p:tgtEl>
                                          <p:spTgt spid="34"/>
                                        </p:tgtEl>
                                        <p:attrNameLst>
                                          <p:attrName>ppt_h</p:attrName>
                                        </p:attrNameLst>
                                      </p:cBhvr>
                                      <p:tavLst>
                                        <p:tav tm="0">
                                          <p:val>
                                            <p:strVal val="#ppt_h"/>
                                          </p:val>
                                        </p:tav>
                                        <p:tav tm="100000">
                                          <p:val>
                                            <p:strVal val="#ppt_h"/>
                                          </p:val>
                                        </p:tav>
                                      </p:tavLst>
                                    </p:anim>
                                  </p:childTnLst>
                                </p:cTn>
                              </p:par>
                            </p:childTnLst>
                          </p:cTn>
                        </p:par>
                      </p:childTnLst>
                    </p:cTn>
                  </p:par>
                  <p:par>
                    <p:cTn id="74" fill="hold">
                      <p:stCondLst>
                        <p:cond delay="indefinite"/>
                      </p:stCondLst>
                      <p:childTnLst>
                        <p:par>
                          <p:cTn id="75" fill="hold">
                            <p:stCondLst>
                              <p:cond delay="0"/>
                            </p:stCondLst>
                            <p:childTnLst>
                              <p:par>
                                <p:cTn id="76" presetID="45" presetClass="entr" presetSubtype="0" fill="hold" grpId="0" nodeType="clickEffect">
                                  <p:stCondLst>
                                    <p:cond delay="0"/>
                                  </p:stCondLst>
                                  <p:childTnLst>
                                    <p:set>
                                      <p:cBhvr>
                                        <p:cTn id="77" dur="1" fill="hold">
                                          <p:stCondLst>
                                            <p:cond delay="0"/>
                                          </p:stCondLst>
                                        </p:cTn>
                                        <p:tgtEl>
                                          <p:spTgt spid="19"/>
                                        </p:tgtEl>
                                        <p:attrNameLst>
                                          <p:attrName>style.visibility</p:attrName>
                                        </p:attrNameLst>
                                      </p:cBhvr>
                                      <p:to>
                                        <p:strVal val="visible"/>
                                      </p:to>
                                    </p:set>
                                    <p:animEffect transition="in" filter="fade">
                                      <p:cBhvr>
                                        <p:cTn id="78" dur="500"/>
                                        <p:tgtEl>
                                          <p:spTgt spid="19"/>
                                        </p:tgtEl>
                                      </p:cBhvr>
                                    </p:animEffect>
                                    <p:anim calcmode="lin" valueType="num">
                                      <p:cBhvr>
                                        <p:cTn id="79" dur="500" fill="hold"/>
                                        <p:tgtEl>
                                          <p:spTgt spid="19"/>
                                        </p:tgtEl>
                                        <p:attrNameLst>
                                          <p:attrName>ppt_w</p:attrName>
                                        </p:attrNameLst>
                                      </p:cBhvr>
                                      <p:tavLst>
                                        <p:tav tm="0" fmla="#ppt_w*sin(2.5*pi*$)">
                                          <p:val>
                                            <p:fltVal val="0"/>
                                          </p:val>
                                        </p:tav>
                                        <p:tav tm="100000">
                                          <p:val>
                                            <p:fltVal val="1"/>
                                          </p:val>
                                        </p:tav>
                                      </p:tavLst>
                                    </p:anim>
                                    <p:anim calcmode="lin" valueType="num">
                                      <p:cBhvr>
                                        <p:cTn id="80" dur="500" fill="hold"/>
                                        <p:tgtEl>
                                          <p:spTgt spid="19"/>
                                        </p:tgtEl>
                                        <p:attrNameLst>
                                          <p:attrName>ppt_h</p:attrName>
                                        </p:attrNameLst>
                                      </p:cBhvr>
                                      <p:tavLst>
                                        <p:tav tm="0">
                                          <p:val>
                                            <p:strVal val="#ppt_h"/>
                                          </p:val>
                                        </p:tav>
                                        <p:tav tm="100000">
                                          <p:val>
                                            <p:strVal val="#ppt_h"/>
                                          </p:val>
                                        </p:tav>
                                      </p:tavLst>
                                    </p:anim>
                                  </p:childTnLst>
                                </p:cTn>
                              </p:par>
                            </p:childTnLst>
                          </p:cTn>
                        </p:par>
                      </p:childTnLst>
                    </p:cTn>
                  </p:par>
                  <p:par>
                    <p:cTn id="81" fill="hold">
                      <p:stCondLst>
                        <p:cond delay="indefinite"/>
                      </p:stCondLst>
                      <p:childTnLst>
                        <p:par>
                          <p:cTn id="82" fill="hold">
                            <p:stCondLst>
                              <p:cond delay="0"/>
                            </p:stCondLst>
                            <p:childTnLst>
                              <p:par>
                                <p:cTn id="83" presetID="45" presetClass="entr" presetSubtype="0" fill="hold" grpId="0" nodeType="clickEffect">
                                  <p:stCondLst>
                                    <p:cond delay="0"/>
                                  </p:stCondLst>
                                  <p:childTnLst>
                                    <p:set>
                                      <p:cBhvr>
                                        <p:cTn id="84" dur="1" fill="hold">
                                          <p:stCondLst>
                                            <p:cond delay="0"/>
                                          </p:stCondLst>
                                        </p:cTn>
                                        <p:tgtEl>
                                          <p:spTgt spid="11"/>
                                        </p:tgtEl>
                                        <p:attrNameLst>
                                          <p:attrName>style.visibility</p:attrName>
                                        </p:attrNameLst>
                                      </p:cBhvr>
                                      <p:to>
                                        <p:strVal val="visible"/>
                                      </p:to>
                                    </p:set>
                                    <p:animEffect transition="in" filter="fade">
                                      <p:cBhvr>
                                        <p:cTn id="85" dur="500"/>
                                        <p:tgtEl>
                                          <p:spTgt spid="11"/>
                                        </p:tgtEl>
                                      </p:cBhvr>
                                    </p:animEffect>
                                    <p:anim calcmode="lin" valueType="num">
                                      <p:cBhvr>
                                        <p:cTn id="86" dur="500" fill="hold"/>
                                        <p:tgtEl>
                                          <p:spTgt spid="11"/>
                                        </p:tgtEl>
                                        <p:attrNameLst>
                                          <p:attrName>ppt_w</p:attrName>
                                        </p:attrNameLst>
                                      </p:cBhvr>
                                      <p:tavLst>
                                        <p:tav tm="0" fmla="#ppt_w*sin(2.5*pi*$)">
                                          <p:val>
                                            <p:fltVal val="0"/>
                                          </p:val>
                                        </p:tav>
                                        <p:tav tm="100000">
                                          <p:val>
                                            <p:fltVal val="1"/>
                                          </p:val>
                                        </p:tav>
                                      </p:tavLst>
                                    </p:anim>
                                    <p:anim calcmode="lin" valueType="num">
                                      <p:cBhvr>
                                        <p:cTn id="87" dur="500" fill="hold"/>
                                        <p:tgtEl>
                                          <p:spTgt spid="11"/>
                                        </p:tgtEl>
                                        <p:attrNameLst>
                                          <p:attrName>ppt_h</p:attrName>
                                        </p:attrNameLst>
                                      </p:cBhvr>
                                      <p:tavLst>
                                        <p:tav tm="0">
                                          <p:val>
                                            <p:strVal val="#ppt_h"/>
                                          </p:val>
                                        </p:tav>
                                        <p:tav tm="100000">
                                          <p:val>
                                            <p:strVal val="#ppt_h"/>
                                          </p:val>
                                        </p:tav>
                                      </p:tavLst>
                                    </p:anim>
                                  </p:childTnLst>
                                </p:cTn>
                              </p:par>
                            </p:childTnLst>
                          </p:cTn>
                        </p:par>
                      </p:childTnLst>
                    </p:cTn>
                  </p:par>
                  <p:par>
                    <p:cTn id="88" fill="hold">
                      <p:stCondLst>
                        <p:cond delay="indefinite"/>
                      </p:stCondLst>
                      <p:childTnLst>
                        <p:par>
                          <p:cTn id="89" fill="hold">
                            <p:stCondLst>
                              <p:cond delay="0"/>
                            </p:stCondLst>
                            <p:childTnLst>
                              <p:par>
                                <p:cTn id="90" presetID="14" presetClass="entr" presetSubtype="10" fill="hold" grpId="0" nodeType="clickEffect">
                                  <p:stCondLst>
                                    <p:cond delay="0"/>
                                  </p:stCondLst>
                                  <p:childTnLst>
                                    <p:set>
                                      <p:cBhvr>
                                        <p:cTn id="91" dur="1" fill="hold">
                                          <p:stCondLst>
                                            <p:cond delay="0"/>
                                          </p:stCondLst>
                                        </p:cTn>
                                        <p:tgtEl>
                                          <p:spTgt spid="53"/>
                                        </p:tgtEl>
                                        <p:attrNameLst>
                                          <p:attrName>style.visibility</p:attrName>
                                        </p:attrNameLst>
                                      </p:cBhvr>
                                      <p:to>
                                        <p:strVal val="visible"/>
                                      </p:to>
                                    </p:set>
                                    <p:animEffect transition="in" filter="randombar(horizontal)">
                                      <p:cBhvr>
                                        <p:cTn id="92" dur="250"/>
                                        <p:tgtEl>
                                          <p:spTgt spid="53"/>
                                        </p:tgtEl>
                                      </p:cBhvr>
                                    </p:animEffect>
                                  </p:childTnLst>
                                </p:cTn>
                              </p:par>
                            </p:childTnLst>
                          </p:cTn>
                        </p:par>
                      </p:childTnLst>
                    </p:cTn>
                  </p:par>
                  <p:par>
                    <p:cTn id="93" fill="hold">
                      <p:stCondLst>
                        <p:cond delay="indefinite"/>
                      </p:stCondLst>
                      <p:childTnLst>
                        <p:par>
                          <p:cTn id="94" fill="hold">
                            <p:stCondLst>
                              <p:cond delay="0"/>
                            </p:stCondLst>
                            <p:childTnLst>
                              <p:par>
                                <p:cTn id="95" presetID="14" presetClass="entr" presetSubtype="10" fill="hold" grpId="0" nodeType="clickEffect">
                                  <p:stCondLst>
                                    <p:cond delay="0"/>
                                  </p:stCondLst>
                                  <p:childTnLst>
                                    <p:set>
                                      <p:cBhvr>
                                        <p:cTn id="96" dur="1" fill="hold">
                                          <p:stCondLst>
                                            <p:cond delay="0"/>
                                          </p:stCondLst>
                                        </p:cTn>
                                        <p:tgtEl>
                                          <p:spTgt spid="54"/>
                                        </p:tgtEl>
                                        <p:attrNameLst>
                                          <p:attrName>style.visibility</p:attrName>
                                        </p:attrNameLst>
                                      </p:cBhvr>
                                      <p:to>
                                        <p:strVal val="visible"/>
                                      </p:to>
                                    </p:set>
                                    <p:animEffect transition="in" filter="randombar(horizontal)">
                                      <p:cBhvr>
                                        <p:cTn id="97" dur="250"/>
                                        <p:tgtEl>
                                          <p:spTgt spid="54"/>
                                        </p:tgtEl>
                                      </p:cBhvr>
                                    </p:animEffect>
                                  </p:childTnLst>
                                </p:cTn>
                              </p:par>
                            </p:childTnLst>
                          </p:cTn>
                        </p:par>
                      </p:childTnLst>
                    </p:cTn>
                  </p:par>
                  <p:par>
                    <p:cTn id="98" fill="hold">
                      <p:stCondLst>
                        <p:cond delay="indefinite"/>
                      </p:stCondLst>
                      <p:childTnLst>
                        <p:par>
                          <p:cTn id="99" fill="hold">
                            <p:stCondLst>
                              <p:cond delay="0"/>
                            </p:stCondLst>
                            <p:childTnLst>
                              <p:par>
                                <p:cTn id="100" presetID="14" presetClass="entr" presetSubtype="10" fill="hold" grpId="0" nodeType="clickEffect">
                                  <p:stCondLst>
                                    <p:cond delay="0"/>
                                  </p:stCondLst>
                                  <p:childTnLst>
                                    <p:set>
                                      <p:cBhvr>
                                        <p:cTn id="101" dur="1" fill="hold">
                                          <p:stCondLst>
                                            <p:cond delay="0"/>
                                          </p:stCondLst>
                                        </p:cTn>
                                        <p:tgtEl>
                                          <p:spTgt spid="58"/>
                                        </p:tgtEl>
                                        <p:attrNameLst>
                                          <p:attrName>style.visibility</p:attrName>
                                        </p:attrNameLst>
                                      </p:cBhvr>
                                      <p:to>
                                        <p:strVal val="visible"/>
                                      </p:to>
                                    </p:set>
                                    <p:animEffect transition="in" filter="randombar(horizontal)">
                                      <p:cBhvr>
                                        <p:cTn id="102" dur="500"/>
                                        <p:tgtEl>
                                          <p:spTgt spid="58"/>
                                        </p:tgtEl>
                                      </p:cBhvr>
                                    </p:animEffect>
                                  </p:childTnLst>
                                </p:cTn>
                              </p:par>
                            </p:childTnLst>
                          </p:cTn>
                        </p:par>
                      </p:childTnLst>
                    </p:cTn>
                  </p:par>
                  <p:par>
                    <p:cTn id="103" fill="hold">
                      <p:stCondLst>
                        <p:cond delay="indefinite"/>
                      </p:stCondLst>
                      <p:childTnLst>
                        <p:par>
                          <p:cTn id="104" fill="hold">
                            <p:stCondLst>
                              <p:cond delay="0"/>
                            </p:stCondLst>
                            <p:childTnLst>
                              <p:par>
                                <p:cTn id="105" presetID="14" presetClass="entr" presetSubtype="10" fill="hold" grpId="1" nodeType="clickEffect">
                                  <p:stCondLst>
                                    <p:cond delay="0"/>
                                  </p:stCondLst>
                                  <p:childTnLst>
                                    <p:set>
                                      <p:cBhvr>
                                        <p:cTn id="106" dur="1" fill="hold">
                                          <p:stCondLst>
                                            <p:cond delay="0"/>
                                          </p:stCondLst>
                                        </p:cTn>
                                        <p:tgtEl>
                                          <p:spTgt spid="58"/>
                                        </p:tgtEl>
                                        <p:attrNameLst>
                                          <p:attrName>style.visibility</p:attrName>
                                        </p:attrNameLst>
                                      </p:cBhvr>
                                      <p:to>
                                        <p:strVal val="visible"/>
                                      </p:to>
                                    </p:set>
                                    <p:animEffect transition="in" filter="randombar(horizontal)">
                                      <p:cBhvr>
                                        <p:cTn id="107" dur="250"/>
                                        <p:tgtEl>
                                          <p:spTgt spid="58"/>
                                        </p:tgtEl>
                                      </p:cBhvr>
                                    </p:animEffect>
                                  </p:childTnLst>
                                </p:cTn>
                              </p:par>
                            </p:childTnLst>
                          </p:cTn>
                        </p:par>
                      </p:childTnLst>
                    </p:cTn>
                  </p:par>
                  <p:par>
                    <p:cTn id="108" fill="hold">
                      <p:stCondLst>
                        <p:cond delay="indefinite"/>
                      </p:stCondLst>
                      <p:childTnLst>
                        <p:par>
                          <p:cTn id="109" fill="hold">
                            <p:stCondLst>
                              <p:cond delay="0"/>
                            </p:stCondLst>
                            <p:childTnLst>
                              <p:par>
                                <p:cTn id="110" presetID="14" presetClass="entr" presetSubtype="10" fill="hold" grpId="2" nodeType="clickEffect">
                                  <p:stCondLst>
                                    <p:cond delay="0"/>
                                  </p:stCondLst>
                                  <p:childTnLst>
                                    <p:set>
                                      <p:cBhvr>
                                        <p:cTn id="111" dur="1" fill="hold">
                                          <p:stCondLst>
                                            <p:cond delay="0"/>
                                          </p:stCondLst>
                                        </p:cTn>
                                        <p:tgtEl>
                                          <p:spTgt spid="58"/>
                                        </p:tgtEl>
                                        <p:attrNameLst>
                                          <p:attrName>style.visibility</p:attrName>
                                        </p:attrNameLst>
                                      </p:cBhvr>
                                      <p:to>
                                        <p:strVal val="visible"/>
                                      </p:to>
                                    </p:set>
                                    <p:animEffect transition="in" filter="randombar(horizontal)">
                                      <p:cBhvr>
                                        <p:cTn id="112" dur="250"/>
                                        <p:tgtEl>
                                          <p:spTgt spid="58"/>
                                        </p:tgtEl>
                                      </p:cBhvr>
                                    </p:animEffect>
                                  </p:childTnLst>
                                </p:cTn>
                              </p:par>
                            </p:childTnLst>
                          </p:cTn>
                        </p:par>
                      </p:childTnLst>
                    </p:cTn>
                  </p:par>
                  <p:par>
                    <p:cTn id="113" fill="hold">
                      <p:stCondLst>
                        <p:cond delay="indefinite"/>
                      </p:stCondLst>
                      <p:childTnLst>
                        <p:par>
                          <p:cTn id="114" fill="hold">
                            <p:stCondLst>
                              <p:cond delay="0"/>
                            </p:stCondLst>
                            <p:childTnLst>
                              <p:par>
                                <p:cTn id="115" presetID="14" presetClass="entr" presetSubtype="10" fill="hold" grpId="3" nodeType="clickEffect">
                                  <p:stCondLst>
                                    <p:cond delay="0"/>
                                  </p:stCondLst>
                                  <p:childTnLst>
                                    <p:set>
                                      <p:cBhvr>
                                        <p:cTn id="116" dur="1" fill="hold">
                                          <p:stCondLst>
                                            <p:cond delay="0"/>
                                          </p:stCondLst>
                                        </p:cTn>
                                        <p:tgtEl>
                                          <p:spTgt spid="58"/>
                                        </p:tgtEl>
                                        <p:attrNameLst>
                                          <p:attrName>style.visibility</p:attrName>
                                        </p:attrNameLst>
                                      </p:cBhvr>
                                      <p:to>
                                        <p:strVal val="visible"/>
                                      </p:to>
                                    </p:set>
                                    <p:animEffect transition="in" filter="randombar(horizontal)">
                                      <p:cBhvr>
                                        <p:cTn id="117" dur="250"/>
                                        <p:tgtEl>
                                          <p:spTgt spid="58"/>
                                        </p:tgtEl>
                                      </p:cBhvr>
                                    </p:animEffect>
                                  </p:childTnLst>
                                </p:cTn>
                              </p:par>
                            </p:childTnLst>
                          </p:cTn>
                        </p:par>
                      </p:childTnLst>
                    </p:cTn>
                  </p:par>
                  <p:par>
                    <p:cTn id="118" fill="hold">
                      <p:stCondLst>
                        <p:cond delay="indefinite"/>
                      </p:stCondLst>
                      <p:childTnLst>
                        <p:par>
                          <p:cTn id="119" fill="hold">
                            <p:stCondLst>
                              <p:cond delay="0"/>
                            </p:stCondLst>
                            <p:childTnLst>
                              <p:par>
                                <p:cTn id="120" presetID="14" presetClass="entr" presetSubtype="10" fill="hold" grpId="0" nodeType="clickEffect">
                                  <p:stCondLst>
                                    <p:cond delay="0"/>
                                  </p:stCondLst>
                                  <p:childTnLst>
                                    <p:set>
                                      <p:cBhvr>
                                        <p:cTn id="121" dur="1" fill="hold">
                                          <p:stCondLst>
                                            <p:cond delay="0"/>
                                          </p:stCondLst>
                                        </p:cTn>
                                        <p:tgtEl>
                                          <p:spTgt spid="63"/>
                                        </p:tgtEl>
                                        <p:attrNameLst>
                                          <p:attrName>style.visibility</p:attrName>
                                        </p:attrNameLst>
                                      </p:cBhvr>
                                      <p:to>
                                        <p:strVal val="visible"/>
                                      </p:to>
                                    </p:set>
                                    <p:animEffect transition="in" filter="randombar(horizontal)">
                                      <p:cBhvr>
                                        <p:cTn id="122" dur="250"/>
                                        <p:tgtEl>
                                          <p:spTgt spid="63"/>
                                        </p:tgtEl>
                                      </p:cBhvr>
                                    </p:animEffect>
                                  </p:childTnLst>
                                </p:cTn>
                              </p:par>
                            </p:childTnLst>
                          </p:cTn>
                        </p:par>
                      </p:childTnLst>
                    </p:cTn>
                  </p:par>
                  <p:par>
                    <p:cTn id="123" fill="hold">
                      <p:stCondLst>
                        <p:cond delay="indefinite"/>
                      </p:stCondLst>
                      <p:childTnLst>
                        <p:par>
                          <p:cTn id="124" fill="hold">
                            <p:stCondLst>
                              <p:cond delay="0"/>
                            </p:stCondLst>
                            <p:childTnLst>
                              <p:par>
                                <p:cTn id="125" presetID="14" presetClass="entr" presetSubtype="10" fill="hold" grpId="0" nodeType="clickEffect">
                                  <p:stCondLst>
                                    <p:cond delay="0"/>
                                  </p:stCondLst>
                                  <p:childTnLst>
                                    <p:set>
                                      <p:cBhvr>
                                        <p:cTn id="126" dur="1" fill="hold">
                                          <p:stCondLst>
                                            <p:cond delay="0"/>
                                          </p:stCondLst>
                                        </p:cTn>
                                        <p:tgtEl>
                                          <p:spTgt spid="60"/>
                                        </p:tgtEl>
                                        <p:attrNameLst>
                                          <p:attrName>style.visibility</p:attrName>
                                        </p:attrNameLst>
                                      </p:cBhvr>
                                      <p:to>
                                        <p:strVal val="visible"/>
                                      </p:to>
                                    </p:set>
                                    <p:animEffect transition="in" filter="randombar(horizontal)">
                                      <p:cBhvr>
                                        <p:cTn id="127" dur="250"/>
                                        <p:tgtEl>
                                          <p:spTgt spid="60"/>
                                        </p:tgtEl>
                                      </p:cBhvr>
                                    </p:animEffect>
                                  </p:childTnLst>
                                </p:cTn>
                              </p:par>
                            </p:childTnLst>
                          </p:cTn>
                        </p:par>
                      </p:childTnLst>
                    </p:cTn>
                  </p:par>
                  <p:par>
                    <p:cTn id="128" fill="hold">
                      <p:stCondLst>
                        <p:cond delay="indefinite"/>
                      </p:stCondLst>
                      <p:childTnLst>
                        <p:par>
                          <p:cTn id="129" fill="hold">
                            <p:stCondLst>
                              <p:cond delay="0"/>
                            </p:stCondLst>
                            <p:childTnLst>
                              <p:par>
                                <p:cTn id="130" presetID="14" presetClass="entr" presetSubtype="10" fill="hold" grpId="0" nodeType="clickEffect">
                                  <p:stCondLst>
                                    <p:cond delay="0"/>
                                  </p:stCondLst>
                                  <p:childTnLst>
                                    <p:set>
                                      <p:cBhvr>
                                        <p:cTn id="131" dur="1" fill="hold">
                                          <p:stCondLst>
                                            <p:cond delay="0"/>
                                          </p:stCondLst>
                                        </p:cTn>
                                        <p:tgtEl>
                                          <p:spTgt spid="61"/>
                                        </p:tgtEl>
                                        <p:attrNameLst>
                                          <p:attrName>style.visibility</p:attrName>
                                        </p:attrNameLst>
                                      </p:cBhvr>
                                      <p:to>
                                        <p:strVal val="visible"/>
                                      </p:to>
                                    </p:set>
                                    <p:animEffect transition="in" filter="randombar(horizontal)">
                                      <p:cBhvr>
                                        <p:cTn id="132" dur="250"/>
                                        <p:tgtEl>
                                          <p:spTgt spid="61"/>
                                        </p:tgtEl>
                                      </p:cBhvr>
                                    </p:animEffect>
                                  </p:childTnLst>
                                </p:cTn>
                              </p:par>
                            </p:childTnLst>
                          </p:cTn>
                        </p:par>
                      </p:childTnLst>
                    </p:cTn>
                  </p:par>
                  <p:par>
                    <p:cTn id="133" fill="hold">
                      <p:stCondLst>
                        <p:cond delay="indefinite"/>
                      </p:stCondLst>
                      <p:childTnLst>
                        <p:par>
                          <p:cTn id="134" fill="hold">
                            <p:stCondLst>
                              <p:cond delay="0"/>
                            </p:stCondLst>
                            <p:childTnLst>
                              <p:par>
                                <p:cTn id="135" presetID="42" presetClass="path" presetSubtype="0" accel="50000" decel="50000" fill="hold" grpId="1" nodeType="clickEffect">
                                  <p:stCondLst>
                                    <p:cond delay="0"/>
                                  </p:stCondLst>
                                  <p:childTnLst>
                                    <p:animMotion origin="layout" path="M -4.44444E-6 -2.96296E-6 L 0.51198 0.11019 " pathEditMode="relative" rAng="0" ptsTypes="AA">
                                      <p:cBhvr>
                                        <p:cTn id="136" dur="250" fill="hold"/>
                                        <p:tgtEl>
                                          <p:spTgt spid="53"/>
                                        </p:tgtEl>
                                        <p:attrNameLst>
                                          <p:attrName>ppt_x</p:attrName>
                                          <p:attrName>ppt_y</p:attrName>
                                        </p:attrNameLst>
                                      </p:cBhvr>
                                      <p:rCtr x="25590" y="5509"/>
                                    </p:animMotion>
                                  </p:childTnLst>
                                </p:cTn>
                              </p:par>
                            </p:childTnLst>
                          </p:cTn>
                        </p:par>
                      </p:childTnLst>
                    </p:cTn>
                  </p:par>
                  <p:par>
                    <p:cTn id="137" fill="hold">
                      <p:stCondLst>
                        <p:cond delay="indefinite"/>
                      </p:stCondLst>
                      <p:childTnLst>
                        <p:par>
                          <p:cTn id="138" fill="hold">
                            <p:stCondLst>
                              <p:cond delay="0"/>
                            </p:stCondLst>
                            <p:childTnLst>
                              <p:par>
                                <p:cTn id="139" presetID="42" presetClass="path" presetSubtype="0" accel="50000" decel="50000" fill="hold" grpId="2" nodeType="clickEffect">
                                  <p:stCondLst>
                                    <p:cond delay="0"/>
                                  </p:stCondLst>
                                  <p:childTnLst>
                                    <p:animMotion origin="layout" path="M -4.44444E-6 -2.96296E-6 L 0.51198 0.15232 " pathEditMode="relative" rAng="0" ptsTypes="AA">
                                      <p:cBhvr>
                                        <p:cTn id="140" dur="250" fill="hold"/>
                                        <p:tgtEl>
                                          <p:spTgt spid="53"/>
                                        </p:tgtEl>
                                        <p:attrNameLst>
                                          <p:attrName>ppt_x</p:attrName>
                                          <p:attrName>ppt_y</p:attrName>
                                        </p:attrNameLst>
                                      </p:cBhvr>
                                      <p:rCtr x="25590" y="7616"/>
                                    </p:animMotion>
                                  </p:childTnLst>
                                </p:cTn>
                              </p:par>
                            </p:childTnLst>
                          </p:cTn>
                        </p:par>
                      </p:childTnLst>
                    </p:cTn>
                  </p:par>
                  <p:par>
                    <p:cTn id="141" fill="hold">
                      <p:stCondLst>
                        <p:cond delay="indefinite"/>
                      </p:stCondLst>
                      <p:childTnLst>
                        <p:par>
                          <p:cTn id="142" fill="hold">
                            <p:stCondLst>
                              <p:cond delay="0"/>
                            </p:stCondLst>
                            <p:childTnLst>
                              <p:par>
                                <p:cTn id="143" presetID="16" presetClass="exit" presetSubtype="21" fill="hold" grpId="1" nodeType="clickEffect">
                                  <p:stCondLst>
                                    <p:cond delay="0"/>
                                  </p:stCondLst>
                                  <p:childTnLst>
                                    <p:animEffect transition="out" filter="barn(inVertical)">
                                      <p:cBhvr>
                                        <p:cTn id="144" dur="250"/>
                                        <p:tgtEl>
                                          <p:spTgt spid="54"/>
                                        </p:tgtEl>
                                      </p:cBhvr>
                                    </p:animEffect>
                                    <p:set>
                                      <p:cBhvr>
                                        <p:cTn id="145" dur="1" fill="hold">
                                          <p:stCondLst>
                                            <p:cond delay="249"/>
                                          </p:stCondLst>
                                        </p:cTn>
                                        <p:tgtEl>
                                          <p:spTgt spid="54"/>
                                        </p:tgtEl>
                                        <p:attrNameLst>
                                          <p:attrName>style.visibility</p:attrName>
                                        </p:attrNameLst>
                                      </p:cBhvr>
                                      <p:to>
                                        <p:strVal val="hidden"/>
                                      </p:to>
                                    </p:set>
                                  </p:childTnLst>
                                </p:cTn>
                              </p:par>
                            </p:childTnLst>
                          </p:cTn>
                        </p:par>
                      </p:childTnLst>
                    </p:cTn>
                  </p:par>
                  <p:par>
                    <p:cTn id="146" fill="hold">
                      <p:stCondLst>
                        <p:cond delay="indefinite"/>
                      </p:stCondLst>
                      <p:childTnLst>
                        <p:par>
                          <p:cTn id="147" fill="hold">
                            <p:stCondLst>
                              <p:cond delay="0"/>
                            </p:stCondLst>
                            <p:childTnLst>
                              <p:par>
                                <p:cTn id="148" presetID="42" presetClass="path" presetSubtype="0" accel="50000" decel="50000" fill="hold" grpId="2" nodeType="clickEffect">
                                  <p:stCondLst>
                                    <p:cond delay="0"/>
                                  </p:stCondLst>
                                  <p:childTnLst>
                                    <p:animMotion origin="layout" path="M -1.94444E-6 -2.22222E-6 L 0.51979 0.06829 " pathEditMode="relative" rAng="0" ptsTypes="AA">
                                      <p:cBhvr>
                                        <p:cTn id="149" dur="250" fill="hold"/>
                                        <p:tgtEl>
                                          <p:spTgt spid="54"/>
                                        </p:tgtEl>
                                        <p:attrNameLst>
                                          <p:attrName>ppt_x</p:attrName>
                                          <p:attrName>ppt_y</p:attrName>
                                        </p:attrNameLst>
                                      </p:cBhvr>
                                      <p:rCtr x="25990" y="3403"/>
                                    </p:animMotion>
                                  </p:childTnLst>
                                </p:cTn>
                              </p:par>
                            </p:childTnLst>
                          </p:cTn>
                        </p:par>
                      </p:childTnLst>
                    </p:cTn>
                  </p:par>
                  <p:par>
                    <p:cTn id="150" fill="hold">
                      <p:stCondLst>
                        <p:cond delay="indefinite"/>
                      </p:stCondLst>
                      <p:childTnLst>
                        <p:par>
                          <p:cTn id="151" fill="hold">
                            <p:stCondLst>
                              <p:cond delay="0"/>
                            </p:stCondLst>
                            <p:childTnLst>
                              <p:par>
                                <p:cTn id="152" presetID="42" presetClass="path" presetSubtype="0" accel="50000" decel="50000" fill="hold" grpId="4" nodeType="clickEffect">
                                  <p:stCondLst>
                                    <p:cond delay="0"/>
                                  </p:stCondLst>
                                  <p:childTnLst>
                                    <p:animMotion origin="layout" path="M -1.94444E-6 1.85185E-6 L 0.51181 -0.00509 " pathEditMode="relative" rAng="0" ptsTypes="AA">
                                      <p:cBhvr>
                                        <p:cTn id="153" dur="2000" fill="hold"/>
                                        <p:tgtEl>
                                          <p:spTgt spid="58"/>
                                        </p:tgtEl>
                                        <p:attrNameLst>
                                          <p:attrName>ppt_x</p:attrName>
                                          <p:attrName>ppt_y</p:attrName>
                                        </p:attrNameLst>
                                      </p:cBhvr>
                                      <p:rCtr x="25590" y="-255"/>
                                    </p:animMotion>
                                  </p:childTnLst>
                                </p:cTn>
                              </p:par>
                            </p:childTnLst>
                          </p:cTn>
                        </p:par>
                      </p:childTnLst>
                    </p:cTn>
                  </p:par>
                  <p:par>
                    <p:cTn id="154" fill="hold">
                      <p:stCondLst>
                        <p:cond delay="indefinite"/>
                      </p:stCondLst>
                      <p:childTnLst>
                        <p:par>
                          <p:cTn id="155" fill="hold">
                            <p:stCondLst>
                              <p:cond delay="0"/>
                            </p:stCondLst>
                            <p:childTnLst>
                              <p:par>
                                <p:cTn id="156" presetID="42" presetClass="path" presetSubtype="0" accel="50000" decel="50000" fill="hold" grpId="1" nodeType="clickEffect">
                                  <p:stCondLst>
                                    <p:cond delay="0"/>
                                  </p:stCondLst>
                                  <p:childTnLst>
                                    <p:animMotion origin="layout" path="M 3.05556E-6 -2.96296E-6 L 0.48837 0.00533 " pathEditMode="relative" rAng="0" ptsTypes="AA">
                                      <p:cBhvr>
                                        <p:cTn id="157" dur="2000" fill="hold"/>
                                        <p:tgtEl>
                                          <p:spTgt spid="63"/>
                                        </p:tgtEl>
                                        <p:attrNameLst>
                                          <p:attrName>ppt_x</p:attrName>
                                          <p:attrName>ppt_y</p:attrName>
                                        </p:attrNameLst>
                                      </p:cBhvr>
                                      <p:rCtr x="24410" y="255"/>
                                    </p:animMotion>
                                  </p:childTnLst>
                                </p:cTn>
                              </p:par>
                            </p:childTnLst>
                          </p:cTn>
                        </p:par>
                      </p:childTnLst>
                    </p:cTn>
                  </p:par>
                  <p:par>
                    <p:cTn id="158" fill="hold">
                      <p:stCondLst>
                        <p:cond delay="indefinite"/>
                      </p:stCondLst>
                      <p:childTnLst>
                        <p:par>
                          <p:cTn id="159" fill="hold">
                            <p:stCondLst>
                              <p:cond delay="0"/>
                            </p:stCondLst>
                            <p:childTnLst>
                              <p:par>
                                <p:cTn id="160" presetID="42" presetClass="path" presetSubtype="0" accel="50000" decel="50000" fill="hold" grpId="1" nodeType="clickEffect">
                                  <p:stCondLst>
                                    <p:cond delay="0"/>
                                  </p:stCondLst>
                                  <p:childTnLst>
                                    <p:animMotion origin="layout" path="M -3.05556E-6 -2.22222E-6 L 0.504 -0.05764 " pathEditMode="relative" rAng="0" ptsTypes="AA">
                                      <p:cBhvr>
                                        <p:cTn id="161" dur="250" fill="hold"/>
                                        <p:tgtEl>
                                          <p:spTgt spid="60"/>
                                        </p:tgtEl>
                                        <p:attrNameLst>
                                          <p:attrName>ppt_x</p:attrName>
                                          <p:attrName>ppt_y</p:attrName>
                                        </p:attrNameLst>
                                      </p:cBhvr>
                                      <p:rCtr x="25191" y="-2894"/>
                                    </p:animMotion>
                                  </p:childTnLst>
                                </p:cTn>
                              </p:par>
                            </p:childTnLst>
                          </p:cTn>
                        </p:par>
                      </p:childTnLst>
                    </p:cTn>
                  </p:par>
                  <p:par>
                    <p:cTn id="162" fill="hold">
                      <p:stCondLst>
                        <p:cond delay="indefinite"/>
                      </p:stCondLst>
                      <p:childTnLst>
                        <p:par>
                          <p:cTn id="163" fill="hold">
                            <p:stCondLst>
                              <p:cond delay="0"/>
                            </p:stCondLst>
                            <p:childTnLst>
                              <p:par>
                                <p:cTn id="164" presetID="42" presetClass="path" presetSubtype="0" accel="50000" decel="50000" fill="hold" grpId="1" nodeType="clickEffect">
                                  <p:stCondLst>
                                    <p:cond delay="0"/>
                                  </p:stCondLst>
                                  <p:childTnLst>
                                    <p:animMotion origin="layout" path="M 3.05556E-6 -3.7037E-6 L 0.49618 -0.05764 " pathEditMode="relative" rAng="0" ptsTypes="AA">
                                      <p:cBhvr>
                                        <p:cTn id="165" dur="2000" fill="hold"/>
                                        <p:tgtEl>
                                          <p:spTgt spid="61"/>
                                        </p:tgtEl>
                                        <p:attrNameLst>
                                          <p:attrName>ppt_x</p:attrName>
                                          <p:attrName>ppt_y</p:attrName>
                                        </p:attrNameLst>
                                      </p:cBhvr>
                                      <p:rCtr x="24809" y="-2894"/>
                                    </p:animMotion>
                                  </p:childTnLst>
                                </p:cTn>
                              </p:par>
                            </p:childTnLst>
                          </p:cTn>
                        </p:par>
                      </p:childTnLst>
                    </p:cTn>
                  </p:par>
                  <p:par>
                    <p:cTn id="166" fill="hold">
                      <p:stCondLst>
                        <p:cond delay="indefinite"/>
                      </p:stCondLst>
                      <p:childTnLst>
                        <p:par>
                          <p:cTn id="167" fill="hold">
                            <p:stCondLst>
                              <p:cond delay="0"/>
                            </p:stCondLst>
                            <p:childTnLst>
                              <p:par>
                                <p:cTn id="168" presetID="42" presetClass="path" presetSubtype="0" accel="50000" decel="50000" fill="hold" grpId="3" nodeType="clickEffect">
                                  <p:stCondLst>
                                    <p:cond delay="0"/>
                                  </p:stCondLst>
                                  <p:childTnLst>
                                    <p:animMotion origin="layout" path="M -3.05556E-6 -2.22222E-6 L 0.48039 0.07685 " pathEditMode="relative" rAng="0" ptsTypes="AA">
                                      <p:cBhvr>
                                        <p:cTn id="169" dur="250" fill="hold"/>
                                        <p:tgtEl>
                                          <p:spTgt spid="54"/>
                                        </p:tgtEl>
                                        <p:attrNameLst>
                                          <p:attrName>ppt_x</p:attrName>
                                          <p:attrName>ppt_y</p:attrName>
                                        </p:attrNameLst>
                                      </p:cBhvr>
                                      <p:rCtr x="24010" y="3843"/>
                                    </p:animMotion>
                                  </p:childTnLst>
                                </p:cTn>
                              </p:par>
                            </p:childTnLst>
                          </p:cTn>
                        </p:par>
                      </p:childTnLst>
                    </p:cTn>
                  </p:par>
                  <p:par>
                    <p:cTn id="170" fill="hold">
                      <p:stCondLst>
                        <p:cond delay="indefinite"/>
                      </p:stCondLst>
                      <p:childTnLst>
                        <p:par>
                          <p:cTn id="171" fill="hold">
                            <p:stCondLst>
                              <p:cond delay="0"/>
                            </p:stCondLst>
                            <p:childTnLst>
                              <p:par>
                                <p:cTn id="172" presetID="42" presetClass="path" presetSubtype="0" accel="50000" decel="50000" fill="hold" grpId="2" nodeType="clickEffect">
                                  <p:stCondLst>
                                    <p:cond delay="0"/>
                                  </p:stCondLst>
                                  <p:childTnLst>
                                    <p:animMotion origin="layout" path="M -3.05556E-6 -2.22222E-6 L 0.504 -0.09977 " pathEditMode="relative" rAng="0" ptsTypes="AA">
                                      <p:cBhvr>
                                        <p:cTn id="173" dur="250" fill="hold"/>
                                        <p:tgtEl>
                                          <p:spTgt spid="60"/>
                                        </p:tgtEl>
                                        <p:attrNameLst>
                                          <p:attrName>ppt_x</p:attrName>
                                          <p:attrName>ppt_y</p:attrName>
                                        </p:attrNameLst>
                                      </p:cBhvr>
                                      <p:rCtr x="25191" y="-50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1" grpId="0" animBg="1"/>
      <p:bldP spid="19" grpId="0" animBg="1"/>
      <p:bldP spid="31" grpId="0" animBg="1"/>
      <p:bldP spid="34" grpId="0" animBg="1"/>
      <p:bldP spid="53" grpId="0" animBg="1"/>
      <p:bldP spid="53" grpId="1" animBg="1"/>
      <p:bldP spid="53" grpId="2" animBg="1"/>
      <p:bldP spid="54" grpId="0" animBg="1"/>
      <p:bldP spid="54" grpId="1" animBg="1"/>
      <p:bldP spid="54" grpId="2" animBg="1"/>
      <p:bldP spid="54" grpId="3" animBg="1"/>
      <p:bldP spid="58" grpId="0" animBg="1"/>
      <p:bldP spid="58" grpId="1" animBg="1"/>
      <p:bldP spid="58" grpId="2" animBg="1"/>
      <p:bldP spid="58" grpId="3" animBg="1"/>
      <p:bldP spid="58" grpId="4" animBg="1"/>
      <p:bldP spid="60" grpId="0" animBg="1"/>
      <p:bldP spid="60" grpId="1" animBg="1"/>
      <p:bldP spid="60" grpId="2" animBg="1"/>
      <p:bldP spid="61" grpId="0" animBg="1"/>
      <p:bldP spid="61" grpId="1" animBg="1"/>
      <p:bldP spid="63" grpId="0" animBg="1"/>
      <p:bldP spid="63"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332656"/>
            <a:ext cx="8229600" cy="1143000"/>
          </a:xfrm>
        </p:spPr>
        <p:txBody>
          <a:bodyPr>
            <a:normAutofit/>
          </a:bodyPr>
          <a:lstStyle/>
          <a:p>
            <a:r>
              <a:rPr lang="pt-PT" b="1" i="1" smtClean="0">
                <a:solidFill>
                  <a:srgbClr val="00B050"/>
                </a:solidFill>
              </a:rPr>
              <a:t>a 6ª  fase</a:t>
            </a:r>
            <a:r>
              <a:rPr lang="pt-PT" b="1" smtClean="0">
                <a:solidFill>
                  <a:srgbClr val="00B050"/>
                </a:solidFill>
              </a:rPr>
              <a:t>:</a:t>
            </a:r>
            <a:r>
              <a:rPr lang="pt-PT" b="1" smtClean="0">
                <a:solidFill>
                  <a:srgbClr val="FF0000"/>
                </a:solidFill>
              </a:rPr>
              <a:t> introdução </a:t>
            </a:r>
            <a:endParaRPr lang="cs-CZ" b="1">
              <a:solidFill>
                <a:srgbClr val="FF0000"/>
              </a:solidFill>
            </a:endParaRPr>
          </a:p>
        </p:txBody>
      </p:sp>
      <p:sp>
        <p:nvSpPr>
          <p:cNvPr id="3" name="Zástupný symbol pro obsah 2"/>
          <p:cNvSpPr>
            <a:spLocks noGrp="1"/>
          </p:cNvSpPr>
          <p:nvPr>
            <p:ph idx="1"/>
          </p:nvPr>
        </p:nvSpPr>
        <p:spPr>
          <a:xfrm>
            <a:off x="323528" y="1340768"/>
            <a:ext cx="8445624" cy="4785395"/>
          </a:xfrm>
        </p:spPr>
        <p:txBody>
          <a:bodyPr>
            <a:normAutofit fontScale="70000" lnSpcReduction="20000"/>
          </a:bodyPr>
          <a:lstStyle/>
          <a:p>
            <a:pPr marL="0" indent="0">
              <a:buNone/>
            </a:pPr>
            <a:r>
              <a:rPr lang="cs-CZ" smtClean="0"/>
              <a:t> </a:t>
            </a:r>
            <a:r>
              <a:rPr lang="pt-PT" smtClean="0"/>
              <a:t>                                           </a:t>
            </a:r>
          </a:p>
          <a:p>
            <a:pPr marL="0" indent="0">
              <a:buNone/>
            </a:pPr>
            <a:r>
              <a:rPr lang="pt-PT" b="1" smtClean="0">
                <a:solidFill>
                  <a:srgbClr val="00B050"/>
                </a:solidFill>
              </a:rPr>
              <a:t>i</a:t>
            </a:r>
          </a:p>
          <a:p>
            <a:pPr marL="0" indent="0">
              <a:buNone/>
            </a:pPr>
            <a:r>
              <a:rPr lang="pt-PT" b="1" smtClean="0">
                <a:solidFill>
                  <a:srgbClr val="00B050"/>
                </a:solidFill>
              </a:rPr>
              <a:t>n</a:t>
            </a:r>
          </a:p>
          <a:p>
            <a:pPr marL="0" indent="0">
              <a:buNone/>
            </a:pPr>
            <a:r>
              <a:rPr lang="pt-PT" b="1" smtClean="0">
                <a:solidFill>
                  <a:srgbClr val="00B050"/>
                </a:solidFill>
              </a:rPr>
              <a:t>t   </a:t>
            </a:r>
          </a:p>
          <a:p>
            <a:pPr marL="0" indent="0">
              <a:buNone/>
            </a:pPr>
            <a:r>
              <a:rPr lang="pt-PT" b="1" smtClean="0">
                <a:solidFill>
                  <a:srgbClr val="00B050"/>
                </a:solidFill>
              </a:rPr>
              <a:t>r</a:t>
            </a:r>
          </a:p>
          <a:p>
            <a:pPr marL="0" indent="0">
              <a:buNone/>
            </a:pPr>
            <a:r>
              <a:rPr lang="pt-PT" b="1" smtClean="0">
                <a:solidFill>
                  <a:srgbClr val="00B050"/>
                </a:solidFill>
              </a:rPr>
              <a:t>o   </a:t>
            </a:r>
          </a:p>
          <a:p>
            <a:pPr marL="0" indent="0">
              <a:buNone/>
            </a:pPr>
            <a:r>
              <a:rPr lang="pt-PT" b="1" smtClean="0">
                <a:solidFill>
                  <a:srgbClr val="00B050"/>
                </a:solidFill>
              </a:rPr>
              <a:t>d</a:t>
            </a:r>
          </a:p>
          <a:p>
            <a:pPr marL="0" indent="0">
              <a:buNone/>
            </a:pPr>
            <a:r>
              <a:rPr lang="pt-PT" b="1" smtClean="0">
                <a:solidFill>
                  <a:srgbClr val="00B050"/>
                </a:solidFill>
              </a:rPr>
              <a:t>u</a:t>
            </a:r>
          </a:p>
          <a:p>
            <a:pPr marL="0" indent="0">
              <a:buNone/>
            </a:pPr>
            <a:r>
              <a:rPr lang="pt-PT" b="1" smtClean="0">
                <a:solidFill>
                  <a:srgbClr val="00B050"/>
                </a:solidFill>
              </a:rPr>
              <a:t>ç</a:t>
            </a:r>
          </a:p>
          <a:p>
            <a:pPr marL="0" indent="0">
              <a:buNone/>
            </a:pPr>
            <a:r>
              <a:rPr lang="pt-PT" b="1" smtClean="0">
                <a:solidFill>
                  <a:srgbClr val="00B050"/>
                </a:solidFill>
              </a:rPr>
              <a:t>ã</a:t>
            </a:r>
          </a:p>
          <a:p>
            <a:pPr marL="0" indent="0">
              <a:buNone/>
            </a:pPr>
            <a:r>
              <a:rPr lang="pt-PT" b="1">
                <a:solidFill>
                  <a:srgbClr val="00B050"/>
                </a:solidFill>
              </a:rPr>
              <a:t>o</a:t>
            </a:r>
            <a:r>
              <a:rPr lang="pt-PT" b="1" smtClean="0"/>
              <a:t> </a:t>
            </a:r>
            <a:r>
              <a:rPr lang="pt-PT" smtClean="0"/>
              <a:t>    </a:t>
            </a:r>
          </a:p>
          <a:p>
            <a:pPr marL="0" indent="0">
              <a:buNone/>
            </a:pPr>
            <a:endParaRPr lang="pt-PT" b="1" smtClean="0">
              <a:solidFill>
                <a:srgbClr val="00B050"/>
              </a:solidFill>
            </a:endParaRPr>
          </a:p>
          <a:p>
            <a:pPr marL="0" indent="0">
              <a:buNone/>
            </a:pPr>
            <a:r>
              <a:rPr lang="pt-PT" b="1" smtClean="0">
                <a:solidFill>
                  <a:srgbClr val="00B050"/>
                </a:solidFill>
              </a:rPr>
              <a:t>↑                                                                                            </a:t>
            </a:r>
            <a:r>
              <a:rPr lang="cs-CZ" b="1" smtClean="0">
                <a:solidFill>
                  <a:srgbClr val="00B050"/>
                </a:solidFill>
              </a:rPr>
              <a:t>  </a:t>
            </a:r>
            <a:r>
              <a:rPr lang="pt-PT" b="1" smtClean="0">
                <a:solidFill>
                  <a:srgbClr val="00B050"/>
                </a:solidFill>
              </a:rPr>
              <a:t>   ↓</a:t>
            </a:r>
            <a:endParaRPr lang="pt-PT" b="1">
              <a:solidFill>
                <a:srgbClr val="00B050"/>
              </a:solidFill>
            </a:endParaRPr>
          </a:p>
          <a:p>
            <a:pPr marL="0" indent="0">
              <a:buNone/>
            </a:pPr>
            <a:r>
              <a:rPr lang="pt-PT" b="1" u="sng" smtClean="0">
                <a:solidFill>
                  <a:srgbClr val="00B050"/>
                </a:solidFill>
              </a:rPr>
              <a:t>↑</a:t>
            </a:r>
            <a:r>
              <a:rPr lang="pt-PT" smtClean="0">
                <a:solidFill>
                  <a:srgbClr val="00B050"/>
                </a:solidFill>
              </a:rPr>
              <a:t>____________________________________________</a:t>
            </a:r>
            <a:r>
              <a:rPr lang="pt-PT" b="1" u="sng" smtClean="0">
                <a:solidFill>
                  <a:srgbClr val="00B050"/>
                </a:solidFill>
              </a:rPr>
              <a:t>↓</a:t>
            </a:r>
          </a:p>
          <a:p>
            <a:pPr marL="0" indent="0">
              <a:buNone/>
            </a:pPr>
            <a:endParaRPr lang="cs-CZ" b="1" u="sng">
              <a:solidFill>
                <a:srgbClr val="00B050"/>
              </a:solidFill>
            </a:endParaRPr>
          </a:p>
        </p:txBody>
      </p:sp>
      <p:sp>
        <p:nvSpPr>
          <p:cNvPr id="5" name="Ovál 4"/>
          <p:cNvSpPr/>
          <p:nvPr/>
        </p:nvSpPr>
        <p:spPr>
          <a:xfrm>
            <a:off x="1403648" y="1268760"/>
            <a:ext cx="1202432"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6000" smtClean="0"/>
              <a:t>?</a:t>
            </a:r>
            <a:r>
              <a:rPr lang="pt-PT" sz="6000" smtClean="0"/>
              <a:t>   </a:t>
            </a:r>
            <a:endParaRPr lang="cs-CZ" sz="6000"/>
          </a:p>
        </p:txBody>
      </p:sp>
      <p:sp>
        <p:nvSpPr>
          <p:cNvPr id="11" name="Ovál 10"/>
          <p:cNvSpPr/>
          <p:nvPr/>
        </p:nvSpPr>
        <p:spPr>
          <a:xfrm>
            <a:off x="1619672" y="5085184"/>
            <a:ext cx="936104" cy="648072"/>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b="1" smtClean="0">
                <a:solidFill>
                  <a:schemeClr val="tx1"/>
                </a:solidFill>
              </a:rPr>
              <a:t>4.</a:t>
            </a:r>
            <a:endParaRPr lang="cs-CZ" b="1">
              <a:solidFill>
                <a:schemeClr val="tx1"/>
              </a:solidFill>
            </a:endParaRPr>
          </a:p>
        </p:txBody>
      </p:sp>
      <p:sp>
        <p:nvSpPr>
          <p:cNvPr id="19" name="Ovál 18"/>
          <p:cNvSpPr/>
          <p:nvPr/>
        </p:nvSpPr>
        <p:spPr>
          <a:xfrm>
            <a:off x="1619672" y="4221088"/>
            <a:ext cx="936104" cy="648072"/>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b="1" smtClean="0">
                <a:solidFill>
                  <a:schemeClr val="tx1"/>
                </a:solidFill>
              </a:rPr>
              <a:t>3.</a:t>
            </a:r>
            <a:endParaRPr lang="cs-CZ" b="1">
              <a:solidFill>
                <a:schemeClr val="tx1"/>
              </a:solidFill>
            </a:endParaRPr>
          </a:p>
        </p:txBody>
      </p:sp>
      <p:sp>
        <p:nvSpPr>
          <p:cNvPr id="31" name="Ovál 30"/>
          <p:cNvSpPr/>
          <p:nvPr/>
        </p:nvSpPr>
        <p:spPr>
          <a:xfrm>
            <a:off x="1619672" y="2348880"/>
            <a:ext cx="936104" cy="720080"/>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b="1" smtClean="0"/>
              <a:t> </a:t>
            </a:r>
            <a:endParaRPr lang="cs-CZ"/>
          </a:p>
          <a:p>
            <a:pPr algn="ctr"/>
            <a:r>
              <a:rPr lang="pt-PT" b="1" smtClean="0">
                <a:solidFill>
                  <a:schemeClr val="tx1"/>
                </a:solidFill>
              </a:rPr>
              <a:t>1.</a:t>
            </a:r>
            <a:endParaRPr lang="cs-CZ" b="1">
              <a:solidFill>
                <a:schemeClr val="tx1"/>
              </a:solidFill>
            </a:endParaRPr>
          </a:p>
        </p:txBody>
      </p:sp>
      <p:sp>
        <p:nvSpPr>
          <p:cNvPr id="34" name="Ovál 33"/>
          <p:cNvSpPr/>
          <p:nvPr/>
        </p:nvSpPr>
        <p:spPr>
          <a:xfrm>
            <a:off x="1619672" y="3356992"/>
            <a:ext cx="936104" cy="648072"/>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b="1" smtClean="0">
                <a:solidFill>
                  <a:schemeClr val="tx1"/>
                </a:solidFill>
              </a:rPr>
              <a:t>2.</a:t>
            </a:r>
            <a:endParaRPr lang="cs-CZ" b="1">
              <a:solidFill>
                <a:schemeClr val="tx1"/>
              </a:solidFill>
            </a:endParaRPr>
          </a:p>
        </p:txBody>
      </p:sp>
      <p:sp>
        <p:nvSpPr>
          <p:cNvPr id="6" name="Oblouk 5"/>
          <p:cNvSpPr/>
          <p:nvPr/>
        </p:nvSpPr>
        <p:spPr>
          <a:xfrm>
            <a:off x="2555776" y="2204864"/>
            <a:ext cx="45719" cy="4571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cxnSp>
        <p:nvCxnSpPr>
          <p:cNvPr id="8" name="Přímá spojnice se šipkou 7"/>
          <p:cNvCxnSpPr/>
          <p:nvPr/>
        </p:nvCxnSpPr>
        <p:spPr>
          <a:xfrm flipV="1">
            <a:off x="2627784" y="4581128"/>
            <a:ext cx="3456384"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7" name="Přímá spojnice se šipkou 66"/>
          <p:cNvCxnSpPr>
            <a:stCxn id="31" idx="6"/>
          </p:cNvCxnSpPr>
          <p:nvPr/>
        </p:nvCxnSpPr>
        <p:spPr>
          <a:xfrm>
            <a:off x="2555776" y="2708920"/>
            <a:ext cx="3240360"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8" name="Přímá spojnice se šipkou 67"/>
          <p:cNvCxnSpPr/>
          <p:nvPr/>
        </p:nvCxnSpPr>
        <p:spPr>
          <a:xfrm>
            <a:off x="2339752" y="3645024"/>
            <a:ext cx="3672408"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9" name="Přímá spojnice se šipkou 68"/>
          <p:cNvCxnSpPr/>
          <p:nvPr/>
        </p:nvCxnSpPr>
        <p:spPr>
          <a:xfrm flipV="1">
            <a:off x="2483768" y="4293096"/>
            <a:ext cx="3600400"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5" name="Ovál 34"/>
          <p:cNvSpPr/>
          <p:nvPr/>
        </p:nvSpPr>
        <p:spPr>
          <a:xfrm>
            <a:off x="5724128" y="2420888"/>
            <a:ext cx="2304256" cy="27363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smtClean="0"/>
              <a:t>conclus</a:t>
            </a:r>
            <a:r>
              <a:rPr lang="pt-PT" sz="2400" smtClean="0"/>
              <a:t>ão</a:t>
            </a:r>
          </a:p>
          <a:p>
            <a:pPr algn="ctr"/>
            <a:r>
              <a:rPr lang="cs-CZ" sz="2400" smtClean="0"/>
              <a:t>descri</a:t>
            </a:r>
            <a:r>
              <a:rPr lang="pt-PT" sz="2400" smtClean="0"/>
              <a:t>ção dos</a:t>
            </a:r>
          </a:p>
          <a:p>
            <a:pPr algn="ctr"/>
            <a:r>
              <a:rPr lang="pt-PT" sz="2400" smtClean="0"/>
              <a:t>resultados</a:t>
            </a:r>
            <a:endParaRPr lang="cs-CZ" sz="2400"/>
          </a:p>
        </p:txBody>
      </p:sp>
    </p:spTree>
    <p:extLst>
      <p:ext uri="{BB962C8B-B14F-4D97-AF65-F5344CB8AC3E}">
        <p14:creationId xmlns:p14="http://schemas.microsoft.com/office/powerpoint/2010/main" val="3797759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2" end="12"/>
                                            </p:txEl>
                                          </p:spTgt>
                                        </p:tgtEl>
                                        <p:attrNameLst>
                                          <p:attrName>style.visibility</p:attrName>
                                        </p:attrNameLst>
                                      </p:cBhvr>
                                      <p:to>
                                        <p:strVal val="visible"/>
                                      </p:to>
                                    </p:set>
                                    <p:anim calcmode="lin" valueType="num">
                                      <p:cBhvr additive="base">
                                        <p:cTn id="73"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3" end="13"/>
                                            </p:txEl>
                                          </p:spTgt>
                                        </p:tgtEl>
                                        <p:attrNameLst>
                                          <p:attrName>style.visibility</p:attrName>
                                        </p:attrNameLst>
                                      </p:cBhvr>
                                      <p:to>
                                        <p:strVal val="visible"/>
                                      </p:to>
                                    </p:set>
                                    <p:anim calcmode="lin" valueType="num">
                                      <p:cBhvr additive="base">
                                        <p:cTn id="79"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pt-PT" b="1" i="1" smtClean="0">
                <a:solidFill>
                  <a:srgbClr val="00B050"/>
                </a:solidFill>
              </a:rPr>
              <a:t>a 1ª fase: </a:t>
            </a:r>
            <a:r>
              <a:rPr lang="pt-PT" b="1" smtClean="0">
                <a:solidFill>
                  <a:srgbClr val="FF0000"/>
                </a:solidFill>
              </a:rPr>
              <a:t>nomes dos dias da semana</a:t>
            </a:r>
            <a:endParaRPr lang="cs-CZ" b="1">
              <a:solidFill>
                <a:srgbClr val="FF0000"/>
              </a:solidFill>
            </a:endParaRPr>
          </a:p>
        </p:txBody>
      </p:sp>
      <p:sp>
        <p:nvSpPr>
          <p:cNvPr id="3" name="Zástupný symbol pro obsah 2"/>
          <p:cNvSpPr>
            <a:spLocks noGrp="1"/>
          </p:cNvSpPr>
          <p:nvPr>
            <p:ph idx="1"/>
          </p:nvPr>
        </p:nvSpPr>
        <p:spPr/>
        <p:txBody>
          <a:bodyPr/>
          <a:lstStyle/>
          <a:p>
            <a:pPr algn="just"/>
            <a:r>
              <a:rPr lang="pt-PT" b="1" smtClean="0"/>
              <a:t>A </a:t>
            </a:r>
            <a:r>
              <a:rPr lang="cs-CZ" b="1" smtClean="0"/>
              <a:t>experiência cotidiana</a:t>
            </a:r>
            <a:r>
              <a:rPr lang="pt-PT" b="1" smtClean="0"/>
              <a:t> – observação das ocorrências dos nomes dos dias da semana</a:t>
            </a:r>
            <a:endParaRPr lang="pt-PT" smtClean="0"/>
          </a:p>
          <a:p>
            <a:pPr algn="just"/>
            <a:endParaRPr lang="pt-PT"/>
          </a:p>
          <a:p>
            <a:pPr algn="just"/>
            <a:endParaRPr lang="cs-CZ"/>
          </a:p>
        </p:txBody>
      </p:sp>
      <p:sp>
        <p:nvSpPr>
          <p:cNvPr id="4" name="Ovál 3"/>
          <p:cNvSpPr/>
          <p:nvPr/>
        </p:nvSpPr>
        <p:spPr>
          <a:xfrm>
            <a:off x="2771800" y="3356992"/>
            <a:ext cx="3096344" cy="17784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sz="2000" b="1" smtClean="0"/>
              <a:t>NOMES DOS DIAS DA SEMANA</a:t>
            </a:r>
            <a:endParaRPr lang="cs-CZ" sz="2000" b="1"/>
          </a:p>
        </p:txBody>
      </p:sp>
    </p:spTree>
    <p:extLst>
      <p:ext uri="{BB962C8B-B14F-4D97-AF65-F5344CB8AC3E}">
        <p14:creationId xmlns:p14="http://schemas.microsoft.com/office/powerpoint/2010/main" val="15220966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t-PT" b="1" i="1" smtClean="0">
                <a:solidFill>
                  <a:srgbClr val="00B050"/>
                </a:solidFill>
              </a:rPr>
              <a:t>a 2ª fase: </a:t>
            </a:r>
            <a:r>
              <a:rPr lang="pt-PT" b="1" smtClean="0">
                <a:solidFill>
                  <a:srgbClr val="FF0000"/>
                </a:solidFill>
              </a:rPr>
              <a:t> método indutivo</a:t>
            </a:r>
            <a:endParaRPr lang="cs-CZ" b="1">
              <a:solidFill>
                <a:srgbClr val="FF0000"/>
              </a:solidFill>
            </a:endParaRPr>
          </a:p>
        </p:txBody>
      </p:sp>
      <p:sp>
        <p:nvSpPr>
          <p:cNvPr id="3" name="Zástupný symbol pro obsah 2"/>
          <p:cNvSpPr>
            <a:spLocks noGrp="1"/>
          </p:cNvSpPr>
          <p:nvPr>
            <p:ph idx="1"/>
          </p:nvPr>
        </p:nvSpPr>
        <p:spPr/>
        <p:txBody>
          <a:bodyPr/>
          <a:lstStyle/>
          <a:p>
            <a:endParaRPr lang="pt-PT" b="1" smtClean="0">
              <a:effectLst/>
            </a:endParaRPr>
          </a:p>
          <a:p>
            <a:pPr marL="0" indent="0" algn="just">
              <a:buNone/>
            </a:pPr>
            <a:r>
              <a:rPr lang="pt-PT" smtClean="0">
                <a:effectLst/>
              </a:rPr>
              <a:t>Encontrámos um número suficiente de casos particulares que nos incentivaram a formular as </a:t>
            </a:r>
            <a:r>
              <a:rPr lang="pt-PT" b="1" smtClean="0">
                <a:effectLst/>
              </a:rPr>
              <a:t>premissas</a:t>
            </a:r>
            <a:r>
              <a:rPr lang="pt-PT" smtClean="0">
                <a:effectLst/>
              </a:rPr>
              <a:t> que apontariam para uma alta variabilidade morfológica, sintática, semântica e textual (estilística)  das ocorrências.</a:t>
            </a:r>
            <a:endParaRPr lang="cs-CZ"/>
          </a:p>
        </p:txBody>
      </p:sp>
    </p:spTree>
    <p:extLst>
      <p:ext uri="{BB962C8B-B14F-4D97-AF65-F5344CB8AC3E}">
        <p14:creationId xmlns:p14="http://schemas.microsoft.com/office/powerpoint/2010/main" val="19203773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marL="0" indent="0">
              <a:buNone/>
            </a:pPr>
            <a:r>
              <a:rPr lang="cs-CZ" smtClean="0"/>
              <a:t> </a:t>
            </a:r>
            <a:endParaRPr lang="cs-CZ"/>
          </a:p>
        </p:txBody>
      </p:sp>
      <p:sp>
        <p:nvSpPr>
          <p:cNvPr id="5" name="Ovál 4"/>
          <p:cNvSpPr/>
          <p:nvPr/>
        </p:nvSpPr>
        <p:spPr>
          <a:xfrm>
            <a:off x="4139952" y="3573016"/>
            <a:ext cx="864096" cy="9361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sz="6000" smtClean="0"/>
              <a:t>N</a:t>
            </a:r>
            <a:endParaRPr lang="cs-CZ" sz="6000"/>
          </a:p>
        </p:txBody>
      </p:sp>
      <p:sp>
        <p:nvSpPr>
          <p:cNvPr id="10" name="Ovál 9"/>
          <p:cNvSpPr/>
          <p:nvPr/>
        </p:nvSpPr>
        <p:spPr>
          <a:xfrm>
            <a:off x="395536" y="4725144"/>
            <a:ext cx="2664296" cy="936104"/>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pt-PT" i="1" smtClean="0">
                <a:solidFill>
                  <a:schemeClr val="tx1"/>
                </a:solidFill>
              </a:rPr>
              <a:t>segunda-feira próxima/passada</a:t>
            </a:r>
            <a:endParaRPr lang="cs-CZ">
              <a:solidFill>
                <a:schemeClr val="tx1"/>
              </a:solidFill>
            </a:endParaRPr>
          </a:p>
        </p:txBody>
      </p:sp>
      <p:sp>
        <p:nvSpPr>
          <p:cNvPr id="12" name="Ovál 11"/>
          <p:cNvSpPr/>
          <p:nvPr/>
        </p:nvSpPr>
        <p:spPr>
          <a:xfrm>
            <a:off x="4860032" y="5229200"/>
            <a:ext cx="2448272" cy="936104"/>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pt-PT" i="1" smtClean="0"/>
              <a:t>a segunda –feira</a:t>
            </a:r>
            <a:endParaRPr lang="cs-CZ"/>
          </a:p>
        </p:txBody>
      </p:sp>
      <p:sp>
        <p:nvSpPr>
          <p:cNvPr id="17" name="Ovál 16"/>
          <p:cNvSpPr/>
          <p:nvPr/>
        </p:nvSpPr>
        <p:spPr>
          <a:xfrm>
            <a:off x="683568" y="1988840"/>
            <a:ext cx="2808312" cy="1152128"/>
          </a:xfrm>
          <a:prstGeom prst="ellips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pt-PT" i="1" smtClean="0"/>
              <a:t>na(s) segunda(s)-feira(s)/à(s) segunda (s)-feira(s) </a:t>
            </a:r>
            <a:endParaRPr lang="cs-CZ"/>
          </a:p>
        </p:txBody>
      </p:sp>
      <p:sp>
        <p:nvSpPr>
          <p:cNvPr id="31" name="Ovál 30"/>
          <p:cNvSpPr/>
          <p:nvPr/>
        </p:nvSpPr>
        <p:spPr>
          <a:xfrm>
            <a:off x="6084168" y="2636912"/>
            <a:ext cx="2520280" cy="1224136"/>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pt-PT" i="1">
                <a:solidFill>
                  <a:schemeClr val="tx1"/>
                </a:solidFill>
              </a:rPr>
              <a:t>na segunda-feira passada</a:t>
            </a:r>
            <a:endParaRPr lang="cs-CZ">
              <a:solidFill>
                <a:schemeClr val="tx1"/>
              </a:solidFill>
            </a:endParaRPr>
          </a:p>
        </p:txBody>
      </p:sp>
      <p:sp>
        <p:nvSpPr>
          <p:cNvPr id="33" name="Ovál 32"/>
          <p:cNvSpPr/>
          <p:nvPr/>
        </p:nvSpPr>
        <p:spPr>
          <a:xfrm>
            <a:off x="395536" y="3861048"/>
            <a:ext cx="2232248" cy="720080"/>
          </a:xfrm>
          <a:prstGeom prst="ellips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pt-PT" i="1" smtClean="0"/>
              <a:t>de/para/em segunda -feira </a:t>
            </a:r>
            <a:endParaRPr lang="cs-CZ"/>
          </a:p>
        </p:txBody>
      </p:sp>
      <p:sp>
        <p:nvSpPr>
          <p:cNvPr id="37" name="Ovál 36"/>
          <p:cNvSpPr/>
          <p:nvPr/>
        </p:nvSpPr>
        <p:spPr>
          <a:xfrm>
            <a:off x="1619672" y="3212976"/>
            <a:ext cx="1512168" cy="648072"/>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pt-PT" i="1" smtClean="0"/>
              <a:t>segunda-feira</a:t>
            </a:r>
            <a:endParaRPr lang="cs-CZ"/>
          </a:p>
        </p:txBody>
      </p:sp>
      <p:sp>
        <p:nvSpPr>
          <p:cNvPr id="38" name="Ovál 37"/>
          <p:cNvSpPr/>
          <p:nvPr/>
        </p:nvSpPr>
        <p:spPr>
          <a:xfrm>
            <a:off x="1979712" y="5661248"/>
            <a:ext cx="3024336" cy="792088"/>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pt-PT" smtClean="0"/>
              <a:t>na próxima segunda-feira	</a:t>
            </a:r>
            <a:endParaRPr lang="cs-CZ"/>
          </a:p>
        </p:txBody>
      </p:sp>
      <p:sp>
        <p:nvSpPr>
          <p:cNvPr id="39" name="Ovál 38"/>
          <p:cNvSpPr/>
          <p:nvPr/>
        </p:nvSpPr>
        <p:spPr>
          <a:xfrm flipH="1">
            <a:off x="6084168" y="4077072"/>
            <a:ext cx="2592288" cy="1152128"/>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pt-PT" i="1" smtClean="0">
                <a:solidFill>
                  <a:schemeClr val="tx1"/>
                </a:solidFill>
              </a:rPr>
              <a:t>noite</a:t>
            </a:r>
            <a:r>
              <a:rPr lang="pt-PT" smtClean="0">
                <a:solidFill>
                  <a:schemeClr val="tx1"/>
                </a:solidFill>
              </a:rPr>
              <a:t> </a:t>
            </a:r>
            <a:r>
              <a:rPr lang="pt-PT" i="1" smtClean="0">
                <a:solidFill>
                  <a:schemeClr val="tx1"/>
                </a:solidFill>
              </a:rPr>
              <a:t>de segunda-feira próxima/passada</a:t>
            </a:r>
            <a:endParaRPr lang="cs-CZ">
              <a:solidFill>
                <a:schemeClr val="tx1"/>
              </a:solidFill>
            </a:endParaRPr>
          </a:p>
        </p:txBody>
      </p:sp>
      <p:sp>
        <p:nvSpPr>
          <p:cNvPr id="42" name="Nadpis 41"/>
          <p:cNvSpPr>
            <a:spLocks noGrp="1"/>
          </p:cNvSpPr>
          <p:nvPr>
            <p:ph type="title"/>
          </p:nvPr>
        </p:nvSpPr>
        <p:spPr/>
        <p:txBody>
          <a:bodyPr/>
          <a:lstStyle/>
          <a:p>
            <a:r>
              <a:rPr lang="pt-PT" i="1" smtClean="0"/>
              <a:t>N = nome do dia da semana</a:t>
            </a:r>
            <a:endParaRPr lang="cs-CZ" i="1"/>
          </a:p>
        </p:txBody>
      </p:sp>
      <p:sp>
        <p:nvSpPr>
          <p:cNvPr id="43" name="Ovál 42"/>
          <p:cNvSpPr/>
          <p:nvPr/>
        </p:nvSpPr>
        <p:spPr>
          <a:xfrm>
            <a:off x="3635896" y="1556792"/>
            <a:ext cx="3024336" cy="122413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pt-PT" i="1" smtClean="0">
                <a:solidFill>
                  <a:schemeClr val="tx1"/>
                </a:solidFill>
              </a:rPr>
              <a:t>a próxima/passada segunda –feira</a:t>
            </a:r>
            <a:endParaRPr lang="cs-CZ">
              <a:solidFill>
                <a:schemeClr val="tx1"/>
              </a:solidFill>
            </a:endParaRPr>
          </a:p>
        </p:txBody>
      </p:sp>
      <p:cxnSp>
        <p:nvCxnSpPr>
          <p:cNvPr id="4" name="Přímá spojnice se šipkou 3"/>
          <p:cNvCxnSpPr/>
          <p:nvPr/>
        </p:nvCxnSpPr>
        <p:spPr>
          <a:xfrm flipV="1">
            <a:off x="4644008" y="2780928"/>
            <a:ext cx="216024" cy="9361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Přímá spojnice se šipkou 43"/>
          <p:cNvCxnSpPr/>
          <p:nvPr/>
        </p:nvCxnSpPr>
        <p:spPr>
          <a:xfrm flipH="1" flipV="1">
            <a:off x="3275856" y="2924944"/>
            <a:ext cx="936104" cy="9361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Přímá spojnice se šipkou 44"/>
          <p:cNvCxnSpPr>
            <a:stCxn id="5" idx="2"/>
          </p:cNvCxnSpPr>
          <p:nvPr/>
        </p:nvCxnSpPr>
        <p:spPr>
          <a:xfrm flipH="1" flipV="1">
            <a:off x="3059832" y="3645024"/>
            <a:ext cx="1080120" cy="3960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Přímá spojnice se šipkou 45"/>
          <p:cNvCxnSpPr>
            <a:endCxn id="33" idx="6"/>
          </p:cNvCxnSpPr>
          <p:nvPr/>
        </p:nvCxnSpPr>
        <p:spPr>
          <a:xfrm flipH="1">
            <a:off x="2627784" y="4149080"/>
            <a:ext cx="1872208"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Přímá spojnice se šipkou 46"/>
          <p:cNvCxnSpPr/>
          <p:nvPr/>
        </p:nvCxnSpPr>
        <p:spPr>
          <a:xfrm flipH="1">
            <a:off x="2987824" y="4221088"/>
            <a:ext cx="1440160"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Přímá spojnice se šipkou 47"/>
          <p:cNvCxnSpPr/>
          <p:nvPr/>
        </p:nvCxnSpPr>
        <p:spPr>
          <a:xfrm flipH="1">
            <a:off x="3707904" y="4077072"/>
            <a:ext cx="936104" cy="15841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Přímá spojnice se šipkou 48"/>
          <p:cNvCxnSpPr/>
          <p:nvPr/>
        </p:nvCxnSpPr>
        <p:spPr>
          <a:xfrm flipV="1">
            <a:off x="4932040" y="3429000"/>
            <a:ext cx="792088"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0" name="Přímá spojnice se šipkou 49"/>
          <p:cNvCxnSpPr/>
          <p:nvPr/>
        </p:nvCxnSpPr>
        <p:spPr>
          <a:xfrm>
            <a:off x="4788024" y="4221088"/>
            <a:ext cx="720080" cy="10801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Přímá spojnice se šipkou 50"/>
          <p:cNvCxnSpPr/>
          <p:nvPr/>
        </p:nvCxnSpPr>
        <p:spPr>
          <a:xfrm>
            <a:off x="4716016" y="4149080"/>
            <a:ext cx="1008112"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5118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37"/>
                                        </p:tgtEl>
                                        <p:attrNameLst>
                                          <p:attrName>style.visibility</p:attrName>
                                        </p:attrNameLst>
                                      </p:cBhvr>
                                      <p:to>
                                        <p:strVal val="visible"/>
                                      </p:to>
                                    </p:set>
                                    <p:animEffect transition="in" filter="randombar(horizontal)">
                                      <p:cBhvr>
                                        <p:cTn id="13" dur="1000"/>
                                        <p:tgtEl>
                                          <p:spTgt spid="37"/>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grpId="0" nodeType="clickEffect">
                                  <p:stCondLst>
                                    <p:cond delay="0"/>
                                  </p:stCondLst>
                                  <p:childTnLst>
                                    <p:set>
                                      <p:cBhvr>
                                        <p:cTn id="17" dur="1" fill="hold">
                                          <p:stCondLst>
                                            <p:cond delay="0"/>
                                          </p:stCondLst>
                                        </p:cTn>
                                        <p:tgtEl>
                                          <p:spTgt spid="33"/>
                                        </p:tgtEl>
                                        <p:attrNameLst>
                                          <p:attrName>style.visibility</p:attrName>
                                        </p:attrNameLst>
                                      </p:cBhvr>
                                      <p:to>
                                        <p:strVal val="visible"/>
                                      </p:to>
                                    </p:set>
                                    <p:animEffect transition="in" filter="randombar(horizontal)">
                                      <p:cBhvr>
                                        <p:cTn id="18" dur="1000"/>
                                        <p:tgtEl>
                                          <p:spTgt spid="33"/>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31"/>
                                        </p:tgtEl>
                                        <p:attrNameLst>
                                          <p:attrName>style.visibility</p:attrName>
                                        </p:attrNameLst>
                                      </p:cBhvr>
                                      <p:to>
                                        <p:strVal val="visible"/>
                                      </p:to>
                                    </p:set>
                                    <p:animEffect transition="in" filter="randombar(horizontal)">
                                      <p:cBhvr>
                                        <p:cTn id="23" dur="1000"/>
                                        <p:tgtEl>
                                          <p:spTgt spid="31"/>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randombar(horizontal)">
                                      <p:cBhvr>
                                        <p:cTn id="28" dur="10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grpId="0" nodeType="clickEffect">
                                  <p:stCondLst>
                                    <p:cond delay="0"/>
                                  </p:stCondLst>
                                  <p:childTnLst>
                                    <p:set>
                                      <p:cBhvr>
                                        <p:cTn id="32" dur="1" fill="hold">
                                          <p:stCondLst>
                                            <p:cond delay="0"/>
                                          </p:stCondLst>
                                        </p:cTn>
                                        <p:tgtEl>
                                          <p:spTgt spid="43"/>
                                        </p:tgtEl>
                                        <p:attrNameLst>
                                          <p:attrName>style.visibility</p:attrName>
                                        </p:attrNameLst>
                                      </p:cBhvr>
                                      <p:to>
                                        <p:strVal val="visible"/>
                                      </p:to>
                                    </p:set>
                                    <p:animEffect transition="in" filter="randombar(horizontal)">
                                      <p:cBhvr>
                                        <p:cTn id="33" dur="1000"/>
                                        <p:tgtEl>
                                          <p:spTgt spid="43"/>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grpId="0" nodeType="clickEffect">
                                  <p:stCondLst>
                                    <p:cond delay="0"/>
                                  </p:stCondLst>
                                  <p:childTnLst>
                                    <p:set>
                                      <p:cBhvr>
                                        <p:cTn id="37" dur="1" fill="hold">
                                          <p:stCondLst>
                                            <p:cond delay="0"/>
                                          </p:stCondLst>
                                        </p:cTn>
                                        <p:tgtEl>
                                          <p:spTgt spid="39"/>
                                        </p:tgtEl>
                                        <p:attrNameLst>
                                          <p:attrName>style.visibility</p:attrName>
                                        </p:attrNameLst>
                                      </p:cBhvr>
                                      <p:to>
                                        <p:strVal val="visible"/>
                                      </p:to>
                                    </p:set>
                                    <p:animEffect transition="in" filter="randombar(horizontal)">
                                      <p:cBhvr>
                                        <p:cTn id="38" dur="1000"/>
                                        <p:tgtEl>
                                          <p:spTgt spid="39"/>
                                        </p:tgtEl>
                                      </p:cBhvr>
                                    </p:animEffect>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grpId="0" nodeType="clickEffect">
                                  <p:stCondLst>
                                    <p:cond delay="0"/>
                                  </p:stCondLst>
                                  <p:childTnLst>
                                    <p:set>
                                      <p:cBhvr>
                                        <p:cTn id="42" dur="1" fill="hold">
                                          <p:stCondLst>
                                            <p:cond delay="0"/>
                                          </p:stCondLst>
                                        </p:cTn>
                                        <p:tgtEl>
                                          <p:spTgt spid="38"/>
                                        </p:tgtEl>
                                        <p:attrNameLst>
                                          <p:attrName>style.visibility</p:attrName>
                                        </p:attrNameLst>
                                      </p:cBhvr>
                                      <p:to>
                                        <p:strVal val="visible"/>
                                      </p:to>
                                    </p:set>
                                    <p:animEffect transition="in" filter="randombar(horizontal)">
                                      <p:cBhvr>
                                        <p:cTn id="43" dur="1000"/>
                                        <p:tgtEl>
                                          <p:spTgt spid="38"/>
                                        </p:tgtEl>
                                      </p:cBhvr>
                                    </p:animEffect>
                                  </p:childTnLst>
                                </p:cTn>
                              </p:par>
                            </p:childTnLst>
                          </p:cTn>
                        </p:par>
                      </p:childTnLst>
                    </p:cTn>
                  </p:par>
                  <p:par>
                    <p:cTn id="44" fill="hold">
                      <p:stCondLst>
                        <p:cond delay="indefinite"/>
                      </p:stCondLst>
                      <p:childTnLst>
                        <p:par>
                          <p:cTn id="45" fill="hold">
                            <p:stCondLst>
                              <p:cond delay="0"/>
                            </p:stCondLst>
                            <p:childTnLst>
                              <p:par>
                                <p:cTn id="46" presetID="14" presetClass="entr" presetSubtype="10" fill="hold" grpId="0" nodeType="clickEffect">
                                  <p:stCondLst>
                                    <p:cond delay="0"/>
                                  </p:stCondLst>
                                  <p:childTnLst>
                                    <p:set>
                                      <p:cBhvr>
                                        <p:cTn id="47" dur="1" fill="hold">
                                          <p:stCondLst>
                                            <p:cond delay="0"/>
                                          </p:stCondLst>
                                        </p:cTn>
                                        <p:tgtEl>
                                          <p:spTgt spid="10"/>
                                        </p:tgtEl>
                                        <p:attrNameLst>
                                          <p:attrName>style.visibility</p:attrName>
                                        </p:attrNameLst>
                                      </p:cBhvr>
                                      <p:to>
                                        <p:strVal val="visible"/>
                                      </p:to>
                                    </p:set>
                                    <p:animEffect transition="in" filter="randombar(horizontal)">
                                      <p:cBhvr>
                                        <p:cTn id="48" dur="1000"/>
                                        <p:tgtEl>
                                          <p:spTgt spid="10"/>
                                        </p:tgtEl>
                                      </p:cBhvr>
                                    </p:animEffect>
                                  </p:childTnLst>
                                </p:cTn>
                              </p:par>
                            </p:childTnLst>
                          </p:cTn>
                        </p:par>
                      </p:childTnLst>
                    </p:cTn>
                  </p:par>
                  <p:par>
                    <p:cTn id="49" fill="hold">
                      <p:stCondLst>
                        <p:cond delay="indefinite"/>
                      </p:stCondLst>
                      <p:childTnLst>
                        <p:par>
                          <p:cTn id="50" fill="hold">
                            <p:stCondLst>
                              <p:cond delay="0"/>
                            </p:stCondLst>
                            <p:childTnLst>
                              <p:par>
                                <p:cTn id="51" presetID="14" presetClass="entr" presetSubtype="10" fill="hold" grpId="0" nodeType="clickEffect">
                                  <p:stCondLst>
                                    <p:cond delay="0"/>
                                  </p:stCondLst>
                                  <p:childTnLst>
                                    <p:set>
                                      <p:cBhvr>
                                        <p:cTn id="52" dur="1" fill="hold">
                                          <p:stCondLst>
                                            <p:cond delay="0"/>
                                          </p:stCondLst>
                                        </p:cTn>
                                        <p:tgtEl>
                                          <p:spTgt spid="17"/>
                                        </p:tgtEl>
                                        <p:attrNameLst>
                                          <p:attrName>style.visibility</p:attrName>
                                        </p:attrNameLst>
                                      </p:cBhvr>
                                      <p:to>
                                        <p:strVal val="visible"/>
                                      </p:to>
                                    </p:set>
                                    <p:animEffect transition="in" filter="randombar(horizontal)">
                                      <p:cBhvr>
                                        <p:cTn id="53"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animBg="1"/>
      <p:bldP spid="12" grpId="0" animBg="1"/>
      <p:bldP spid="17" grpId="0" animBg="1"/>
      <p:bldP spid="31" grpId="0" animBg="1"/>
      <p:bldP spid="33" grpId="0" animBg="1"/>
      <p:bldP spid="37" grpId="0" animBg="1"/>
      <p:bldP spid="38" grpId="0" animBg="1"/>
      <p:bldP spid="39" grpId="0" animBg="1"/>
      <p:bldP spid="4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marL="0" indent="0">
              <a:buNone/>
            </a:pPr>
            <a:r>
              <a:rPr lang="cs-CZ" smtClean="0"/>
              <a:t> </a:t>
            </a:r>
            <a:endParaRPr lang="cs-CZ"/>
          </a:p>
        </p:txBody>
      </p:sp>
      <p:sp>
        <p:nvSpPr>
          <p:cNvPr id="5" name="Ovál 4"/>
          <p:cNvSpPr/>
          <p:nvPr/>
        </p:nvSpPr>
        <p:spPr>
          <a:xfrm>
            <a:off x="4139952" y="3573016"/>
            <a:ext cx="864096" cy="9361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sz="6000" smtClean="0"/>
              <a:t>N</a:t>
            </a:r>
            <a:endParaRPr lang="cs-CZ" sz="6000"/>
          </a:p>
        </p:txBody>
      </p:sp>
      <p:sp>
        <p:nvSpPr>
          <p:cNvPr id="10" name="Ovál 9"/>
          <p:cNvSpPr/>
          <p:nvPr/>
        </p:nvSpPr>
        <p:spPr>
          <a:xfrm>
            <a:off x="1835696" y="4869160"/>
            <a:ext cx="1296144" cy="864096"/>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pt-PT" b="1" smtClean="0">
                <a:solidFill>
                  <a:schemeClr val="tx1"/>
                </a:solidFill>
              </a:rPr>
              <a:t>[N+Adj]</a:t>
            </a:r>
            <a:endParaRPr lang="cs-CZ" b="1">
              <a:solidFill>
                <a:schemeClr val="tx1"/>
              </a:solidFill>
            </a:endParaRPr>
          </a:p>
        </p:txBody>
      </p:sp>
      <p:sp>
        <p:nvSpPr>
          <p:cNvPr id="12" name="Ovál 11"/>
          <p:cNvSpPr/>
          <p:nvPr/>
        </p:nvSpPr>
        <p:spPr>
          <a:xfrm>
            <a:off x="1619672" y="3933056"/>
            <a:ext cx="1440160" cy="792088"/>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pt-PT" b="1" smtClean="0">
                <a:solidFill>
                  <a:schemeClr val="tx1"/>
                </a:solidFill>
              </a:rPr>
              <a:t>[Det +N]</a:t>
            </a:r>
            <a:endParaRPr lang="cs-CZ" b="1">
              <a:solidFill>
                <a:schemeClr val="tx1"/>
              </a:solidFill>
            </a:endParaRPr>
          </a:p>
        </p:txBody>
      </p:sp>
      <p:sp>
        <p:nvSpPr>
          <p:cNvPr id="17" name="Ovál 16"/>
          <p:cNvSpPr/>
          <p:nvPr/>
        </p:nvSpPr>
        <p:spPr>
          <a:xfrm>
            <a:off x="2411760" y="2276872"/>
            <a:ext cx="1008112" cy="720080"/>
          </a:xfrm>
          <a:prstGeom prst="ellips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pt-PT" b="1" i="1" smtClean="0">
                <a:solidFill>
                  <a:schemeClr val="tx1"/>
                </a:solidFill>
              </a:rPr>
              <a:t>            </a:t>
            </a:r>
            <a:r>
              <a:rPr lang="pt-PT" b="1" smtClean="0">
                <a:solidFill>
                  <a:schemeClr val="tx1"/>
                </a:solidFill>
              </a:rPr>
              <a:t>[N] </a:t>
            </a:r>
            <a:endParaRPr lang="cs-CZ" b="1">
              <a:solidFill>
                <a:schemeClr val="tx1"/>
              </a:solidFill>
            </a:endParaRPr>
          </a:p>
        </p:txBody>
      </p:sp>
      <p:sp>
        <p:nvSpPr>
          <p:cNvPr id="31" name="Ovál 30"/>
          <p:cNvSpPr/>
          <p:nvPr/>
        </p:nvSpPr>
        <p:spPr>
          <a:xfrm>
            <a:off x="5975648" y="2852936"/>
            <a:ext cx="3168352" cy="1008112"/>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pt-PT" b="1" smtClean="0">
                <a:solidFill>
                  <a:schemeClr val="tx1"/>
                </a:solidFill>
              </a:rPr>
              <a:t>[Prep +Det + N +</a:t>
            </a:r>
            <a:r>
              <a:rPr lang="pt-PT" smtClean="0">
                <a:solidFill>
                  <a:schemeClr val="tx1"/>
                </a:solidFill>
              </a:rPr>
              <a:t>Ad</a:t>
            </a:r>
            <a:r>
              <a:rPr lang="pt-PT" b="1" smtClean="0">
                <a:solidFill>
                  <a:schemeClr val="tx1"/>
                </a:solidFill>
              </a:rPr>
              <a:t>j]</a:t>
            </a:r>
            <a:r>
              <a:rPr lang="pt-PT" smtClean="0"/>
              <a:t>	</a:t>
            </a:r>
            <a:r>
              <a:rPr lang="pt-PT" i="1" smtClean="0"/>
              <a:t> </a:t>
            </a:r>
            <a:endParaRPr lang="cs-CZ"/>
          </a:p>
        </p:txBody>
      </p:sp>
      <p:sp>
        <p:nvSpPr>
          <p:cNvPr id="33" name="Ovál 32"/>
          <p:cNvSpPr/>
          <p:nvPr/>
        </p:nvSpPr>
        <p:spPr>
          <a:xfrm>
            <a:off x="2771800" y="5589240"/>
            <a:ext cx="2376264" cy="720080"/>
          </a:xfrm>
          <a:prstGeom prst="ellips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pt-PT" smtClean="0"/>
          </a:p>
          <a:p>
            <a:pPr lvl="0"/>
            <a:r>
              <a:rPr lang="pt-PT" b="1" smtClean="0"/>
              <a:t>[Prep +Det +N] </a:t>
            </a:r>
            <a:r>
              <a:rPr lang="pt-PT" smtClean="0"/>
              <a:t>	</a:t>
            </a:r>
            <a:endParaRPr lang="cs-CZ"/>
          </a:p>
        </p:txBody>
      </p:sp>
      <p:sp>
        <p:nvSpPr>
          <p:cNvPr id="37" name="Ovál 36"/>
          <p:cNvSpPr/>
          <p:nvPr/>
        </p:nvSpPr>
        <p:spPr>
          <a:xfrm>
            <a:off x="1475656" y="3212976"/>
            <a:ext cx="1512168" cy="648072"/>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pt-PT" smtClean="0"/>
              <a:t>[Prep +N]</a:t>
            </a:r>
            <a:endParaRPr lang="cs-CZ"/>
          </a:p>
        </p:txBody>
      </p:sp>
      <p:sp>
        <p:nvSpPr>
          <p:cNvPr id="38" name="Ovál 37"/>
          <p:cNvSpPr/>
          <p:nvPr/>
        </p:nvSpPr>
        <p:spPr>
          <a:xfrm>
            <a:off x="5868144" y="4365104"/>
            <a:ext cx="3024336" cy="792088"/>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pt-PT" b="1" smtClean="0">
                <a:solidFill>
                  <a:schemeClr val="tx1"/>
                </a:solidFill>
              </a:rPr>
              <a:t>[Prep +Det + Adj+N ]</a:t>
            </a:r>
            <a:endParaRPr lang="cs-CZ"/>
          </a:p>
        </p:txBody>
      </p:sp>
      <p:sp>
        <p:nvSpPr>
          <p:cNvPr id="39" name="Ovál 38"/>
          <p:cNvSpPr/>
          <p:nvPr/>
        </p:nvSpPr>
        <p:spPr>
          <a:xfrm flipH="1">
            <a:off x="5076056" y="5301208"/>
            <a:ext cx="2592288" cy="864096"/>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pt-PT" b="1" smtClean="0">
                <a:solidFill>
                  <a:schemeClr val="tx1"/>
                </a:solidFill>
              </a:rPr>
              <a:t>[N+Prep+ N+Adj]</a:t>
            </a:r>
            <a:endParaRPr lang="cs-CZ" b="1">
              <a:solidFill>
                <a:schemeClr val="tx1"/>
              </a:solidFill>
            </a:endParaRPr>
          </a:p>
        </p:txBody>
      </p:sp>
      <p:sp>
        <p:nvSpPr>
          <p:cNvPr id="42" name="Nadpis 41"/>
          <p:cNvSpPr>
            <a:spLocks noGrp="1"/>
          </p:cNvSpPr>
          <p:nvPr>
            <p:ph type="title"/>
          </p:nvPr>
        </p:nvSpPr>
        <p:spPr/>
        <p:txBody>
          <a:bodyPr/>
          <a:lstStyle/>
          <a:p>
            <a:r>
              <a:rPr lang="pt-PT" i="1" smtClean="0"/>
              <a:t>N = nome do dia da semana</a:t>
            </a:r>
            <a:endParaRPr lang="cs-CZ" i="1"/>
          </a:p>
        </p:txBody>
      </p:sp>
      <p:sp>
        <p:nvSpPr>
          <p:cNvPr id="43" name="Ovál 42"/>
          <p:cNvSpPr/>
          <p:nvPr/>
        </p:nvSpPr>
        <p:spPr>
          <a:xfrm>
            <a:off x="3707904" y="1772816"/>
            <a:ext cx="2160240" cy="1008112"/>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pt-PT" b="1" smtClean="0">
                <a:solidFill>
                  <a:schemeClr val="tx1"/>
                </a:solidFill>
              </a:rPr>
              <a:t>[Det + Adj+N]</a:t>
            </a:r>
            <a:endParaRPr lang="cs-CZ">
              <a:solidFill>
                <a:schemeClr val="tx1"/>
              </a:solidFill>
            </a:endParaRPr>
          </a:p>
        </p:txBody>
      </p:sp>
      <p:cxnSp>
        <p:nvCxnSpPr>
          <p:cNvPr id="4" name="Přímá spojnice se šipkou 3"/>
          <p:cNvCxnSpPr/>
          <p:nvPr/>
        </p:nvCxnSpPr>
        <p:spPr>
          <a:xfrm flipV="1">
            <a:off x="4644008" y="2780928"/>
            <a:ext cx="216024" cy="9361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Přímá spojnice se šipkou 43"/>
          <p:cNvCxnSpPr/>
          <p:nvPr/>
        </p:nvCxnSpPr>
        <p:spPr>
          <a:xfrm flipH="1" flipV="1">
            <a:off x="3275856" y="2924944"/>
            <a:ext cx="936104" cy="9361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Přímá spojnice se šipkou 44"/>
          <p:cNvCxnSpPr>
            <a:stCxn id="5" idx="2"/>
          </p:cNvCxnSpPr>
          <p:nvPr/>
        </p:nvCxnSpPr>
        <p:spPr>
          <a:xfrm flipH="1" flipV="1">
            <a:off x="3059832" y="3645024"/>
            <a:ext cx="1080120" cy="3960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Přímá spojnice se šipkou 45"/>
          <p:cNvCxnSpPr/>
          <p:nvPr/>
        </p:nvCxnSpPr>
        <p:spPr>
          <a:xfrm flipH="1">
            <a:off x="3059832" y="4221088"/>
            <a:ext cx="1872208"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Přímá spojnice se šipkou 46"/>
          <p:cNvCxnSpPr/>
          <p:nvPr/>
        </p:nvCxnSpPr>
        <p:spPr>
          <a:xfrm flipH="1">
            <a:off x="2987824" y="4221088"/>
            <a:ext cx="1440160"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Přímá spojnice se šipkou 47"/>
          <p:cNvCxnSpPr/>
          <p:nvPr/>
        </p:nvCxnSpPr>
        <p:spPr>
          <a:xfrm flipH="1">
            <a:off x="4067944" y="4077072"/>
            <a:ext cx="576064" cy="13681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Přímá spojnice se šipkou 48"/>
          <p:cNvCxnSpPr/>
          <p:nvPr/>
        </p:nvCxnSpPr>
        <p:spPr>
          <a:xfrm flipV="1">
            <a:off x="4932040" y="3429000"/>
            <a:ext cx="792088"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0" name="Přímá spojnice se šipkou 49"/>
          <p:cNvCxnSpPr/>
          <p:nvPr/>
        </p:nvCxnSpPr>
        <p:spPr>
          <a:xfrm>
            <a:off x="4788024" y="4221088"/>
            <a:ext cx="720080" cy="10801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Přímá spojnice se šipkou 50"/>
          <p:cNvCxnSpPr/>
          <p:nvPr/>
        </p:nvCxnSpPr>
        <p:spPr>
          <a:xfrm>
            <a:off x="4716016" y="4149080"/>
            <a:ext cx="1008112"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3559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249"/>
                                          </p:stCondLst>
                                        </p:cTn>
                                        <p:tgtEl>
                                          <p:spTgt spid="1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3"/>
                                        </p:tgtEl>
                                        <p:attrNameLst>
                                          <p:attrName>style.visibility</p:attrName>
                                        </p:attrNameLst>
                                      </p:cBhvr>
                                      <p:to>
                                        <p:strVal val="visible"/>
                                      </p:to>
                                    </p:set>
                                    <p:animEffect transition="in" filter="fade">
                                      <p:cBhvr>
                                        <p:cTn id="17" dur="250"/>
                                        <p:tgtEl>
                                          <p:spTgt spid="4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fade">
                                      <p:cBhvr>
                                        <p:cTn id="22" dur="250"/>
                                        <p:tgtEl>
                                          <p:spTgt spid="31"/>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45" presetClass="entr" presetSubtype="0" fill="hold" grpId="0" nodeType="clickEffect">
                                  <p:stCondLst>
                                    <p:cond delay="0"/>
                                  </p:stCondLst>
                                  <p:childTnLst>
                                    <p:set>
                                      <p:cBhvr>
                                        <p:cTn id="30" dur="1" fill="hold">
                                          <p:stCondLst>
                                            <p:cond delay="0"/>
                                          </p:stCondLst>
                                        </p:cTn>
                                        <p:tgtEl>
                                          <p:spTgt spid="38"/>
                                        </p:tgtEl>
                                        <p:attrNameLst>
                                          <p:attrName>style.visibility</p:attrName>
                                        </p:attrNameLst>
                                      </p:cBhvr>
                                      <p:to>
                                        <p:strVal val="visible"/>
                                      </p:to>
                                    </p:set>
                                    <p:animEffect transition="in" filter="fade">
                                      <p:cBhvr>
                                        <p:cTn id="31" dur="250"/>
                                        <p:tgtEl>
                                          <p:spTgt spid="38"/>
                                        </p:tgtEl>
                                      </p:cBhvr>
                                    </p:animEffect>
                                    <p:anim calcmode="lin" valueType="num">
                                      <p:cBhvr>
                                        <p:cTn id="32" dur="250" fill="hold"/>
                                        <p:tgtEl>
                                          <p:spTgt spid="38"/>
                                        </p:tgtEl>
                                        <p:attrNameLst>
                                          <p:attrName>ppt_w</p:attrName>
                                        </p:attrNameLst>
                                      </p:cBhvr>
                                      <p:tavLst>
                                        <p:tav tm="0" fmla="#ppt_w*sin(2.5*pi*$)">
                                          <p:val>
                                            <p:fltVal val="0"/>
                                          </p:val>
                                        </p:tav>
                                        <p:tav tm="100000">
                                          <p:val>
                                            <p:fltVal val="1"/>
                                          </p:val>
                                        </p:tav>
                                      </p:tavLst>
                                    </p:anim>
                                    <p:anim calcmode="lin" valueType="num">
                                      <p:cBhvr>
                                        <p:cTn id="33" dur="250" fill="hold"/>
                                        <p:tgtEl>
                                          <p:spTgt spid="38"/>
                                        </p:tgtEl>
                                        <p:attrNameLst>
                                          <p:attrName>ppt_h</p:attrName>
                                        </p:attrNameLst>
                                      </p:cBhvr>
                                      <p:tavLst>
                                        <p:tav tm="0">
                                          <p:val>
                                            <p:strVal val="#ppt_h"/>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6" presetClass="entr" presetSubtype="16" fill="hold" grpId="0" nodeType="clickEffect">
                                  <p:stCondLst>
                                    <p:cond delay="0"/>
                                  </p:stCondLst>
                                  <p:childTnLst>
                                    <p:set>
                                      <p:cBhvr>
                                        <p:cTn id="37" dur="1" fill="hold">
                                          <p:stCondLst>
                                            <p:cond delay="0"/>
                                          </p:stCondLst>
                                        </p:cTn>
                                        <p:tgtEl>
                                          <p:spTgt spid="39"/>
                                        </p:tgtEl>
                                        <p:attrNameLst>
                                          <p:attrName>style.visibility</p:attrName>
                                        </p:attrNameLst>
                                      </p:cBhvr>
                                      <p:to>
                                        <p:strVal val="visible"/>
                                      </p:to>
                                    </p:set>
                                    <p:animEffect transition="in" filter="circle(in)">
                                      <p:cBhvr>
                                        <p:cTn id="38" dur="250"/>
                                        <p:tgtEl>
                                          <p:spTgt spid="39"/>
                                        </p:tgtEl>
                                      </p:cBhvr>
                                    </p:animEffect>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wipe(down)">
                                      <p:cBhvr>
                                        <p:cTn id="43" dur="72">
                                          <p:stCondLst>
                                            <p:cond delay="0"/>
                                          </p:stCondLst>
                                        </p:cTn>
                                        <p:tgtEl>
                                          <p:spTgt spid="10"/>
                                        </p:tgtEl>
                                      </p:cBhvr>
                                    </p:animEffect>
                                    <p:anim calcmode="lin" valueType="num">
                                      <p:cBhvr>
                                        <p:cTn id="44" dur="228"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45" dur="83"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46" dur="83" tmFilter="0, 0; 0.125,0.2665; 0.25,0.4; 0.375,0.465; 0.5,0.5;  0.625,0.535; 0.75,0.6; 0.875,0.7335; 1,1">
                                          <p:stCondLst>
                                            <p:cond delay="83"/>
                                          </p:stCondLst>
                                        </p:cTn>
                                        <p:tgtEl>
                                          <p:spTgt spid="10"/>
                                        </p:tgtEl>
                                        <p:attrNameLst>
                                          <p:attrName>ppt_y</p:attrName>
                                        </p:attrNameLst>
                                      </p:cBhvr>
                                      <p:tavLst>
                                        <p:tav tm="0" fmla="#ppt_y-sin(pi*$)/9">
                                          <p:val>
                                            <p:fltVal val="0"/>
                                          </p:val>
                                        </p:tav>
                                        <p:tav tm="100000">
                                          <p:val>
                                            <p:fltVal val="1"/>
                                          </p:val>
                                        </p:tav>
                                      </p:tavLst>
                                    </p:anim>
                                    <p:anim calcmode="lin" valueType="num">
                                      <p:cBhvr>
                                        <p:cTn id="47" dur="41" tmFilter="0, 0; 0.125,0.2665; 0.25,0.4; 0.375,0.465; 0.5,0.5;  0.625,0.535; 0.75,0.6; 0.875,0.7335; 1,1">
                                          <p:stCondLst>
                                            <p:cond delay="166"/>
                                          </p:stCondLst>
                                        </p:cTn>
                                        <p:tgtEl>
                                          <p:spTgt spid="10"/>
                                        </p:tgtEl>
                                        <p:attrNameLst>
                                          <p:attrName>ppt_y</p:attrName>
                                        </p:attrNameLst>
                                      </p:cBhvr>
                                      <p:tavLst>
                                        <p:tav tm="0" fmla="#ppt_y-sin(pi*$)/27">
                                          <p:val>
                                            <p:fltVal val="0"/>
                                          </p:val>
                                        </p:tav>
                                        <p:tav tm="100000">
                                          <p:val>
                                            <p:fltVal val="1"/>
                                          </p:val>
                                        </p:tav>
                                      </p:tavLst>
                                    </p:anim>
                                    <p:anim calcmode="lin" valueType="num">
                                      <p:cBhvr>
                                        <p:cTn id="48" dur="21" tmFilter="0, 0; 0.125,0.2665; 0.25,0.4; 0.375,0.465; 0.5,0.5;  0.625,0.535; 0.75,0.6; 0.875,0.7335; 1,1">
                                          <p:stCondLst>
                                            <p:cond delay="207"/>
                                          </p:stCondLst>
                                        </p:cTn>
                                        <p:tgtEl>
                                          <p:spTgt spid="10"/>
                                        </p:tgtEl>
                                        <p:attrNameLst>
                                          <p:attrName>ppt_y</p:attrName>
                                        </p:attrNameLst>
                                      </p:cBhvr>
                                      <p:tavLst>
                                        <p:tav tm="0" fmla="#ppt_y-sin(pi*$)/81">
                                          <p:val>
                                            <p:fltVal val="0"/>
                                          </p:val>
                                        </p:tav>
                                        <p:tav tm="100000">
                                          <p:val>
                                            <p:fltVal val="1"/>
                                          </p:val>
                                        </p:tav>
                                      </p:tavLst>
                                    </p:anim>
                                    <p:animScale>
                                      <p:cBhvr>
                                        <p:cTn id="49" dur="3">
                                          <p:stCondLst>
                                            <p:cond delay="81"/>
                                          </p:stCondLst>
                                        </p:cTn>
                                        <p:tgtEl>
                                          <p:spTgt spid="10"/>
                                        </p:tgtEl>
                                      </p:cBhvr>
                                      <p:to x="100000" y="60000"/>
                                    </p:animScale>
                                    <p:animScale>
                                      <p:cBhvr>
                                        <p:cTn id="50" dur="21" decel="50000">
                                          <p:stCondLst>
                                            <p:cond delay="85"/>
                                          </p:stCondLst>
                                        </p:cTn>
                                        <p:tgtEl>
                                          <p:spTgt spid="10"/>
                                        </p:tgtEl>
                                      </p:cBhvr>
                                      <p:to x="100000" y="100000"/>
                                    </p:animScale>
                                    <p:animScale>
                                      <p:cBhvr>
                                        <p:cTn id="51" dur="3">
                                          <p:stCondLst>
                                            <p:cond delay="164"/>
                                          </p:stCondLst>
                                        </p:cTn>
                                        <p:tgtEl>
                                          <p:spTgt spid="10"/>
                                        </p:tgtEl>
                                      </p:cBhvr>
                                      <p:to x="100000" y="80000"/>
                                    </p:animScale>
                                    <p:animScale>
                                      <p:cBhvr>
                                        <p:cTn id="52" dur="21" decel="50000">
                                          <p:stCondLst>
                                            <p:cond delay="167"/>
                                          </p:stCondLst>
                                        </p:cTn>
                                        <p:tgtEl>
                                          <p:spTgt spid="10"/>
                                        </p:tgtEl>
                                      </p:cBhvr>
                                      <p:to x="100000" y="100000"/>
                                    </p:animScale>
                                    <p:animScale>
                                      <p:cBhvr>
                                        <p:cTn id="53" dur="3">
                                          <p:stCondLst>
                                            <p:cond delay="205"/>
                                          </p:stCondLst>
                                        </p:cTn>
                                        <p:tgtEl>
                                          <p:spTgt spid="10"/>
                                        </p:tgtEl>
                                      </p:cBhvr>
                                      <p:to x="100000" y="90000"/>
                                    </p:animScale>
                                    <p:animScale>
                                      <p:cBhvr>
                                        <p:cTn id="54" dur="21" decel="50000">
                                          <p:stCondLst>
                                            <p:cond delay="208"/>
                                          </p:stCondLst>
                                        </p:cTn>
                                        <p:tgtEl>
                                          <p:spTgt spid="10"/>
                                        </p:tgtEl>
                                      </p:cBhvr>
                                      <p:to x="100000" y="100000"/>
                                    </p:animScale>
                                    <p:animScale>
                                      <p:cBhvr>
                                        <p:cTn id="55" dur="3">
                                          <p:stCondLst>
                                            <p:cond delay="226"/>
                                          </p:stCondLst>
                                        </p:cTn>
                                        <p:tgtEl>
                                          <p:spTgt spid="10"/>
                                        </p:tgtEl>
                                      </p:cBhvr>
                                      <p:to x="100000" y="95000"/>
                                    </p:animScale>
                                    <p:animScale>
                                      <p:cBhvr>
                                        <p:cTn id="56" dur="21" decel="50000">
                                          <p:stCondLst>
                                            <p:cond delay="229"/>
                                          </p:stCondLst>
                                        </p:cTn>
                                        <p:tgtEl>
                                          <p:spTgt spid="10"/>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2" presetClass="entr" presetSubtype="4" fill="hold" grpId="0" nodeType="clickEffect">
                                  <p:stCondLst>
                                    <p:cond delay="0"/>
                                  </p:stCondLst>
                                  <p:childTnLst>
                                    <p:set>
                                      <p:cBhvr>
                                        <p:cTn id="60" dur="1" fill="hold">
                                          <p:stCondLst>
                                            <p:cond delay="0"/>
                                          </p:stCondLst>
                                        </p:cTn>
                                        <p:tgtEl>
                                          <p:spTgt spid="37"/>
                                        </p:tgtEl>
                                        <p:attrNameLst>
                                          <p:attrName>style.visibility</p:attrName>
                                        </p:attrNameLst>
                                      </p:cBhvr>
                                      <p:to>
                                        <p:strVal val="visible"/>
                                      </p:to>
                                    </p:set>
                                    <p:animEffect transition="in" filter="wipe(down)">
                                      <p:cBhvr>
                                        <p:cTn id="61" dur="250"/>
                                        <p:tgtEl>
                                          <p:spTgt spid="37"/>
                                        </p:tgtEl>
                                      </p:cBhvr>
                                    </p:animEffect>
                                  </p:childTnLst>
                                </p:cTn>
                              </p:par>
                            </p:childTnLst>
                          </p:cTn>
                        </p:par>
                      </p:childTnLst>
                    </p:cTn>
                  </p:par>
                  <p:par>
                    <p:cTn id="62" fill="hold">
                      <p:stCondLst>
                        <p:cond delay="indefinite"/>
                      </p:stCondLst>
                      <p:childTnLst>
                        <p:par>
                          <p:cTn id="63" fill="hold">
                            <p:stCondLst>
                              <p:cond delay="0"/>
                            </p:stCondLst>
                            <p:childTnLst>
                              <p:par>
                                <p:cTn id="64" presetID="31" presetClass="entr" presetSubtype="0" fill="hold" grpId="0" nodeType="clickEffect">
                                  <p:stCondLst>
                                    <p:cond delay="0"/>
                                  </p:stCondLst>
                                  <p:childTnLst>
                                    <p:set>
                                      <p:cBhvr>
                                        <p:cTn id="65" dur="1" fill="hold">
                                          <p:stCondLst>
                                            <p:cond delay="0"/>
                                          </p:stCondLst>
                                        </p:cTn>
                                        <p:tgtEl>
                                          <p:spTgt spid="12"/>
                                        </p:tgtEl>
                                        <p:attrNameLst>
                                          <p:attrName>style.visibility</p:attrName>
                                        </p:attrNameLst>
                                      </p:cBhvr>
                                      <p:to>
                                        <p:strVal val="visible"/>
                                      </p:to>
                                    </p:set>
                                    <p:anim calcmode="lin" valueType="num">
                                      <p:cBhvr>
                                        <p:cTn id="66" dur="500" fill="hold"/>
                                        <p:tgtEl>
                                          <p:spTgt spid="12"/>
                                        </p:tgtEl>
                                        <p:attrNameLst>
                                          <p:attrName>ppt_w</p:attrName>
                                        </p:attrNameLst>
                                      </p:cBhvr>
                                      <p:tavLst>
                                        <p:tav tm="0">
                                          <p:val>
                                            <p:fltVal val="0"/>
                                          </p:val>
                                        </p:tav>
                                        <p:tav tm="100000">
                                          <p:val>
                                            <p:strVal val="#ppt_w"/>
                                          </p:val>
                                        </p:tav>
                                      </p:tavLst>
                                    </p:anim>
                                    <p:anim calcmode="lin" valueType="num">
                                      <p:cBhvr>
                                        <p:cTn id="67" dur="500" fill="hold"/>
                                        <p:tgtEl>
                                          <p:spTgt spid="12"/>
                                        </p:tgtEl>
                                        <p:attrNameLst>
                                          <p:attrName>ppt_h</p:attrName>
                                        </p:attrNameLst>
                                      </p:cBhvr>
                                      <p:tavLst>
                                        <p:tav tm="0">
                                          <p:val>
                                            <p:fltVal val="0"/>
                                          </p:val>
                                        </p:tav>
                                        <p:tav tm="100000">
                                          <p:val>
                                            <p:strVal val="#ppt_h"/>
                                          </p:val>
                                        </p:tav>
                                      </p:tavLst>
                                    </p:anim>
                                    <p:anim calcmode="lin" valueType="num">
                                      <p:cBhvr>
                                        <p:cTn id="68" dur="500" fill="hold"/>
                                        <p:tgtEl>
                                          <p:spTgt spid="12"/>
                                        </p:tgtEl>
                                        <p:attrNameLst>
                                          <p:attrName>style.rotation</p:attrName>
                                        </p:attrNameLst>
                                      </p:cBhvr>
                                      <p:tavLst>
                                        <p:tav tm="0">
                                          <p:val>
                                            <p:fltVal val="90"/>
                                          </p:val>
                                        </p:tav>
                                        <p:tav tm="100000">
                                          <p:val>
                                            <p:fltVal val="0"/>
                                          </p:val>
                                        </p:tav>
                                      </p:tavLst>
                                    </p:anim>
                                    <p:animEffect transition="in" filter="fade">
                                      <p:cBhvr>
                                        <p:cTn id="69" dur="500"/>
                                        <p:tgtEl>
                                          <p:spTgt spid="12"/>
                                        </p:tgtEl>
                                      </p:cBhvr>
                                    </p:animEffect>
                                  </p:childTnLst>
                                </p:cTn>
                              </p:par>
                            </p:childTnLst>
                          </p:cTn>
                        </p:par>
                      </p:childTnLst>
                    </p:cTn>
                  </p:par>
                  <p:par>
                    <p:cTn id="70" fill="hold">
                      <p:stCondLst>
                        <p:cond delay="indefinite"/>
                      </p:stCondLst>
                      <p:childTnLst>
                        <p:par>
                          <p:cTn id="71" fill="hold">
                            <p:stCondLst>
                              <p:cond delay="0"/>
                            </p:stCondLst>
                            <p:childTnLst>
                              <p:par>
                                <p:cTn id="72" presetID="2" presetClass="entr" presetSubtype="4" fill="hold" grpId="0" nodeType="clickEffect">
                                  <p:stCondLst>
                                    <p:cond delay="0"/>
                                  </p:stCondLst>
                                  <p:childTnLst>
                                    <p:set>
                                      <p:cBhvr>
                                        <p:cTn id="73" dur="1" fill="hold">
                                          <p:stCondLst>
                                            <p:cond delay="0"/>
                                          </p:stCondLst>
                                        </p:cTn>
                                        <p:tgtEl>
                                          <p:spTgt spid="33"/>
                                        </p:tgtEl>
                                        <p:attrNameLst>
                                          <p:attrName>style.visibility</p:attrName>
                                        </p:attrNameLst>
                                      </p:cBhvr>
                                      <p:to>
                                        <p:strVal val="visible"/>
                                      </p:to>
                                    </p:set>
                                    <p:anim calcmode="lin" valueType="num">
                                      <p:cBhvr additive="base">
                                        <p:cTn id="74" dur="250" fill="hold"/>
                                        <p:tgtEl>
                                          <p:spTgt spid="33"/>
                                        </p:tgtEl>
                                        <p:attrNameLst>
                                          <p:attrName>ppt_x</p:attrName>
                                        </p:attrNameLst>
                                      </p:cBhvr>
                                      <p:tavLst>
                                        <p:tav tm="0">
                                          <p:val>
                                            <p:strVal val="#ppt_x"/>
                                          </p:val>
                                        </p:tav>
                                        <p:tav tm="100000">
                                          <p:val>
                                            <p:strVal val="#ppt_x"/>
                                          </p:val>
                                        </p:tav>
                                      </p:tavLst>
                                    </p:anim>
                                    <p:anim calcmode="lin" valueType="num">
                                      <p:cBhvr additive="base">
                                        <p:cTn id="75" dur="250" fill="hold"/>
                                        <p:tgtEl>
                                          <p:spTgt spid="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animBg="1"/>
      <p:bldP spid="12" grpId="0" animBg="1"/>
      <p:bldP spid="17" grpId="0" animBg="1"/>
      <p:bldP spid="31" grpId="0" animBg="1"/>
      <p:bldP spid="31" grpId="1" animBg="1"/>
      <p:bldP spid="33" grpId="0" animBg="1"/>
      <p:bldP spid="37" grpId="0" animBg="1"/>
      <p:bldP spid="38" grpId="0" animBg="1"/>
      <p:bldP spid="39" grpId="0" animBg="1"/>
      <p:bldP spid="4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260648"/>
            <a:ext cx="8373616" cy="1296144"/>
          </a:xfrm>
        </p:spPr>
        <p:txBody>
          <a:bodyPr>
            <a:normAutofit fontScale="90000"/>
          </a:bodyPr>
          <a:lstStyle/>
          <a:p>
            <a:r>
              <a:rPr lang="pt-PT" b="1" i="1" smtClean="0">
                <a:solidFill>
                  <a:srgbClr val="00B050"/>
                </a:solidFill>
              </a:rPr>
              <a:t>a 3ª fase: </a:t>
            </a:r>
            <a:r>
              <a:rPr lang="pt-PT" b="1" smtClean="0">
                <a:solidFill>
                  <a:srgbClr val="FF0000"/>
                </a:solidFill>
              </a:rPr>
              <a:t>agrupamento das ideias - interdisciplinaridade </a:t>
            </a:r>
            <a:r>
              <a:rPr lang="cs-CZ" b="1" smtClean="0">
                <a:solidFill>
                  <a:srgbClr val="FF0000"/>
                </a:solidFill>
              </a:rPr>
              <a:t> </a:t>
            </a:r>
            <a:endParaRPr lang="cs-CZ" b="1">
              <a:solidFill>
                <a:srgbClr val="FF0000"/>
              </a:solidFill>
            </a:endParaRPr>
          </a:p>
        </p:txBody>
      </p:sp>
      <p:sp>
        <p:nvSpPr>
          <p:cNvPr id="3" name="Zástupný symbol pro obsah 2"/>
          <p:cNvSpPr>
            <a:spLocks noGrp="1"/>
          </p:cNvSpPr>
          <p:nvPr>
            <p:ph idx="1"/>
          </p:nvPr>
        </p:nvSpPr>
        <p:spPr>
          <a:xfrm>
            <a:off x="107504" y="1600200"/>
            <a:ext cx="8579296" cy="5257800"/>
          </a:xfrm>
        </p:spPr>
        <p:txBody>
          <a:bodyPr/>
          <a:lstStyle/>
          <a:p>
            <a:pPr marL="0" indent="0">
              <a:buNone/>
            </a:pPr>
            <a:r>
              <a:rPr lang="cs-CZ" smtClean="0"/>
              <a:t> </a:t>
            </a:r>
            <a:r>
              <a:rPr lang="pt-PT" smtClean="0"/>
              <a:t> </a:t>
            </a:r>
            <a:endParaRPr lang="cs-CZ" smtClean="0"/>
          </a:p>
          <a:p>
            <a:pPr marL="0" indent="0">
              <a:buNone/>
            </a:pPr>
            <a:endParaRPr lang="cs-CZ"/>
          </a:p>
        </p:txBody>
      </p:sp>
      <p:sp>
        <p:nvSpPr>
          <p:cNvPr id="5" name="Ovál 4"/>
          <p:cNvSpPr/>
          <p:nvPr/>
        </p:nvSpPr>
        <p:spPr>
          <a:xfrm>
            <a:off x="4139952" y="3573016"/>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sz="6000" smtClean="0"/>
              <a:t>N</a:t>
            </a:r>
            <a:endParaRPr lang="cs-CZ" sz="6000"/>
          </a:p>
        </p:txBody>
      </p:sp>
      <p:sp>
        <p:nvSpPr>
          <p:cNvPr id="10" name="Ovál 9"/>
          <p:cNvSpPr/>
          <p:nvPr/>
        </p:nvSpPr>
        <p:spPr>
          <a:xfrm>
            <a:off x="6300192" y="2060848"/>
            <a:ext cx="2088232" cy="864096"/>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smtClean="0"/>
              <a:t>variabilidade sintática</a:t>
            </a:r>
            <a:endParaRPr lang="cs-CZ"/>
          </a:p>
        </p:txBody>
      </p:sp>
      <p:sp>
        <p:nvSpPr>
          <p:cNvPr id="25" name="Ovál 24"/>
          <p:cNvSpPr/>
          <p:nvPr/>
        </p:nvSpPr>
        <p:spPr>
          <a:xfrm>
            <a:off x="3275856" y="5805264"/>
            <a:ext cx="2664296" cy="936104"/>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smtClean="0"/>
              <a:t>variabilidade diacrónica</a:t>
            </a:r>
            <a:endParaRPr lang="cs-CZ"/>
          </a:p>
        </p:txBody>
      </p:sp>
      <p:sp>
        <p:nvSpPr>
          <p:cNvPr id="6" name="Oblouk 5"/>
          <p:cNvSpPr/>
          <p:nvPr/>
        </p:nvSpPr>
        <p:spPr>
          <a:xfrm>
            <a:off x="2555776" y="2204864"/>
            <a:ext cx="45719" cy="4571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42" name="Ovál 41"/>
          <p:cNvSpPr/>
          <p:nvPr/>
        </p:nvSpPr>
        <p:spPr>
          <a:xfrm>
            <a:off x="6057485" y="3645024"/>
            <a:ext cx="3096344" cy="93610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smtClean="0"/>
              <a:t>variabilidade semântica – aspetual e temporal</a:t>
            </a:r>
            <a:endParaRPr lang="cs-CZ"/>
          </a:p>
        </p:txBody>
      </p:sp>
      <p:sp>
        <p:nvSpPr>
          <p:cNvPr id="54" name="Ovál 53"/>
          <p:cNvSpPr/>
          <p:nvPr/>
        </p:nvSpPr>
        <p:spPr>
          <a:xfrm>
            <a:off x="5508104" y="5157192"/>
            <a:ext cx="2664296" cy="936104"/>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smtClean="0"/>
              <a:t>variabilidade sintático-semântica </a:t>
            </a:r>
            <a:endParaRPr lang="cs-CZ"/>
          </a:p>
        </p:txBody>
      </p:sp>
      <p:sp>
        <p:nvSpPr>
          <p:cNvPr id="55" name="Ovál 54"/>
          <p:cNvSpPr/>
          <p:nvPr/>
        </p:nvSpPr>
        <p:spPr>
          <a:xfrm>
            <a:off x="3131840" y="1916832"/>
            <a:ext cx="2664296" cy="936104"/>
          </a:xfrm>
          <a:prstGeom prst="ellips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smtClean="0"/>
              <a:t>variabilidade morfo-sintática</a:t>
            </a:r>
            <a:endParaRPr lang="cs-CZ"/>
          </a:p>
        </p:txBody>
      </p:sp>
      <p:sp>
        <p:nvSpPr>
          <p:cNvPr id="14" name="Ovál 13"/>
          <p:cNvSpPr/>
          <p:nvPr/>
        </p:nvSpPr>
        <p:spPr>
          <a:xfrm>
            <a:off x="395536" y="3356992"/>
            <a:ext cx="2304256" cy="936104"/>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estudo quantitativo</a:t>
            </a:r>
            <a:endParaRPr lang="cs-CZ"/>
          </a:p>
        </p:txBody>
      </p:sp>
      <p:sp>
        <p:nvSpPr>
          <p:cNvPr id="15" name="Ovál 14"/>
          <p:cNvSpPr/>
          <p:nvPr/>
        </p:nvSpPr>
        <p:spPr>
          <a:xfrm>
            <a:off x="251520" y="5229200"/>
            <a:ext cx="2304256" cy="936104"/>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estudo </a:t>
            </a:r>
          </a:p>
          <a:p>
            <a:pPr algn="ctr"/>
            <a:r>
              <a:rPr lang="cs-CZ" smtClean="0"/>
              <a:t>comparativo</a:t>
            </a:r>
            <a:endParaRPr lang="cs-CZ"/>
          </a:p>
        </p:txBody>
      </p:sp>
      <p:sp>
        <p:nvSpPr>
          <p:cNvPr id="16" name="Ovál 15"/>
          <p:cNvSpPr/>
          <p:nvPr/>
        </p:nvSpPr>
        <p:spPr>
          <a:xfrm>
            <a:off x="395536" y="1988840"/>
            <a:ext cx="2304256" cy="936104"/>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estudo </a:t>
            </a:r>
          </a:p>
          <a:p>
            <a:pPr algn="ctr"/>
            <a:r>
              <a:rPr lang="cs-CZ" smtClean="0"/>
              <a:t>textual (estilística)</a:t>
            </a:r>
            <a:endParaRPr lang="cs-CZ"/>
          </a:p>
        </p:txBody>
      </p:sp>
      <p:sp>
        <p:nvSpPr>
          <p:cNvPr id="17" name="Ovál 16"/>
          <p:cNvSpPr/>
          <p:nvPr/>
        </p:nvSpPr>
        <p:spPr>
          <a:xfrm>
            <a:off x="2051720" y="4149080"/>
            <a:ext cx="2304256" cy="936104"/>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estudo qua</a:t>
            </a:r>
            <a:r>
              <a:rPr lang="pt-PT" smtClean="0"/>
              <a:t>l</a:t>
            </a:r>
            <a:r>
              <a:rPr lang="cs-CZ" smtClean="0"/>
              <a:t>itativo</a:t>
            </a:r>
            <a:endParaRPr lang="cs-CZ"/>
          </a:p>
        </p:txBody>
      </p:sp>
    </p:spTree>
    <p:extLst>
      <p:ext uri="{BB962C8B-B14F-4D97-AF65-F5344CB8AC3E}">
        <p14:creationId xmlns:p14="http://schemas.microsoft.com/office/powerpoint/2010/main" val="595844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42"/>
                                        </p:tgtEl>
                                        <p:attrNameLst>
                                          <p:attrName>style.visibility</p:attrName>
                                        </p:attrNameLst>
                                      </p:cBhvr>
                                      <p:to>
                                        <p:strVal val="visible"/>
                                      </p:to>
                                    </p:set>
                                    <p:animEffect transition="in" filter="wipe(down)">
                                      <p:cBhvr>
                                        <p:cTn id="13" dur="1000"/>
                                        <p:tgtEl>
                                          <p:spTgt spid="42"/>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55"/>
                                        </p:tgtEl>
                                        <p:attrNameLst>
                                          <p:attrName>style.visibility</p:attrName>
                                        </p:attrNameLst>
                                      </p:cBhvr>
                                      <p:to>
                                        <p:strVal val="visible"/>
                                      </p:to>
                                    </p:set>
                                    <p:animEffect transition="in" filter="wipe(down)">
                                      <p:cBhvr>
                                        <p:cTn id="18" dur="1000"/>
                                        <p:tgtEl>
                                          <p:spTgt spid="55"/>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down)">
                                      <p:cBhvr>
                                        <p:cTn id="23" dur="10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wipe(down)">
                                      <p:cBhvr>
                                        <p:cTn id="28" dur="1750"/>
                                        <p:tgtEl>
                                          <p:spTgt spid="25"/>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54"/>
                                        </p:tgtEl>
                                        <p:attrNameLst>
                                          <p:attrName>style.visibility</p:attrName>
                                        </p:attrNameLst>
                                      </p:cBhvr>
                                      <p:to>
                                        <p:strVal val="visible"/>
                                      </p:to>
                                    </p:set>
                                    <p:animEffect transition="in" filter="wipe(down)">
                                      <p:cBhvr>
                                        <p:cTn id="33" dur="1000"/>
                                        <p:tgtEl>
                                          <p:spTgt spid="54"/>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grpId="0" nodeType="click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wipe(down)">
                                      <p:cBhvr>
                                        <p:cTn id="38" dur="1000"/>
                                        <p:tgtEl>
                                          <p:spTgt spid="15"/>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1000"/>
                                        <p:tgtEl>
                                          <p:spTgt spid="14"/>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4" fill="hold" grpId="0" nodeType="click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wipe(down)">
                                      <p:cBhvr>
                                        <p:cTn id="48" dur="1000"/>
                                        <p:tgtEl>
                                          <p:spTgt spid="16"/>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4" fill="hold" grpId="0" nodeType="clickEffect">
                                  <p:stCondLst>
                                    <p:cond delay="0"/>
                                  </p:stCondLst>
                                  <p:childTnLst>
                                    <p:set>
                                      <p:cBhvr>
                                        <p:cTn id="52" dur="1" fill="hold">
                                          <p:stCondLst>
                                            <p:cond delay="0"/>
                                          </p:stCondLst>
                                        </p:cTn>
                                        <p:tgtEl>
                                          <p:spTgt spid="17"/>
                                        </p:tgtEl>
                                        <p:attrNameLst>
                                          <p:attrName>style.visibility</p:attrName>
                                        </p:attrNameLst>
                                      </p:cBhvr>
                                      <p:to>
                                        <p:strVal val="visible"/>
                                      </p:to>
                                    </p:set>
                                    <p:animEffect transition="in" filter="wipe(down)">
                                      <p:cBhvr>
                                        <p:cTn id="53"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animBg="1"/>
      <p:bldP spid="25" grpId="0" animBg="1"/>
      <p:bldP spid="42" grpId="0" animBg="1"/>
      <p:bldP spid="54" grpId="0" animBg="1"/>
      <p:bldP spid="55" grpId="0" animBg="1"/>
      <p:bldP spid="14" grpId="0" animBg="1"/>
      <p:bldP spid="15" grpId="0" animBg="1"/>
      <p:bldP spid="16" grpId="0" animBg="1"/>
      <p:bldP spid="1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t-PT" b="1" i="1" smtClean="0">
                <a:solidFill>
                  <a:srgbClr val="00B050"/>
                </a:solidFill>
              </a:rPr>
              <a:t>a 4ª  fase</a:t>
            </a:r>
            <a:r>
              <a:rPr lang="pt-PT" b="1" smtClean="0">
                <a:solidFill>
                  <a:srgbClr val="FF0000"/>
                </a:solidFill>
              </a:rPr>
              <a:t>: hierarquização</a:t>
            </a:r>
            <a:r>
              <a:rPr lang="pt-PT" smtClean="0"/>
              <a:t>     </a:t>
            </a:r>
            <a:endParaRPr lang="cs-CZ"/>
          </a:p>
        </p:txBody>
      </p:sp>
      <p:sp>
        <p:nvSpPr>
          <p:cNvPr id="3" name="Zástupný symbol pro obsah 2"/>
          <p:cNvSpPr>
            <a:spLocks noGrp="1"/>
          </p:cNvSpPr>
          <p:nvPr>
            <p:ph idx="1"/>
          </p:nvPr>
        </p:nvSpPr>
        <p:spPr/>
        <p:txBody>
          <a:bodyPr>
            <a:normAutofit fontScale="70000" lnSpcReduction="20000"/>
          </a:bodyPr>
          <a:lstStyle/>
          <a:p>
            <a:pPr marL="0" indent="0">
              <a:buNone/>
            </a:pPr>
            <a:endParaRPr lang="pt-PT" smtClean="0"/>
          </a:p>
          <a:p>
            <a:pPr marL="0" indent="0">
              <a:buNone/>
            </a:pPr>
            <a:r>
              <a:rPr lang="pt-PT"/>
              <a:t> </a:t>
            </a:r>
            <a:r>
              <a:rPr lang="pt-PT" smtClean="0"/>
              <a:t>                          aspeto e tempo Verbais</a:t>
            </a:r>
          </a:p>
          <a:p>
            <a:pPr marL="2628900" lvl="6" indent="0">
              <a:buNone/>
            </a:pPr>
            <a:r>
              <a:rPr lang="pt-PT" smtClean="0"/>
              <a:t>estudo geral, qualitativo</a:t>
            </a:r>
          </a:p>
          <a:p>
            <a:pPr marL="0" indent="0">
              <a:buNone/>
            </a:pPr>
            <a:r>
              <a:rPr lang="pt-PT" smtClean="0"/>
              <a:t>                           variabilidade  semântica temporal </a:t>
            </a:r>
          </a:p>
          <a:p>
            <a:pPr marL="2743200" lvl="6" indent="0">
              <a:buNone/>
            </a:pPr>
            <a:r>
              <a:rPr lang="pt-PT" smtClean="0"/>
              <a:t>tempo presente, futuro e passado iminente, futuro e passado afastado</a:t>
            </a:r>
          </a:p>
          <a:p>
            <a:pPr marL="2743200" lvl="6" indent="0">
              <a:buNone/>
            </a:pPr>
            <a:r>
              <a:rPr lang="pt-PT" smtClean="0"/>
              <a:t>subanálise quantitativa, sintática e estilística</a:t>
            </a:r>
          </a:p>
          <a:p>
            <a:pPr marL="0" indent="0">
              <a:buNone/>
            </a:pPr>
            <a:r>
              <a:rPr lang="pt-PT" smtClean="0"/>
              <a:t>                           variabilidade semântica aspetual</a:t>
            </a:r>
          </a:p>
          <a:p>
            <a:pPr marL="2743200" lvl="6" indent="0">
              <a:buNone/>
            </a:pPr>
            <a:r>
              <a:rPr lang="pt-PT" smtClean="0"/>
              <a:t>aspeto habitual, frequentativo, gnómico, iterativo</a:t>
            </a:r>
          </a:p>
          <a:p>
            <a:pPr marL="0" indent="0">
              <a:buNone/>
            </a:pPr>
            <a:r>
              <a:rPr lang="pt-PT" smtClean="0"/>
              <a:t>                           variabilidade morfo-sintático-semântica</a:t>
            </a:r>
          </a:p>
          <a:p>
            <a:pPr marL="2743200" lvl="6" indent="0">
              <a:buNone/>
            </a:pPr>
            <a:r>
              <a:rPr lang="pt-PT"/>
              <a:t>ocorrência do artigo em diferentes sintagmas preposicinais – dependência </a:t>
            </a:r>
            <a:r>
              <a:rPr lang="pt-PT" smtClean="0"/>
              <a:t>estrutural e significação aspetual na função atribuitiva</a:t>
            </a:r>
            <a:endParaRPr lang="pt-PT"/>
          </a:p>
          <a:p>
            <a:pPr marL="2743200" lvl="6" indent="0">
              <a:buNone/>
            </a:pPr>
            <a:endParaRPr lang="cs-CZ"/>
          </a:p>
          <a:p>
            <a:pPr marL="0" indent="0">
              <a:buNone/>
            </a:pPr>
            <a:r>
              <a:rPr lang="pt-PT" smtClean="0"/>
              <a:t>                           variabilidade quantitativa – estudo quantitativo</a:t>
            </a:r>
          </a:p>
          <a:p>
            <a:pPr marL="2743200" lvl="6" indent="0">
              <a:buNone/>
            </a:pPr>
            <a:r>
              <a:rPr lang="pt-PT" smtClean="0"/>
              <a:t>estudo quantitativo </a:t>
            </a:r>
            <a:endParaRPr lang="cs-CZ"/>
          </a:p>
        </p:txBody>
      </p:sp>
      <p:cxnSp>
        <p:nvCxnSpPr>
          <p:cNvPr id="5" name="Pravoúhlá spojnice 4"/>
          <p:cNvCxnSpPr/>
          <p:nvPr/>
        </p:nvCxnSpPr>
        <p:spPr>
          <a:xfrm>
            <a:off x="395536" y="1916832"/>
            <a:ext cx="1512168" cy="216024"/>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Pravoúhlá spojnice 6"/>
          <p:cNvCxnSpPr/>
          <p:nvPr/>
        </p:nvCxnSpPr>
        <p:spPr>
          <a:xfrm>
            <a:off x="395536" y="2420888"/>
            <a:ext cx="1800200" cy="216024"/>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Pravoúhlá spojnice 7"/>
          <p:cNvCxnSpPr/>
          <p:nvPr/>
        </p:nvCxnSpPr>
        <p:spPr>
          <a:xfrm>
            <a:off x="395536" y="3068960"/>
            <a:ext cx="1728192" cy="288032"/>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Pravoúhlá spojnice 8"/>
          <p:cNvCxnSpPr/>
          <p:nvPr/>
        </p:nvCxnSpPr>
        <p:spPr>
          <a:xfrm>
            <a:off x="251520" y="3717032"/>
            <a:ext cx="1944216" cy="288032"/>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Pravoúhlá spojnice 9"/>
          <p:cNvCxnSpPr/>
          <p:nvPr/>
        </p:nvCxnSpPr>
        <p:spPr>
          <a:xfrm>
            <a:off x="251520" y="4653136"/>
            <a:ext cx="1944216" cy="288032"/>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7468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ipe(down)">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500" fill="hold"/>
                                        <p:tgtEl>
                                          <p:spTgt spid="8"/>
                                        </p:tgtEl>
                                        <p:attrNameLst>
                                          <p:attrName>ppt_w</p:attrName>
                                        </p:attrNameLst>
                                      </p:cBhvr>
                                      <p:tavLst>
                                        <p:tav tm="0">
                                          <p:val>
                                            <p:fltVal val="0"/>
                                          </p:val>
                                        </p:tav>
                                        <p:tav tm="100000">
                                          <p:val>
                                            <p:strVal val="#ppt_w"/>
                                          </p:val>
                                        </p:tav>
                                      </p:tavLst>
                                    </p:anim>
                                    <p:anim calcmode="lin" valueType="num">
                                      <p:cBhvr>
                                        <p:cTn id="20" dur="500" fill="hold"/>
                                        <p:tgtEl>
                                          <p:spTgt spid="8"/>
                                        </p:tgtEl>
                                        <p:attrNameLst>
                                          <p:attrName>ppt_h</p:attrName>
                                        </p:attrNameLst>
                                      </p:cBhvr>
                                      <p:tavLst>
                                        <p:tav tm="0">
                                          <p:val>
                                            <p:fltVal val="0"/>
                                          </p:val>
                                        </p:tav>
                                        <p:tav tm="100000">
                                          <p:val>
                                            <p:strVal val="#ppt_h"/>
                                          </p:val>
                                        </p:tav>
                                      </p:tavLst>
                                    </p:anim>
                                    <p:animEffect transition="in" filter="fade">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nodeType="click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p:cTn id="26" dur="500" fill="hold"/>
                                        <p:tgtEl>
                                          <p:spTgt spid="9"/>
                                        </p:tgtEl>
                                        <p:attrNameLst>
                                          <p:attrName>ppt_w</p:attrName>
                                        </p:attrNameLst>
                                      </p:cBhvr>
                                      <p:tavLst>
                                        <p:tav tm="0">
                                          <p:val>
                                            <p:fltVal val="0"/>
                                          </p:val>
                                        </p:tav>
                                        <p:tav tm="100000">
                                          <p:val>
                                            <p:strVal val="#ppt_w"/>
                                          </p:val>
                                        </p:tav>
                                      </p:tavLst>
                                    </p:anim>
                                    <p:anim calcmode="lin" valueType="num">
                                      <p:cBhvr>
                                        <p:cTn id="27" dur="500" fill="hold"/>
                                        <p:tgtEl>
                                          <p:spTgt spid="9"/>
                                        </p:tgtEl>
                                        <p:attrNameLst>
                                          <p:attrName>ppt_h</p:attrName>
                                        </p:attrNameLst>
                                      </p:cBhvr>
                                      <p:tavLst>
                                        <p:tav tm="0">
                                          <p:val>
                                            <p:fltVal val="0"/>
                                          </p:val>
                                        </p:tav>
                                        <p:tav tm="100000">
                                          <p:val>
                                            <p:strVal val="#ppt_h"/>
                                          </p:val>
                                        </p:tav>
                                      </p:tavLst>
                                    </p:anim>
                                    <p:animEffect transition="in" filter="fade">
                                      <p:cBhvr>
                                        <p:cTn id="28" dur="500"/>
                                        <p:tgtEl>
                                          <p:spTgt spid="9"/>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nodeType="clickEffect">
                                  <p:stCondLst>
                                    <p:cond delay="0"/>
                                  </p:stCondLst>
                                  <p:childTnLst>
                                    <p:set>
                                      <p:cBhvr>
                                        <p:cTn id="32" dur="1" fill="hold">
                                          <p:stCondLst>
                                            <p:cond delay="0"/>
                                          </p:stCondLst>
                                        </p:cTn>
                                        <p:tgtEl>
                                          <p:spTgt spid="10"/>
                                        </p:tgtEl>
                                        <p:attrNameLst>
                                          <p:attrName>style.visibility</p:attrName>
                                        </p:attrNameLst>
                                      </p:cBhvr>
                                      <p:to>
                                        <p:strVal val="visible"/>
                                      </p:to>
                                    </p:set>
                                    <p:anim calcmode="lin" valueType="num">
                                      <p:cBhvr>
                                        <p:cTn id="33" dur="500" fill="hold"/>
                                        <p:tgtEl>
                                          <p:spTgt spid="10"/>
                                        </p:tgtEl>
                                        <p:attrNameLst>
                                          <p:attrName>ppt_w</p:attrName>
                                        </p:attrNameLst>
                                      </p:cBhvr>
                                      <p:tavLst>
                                        <p:tav tm="0">
                                          <p:val>
                                            <p:fltVal val="0"/>
                                          </p:val>
                                        </p:tav>
                                        <p:tav tm="100000">
                                          <p:val>
                                            <p:strVal val="#ppt_w"/>
                                          </p:val>
                                        </p:tav>
                                      </p:tavLst>
                                    </p:anim>
                                    <p:anim calcmode="lin" valueType="num">
                                      <p:cBhvr>
                                        <p:cTn id="34" dur="500" fill="hold"/>
                                        <p:tgtEl>
                                          <p:spTgt spid="10"/>
                                        </p:tgtEl>
                                        <p:attrNameLst>
                                          <p:attrName>ppt_h</p:attrName>
                                        </p:attrNameLst>
                                      </p:cBhvr>
                                      <p:tavLst>
                                        <p:tav tm="0">
                                          <p:val>
                                            <p:fltVal val="0"/>
                                          </p:val>
                                        </p:tav>
                                        <p:tav tm="100000">
                                          <p:val>
                                            <p:strVal val="#ppt_h"/>
                                          </p:val>
                                        </p:tav>
                                      </p:tavLst>
                                    </p:anim>
                                    <p:animEffect transition="in" filter="fade">
                                      <p:cBhvr>
                                        <p:cTn id="3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pt-PT" b="1" i="1" smtClean="0">
                <a:solidFill>
                  <a:schemeClr val="tx2">
                    <a:lumMod val="40000"/>
                    <a:lumOff val="60000"/>
                  </a:schemeClr>
                </a:solidFill>
              </a:rPr>
              <a:t>aspeto e tempo verbais</a:t>
            </a:r>
            <a:endParaRPr lang="cs-CZ" b="1" i="1">
              <a:solidFill>
                <a:schemeClr val="tx2">
                  <a:lumMod val="40000"/>
                  <a:lumOff val="60000"/>
                </a:schemeClr>
              </a:solidFill>
            </a:endParaRPr>
          </a:p>
        </p:txBody>
      </p:sp>
      <p:sp>
        <p:nvSpPr>
          <p:cNvPr id="3" name="Zástupný symbol pro obsah 2"/>
          <p:cNvSpPr>
            <a:spLocks noGrp="1"/>
          </p:cNvSpPr>
          <p:nvPr>
            <p:ph idx="1"/>
          </p:nvPr>
        </p:nvSpPr>
        <p:spPr>
          <a:xfrm>
            <a:off x="457200" y="1600200"/>
            <a:ext cx="8229600" cy="4997152"/>
          </a:xfrm>
        </p:spPr>
        <p:txBody>
          <a:bodyPr>
            <a:normAutofit fontScale="70000" lnSpcReduction="20000"/>
          </a:bodyPr>
          <a:lstStyle/>
          <a:p>
            <a:pPr algn="just"/>
            <a:r>
              <a:rPr lang="pt-PT" smtClean="0"/>
              <a:t>Quanto </a:t>
            </a:r>
            <a:r>
              <a:rPr lang="pt-PT"/>
              <a:t>ao </a:t>
            </a:r>
            <a:r>
              <a:rPr lang="pt-PT" b="1"/>
              <a:t>tempo</a:t>
            </a:r>
            <a:r>
              <a:rPr lang="pt-PT"/>
              <a:t>, é necessário ter presente que este pode ser de natureza </a:t>
            </a:r>
            <a:r>
              <a:rPr lang="pt-PT" b="1"/>
              <a:t>linguística e ontológica</a:t>
            </a:r>
            <a:r>
              <a:rPr lang="pt-PT" b="1" smtClean="0"/>
              <a:t>.</a:t>
            </a:r>
            <a:r>
              <a:rPr lang="pt-PT" smtClean="0"/>
              <a:t>, </a:t>
            </a:r>
          </a:p>
          <a:p>
            <a:pPr algn="just"/>
            <a:r>
              <a:rPr lang="pt-PT" smtClean="0"/>
              <a:t>o </a:t>
            </a:r>
            <a:r>
              <a:rPr lang="pt-PT" b="1" smtClean="0"/>
              <a:t>tempo ontológico </a:t>
            </a:r>
            <a:r>
              <a:rPr lang="pt-PT" smtClean="0"/>
              <a:t>parte do conhecimento geral, a sua perceção é </a:t>
            </a:r>
            <a:r>
              <a:rPr lang="pt-PT" b="1" smtClean="0"/>
              <a:t>universal</a:t>
            </a:r>
            <a:r>
              <a:rPr lang="pt-PT" smtClean="0"/>
              <a:t>, apresentando um eixo temporal difuso, iniciado e terminado num ponto infinito. No meio encontra-se o ponto mais importante, o </a:t>
            </a:r>
            <a:r>
              <a:rPr lang="pt-PT" b="1" smtClean="0"/>
              <a:t>momento da enunciação</a:t>
            </a:r>
            <a:r>
              <a:rPr lang="pt-PT" smtClean="0"/>
              <a:t>, que divide o eixo temporal em </a:t>
            </a:r>
            <a:r>
              <a:rPr lang="pt-PT" b="1" smtClean="0"/>
              <a:t>três partes</a:t>
            </a:r>
            <a:r>
              <a:rPr lang="pt-PT" smtClean="0"/>
              <a:t>: </a:t>
            </a:r>
            <a:r>
              <a:rPr lang="pt-PT" b="1" smtClean="0"/>
              <a:t>presente, passado e futuro</a:t>
            </a:r>
            <a:r>
              <a:rPr lang="pt-PT" smtClean="0"/>
              <a:t>. </a:t>
            </a:r>
          </a:p>
          <a:p>
            <a:pPr algn="just"/>
            <a:r>
              <a:rPr lang="pt-PT" smtClean="0"/>
              <a:t>Nas </a:t>
            </a:r>
            <a:r>
              <a:rPr lang="pt-PT"/>
              <a:t>línguas checa e portuguesa, estes três tempos básicos são </a:t>
            </a:r>
            <a:r>
              <a:rPr lang="pt-PT" b="1"/>
              <a:t>deíticos/absolutos</a:t>
            </a:r>
            <a:r>
              <a:rPr lang="pt-PT"/>
              <a:t>. Contudo, nas línguas românicas, além destes, existem ainda </a:t>
            </a:r>
            <a:r>
              <a:rPr lang="pt-PT" b="1"/>
              <a:t>tempos </a:t>
            </a:r>
            <a:r>
              <a:rPr lang="pt-PT" b="1" smtClean="0"/>
              <a:t>gramaticais </a:t>
            </a:r>
            <a:r>
              <a:rPr lang="pt-PT" b="1"/>
              <a:t>relativos</a:t>
            </a:r>
            <a:r>
              <a:rPr lang="pt-PT"/>
              <a:t>, os quais veiculam a informação sobre a relação entre o momento de enunciação e os tempos paralelos, anteriores ou posteriores. Consequentemente, </a:t>
            </a:r>
            <a:r>
              <a:rPr lang="pt-PT" b="1"/>
              <a:t>existe uma considerável diferença entre o sistema verbal português</a:t>
            </a:r>
            <a:r>
              <a:rPr lang="pt-PT"/>
              <a:t>, que possui um paradigma muito mais rico em tempos, e </a:t>
            </a:r>
            <a:r>
              <a:rPr lang="pt-PT" b="1"/>
              <a:t>o sistema verbal checo</a:t>
            </a:r>
            <a:r>
              <a:rPr lang="pt-PT"/>
              <a:t>, que carece de tempos relativos mas que, para exprimir as relações temporais secundárias, recorre a outros meios morfológicos ou </a:t>
            </a:r>
            <a:r>
              <a:rPr lang="pt-PT" smtClean="0"/>
              <a:t>lexicais.</a:t>
            </a:r>
          </a:p>
        </p:txBody>
      </p:sp>
    </p:spTree>
    <p:extLst>
      <p:ext uri="{BB962C8B-B14F-4D97-AF65-F5344CB8AC3E}">
        <p14:creationId xmlns:p14="http://schemas.microsoft.com/office/powerpoint/2010/main" val="23871854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pt-PT" b="1" i="1" smtClean="0">
                <a:solidFill>
                  <a:schemeClr val="tx2">
                    <a:lumMod val="40000"/>
                    <a:lumOff val="60000"/>
                  </a:schemeClr>
                </a:solidFill>
              </a:rPr>
              <a:t>aspeto e tempo verbais</a:t>
            </a:r>
            <a:endParaRPr lang="cs-CZ"/>
          </a:p>
        </p:txBody>
      </p:sp>
      <p:sp>
        <p:nvSpPr>
          <p:cNvPr id="3" name="Zástupný symbol pro obsah 2"/>
          <p:cNvSpPr>
            <a:spLocks noGrp="1"/>
          </p:cNvSpPr>
          <p:nvPr>
            <p:ph idx="1"/>
          </p:nvPr>
        </p:nvSpPr>
        <p:spPr>
          <a:xfrm>
            <a:off x="457200" y="1600200"/>
            <a:ext cx="8229600" cy="5141168"/>
          </a:xfrm>
        </p:spPr>
        <p:txBody>
          <a:bodyPr>
            <a:normAutofit fontScale="62500" lnSpcReduction="20000"/>
          </a:bodyPr>
          <a:lstStyle/>
          <a:p>
            <a:pPr marL="0" indent="0" algn="just">
              <a:buNone/>
            </a:pPr>
            <a:r>
              <a:rPr lang="pt-PT" smtClean="0"/>
              <a:t>Levando </a:t>
            </a:r>
            <a:r>
              <a:rPr lang="pt-PT"/>
              <a:t>em consideração a </a:t>
            </a:r>
            <a:r>
              <a:rPr lang="pt-PT" b="1"/>
              <a:t>tipologia aspetual </a:t>
            </a:r>
            <a:r>
              <a:rPr lang="pt-PT"/>
              <a:t>baseada na distinção entre </a:t>
            </a:r>
            <a:r>
              <a:rPr lang="pt-PT" b="1" i="1"/>
              <a:t>eventos, estados, processos culminados, culminações e pontos,</a:t>
            </a:r>
            <a:r>
              <a:rPr lang="pt-PT"/>
              <a:t>  a mesma construção pode ser utilizada, </a:t>
            </a:r>
            <a:r>
              <a:rPr lang="pt-PT" b="1"/>
              <a:t>indiferentemente</a:t>
            </a:r>
            <a:r>
              <a:rPr lang="pt-PT"/>
              <a:t>, com todos os tipos aspetuais do verbo que implicam </a:t>
            </a:r>
            <a:r>
              <a:rPr lang="pt-PT" b="1"/>
              <a:t>singularidade de ação</a:t>
            </a:r>
            <a:r>
              <a:rPr lang="pt-PT"/>
              <a:t>, sendo as outras propriedades (a homogeneidade, a dinamicidade, a duração, a estado consequente e  a telicidade) irrelevantes para a seleção de uma ou outra construção. Veja-se os seguintes exemplos onde a mesma construção ocorre na frase independentemente da natureza aspetual da proposição: </a:t>
            </a:r>
            <a:endParaRPr lang="cs-CZ"/>
          </a:p>
          <a:p>
            <a:pPr marL="0" indent="0" algn="just">
              <a:buNone/>
            </a:pPr>
            <a:endParaRPr lang="pt-PT" smtClean="0"/>
          </a:p>
          <a:p>
            <a:pPr marL="0" indent="0" algn="just">
              <a:buNone/>
            </a:pPr>
            <a:r>
              <a:rPr lang="pt-PT"/>
              <a:t> </a:t>
            </a:r>
            <a:endParaRPr lang="cs-CZ"/>
          </a:p>
          <a:p>
            <a:pPr marL="0" indent="0" algn="just">
              <a:buNone/>
            </a:pPr>
            <a:r>
              <a:rPr lang="pt-PT" i="1"/>
              <a:t>A Maria estava triste</a:t>
            </a:r>
            <a:r>
              <a:rPr lang="pt-PT"/>
              <a:t> </a:t>
            </a:r>
            <a:r>
              <a:rPr lang="pt-PT" b="1" i="1"/>
              <a:t>no domingo</a:t>
            </a:r>
            <a:r>
              <a:rPr lang="pt-PT"/>
              <a:t>. 			</a:t>
            </a:r>
            <a:r>
              <a:rPr lang="pt-PT" smtClean="0"/>
              <a:t> (</a:t>
            </a:r>
            <a:r>
              <a:rPr lang="pt-PT"/>
              <a:t>estado)</a:t>
            </a:r>
            <a:endParaRPr lang="cs-CZ"/>
          </a:p>
          <a:p>
            <a:pPr marL="0" indent="0" algn="just">
              <a:buNone/>
            </a:pPr>
            <a:r>
              <a:rPr lang="pt-PT" i="1"/>
              <a:t>Choveu</a:t>
            </a:r>
            <a:r>
              <a:rPr lang="pt-PT"/>
              <a:t> </a:t>
            </a:r>
            <a:r>
              <a:rPr lang="pt-PT" b="1" i="1"/>
              <a:t>no sábado passado</a:t>
            </a:r>
            <a:r>
              <a:rPr lang="pt-PT"/>
              <a:t>.			</a:t>
            </a:r>
            <a:r>
              <a:rPr lang="pt-PT" smtClean="0"/>
              <a:t> (</a:t>
            </a:r>
            <a:r>
              <a:rPr lang="pt-PT"/>
              <a:t>processo)</a:t>
            </a:r>
            <a:endParaRPr lang="cs-CZ"/>
          </a:p>
          <a:p>
            <a:pPr marL="0" indent="0" algn="just">
              <a:buNone/>
            </a:pPr>
            <a:r>
              <a:rPr lang="pt-PT" i="1"/>
              <a:t>O João deu o quadro ao filho</a:t>
            </a:r>
            <a:r>
              <a:rPr lang="pt-PT"/>
              <a:t> </a:t>
            </a:r>
            <a:r>
              <a:rPr lang="pt-PT" b="1" i="1"/>
              <a:t>na segunda-feira</a:t>
            </a:r>
            <a:r>
              <a:rPr lang="pt-PT" i="1"/>
              <a:t>.</a:t>
            </a:r>
            <a:r>
              <a:rPr lang="pt-PT"/>
              <a:t> 	</a:t>
            </a:r>
            <a:r>
              <a:rPr lang="pt-PT" smtClean="0"/>
              <a:t>  (</a:t>
            </a:r>
            <a:r>
              <a:rPr lang="pt-PT"/>
              <a:t>processo culminado)</a:t>
            </a:r>
            <a:endParaRPr lang="cs-CZ"/>
          </a:p>
          <a:p>
            <a:pPr marL="0" indent="0" algn="just">
              <a:buNone/>
            </a:pPr>
            <a:r>
              <a:rPr lang="pt-PT" b="1" i="1"/>
              <a:t>Na terça-feira</a:t>
            </a:r>
            <a:r>
              <a:rPr lang="pt-PT"/>
              <a:t> </a:t>
            </a:r>
            <a:r>
              <a:rPr lang="pt-PT" i="1"/>
              <a:t>o Pedro chegou tarde ao emprego</a:t>
            </a:r>
            <a:r>
              <a:rPr lang="pt-PT"/>
              <a:t>. 	</a:t>
            </a:r>
            <a:r>
              <a:rPr lang="pt-PT" smtClean="0"/>
              <a:t>  (</a:t>
            </a:r>
            <a:r>
              <a:rPr lang="pt-PT"/>
              <a:t>culminação) </a:t>
            </a:r>
            <a:endParaRPr lang="cs-CZ"/>
          </a:p>
          <a:p>
            <a:pPr marL="0" indent="0" algn="just">
              <a:buNone/>
            </a:pPr>
            <a:r>
              <a:rPr lang="pt-PT" i="1"/>
              <a:t>O público suspirou de alívio</a:t>
            </a:r>
            <a:r>
              <a:rPr lang="pt-PT"/>
              <a:t> </a:t>
            </a:r>
            <a:r>
              <a:rPr lang="pt-PT" b="1" i="1"/>
              <a:t>na quarta-feira</a:t>
            </a:r>
            <a:r>
              <a:rPr lang="pt-PT" b="1"/>
              <a:t>.</a:t>
            </a:r>
            <a:r>
              <a:rPr lang="pt-PT"/>
              <a:t>	</a:t>
            </a:r>
            <a:r>
              <a:rPr lang="pt-PT" smtClean="0"/>
              <a:t>                  </a:t>
            </a:r>
            <a:r>
              <a:rPr lang="pt-PT"/>
              <a:t>(processo)</a:t>
            </a:r>
            <a:endParaRPr lang="cs-CZ"/>
          </a:p>
          <a:p>
            <a:pPr marL="0" indent="0" algn="just">
              <a:buNone/>
            </a:pPr>
            <a:r>
              <a:rPr lang="cs-CZ"/>
              <a:t> </a:t>
            </a:r>
            <a:r>
              <a:rPr lang="pt-PT" smtClean="0"/>
              <a:t> </a:t>
            </a:r>
            <a:endParaRPr lang="cs-CZ"/>
          </a:p>
          <a:p>
            <a:pPr marL="0" indent="0" algn="just">
              <a:buNone/>
            </a:pPr>
            <a:r>
              <a:rPr lang="pt-PT" smtClean="0"/>
              <a:t> </a:t>
            </a:r>
            <a:endParaRPr lang="cs-CZ"/>
          </a:p>
        </p:txBody>
      </p:sp>
    </p:spTree>
    <p:extLst>
      <p:ext uri="{BB962C8B-B14F-4D97-AF65-F5344CB8AC3E}">
        <p14:creationId xmlns:p14="http://schemas.microsoft.com/office/powerpoint/2010/main" val="29286208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t-PT" b="1" i="1" smtClean="0">
                <a:solidFill>
                  <a:srgbClr val="00B050"/>
                </a:solidFill>
              </a:rPr>
              <a:t>a 1ª  fase: </a:t>
            </a:r>
            <a:r>
              <a:rPr lang="pt-PT" b="1" smtClean="0">
                <a:solidFill>
                  <a:srgbClr val="FF0000"/>
                </a:solidFill>
              </a:rPr>
              <a:t>empirismo </a:t>
            </a:r>
            <a:endParaRPr lang="cs-CZ" b="1">
              <a:solidFill>
                <a:srgbClr val="FF0000"/>
              </a:solidFill>
            </a:endParaRPr>
          </a:p>
        </p:txBody>
      </p:sp>
      <p:sp>
        <p:nvSpPr>
          <p:cNvPr id="3" name="Zástupný symbol pro obsah 2"/>
          <p:cNvSpPr>
            <a:spLocks noGrp="1"/>
          </p:cNvSpPr>
          <p:nvPr>
            <p:ph idx="1"/>
          </p:nvPr>
        </p:nvSpPr>
        <p:spPr/>
        <p:txBody>
          <a:bodyPr/>
          <a:lstStyle/>
          <a:p>
            <a:pPr algn="just"/>
            <a:r>
              <a:rPr lang="cs-CZ"/>
              <a:t>O Empirismo é uma teoria que afirma que o </a:t>
            </a:r>
            <a:r>
              <a:rPr lang="cs-CZ" b="1"/>
              <a:t>conhecimento vem através da experiência cotidiana. </a:t>
            </a:r>
            <a:r>
              <a:rPr lang="pt-PT" smtClean="0"/>
              <a:t> </a:t>
            </a:r>
          </a:p>
          <a:p>
            <a:pPr algn="just"/>
            <a:r>
              <a:rPr lang="pt-PT" smtClean="0"/>
              <a:t>surge, então uma experiência relativa a um fenômeno gramatical, por exemplo. </a:t>
            </a:r>
          </a:p>
          <a:p>
            <a:pPr algn="just"/>
            <a:endParaRPr lang="pt-PT" smtClean="0"/>
          </a:p>
          <a:p>
            <a:pPr algn="just"/>
            <a:endParaRPr lang="pt-PT"/>
          </a:p>
          <a:p>
            <a:pPr algn="just"/>
            <a:endParaRPr lang="cs-CZ"/>
          </a:p>
        </p:txBody>
      </p:sp>
      <p:sp>
        <p:nvSpPr>
          <p:cNvPr id="4" name="Ovál 3"/>
          <p:cNvSpPr/>
          <p:nvPr/>
        </p:nvSpPr>
        <p:spPr>
          <a:xfrm>
            <a:off x="3203848" y="4365104"/>
            <a:ext cx="3096344" cy="17784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sz="8000" b="1" smtClean="0"/>
              <a:t>?</a:t>
            </a:r>
            <a:endParaRPr lang="cs-CZ" sz="8000" b="1"/>
          </a:p>
        </p:txBody>
      </p:sp>
    </p:spTree>
    <p:extLst>
      <p:ext uri="{BB962C8B-B14F-4D97-AF65-F5344CB8AC3E}">
        <p14:creationId xmlns:p14="http://schemas.microsoft.com/office/powerpoint/2010/main" val="41449219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pt-PT" b="1" i="1" smtClean="0">
                <a:solidFill>
                  <a:schemeClr val="tx2">
                    <a:lumMod val="40000"/>
                    <a:lumOff val="60000"/>
                  </a:schemeClr>
                </a:solidFill>
              </a:rPr>
              <a:t>aspeto e tempo verbais</a:t>
            </a:r>
            <a:endParaRPr lang="cs-CZ"/>
          </a:p>
        </p:txBody>
      </p:sp>
      <p:sp>
        <p:nvSpPr>
          <p:cNvPr id="3" name="Zástupný symbol pro obsah 2"/>
          <p:cNvSpPr>
            <a:spLocks noGrp="1"/>
          </p:cNvSpPr>
          <p:nvPr>
            <p:ph idx="1"/>
          </p:nvPr>
        </p:nvSpPr>
        <p:spPr>
          <a:xfrm>
            <a:off x="457200" y="1600200"/>
            <a:ext cx="8229600" cy="4781128"/>
          </a:xfrm>
        </p:spPr>
        <p:txBody>
          <a:bodyPr>
            <a:normAutofit fontScale="62500" lnSpcReduction="20000"/>
          </a:bodyPr>
          <a:lstStyle/>
          <a:p>
            <a:pPr marL="0" indent="0" algn="just">
              <a:buNone/>
            </a:pPr>
            <a:r>
              <a:rPr lang="pt-PT"/>
              <a:t>O segundo passo consistiu em analisar os </a:t>
            </a:r>
            <a:r>
              <a:rPr lang="pt-PT" b="1"/>
              <a:t>valores aspetuais pontuais</a:t>
            </a:r>
            <a:r>
              <a:rPr lang="pt-PT"/>
              <a:t>, que  descrevem </a:t>
            </a:r>
            <a:r>
              <a:rPr lang="pt-PT" b="1"/>
              <a:t>eventos</a:t>
            </a:r>
            <a:r>
              <a:rPr lang="pt-PT"/>
              <a:t> cuja duração é a </a:t>
            </a:r>
            <a:r>
              <a:rPr lang="pt-PT" smtClean="0"/>
              <a:t>do </a:t>
            </a:r>
            <a:r>
              <a:rPr lang="pt-PT"/>
              <a:t>momento ou tempo de curta duração em que ocorre a mudança de estado ou transição sofrida por uma dada </a:t>
            </a:r>
            <a:r>
              <a:rPr lang="pt-PT" smtClean="0"/>
              <a:t>entidade. </a:t>
            </a:r>
          </a:p>
          <a:p>
            <a:pPr marL="0" indent="0" algn="just">
              <a:buNone/>
            </a:pPr>
            <a:r>
              <a:rPr lang="pt-PT" smtClean="0"/>
              <a:t>Supomos </a:t>
            </a:r>
            <a:r>
              <a:rPr lang="pt-PT"/>
              <a:t>que todos os predicadores que apresentem os valores pontuais, ou seja, tanto os valores </a:t>
            </a:r>
            <a:r>
              <a:rPr lang="pt-PT" b="1"/>
              <a:t>incoativo, causativo, incetivo </a:t>
            </a:r>
            <a:r>
              <a:rPr lang="pt-PT"/>
              <a:t>como os valores </a:t>
            </a:r>
            <a:r>
              <a:rPr lang="pt-PT" b="1"/>
              <a:t>conclusivo e cessativo </a:t>
            </a:r>
            <a:r>
              <a:rPr lang="pt-PT"/>
              <a:t>podem ser </a:t>
            </a:r>
            <a:r>
              <a:rPr lang="pt-PT" b="1"/>
              <a:t>localizados num determinado dia</a:t>
            </a:r>
            <a:r>
              <a:rPr lang="pt-PT"/>
              <a:t>. Este ponto de vista, em termos de variabilidade estrutural,  mostrou que o repertório dos adverbiais que exprimem a duração dos eventos num determinado dia, é completamente submetido às </a:t>
            </a:r>
            <a:r>
              <a:rPr lang="pt-PT" b="1"/>
              <a:t>referências temporais distribuídas no eixo temporal </a:t>
            </a:r>
            <a:r>
              <a:rPr lang="pt-PT"/>
              <a:t>como mostram os seguintes exemplos: </a:t>
            </a:r>
            <a:endParaRPr lang="cs-CZ"/>
          </a:p>
          <a:p>
            <a:endParaRPr lang="cs-CZ"/>
          </a:p>
          <a:p>
            <a:pPr marL="0" indent="0">
              <a:buNone/>
            </a:pPr>
            <a:r>
              <a:rPr lang="pt-PT" i="1"/>
              <a:t>O padre terá morrido </a:t>
            </a:r>
            <a:r>
              <a:rPr lang="pt-PT" b="1" i="1"/>
              <a:t>na sexta-feira passada</a:t>
            </a:r>
            <a:r>
              <a:rPr lang="pt-PT" smtClean="0"/>
              <a:t>.</a:t>
            </a:r>
            <a:r>
              <a:rPr lang="pt-PT" i="1" smtClean="0"/>
              <a:t>                 </a:t>
            </a:r>
            <a:r>
              <a:rPr lang="pt-PT" b="1" smtClean="0"/>
              <a:t>(</a:t>
            </a:r>
            <a:r>
              <a:rPr lang="pt-PT" b="1"/>
              <a:t>incoativo)</a:t>
            </a:r>
            <a:endParaRPr lang="cs-CZ" b="1"/>
          </a:p>
          <a:p>
            <a:pPr marL="0" indent="0">
              <a:buNone/>
            </a:pPr>
            <a:r>
              <a:rPr lang="pt-PT" i="1"/>
              <a:t> A Maria abriu o envelope</a:t>
            </a:r>
            <a:r>
              <a:rPr lang="pt-PT"/>
              <a:t> </a:t>
            </a:r>
            <a:r>
              <a:rPr lang="pt-PT" b="1" i="1"/>
              <a:t>no sábado passado</a:t>
            </a:r>
            <a:r>
              <a:rPr lang="pt-PT" i="1"/>
              <a:t>. 	</a:t>
            </a:r>
            <a:r>
              <a:rPr lang="pt-PT" i="1" smtClean="0"/>
              <a:t>   </a:t>
            </a:r>
            <a:r>
              <a:rPr lang="pt-PT" smtClean="0"/>
              <a:t>(</a:t>
            </a:r>
            <a:r>
              <a:rPr lang="pt-PT" b="1"/>
              <a:t>resultativo) </a:t>
            </a:r>
            <a:r>
              <a:rPr lang="pt-PT"/>
              <a:t>	</a:t>
            </a:r>
            <a:endParaRPr lang="cs-CZ"/>
          </a:p>
          <a:p>
            <a:pPr marL="0" indent="0">
              <a:buNone/>
            </a:pPr>
            <a:r>
              <a:rPr lang="pt-PT" b="1" i="1"/>
              <a:t>Domingo</a:t>
            </a:r>
            <a:r>
              <a:rPr lang="pt-PT" i="1"/>
              <a:t>, começou a chover</a:t>
            </a:r>
            <a:r>
              <a:rPr lang="pt-PT"/>
              <a:t>. 			</a:t>
            </a:r>
            <a:r>
              <a:rPr lang="pt-PT" smtClean="0"/>
              <a:t>   </a:t>
            </a:r>
            <a:r>
              <a:rPr lang="pt-PT" b="1" smtClean="0"/>
              <a:t>(</a:t>
            </a:r>
            <a:r>
              <a:rPr lang="pt-PT" b="1"/>
              <a:t>incetivo)</a:t>
            </a:r>
            <a:endParaRPr lang="cs-CZ" b="1"/>
          </a:p>
          <a:p>
            <a:pPr marL="0" indent="0">
              <a:buNone/>
            </a:pPr>
            <a:r>
              <a:rPr lang="pt-PT" i="1"/>
              <a:t>Chegarão </a:t>
            </a:r>
            <a:r>
              <a:rPr lang="pt-PT" b="1" i="1"/>
              <a:t>na próxima segunda-feira</a:t>
            </a:r>
            <a:r>
              <a:rPr lang="pt-PT" i="1"/>
              <a:t>.</a:t>
            </a:r>
            <a:r>
              <a:rPr lang="pt-PT"/>
              <a:t> 		</a:t>
            </a:r>
            <a:r>
              <a:rPr lang="pt-PT" smtClean="0"/>
              <a:t>   </a:t>
            </a:r>
            <a:r>
              <a:rPr lang="pt-PT" b="1" smtClean="0"/>
              <a:t>(</a:t>
            </a:r>
            <a:r>
              <a:rPr lang="pt-PT" b="1"/>
              <a:t>conclusivo</a:t>
            </a:r>
            <a:r>
              <a:rPr lang="pt-PT"/>
              <a:t>)</a:t>
            </a:r>
            <a:endParaRPr lang="cs-CZ"/>
          </a:p>
          <a:p>
            <a:pPr marL="0" indent="0">
              <a:buNone/>
            </a:pPr>
            <a:r>
              <a:rPr lang="pt-PT" i="1"/>
              <a:t>Deixarei de fumar</a:t>
            </a:r>
            <a:r>
              <a:rPr lang="pt-PT"/>
              <a:t> </a:t>
            </a:r>
            <a:r>
              <a:rPr lang="pt-PT" b="1" i="1"/>
              <a:t>na terça-feira</a:t>
            </a:r>
            <a:r>
              <a:rPr lang="pt-PT" i="1"/>
              <a:t>.</a:t>
            </a:r>
            <a:r>
              <a:rPr lang="pt-PT"/>
              <a:t> 		</a:t>
            </a:r>
            <a:r>
              <a:rPr lang="pt-PT" smtClean="0"/>
              <a:t>                   </a:t>
            </a:r>
            <a:r>
              <a:rPr lang="pt-PT" b="1" smtClean="0"/>
              <a:t>(cessativo</a:t>
            </a:r>
            <a:r>
              <a:rPr lang="pt-PT" b="1"/>
              <a:t>) 	</a:t>
            </a:r>
            <a:endParaRPr lang="cs-CZ" b="1"/>
          </a:p>
        </p:txBody>
      </p:sp>
    </p:spTree>
    <p:extLst>
      <p:ext uri="{BB962C8B-B14F-4D97-AF65-F5344CB8AC3E}">
        <p14:creationId xmlns:p14="http://schemas.microsoft.com/office/powerpoint/2010/main" val="2146006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pt-PT" b="1" i="1" smtClean="0">
                <a:solidFill>
                  <a:schemeClr val="tx2">
                    <a:lumMod val="40000"/>
                    <a:lumOff val="60000"/>
                  </a:schemeClr>
                </a:solidFill>
              </a:rPr>
              <a:t>aspeto e tempo verbais</a:t>
            </a:r>
            <a:endParaRPr lang="cs-CZ"/>
          </a:p>
        </p:txBody>
      </p:sp>
      <p:sp>
        <p:nvSpPr>
          <p:cNvPr id="3" name="Zástupný symbol pro obsah 2"/>
          <p:cNvSpPr>
            <a:spLocks noGrp="1"/>
          </p:cNvSpPr>
          <p:nvPr>
            <p:ph idx="1"/>
          </p:nvPr>
        </p:nvSpPr>
        <p:spPr>
          <a:xfrm>
            <a:off x="395536" y="1556792"/>
            <a:ext cx="8229600" cy="4968552"/>
          </a:xfrm>
        </p:spPr>
        <p:txBody>
          <a:bodyPr>
            <a:normAutofit fontScale="70000" lnSpcReduction="20000"/>
          </a:bodyPr>
          <a:lstStyle/>
          <a:p>
            <a:pPr algn="just"/>
            <a:r>
              <a:rPr lang="pt-PT"/>
              <a:t>O terceiro ponto de vista permitiu-nos desenvolver uma análise mais detalhada das construções que localizam os predicadores num </a:t>
            </a:r>
            <a:r>
              <a:rPr lang="pt-PT" b="1"/>
              <a:t>subintervalo diário </a:t>
            </a:r>
            <a:r>
              <a:rPr lang="pt-PT"/>
              <a:t>e que apresentam o </a:t>
            </a:r>
            <a:r>
              <a:rPr lang="pt-PT" b="1"/>
              <a:t>valor aspetual durativo </a:t>
            </a:r>
            <a:r>
              <a:rPr lang="pt-PT"/>
              <a:t>(Mateus, Brito, Duarte, Hub 1989: 97). A seleção da construção, neste caso, representa a única situação em que a influência primária  é exercida pelo aspeto, mais precisamente pela dicotomia </a:t>
            </a:r>
            <a:r>
              <a:rPr lang="pt-PT" b="1"/>
              <a:t>singularidade </a:t>
            </a:r>
            <a:r>
              <a:rPr lang="pt-PT" b="1" i="1"/>
              <a:t>versus</a:t>
            </a:r>
            <a:r>
              <a:rPr lang="pt-PT" b="1"/>
              <a:t> pluralidade </a:t>
            </a:r>
            <a:r>
              <a:rPr lang="pt-PT"/>
              <a:t>da ocorrência da proposição, e não pela referência temporal. Esta, contudo, pode ser percebida como um fator secundário que, juntamente com o contexto, perfaz a natureza aspetual geral da frase.  É de referir que a distinção entre a ocorrência singular e as ocorrências plurais do referido processo ou evento reflete-se, também, na seleção do tempo verbal, por exemplo, de  pretérito perfeito</a:t>
            </a:r>
            <a:r>
              <a:rPr lang="pt-PT" i="1"/>
              <a:t> versus </a:t>
            </a:r>
            <a:r>
              <a:rPr lang="pt-PT"/>
              <a:t>imperfeito ou pretérito perfeito composto</a:t>
            </a:r>
            <a:r>
              <a:rPr lang="pt-PT" i="1"/>
              <a:t>.</a:t>
            </a:r>
            <a:r>
              <a:rPr lang="pt-PT"/>
              <a:t> No que à análise do valor durativo diz respeito, os valores iterativo, frequentativo, habitual e gnómico dos estados e processos apresentam as suas especificidades relativamente à escolha da construção adverbial.  </a:t>
            </a:r>
            <a:r>
              <a:rPr lang="pt-PT" smtClean="0"/>
              <a:t> </a:t>
            </a:r>
            <a:endParaRPr lang="cs-CZ"/>
          </a:p>
          <a:p>
            <a:endParaRPr lang="cs-CZ"/>
          </a:p>
        </p:txBody>
      </p:sp>
    </p:spTree>
    <p:extLst>
      <p:ext uri="{BB962C8B-B14F-4D97-AF65-F5344CB8AC3E}">
        <p14:creationId xmlns:p14="http://schemas.microsoft.com/office/powerpoint/2010/main" val="39176189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pt-PT" b="1" i="1" smtClean="0">
                <a:solidFill>
                  <a:schemeClr val="tx2">
                    <a:lumMod val="40000"/>
                    <a:lumOff val="60000"/>
                  </a:schemeClr>
                </a:solidFill>
              </a:rPr>
              <a:t>aspeto e tempo verbais</a:t>
            </a:r>
            <a:endParaRPr lang="cs-CZ"/>
          </a:p>
        </p:txBody>
      </p:sp>
      <p:sp>
        <p:nvSpPr>
          <p:cNvPr id="3" name="Zástupný symbol pro obsah 2"/>
          <p:cNvSpPr>
            <a:spLocks noGrp="1"/>
          </p:cNvSpPr>
          <p:nvPr>
            <p:ph idx="1"/>
          </p:nvPr>
        </p:nvSpPr>
        <p:spPr>
          <a:xfrm>
            <a:off x="457200" y="1600200"/>
            <a:ext cx="8229600" cy="4997152"/>
          </a:xfrm>
        </p:spPr>
        <p:txBody>
          <a:bodyPr>
            <a:normAutofit fontScale="55000" lnSpcReduction="20000"/>
          </a:bodyPr>
          <a:lstStyle/>
          <a:p>
            <a:pPr marL="0" indent="0">
              <a:buNone/>
            </a:pPr>
            <a:r>
              <a:rPr lang="pt-PT" smtClean="0"/>
              <a:t>Por exemplo, na frase: </a:t>
            </a:r>
          </a:p>
          <a:p>
            <a:pPr marL="0" indent="0">
              <a:buNone/>
            </a:pPr>
            <a:endParaRPr lang="pt-PT" smtClean="0"/>
          </a:p>
          <a:p>
            <a:pPr marL="0" indent="0" algn="ctr">
              <a:buNone/>
            </a:pPr>
            <a:r>
              <a:rPr lang="pt-PT" sz="4500" i="1"/>
              <a:t>O</a:t>
            </a:r>
            <a:r>
              <a:rPr lang="pt-PT" sz="4500"/>
              <a:t> </a:t>
            </a:r>
            <a:r>
              <a:rPr lang="pt-PT" sz="4500" i="1"/>
              <a:t>João trabalha </a:t>
            </a:r>
            <a:r>
              <a:rPr lang="pt-PT" sz="4500" b="1" i="1">
                <a:solidFill>
                  <a:schemeClr val="tx2">
                    <a:lumMod val="40000"/>
                    <a:lumOff val="60000"/>
                  </a:schemeClr>
                </a:solidFill>
              </a:rPr>
              <a:t>à sexta-feira</a:t>
            </a:r>
            <a:r>
              <a:rPr lang="pt-PT" sz="4500" i="1" smtClean="0"/>
              <a:t>.</a:t>
            </a:r>
          </a:p>
          <a:p>
            <a:pPr marL="0" indent="0" algn="ctr">
              <a:buNone/>
            </a:pPr>
            <a:r>
              <a:rPr lang="pt-PT" sz="4500" i="1" smtClean="0"/>
              <a:t>O </a:t>
            </a:r>
            <a:r>
              <a:rPr lang="pt-PT" sz="4500" i="1"/>
              <a:t>João trabalha </a:t>
            </a:r>
            <a:r>
              <a:rPr lang="pt-PT" sz="4500" b="1" i="1">
                <a:solidFill>
                  <a:schemeClr val="accent2">
                    <a:lumMod val="60000"/>
                    <a:lumOff val="40000"/>
                  </a:schemeClr>
                </a:solidFill>
              </a:rPr>
              <a:t>na sexta-feira</a:t>
            </a:r>
            <a:r>
              <a:rPr lang="pt-PT" sz="4500" i="1"/>
              <a:t>.</a:t>
            </a:r>
            <a:endParaRPr lang="cs-CZ" sz="4500"/>
          </a:p>
          <a:p>
            <a:pPr marL="0" indent="0" algn="ctr">
              <a:buNone/>
            </a:pPr>
            <a:r>
              <a:rPr lang="pt-PT" sz="4500"/>
              <a:t> </a:t>
            </a:r>
            <a:endParaRPr lang="pt-PT" sz="4500" smtClean="0"/>
          </a:p>
          <a:p>
            <a:pPr marL="0" indent="0">
              <a:buNone/>
            </a:pPr>
            <a:endParaRPr lang="cs-CZ"/>
          </a:p>
          <a:p>
            <a:pPr marL="0" indent="0">
              <a:buNone/>
            </a:pPr>
            <a:r>
              <a:rPr lang="pt-PT"/>
              <a:t>“</a:t>
            </a:r>
            <a:r>
              <a:rPr lang="pt-PT" b="1" i="1">
                <a:solidFill>
                  <a:schemeClr val="tx2">
                    <a:lumMod val="40000"/>
                    <a:lumOff val="60000"/>
                  </a:schemeClr>
                </a:solidFill>
              </a:rPr>
              <a:t>trabalhar à  sexta-feira</a:t>
            </a:r>
            <a:r>
              <a:rPr lang="pt-PT"/>
              <a:t>“ apresenta um valor aspetual </a:t>
            </a:r>
            <a:r>
              <a:rPr lang="pt-PT" u="sng">
                <a:solidFill>
                  <a:schemeClr val="accent1">
                    <a:lumMod val="60000"/>
                    <a:lumOff val="40000"/>
                  </a:schemeClr>
                </a:solidFill>
              </a:rPr>
              <a:t>habitual, iterativo ou frequentativo</a:t>
            </a:r>
            <a:r>
              <a:rPr lang="pt-PT" u="sng"/>
              <a:t>, </a:t>
            </a:r>
            <a:endParaRPr lang="pt-PT" u="sng" smtClean="0"/>
          </a:p>
          <a:p>
            <a:pPr marL="0" indent="0">
              <a:buNone/>
            </a:pPr>
            <a:endParaRPr lang="pt-PT" u="sng" smtClean="0"/>
          </a:p>
          <a:p>
            <a:pPr marL="0" indent="0">
              <a:buNone/>
            </a:pPr>
            <a:r>
              <a:rPr lang="pt-PT" smtClean="0"/>
              <a:t>enquanto </a:t>
            </a:r>
            <a:r>
              <a:rPr lang="pt-PT"/>
              <a:t>que no segundo exemplo, </a:t>
            </a:r>
            <a:endParaRPr lang="pt-PT" smtClean="0"/>
          </a:p>
          <a:p>
            <a:pPr marL="0" indent="0">
              <a:buNone/>
            </a:pPr>
            <a:endParaRPr lang="pt-PT" smtClean="0"/>
          </a:p>
          <a:p>
            <a:pPr marL="0" indent="0">
              <a:buNone/>
            </a:pPr>
            <a:r>
              <a:rPr lang="pt-PT" smtClean="0"/>
              <a:t>o predicado “</a:t>
            </a:r>
            <a:r>
              <a:rPr lang="pt-PT" b="1" i="1" smtClean="0">
                <a:solidFill>
                  <a:schemeClr val="accent2">
                    <a:lumMod val="60000"/>
                    <a:lumOff val="40000"/>
                  </a:schemeClr>
                </a:solidFill>
              </a:rPr>
              <a:t>trabalhar na </a:t>
            </a:r>
            <a:r>
              <a:rPr lang="pt-PT" b="1" i="1">
                <a:solidFill>
                  <a:schemeClr val="accent2">
                    <a:lumMod val="60000"/>
                    <a:lumOff val="40000"/>
                  </a:schemeClr>
                </a:solidFill>
              </a:rPr>
              <a:t>sexta-feira</a:t>
            </a:r>
            <a:r>
              <a:rPr lang="pt-PT"/>
              <a:t>” aponta para o carácter</a:t>
            </a:r>
            <a:r>
              <a:rPr lang="pt-PT" u="sng">
                <a:solidFill>
                  <a:schemeClr val="accent2">
                    <a:lumMod val="60000"/>
                    <a:lumOff val="40000"/>
                  </a:schemeClr>
                </a:solidFill>
              </a:rPr>
              <a:t> singular do </a:t>
            </a:r>
            <a:r>
              <a:rPr lang="pt-PT" u="sng" smtClean="0">
                <a:solidFill>
                  <a:schemeClr val="accent2">
                    <a:lumMod val="60000"/>
                    <a:lumOff val="40000"/>
                  </a:schemeClr>
                </a:solidFill>
              </a:rPr>
              <a:t>processo.</a:t>
            </a:r>
          </a:p>
          <a:p>
            <a:pPr marL="0" indent="0">
              <a:buNone/>
            </a:pPr>
            <a:endParaRPr lang="pt-PT"/>
          </a:p>
          <a:p>
            <a:pPr marL="0" indent="0">
              <a:buNone/>
            </a:pPr>
            <a:r>
              <a:rPr lang="pt-PT" smtClean="0"/>
              <a:t>Consequentemente</a:t>
            </a:r>
            <a:r>
              <a:rPr lang="pt-PT"/>
              <a:t>, não seriam aceitáveis frases como</a:t>
            </a:r>
            <a:r>
              <a:rPr lang="pt-PT" smtClean="0"/>
              <a:t>:</a:t>
            </a:r>
            <a:endParaRPr lang="cs-CZ"/>
          </a:p>
          <a:p>
            <a:pPr marL="0" indent="0">
              <a:buNone/>
            </a:pPr>
            <a:r>
              <a:rPr lang="pt-PT" i="1"/>
              <a:t>*O João </a:t>
            </a:r>
            <a:r>
              <a:rPr lang="pt-PT" i="1">
                <a:solidFill>
                  <a:schemeClr val="tx2">
                    <a:lumMod val="40000"/>
                    <a:lumOff val="60000"/>
                  </a:schemeClr>
                </a:solidFill>
              </a:rPr>
              <a:t>normalmente </a:t>
            </a:r>
            <a:r>
              <a:rPr lang="pt-PT" i="1"/>
              <a:t>trabalha </a:t>
            </a:r>
            <a:r>
              <a:rPr lang="pt-PT" i="1">
                <a:solidFill>
                  <a:schemeClr val="accent2">
                    <a:lumMod val="60000"/>
                    <a:lumOff val="40000"/>
                  </a:schemeClr>
                </a:solidFill>
              </a:rPr>
              <a:t>na sexta-feira</a:t>
            </a:r>
            <a:r>
              <a:rPr lang="pt-PT" i="1"/>
              <a:t>.</a:t>
            </a:r>
            <a:endParaRPr lang="cs-CZ"/>
          </a:p>
          <a:p>
            <a:pPr marL="0" indent="0" algn="just">
              <a:buNone/>
            </a:pPr>
            <a:endParaRPr lang="cs-CZ"/>
          </a:p>
        </p:txBody>
      </p:sp>
      <p:cxnSp>
        <p:nvCxnSpPr>
          <p:cNvPr id="5" name="Přímá spojnice se šipkou 4"/>
          <p:cNvCxnSpPr/>
          <p:nvPr/>
        </p:nvCxnSpPr>
        <p:spPr>
          <a:xfrm flipV="1">
            <a:off x="1907704" y="3789040"/>
            <a:ext cx="4104456" cy="20162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Přímá spojnice se šipkou 8"/>
          <p:cNvCxnSpPr/>
          <p:nvPr/>
        </p:nvCxnSpPr>
        <p:spPr>
          <a:xfrm flipV="1">
            <a:off x="3995936" y="5229200"/>
            <a:ext cx="2448272"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2057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heel(1)">
                                      <p:cBhvr>
                                        <p:cTn id="7" dur="2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circle(in)">
                                      <p:cBhvr>
                                        <p:cTn id="12" dur="2000"/>
                                        <p:tgtEl>
                                          <p:spTgt spid="3">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10" end="10"/>
                                            </p:txEl>
                                          </p:spTgt>
                                        </p:tgtEl>
                                        <p:attrNameLst>
                                          <p:attrName>style.visibility</p:attrName>
                                        </p:attrNameLst>
                                      </p:cBhvr>
                                      <p:to>
                                        <p:strVal val="visible"/>
                                      </p:to>
                                    </p:set>
                                    <p:animEffect transition="in" filter="wipe(down)">
                                      <p:cBhvr>
                                        <p:cTn id="22" dur="500"/>
                                        <p:tgtEl>
                                          <p:spTgt spid="3">
                                            <p:txEl>
                                              <p:pRg st="10" end="1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down)">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down)">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pt-PT" b="1" i="1" smtClean="0">
                <a:solidFill>
                  <a:schemeClr val="tx2">
                    <a:lumMod val="40000"/>
                    <a:lumOff val="60000"/>
                  </a:schemeClr>
                </a:solidFill>
              </a:rPr>
              <a:t>aspeto e tempo verbais</a:t>
            </a:r>
            <a:endParaRPr lang="cs-CZ"/>
          </a:p>
        </p:txBody>
      </p:sp>
      <p:sp>
        <p:nvSpPr>
          <p:cNvPr id="3" name="Zástupný symbol pro obsah 2"/>
          <p:cNvSpPr>
            <a:spLocks noGrp="1"/>
          </p:cNvSpPr>
          <p:nvPr>
            <p:ph idx="1"/>
          </p:nvPr>
        </p:nvSpPr>
        <p:spPr>
          <a:xfrm>
            <a:off x="457200" y="1600200"/>
            <a:ext cx="8229600" cy="4997152"/>
          </a:xfrm>
        </p:spPr>
        <p:txBody>
          <a:bodyPr>
            <a:normAutofit fontScale="92500" lnSpcReduction="20000"/>
          </a:bodyPr>
          <a:lstStyle/>
          <a:p>
            <a:pPr algn="just"/>
            <a:r>
              <a:rPr lang="pt-PT"/>
              <a:t>Partindo das classes e formas aspetuais típicas das línguas </a:t>
            </a:r>
            <a:r>
              <a:rPr lang="pt-PT" b="1"/>
              <a:t>portuguesa e checa</a:t>
            </a:r>
            <a:r>
              <a:rPr lang="pt-PT"/>
              <a:t>, verificou-se </a:t>
            </a:r>
            <a:r>
              <a:rPr lang="pt-PT" b="1">
                <a:solidFill>
                  <a:srgbClr val="FF0000"/>
                </a:solidFill>
              </a:rPr>
              <a:t>uma diferença essencial</a:t>
            </a:r>
            <a:r>
              <a:rPr lang="pt-PT">
                <a:solidFill>
                  <a:srgbClr val="FF0000"/>
                </a:solidFill>
              </a:rPr>
              <a:t> </a:t>
            </a:r>
            <a:r>
              <a:rPr lang="pt-PT"/>
              <a:t>na localização de um evento/estado/processo num determinado dia, entre a </a:t>
            </a:r>
            <a:r>
              <a:rPr lang="pt-PT" b="1">
                <a:solidFill>
                  <a:srgbClr val="FF0000"/>
                </a:solidFill>
              </a:rPr>
              <a:t>língua checa e a língua portuguesa</a:t>
            </a:r>
            <a:r>
              <a:rPr lang="pt-PT"/>
              <a:t>.  Enquanto que, em checo, a oposição aspetual se exprime, primariamente,  pelo processo gramatical que consiste na seleção de uma concreta forma aspetual do verbo, em português isto é feito por meio da expressão adverbial. Comparem-se as expressões em negrito, aspetualmente relevantes nas duas línguas, ilustradas no seguinte quadro:</a:t>
            </a:r>
            <a:r>
              <a:rPr lang="pt-PT" b="1" i="1"/>
              <a:t> </a:t>
            </a:r>
            <a:endParaRPr lang="cs-CZ"/>
          </a:p>
          <a:p>
            <a:endParaRPr lang="cs-CZ"/>
          </a:p>
        </p:txBody>
      </p:sp>
    </p:spTree>
    <p:extLst>
      <p:ext uri="{BB962C8B-B14F-4D97-AF65-F5344CB8AC3E}">
        <p14:creationId xmlns:p14="http://schemas.microsoft.com/office/powerpoint/2010/main" val="25057342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pt-PT" b="1" i="1" smtClean="0">
                <a:solidFill>
                  <a:schemeClr val="tx2">
                    <a:lumMod val="40000"/>
                    <a:lumOff val="60000"/>
                  </a:schemeClr>
                </a:solidFill>
              </a:rPr>
              <a:t>aspeto e tempo verbais</a:t>
            </a:r>
            <a:endParaRPr lang="cs-CZ"/>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777255260"/>
              </p:ext>
            </p:extLst>
          </p:nvPr>
        </p:nvGraphicFramePr>
        <p:xfrm>
          <a:off x="683568" y="2060848"/>
          <a:ext cx="8064896" cy="3672408"/>
        </p:xfrm>
        <a:graphic>
          <a:graphicData uri="http://schemas.openxmlformats.org/drawingml/2006/table">
            <a:tbl>
              <a:tblPr firstRow="1" firstCol="1" lastRow="1" lastCol="1" bandRow="1" bandCol="1">
                <a:tableStyleId>{5C22544A-7EE6-4342-B048-85BDC9FD1C3A}</a:tableStyleId>
              </a:tblPr>
              <a:tblGrid>
                <a:gridCol w="1005604"/>
                <a:gridCol w="2838412"/>
                <a:gridCol w="4220880"/>
              </a:tblGrid>
              <a:tr h="734482">
                <a:tc>
                  <a:txBody>
                    <a:bodyPr/>
                    <a:lstStyle/>
                    <a:p>
                      <a:pPr algn="just">
                        <a:spcAft>
                          <a:spcPts val="0"/>
                        </a:spcAft>
                      </a:pPr>
                      <a:r>
                        <a:rPr lang="pt-PT" sz="1000">
                          <a:effectLst/>
                        </a:rPr>
                        <a:t> </a:t>
                      </a:r>
                      <a:endParaRPr lang="cs-CZ" sz="1200">
                        <a:effectLst/>
                        <a:latin typeface="Times New Roman"/>
                        <a:ea typeface="Times New Roman"/>
                      </a:endParaRPr>
                    </a:p>
                  </a:txBody>
                  <a:tcPr marL="44450" marR="44450" marT="0" marB="0"/>
                </a:tc>
                <a:tc>
                  <a:txBody>
                    <a:bodyPr/>
                    <a:lstStyle/>
                    <a:p>
                      <a:pPr algn="just">
                        <a:spcAft>
                          <a:spcPts val="0"/>
                        </a:spcAft>
                      </a:pPr>
                      <a:r>
                        <a:rPr lang="pt-PT" sz="2000">
                          <a:effectLst/>
                        </a:rPr>
                        <a:t>expressão adverbial</a:t>
                      </a:r>
                      <a:endParaRPr lang="cs-CZ" sz="2000">
                        <a:effectLst/>
                        <a:latin typeface="Times New Roman"/>
                        <a:ea typeface="Times New Roman"/>
                      </a:endParaRPr>
                    </a:p>
                  </a:txBody>
                  <a:tcPr marL="44450" marR="44450" marT="0" marB="0"/>
                </a:tc>
                <a:tc>
                  <a:txBody>
                    <a:bodyPr/>
                    <a:lstStyle/>
                    <a:p>
                      <a:pPr algn="just">
                        <a:spcAft>
                          <a:spcPts val="0"/>
                        </a:spcAft>
                      </a:pPr>
                      <a:r>
                        <a:rPr lang="pt-PT" sz="2000">
                          <a:effectLst/>
                        </a:rPr>
                        <a:t>tempo verbal</a:t>
                      </a:r>
                      <a:endParaRPr lang="cs-CZ" sz="2000">
                        <a:effectLst/>
                        <a:latin typeface="Times New Roman"/>
                        <a:ea typeface="Times New Roman"/>
                      </a:endParaRPr>
                    </a:p>
                  </a:txBody>
                  <a:tcPr marL="44450" marR="44450" marT="0" marB="0"/>
                </a:tc>
              </a:tr>
              <a:tr h="1468963">
                <a:tc>
                  <a:txBody>
                    <a:bodyPr/>
                    <a:lstStyle/>
                    <a:p>
                      <a:pPr algn="just">
                        <a:spcAft>
                          <a:spcPts val="0"/>
                        </a:spcAft>
                      </a:pPr>
                      <a:r>
                        <a:rPr lang="pt-PT" sz="1600">
                          <a:effectLst/>
                        </a:rPr>
                        <a:t>Português</a:t>
                      </a:r>
                      <a:endParaRPr lang="cs-CZ" sz="1600">
                        <a:effectLst/>
                        <a:latin typeface="Times New Roman"/>
                        <a:ea typeface="Times New Roman"/>
                      </a:endParaRPr>
                    </a:p>
                  </a:txBody>
                  <a:tcPr marL="44450" marR="44450" marT="0" marB="0"/>
                </a:tc>
                <a:tc>
                  <a:txBody>
                    <a:bodyPr/>
                    <a:lstStyle/>
                    <a:p>
                      <a:pPr algn="just">
                        <a:spcAft>
                          <a:spcPts val="0"/>
                        </a:spcAft>
                      </a:pPr>
                      <a:r>
                        <a:rPr lang="pt-PT" sz="2000" b="1" u="sng">
                          <a:effectLst/>
                        </a:rPr>
                        <a:t>À(s) segunda(s)-feira(s)</a:t>
                      </a:r>
                      <a:r>
                        <a:rPr lang="pt-PT" sz="2000" b="1">
                          <a:effectLst/>
                        </a:rPr>
                        <a:t>     - iteratividade</a:t>
                      </a:r>
                      <a:endParaRPr lang="cs-CZ" sz="2000" b="1">
                        <a:effectLst/>
                      </a:endParaRPr>
                    </a:p>
                    <a:p>
                      <a:pPr algn="just">
                        <a:spcAft>
                          <a:spcPts val="0"/>
                        </a:spcAft>
                      </a:pPr>
                      <a:r>
                        <a:rPr lang="pt-PT" sz="2000" b="1" u="sng">
                          <a:effectLst/>
                        </a:rPr>
                        <a:t>Na segunda-feir</a:t>
                      </a:r>
                      <a:r>
                        <a:rPr lang="pt-PT" sz="2000" b="1">
                          <a:effectLst/>
                        </a:rPr>
                        <a:t>a               - pontualidade</a:t>
                      </a:r>
                      <a:endParaRPr lang="cs-CZ" sz="2000" b="1">
                        <a:effectLst/>
                        <a:latin typeface="Times New Roman"/>
                        <a:ea typeface="Times New Roman"/>
                      </a:endParaRPr>
                    </a:p>
                  </a:txBody>
                  <a:tcPr marL="44450" marR="44450" marT="0" marB="0"/>
                </a:tc>
                <a:tc>
                  <a:txBody>
                    <a:bodyPr/>
                    <a:lstStyle/>
                    <a:p>
                      <a:pPr algn="ctr">
                        <a:spcAft>
                          <a:spcPts val="0"/>
                        </a:spcAft>
                      </a:pPr>
                      <a:r>
                        <a:rPr lang="pt-PT" sz="2000" b="0" i="1">
                          <a:solidFill>
                            <a:schemeClr val="tx1"/>
                          </a:solidFill>
                          <a:effectLst/>
                        </a:rPr>
                        <a:t>vou a Lisboa. </a:t>
                      </a:r>
                      <a:endParaRPr lang="cs-CZ" sz="2000" b="0" i="1">
                        <a:solidFill>
                          <a:schemeClr val="tx1"/>
                        </a:solidFill>
                        <a:effectLst/>
                      </a:endParaRPr>
                    </a:p>
                    <a:p>
                      <a:pPr algn="just">
                        <a:spcAft>
                          <a:spcPts val="0"/>
                        </a:spcAft>
                      </a:pPr>
                      <a:r>
                        <a:rPr lang="pt-PT" sz="2000">
                          <a:effectLst/>
                        </a:rPr>
                        <a:t> </a:t>
                      </a:r>
                      <a:endParaRPr lang="cs-CZ" sz="2000">
                        <a:effectLst/>
                        <a:latin typeface="Times New Roman"/>
                        <a:ea typeface="Times New Roman"/>
                      </a:endParaRPr>
                    </a:p>
                  </a:txBody>
                  <a:tcPr marL="44450" marR="44450" marT="0" marB="0">
                    <a:solidFill>
                      <a:schemeClr val="bg2">
                        <a:lumMod val="90000"/>
                      </a:schemeClr>
                    </a:solidFill>
                  </a:tcPr>
                </a:tc>
              </a:tr>
              <a:tr h="1468963">
                <a:tc>
                  <a:txBody>
                    <a:bodyPr/>
                    <a:lstStyle/>
                    <a:p>
                      <a:pPr algn="just">
                        <a:spcAft>
                          <a:spcPts val="0"/>
                        </a:spcAft>
                      </a:pPr>
                      <a:r>
                        <a:rPr lang="pt-PT" sz="1600">
                          <a:effectLst/>
                        </a:rPr>
                        <a:t>Checo</a:t>
                      </a:r>
                      <a:endParaRPr lang="cs-CZ" sz="1600">
                        <a:effectLst/>
                        <a:latin typeface="Times New Roman"/>
                        <a:ea typeface="Times New Roman"/>
                      </a:endParaRPr>
                    </a:p>
                  </a:txBody>
                  <a:tcPr marL="44450" marR="44450" marT="0" marB="0"/>
                </a:tc>
                <a:tc>
                  <a:txBody>
                    <a:bodyPr/>
                    <a:lstStyle/>
                    <a:p>
                      <a:pPr algn="ctr">
                        <a:spcAft>
                          <a:spcPts val="0"/>
                        </a:spcAft>
                      </a:pPr>
                      <a:r>
                        <a:rPr lang="pt-PT" sz="2000" b="0" i="1">
                          <a:solidFill>
                            <a:schemeClr val="tx1"/>
                          </a:solidFill>
                          <a:effectLst/>
                        </a:rPr>
                        <a:t>V pondělí</a:t>
                      </a:r>
                      <a:endParaRPr lang="cs-CZ" sz="2000" b="0" i="1">
                        <a:solidFill>
                          <a:schemeClr val="tx1"/>
                        </a:solidFill>
                        <a:effectLst/>
                        <a:latin typeface="Times New Roman"/>
                        <a:ea typeface="Times New Roman"/>
                      </a:endParaRPr>
                    </a:p>
                  </a:txBody>
                  <a:tcPr marL="44450" marR="44450" marT="0" marB="0">
                    <a:solidFill>
                      <a:schemeClr val="bg2">
                        <a:lumMod val="90000"/>
                      </a:schemeClr>
                    </a:solidFill>
                  </a:tcPr>
                </a:tc>
                <a:tc>
                  <a:txBody>
                    <a:bodyPr/>
                    <a:lstStyle/>
                    <a:p>
                      <a:pPr algn="just">
                        <a:spcAft>
                          <a:spcPts val="0"/>
                        </a:spcAft>
                      </a:pPr>
                      <a:r>
                        <a:rPr lang="pt-PT" sz="2000">
                          <a:solidFill>
                            <a:schemeClr val="tx1"/>
                          </a:solidFill>
                          <a:effectLst/>
                        </a:rPr>
                        <a:t>(</a:t>
                      </a:r>
                      <a:r>
                        <a:rPr lang="pt-PT" sz="2000" u="sng">
                          <a:solidFill>
                            <a:schemeClr val="tx1"/>
                          </a:solidFill>
                          <a:effectLst/>
                        </a:rPr>
                        <a:t>po)jedu</a:t>
                      </a:r>
                      <a:r>
                        <a:rPr lang="pt-PT" sz="2000">
                          <a:solidFill>
                            <a:schemeClr val="tx1"/>
                          </a:solidFill>
                          <a:effectLst/>
                        </a:rPr>
                        <a:t> do Lisabonu. -  pontualidade</a:t>
                      </a:r>
                      <a:endParaRPr lang="cs-CZ" sz="2000">
                        <a:solidFill>
                          <a:schemeClr val="tx1"/>
                        </a:solidFill>
                        <a:effectLst/>
                      </a:endParaRPr>
                    </a:p>
                    <a:p>
                      <a:pPr algn="just">
                        <a:spcAft>
                          <a:spcPts val="0"/>
                        </a:spcAft>
                      </a:pPr>
                      <a:r>
                        <a:rPr lang="pt-PT" sz="2000" u="sng">
                          <a:solidFill>
                            <a:schemeClr val="tx1"/>
                          </a:solidFill>
                          <a:effectLst/>
                        </a:rPr>
                        <a:t>jezdím</a:t>
                      </a:r>
                      <a:r>
                        <a:rPr lang="pt-PT" sz="2000">
                          <a:solidFill>
                            <a:schemeClr val="tx1"/>
                          </a:solidFill>
                          <a:effectLst/>
                        </a:rPr>
                        <a:t> do Lisabonu</a:t>
                      </a:r>
                      <a:r>
                        <a:rPr lang="pt-PT" sz="2000" smtClean="0">
                          <a:solidFill>
                            <a:schemeClr val="tx1"/>
                          </a:solidFill>
                          <a:effectLst/>
                        </a:rPr>
                        <a:t>.      - </a:t>
                      </a:r>
                      <a:r>
                        <a:rPr lang="pt-PT" sz="2000">
                          <a:solidFill>
                            <a:schemeClr val="tx1"/>
                          </a:solidFill>
                          <a:effectLst/>
                        </a:rPr>
                        <a:t>iteratividade</a:t>
                      </a:r>
                      <a:r>
                        <a:rPr lang="pt-PT" sz="2000">
                          <a:effectLst/>
                        </a:rPr>
                        <a:t>  </a:t>
                      </a:r>
                      <a:endParaRPr lang="cs-CZ" sz="2000">
                        <a:effectLst/>
                        <a:latin typeface="Times New Roman"/>
                        <a:ea typeface="Times New Roman"/>
                      </a:endParaRPr>
                    </a:p>
                  </a:txBody>
                  <a:tcPr marL="44450" marR="44450" marT="0" marB="0">
                    <a:solidFill>
                      <a:schemeClr val="accent1">
                        <a:lumMod val="20000"/>
                        <a:lumOff val="80000"/>
                      </a:schemeClr>
                    </a:solidFill>
                  </a:tcPr>
                </a:tc>
              </a:tr>
            </a:tbl>
          </a:graphicData>
        </a:graphic>
      </p:graphicFrame>
      <p:cxnSp>
        <p:nvCxnSpPr>
          <p:cNvPr id="6" name="Přímá spojnice se šipkou 5"/>
          <p:cNvCxnSpPr/>
          <p:nvPr/>
        </p:nvCxnSpPr>
        <p:spPr>
          <a:xfrm flipH="1" flipV="1">
            <a:off x="3635896" y="3717032"/>
            <a:ext cx="1656184"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Přímá spojnice se šipkou 9"/>
          <p:cNvCxnSpPr/>
          <p:nvPr/>
        </p:nvCxnSpPr>
        <p:spPr>
          <a:xfrm flipH="1" flipV="1">
            <a:off x="3995936" y="3140968"/>
            <a:ext cx="792088" cy="15121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9247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down)">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274638"/>
            <a:ext cx="8291264" cy="778098"/>
          </a:xfrm>
        </p:spPr>
        <p:txBody>
          <a:bodyPr>
            <a:noAutofit/>
          </a:bodyPr>
          <a:lstStyle/>
          <a:p>
            <a:pPr lvl="1" algn="ctr" rtl="0">
              <a:spcBef>
                <a:spcPct val="0"/>
              </a:spcBef>
            </a:pPr>
            <a:r>
              <a:rPr lang="cs-CZ" sz="2800" b="1" smtClean="0"/>
              <a:t/>
            </a:r>
            <a:br>
              <a:rPr lang="cs-CZ" sz="2800" b="1" smtClean="0"/>
            </a:br>
            <a:r>
              <a:rPr lang="pt-PT" sz="2800" b="1" i="1" smtClean="0">
                <a:solidFill>
                  <a:schemeClr val="tx2">
                    <a:lumMod val="40000"/>
                    <a:lumOff val="60000"/>
                  </a:schemeClr>
                </a:solidFill>
              </a:rPr>
              <a:t>Análise temporal </a:t>
            </a:r>
            <a:r>
              <a:rPr lang="cs-CZ" sz="2800" smtClean="0">
                <a:solidFill>
                  <a:schemeClr val="tx2">
                    <a:lumMod val="40000"/>
                    <a:lumOff val="60000"/>
                  </a:schemeClr>
                </a:solidFill>
              </a:rPr>
              <a:t/>
            </a:r>
            <a:br>
              <a:rPr lang="cs-CZ" sz="2800" smtClean="0">
                <a:solidFill>
                  <a:schemeClr val="tx2">
                    <a:lumMod val="40000"/>
                    <a:lumOff val="60000"/>
                  </a:schemeClr>
                </a:solidFill>
              </a:rPr>
            </a:br>
            <a:endParaRPr lang="cs-CZ" sz="2800">
              <a:solidFill>
                <a:schemeClr val="tx2">
                  <a:lumMod val="40000"/>
                  <a:lumOff val="60000"/>
                </a:schemeClr>
              </a:solidFill>
            </a:endParaRPr>
          </a:p>
        </p:txBody>
      </p:sp>
      <p:sp>
        <p:nvSpPr>
          <p:cNvPr id="3" name="Zástupný symbol pro obsah 2"/>
          <p:cNvSpPr>
            <a:spLocks noGrp="1"/>
          </p:cNvSpPr>
          <p:nvPr>
            <p:ph idx="1"/>
          </p:nvPr>
        </p:nvSpPr>
        <p:spPr/>
        <p:txBody>
          <a:bodyPr>
            <a:normAutofit fontScale="70000" lnSpcReduction="20000"/>
          </a:bodyPr>
          <a:lstStyle/>
          <a:p>
            <a:pPr marL="0" indent="0">
              <a:buNone/>
            </a:pPr>
            <a:r>
              <a:rPr lang="pt-PT" smtClean="0"/>
              <a:t>Aplicando </a:t>
            </a:r>
            <a:r>
              <a:rPr lang="pt-PT"/>
              <a:t>o método de distribuição temporal,, como já foi adiantado, no eixo temporal consideraram-se indispensáveis cinco referências temporais, como se pode ver no seguinte </a:t>
            </a:r>
            <a:r>
              <a:rPr lang="pt-PT" smtClean="0"/>
              <a:t>esquema:</a:t>
            </a:r>
            <a:endParaRPr lang="cs-CZ" smtClean="0"/>
          </a:p>
          <a:p>
            <a:pPr marL="0" indent="0">
              <a:buNone/>
            </a:pPr>
            <a:endParaRPr lang="cs-CZ" smtClean="0"/>
          </a:p>
          <a:p>
            <a:pPr marL="0" indent="0">
              <a:buNone/>
            </a:pPr>
            <a:r>
              <a:rPr lang="cs-CZ" smtClean="0"/>
              <a:t>             </a:t>
            </a:r>
            <a:r>
              <a:rPr lang="cs-CZ" smtClean="0">
                <a:solidFill>
                  <a:srgbClr val="FF0000"/>
                </a:solidFill>
              </a:rPr>
              <a:t>I</a:t>
            </a:r>
            <a:r>
              <a:rPr lang="pt-PT" smtClean="0">
                <a:solidFill>
                  <a:srgbClr val="FF0000"/>
                </a:solidFill>
              </a:rPr>
              <a:t>a</a:t>
            </a:r>
            <a:r>
              <a:rPr lang="pt-PT">
                <a:solidFill>
                  <a:srgbClr val="FF0000"/>
                </a:solidFill>
              </a:rPr>
              <a:t>		Ie		</a:t>
            </a:r>
            <a:r>
              <a:rPr lang="pt-PT" smtClean="0">
                <a:solidFill>
                  <a:srgbClr val="FF0000"/>
                </a:solidFill>
              </a:rPr>
              <a:t>Ip</a:t>
            </a:r>
            <a:endParaRPr lang="cs-CZ" smtClean="0">
              <a:solidFill>
                <a:srgbClr val="FF0000"/>
              </a:solidFill>
            </a:endParaRPr>
          </a:p>
          <a:p>
            <a:pPr marL="0" indent="0">
              <a:buNone/>
            </a:pPr>
            <a:r>
              <a:rPr lang="cs-CZ" b="1" smtClean="0"/>
              <a:t>I</a:t>
            </a:r>
            <a:r>
              <a:rPr lang="cs-CZ" b="1" i="1" smtClean="0"/>
              <a:t>j</a:t>
            </a:r>
            <a:r>
              <a:rPr lang="pt-PT" b="1"/>
              <a:t>		</a:t>
            </a:r>
            <a:r>
              <a:rPr lang="pt-PT" b="1" smtClean="0"/>
              <a:t>I</a:t>
            </a:r>
            <a:r>
              <a:rPr lang="pt-PT" b="1" i="1" smtClean="0"/>
              <a:t>k</a:t>
            </a:r>
            <a:r>
              <a:rPr lang="cs-CZ" b="1" smtClean="0"/>
              <a:t>  	</a:t>
            </a:r>
            <a:r>
              <a:rPr lang="pt-PT" b="1"/>
              <a:t>	I</a:t>
            </a:r>
            <a:r>
              <a:rPr lang="pt-PT" b="1" i="1"/>
              <a:t>pi</a:t>
            </a:r>
            <a:r>
              <a:rPr lang="pt-PT" b="1"/>
              <a:t>		</a:t>
            </a:r>
            <a:r>
              <a:rPr lang="pt-PT" b="1" smtClean="0"/>
              <a:t>I</a:t>
            </a:r>
            <a:r>
              <a:rPr lang="pt-PT" b="1" i="1" smtClean="0"/>
              <a:t>p</a:t>
            </a:r>
            <a:endParaRPr lang="cs-CZ" b="1" i="1" smtClean="0"/>
          </a:p>
          <a:p>
            <a:pPr marL="0" indent="0">
              <a:buNone/>
            </a:pPr>
            <a:r>
              <a:rPr lang="cs-CZ" smtClean="0"/>
              <a:t>_______________________________________________________</a:t>
            </a:r>
          </a:p>
          <a:p>
            <a:pPr marL="0" indent="0">
              <a:buNone/>
            </a:pPr>
            <a:r>
              <a:rPr lang="pt-PT" smtClean="0"/>
              <a:t>1</a:t>
            </a:r>
            <a:r>
              <a:rPr lang="pt-PT"/>
              <a:t>	</a:t>
            </a:r>
            <a:r>
              <a:rPr lang="cs-CZ" smtClean="0"/>
              <a:t>	</a:t>
            </a:r>
            <a:r>
              <a:rPr lang="pt-PT" smtClean="0"/>
              <a:t>2</a:t>
            </a:r>
            <a:r>
              <a:rPr lang="cs-CZ" smtClean="0"/>
              <a:t>     	</a:t>
            </a:r>
            <a:r>
              <a:rPr lang="pt-PT" smtClean="0"/>
              <a:t>3 </a:t>
            </a:r>
            <a:r>
              <a:rPr lang="pt-PT"/>
              <a:t>	</a:t>
            </a:r>
            <a:r>
              <a:rPr lang="pt-PT" smtClean="0"/>
              <a:t>4</a:t>
            </a:r>
            <a:r>
              <a:rPr lang="pt-PT"/>
              <a:t>		5</a:t>
            </a:r>
            <a:endParaRPr lang="cs-CZ"/>
          </a:p>
          <a:p>
            <a:pPr marL="0" indent="0">
              <a:buNone/>
            </a:pPr>
            <a:r>
              <a:rPr lang="pt-PT"/>
              <a:t> </a:t>
            </a:r>
            <a:r>
              <a:rPr lang="cs-CZ" smtClean="0"/>
              <a:t>		</a:t>
            </a:r>
            <a:endParaRPr lang="cs-CZ"/>
          </a:p>
          <a:p>
            <a:pPr marL="0" indent="0">
              <a:buNone/>
            </a:pPr>
            <a:r>
              <a:rPr lang="cs-CZ" smtClean="0"/>
              <a:t> </a:t>
            </a:r>
            <a:endParaRPr lang="cs-CZ" sz="4400"/>
          </a:p>
          <a:p>
            <a:pPr marL="0" indent="0">
              <a:buNone/>
            </a:pPr>
            <a:r>
              <a:rPr lang="cs-CZ" b="1" smtClean="0"/>
              <a:t>Ij</a:t>
            </a:r>
            <a:r>
              <a:rPr lang="cs-CZ" smtClean="0"/>
              <a:t>=pretérito </a:t>
            </a:r>
            <a:r>
              <a:rPr lang="cs-CZ"/>
              <a:t>mais-que perfeito;   </a:t>
            </a:r>
            <a:r>
              <a:rPr lang="cs-CZ" b="1"/>
              <a:t>Ik</a:t>
            </a:r>
            <a:r>
              <a:rPr lang="cs-CZ"/>
              <a:t>=pretérito perfeito;  </a:t>
            </a:r>
            <a:r>
              <a:rPr lang="cs-CZ" b="1"/>
              <a:t>Ie</a:t>
            </a:r>
            <a:r>
              <a:rPr lang="cs-CZ"/>
              <a:t>=presente; </a:t>
            </a:r>
            <a:r>
              <a:rPr lang="cs-CZ" b="1"/>
              <a:t> Ip</a:t>
            </a:r>
            <a:r>
              <a:rPr lang="cs-CZ"/>
              <a:t>=futuro;  </a:t>
            </a:r>
            <a:r>
              <a:rPr lang="cs-CZ" b="1"/>
              <a:t>Ipi</a:t>
            </a:r>
            <a:r>
              <a:rPr lang="cs-CZ"/>
              <a:t>=futuro iminente. </a:t>
            </a:r>
            <a:endParaRPr lang="cs-CZ" sz="4400"/>
          </a:p>
          <a:p>
            <a:pPr marL="0" indent="0">
              <a:buNone/>
            </a:pPr>
            <a:r>
              <a:rPr lang="cs-CZ"/>
              <a:t>  </a:t>
            </a:r>
          </a:p>
        </p:txBody>
      </p:sp>
      <p:sp>
        <p:nvSpPr>
          <p:cNvPr id="4" name="Šipka doprava 3"/>
          <p:cNvSpPr/>
          <p:nvPr/>
        </p:nvSpPr>
        <p:spPr>
          <a:xfrm>
            <a:off x="8100392" y="3645024"/>
            <a:ext cx="618368"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Šipka doprava 4"/>
          <p:cNvSpPr/>
          <p:nvPr/>
        </p:nvSpPr>
        <p:spPr>
          <a:xfrm flipH="1" flipV="1">
            <a:off x="1960" y="3645024"/>
            <a:ext cx="720080"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0348408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i="1" smtClean="0">
                <a:solidFill>
                  <a:schemeClr val="tx2">
                    <a:lumMod val="40000"/>
                    <a:lumOff val="60000"/>
                  </a:schemeClr>
                </a:solidFill>
              </a:rPr>
              <a:t>O futuro Ip</a:t>
            </a:r>
            <a:endParaRPr lang="cs-CZ" b="1" i="1">
              <a:solidFill>
                <a:schemeClr val="tx2">
                  <a:lumMod val="40000"/>
                  <a:lumOff val="60000"/>
                </a:schemeClr>
              </a:solidFill>
            </a:endParaRPr>
          </a:p>
        </p:txBody>
      </p:sp>
      <p:sp>
        <p:nvSpPr>
          <p:cNvPr id="3" name="Zástupný symbol pro obsah 2"/>
          <p:cNvSpPr>
            <a:spLocks noGrp="1"/>
          </p:cNvSpPr>
          <p:nvPr>
            <p:ph idx="1"/>
          </p:nvPr>
        </p:nvSpPr>
        <p:spPr>
          <a:xfrm>
            <a:off x="457200" y="1600200"/>
            <a:ext cx="8229600" cy="5069160"/>
          </a:xfrm>
        </p:spPr>
        <p:txBody>
          <a:bodyPr>
            <a:normAutofit fontScale="77500" lnSpcReduction="20000"/>
          </a:bodyPr>
          <a:lstStyle/>
          <a:p>
            <a:pPr algn="just"/>
            <a:r>
              <a:rPr lang="pt-PT"/>
              <a:t>O tempo futuro, no nosso caso, exprimirá duas fases de posterioridade do intervalo de tempo que contém o estado das coisas descrito relativamente ao momento de enunciação: </a:t>
            </a:r>
            <a:r>
              <a:rPr lang="pt-PT" b="1"/>
              <a:t>a fase iminente e a fase não  iminente</a:t>
            </a:r>
            <a:r>
              <a:rPr lang="pt-PT"/>
              <a:t>,  distanciada do momento presente. Como o tempo é um fenómeno que, por um lado representa uma grandeza física exatamente  mensurável, mas, por outro lado, é muito relativo e submetido à perceção individual do falante, a divisão do futuro nestas duas fases de posterioridade também dependerá da atitude subjetiva dos interlocutores acerca da referência temporal da proposição. Como veremos, esta terá uma influência essencial na seleção da construção.  Refira-se que nesta parte só foram analisados os sintagmas  preposicionados que tem o núcleo </a:t>
            </a:r>
            <a:r>
              <a:rPr lang="pt-PT" i="1"/>
              <a:t>em</a:t>
            </a:r>
            <a:r>
              <a:rPr lang="pt-PT"/>
              <a:t>,</a:t>
            </a:r>
            <a:r>
              <a:rPr lang="pt-PT" i="1"/>
              <a:t> </a:t>
            </a:r>
            <a:r>
              <a:rPr lang="pt-PT"/>
              <a:t>sendo outros</a:t>
            </a:r>
            <a:r>
              <a:rPr lang="pt-PT" i="1"/>
              <a:t> </a:t>
            </a:r>
            <a:r>
              <a:rPr lang="pt-PT"/>
              <a:t>núcleos preposicionais   tratados nesta secção apenas marginalmente e desenvolvidas na secção 4.</a:t>
            </a:r>
            <a:endParaRPr lang="cs-CZ"/>
          </a:p>
          <a:p>
            <a:endParaRPr lang="cs-CZ"/>
          </a:p>
        </p:txBody>
      </p:sp>
    </p:spTree>
    <p:extLst>
      <p:ext uri="{BB962C8B-B14F-4D97-AF65-F5344CB8AC3E}">
        <p14:creationId xmlns:p14="http://schemas.microsoft.com/office/powerpoint/2010/main" val="139752079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i="1" smtClean="0">
                <a:solidFill>
                  <a:schemeClr val="tx2">
                    <a:lumMod val="40000"/>
                    <a:lumOff val="60000"/>
                  </a:schemeClr>
                </a:solidFill>
              </a:rPr>
              <a:t>O futuro Ip</a:t>
            </a:r>
            <a:endParaRPr lang="cs-CZ" b="1" i="1">
              <a:solidFill>
                <a:schemeClr val="tx2">
                  <a:lumMod val="40000"/>
                  <a:lumOff val="60000"/>
                </a:schemeClr>
              </a:solidFill>
            </a:endParaRPr>
          </a:p>
        </p:txBody>
      </p:sp>
      <p:sp>
        <p:nvSpPr>
          <p:cNvPr id="3" name="Zástupný symbol pro obsah 2"/>
          <p:cNvSpPr>
            <a:spLocks noGrp="1"/>
          </p:cNvSpPr>
          <p:nvPr>
            <p:ph idx="1"/>
          </p:nvPr>
        </p:nvSpPr>
        <p:spPr/>
        <p:txBody>
          <a:bodyPr/>
          <a:lstStyle/>
          <a:p>
            <a:r>
              <a:rPr lang="cs-CZ" b="1" u="sng"/>
              <a:t>6 possibilidades:</a:t>
            </a:r>
          </a:p>
          <a:p>
            <a:pPr marL="514350" indent="-514350">
              <a:buFont typeface="+mj-lt"/>
              <a:buAutoNum type="arabicPeriod"/>
            </a:pPr>
            <a:r>
              <a:rPr lang="pt-PT" b="1" smtClean="0">
                <a:solidFill>
                  <a:srgbClr val="00B0F0"/>
                </a:solidFill>
              </a:rPr>
              <a:t>[</a:t>
            </a:r>
            <a:r>
              <a:rPr lang="pt-PT" b="1">
                <a:solidFill>
                  <a:srgbClr val="00B0F0"/>
                </a:solidFill>
              </a:rPr>
              <a:t>N]</a:t>
            </a:r>
            <a:endParaRPr lang="cs-CZ" b="1">
              <a:solidFill>
                <a:srgbClr val="00B0F0"/>
              </a:solidFill>
            </a:endParaRPr>
          </a:p>
          <a:p>
            <a:pPr marL="514350" indent="-514350">
              <a:buFont typeface="+mj-lt"/>
              <a:buAutoNum type="arabicPeriod"/>
            </a:pPr>
            <a:r>
              <a:rPr lang="pt-PT" b="1">
                <a:solidFill>
                  <a:srgbClr val="00B0F0"/>
                </a:solidFill>
              </a:rPr>
              <a:t>[Adj+N]</a:t>
            </a:r>
            <a:endParaRPr lang="cs-CZ" b="1">
              <a:solidFill>
                <a:srgbClr val="00B0F0"/>
              </a:solidFill>
            </a:endParaRPr>
          </a:p>
          <a:p>
            <a:pPr marL="514350" indent="-514350">
              <a:buFont typeface="+mj-lt"/>
              <a:buAutoNum type="arabicPeriod"/>
            </a:pPr>
            <a:r>
              <a:rPr lang="pt-PT" b="1">
                <a:solidFill>
                  <a:srgbClr val="00B0F0"/>
                </a:solidFill>
              </a:rPr>
              <a:t>[N+Adj]</a:t>
            </a:r>
            <a:endParaRPr lang="cs-CZ" b="1">
              <a:solidFill>
                <a:srgbClr val="00B0F0"/>
              </a:solidFill>
            </a:endParaRPr>
          </a:p>
          <a:p>
            <a:pPr marL="514350" indent="-514350">
              <a:buFont typeface="+mj-lt"/>
              <a:buAutoNum type="arabicPeriod"/>
            </a:pPr>
            <a:r>
              <a:rPr lang="pt-PT" b="1">
                <a:solidFill>
                  <a:srgbClr val="00B0F0"/>
                </a:solidFill>
              </a:rPr>
              <a:t>[Prep+Det +N]</a:t>
            </a:r>
            <a:endParaRPr lang="cs-CZ" b="1">
              <a:solidFill>
                <a:srgbClr val="00B0F0"/>
              </a:solidFill>
            </a:endParaRPr>
          </a:p>
          <a:p>
            <a:pPr marL="514350" indent="-514350">
              <a:buFont typeface="+mj-lt"/>
              <a:buAutoNum type="arabicPeriod"/>
            </a:pPr>
            <a:r>
              <a:rPr lang="pt-PT" b="1">
                <a:solidFill>
                  <a:srgbClr val="00B0F0"/>
                </a:solidFill>
              </a:rPr>
              <a:t>[Prep+Det+Adj+N]</a:t>
            </a:r>
            <a:endParaRPr lang="cs-CZ" b="1">
              <a:solidFill>
                <a:srgbClr val="00B0F0"/>
              </a:solidFill>
            </a:endParaRPr>
          </a:p>
          <a:p>
            <a:pPr marL="514350" indent="-514350">
              <a:buFont typeface="+mj-lt"/>
              <a:buAutoNum type="arabicPeriod"/>
            </a:pPr>
            <a:r>
              <a:rPr lang="pt-PT" b="1" smtClean="0">
                <a:solidFill>
                  <a:srgbClr val="00B0F0"/>
                </a:solidFill>
              </a:rPr>
              <a:t>[</a:t>
            </a:r>
            <a:r>
              <a:rPr lang="pt-PT" b="1">
                <a:solidFill>
                  <a:srgbClr val="00B0F0"/>
                </a:solidFill>
              </a:rPr>
              <a:t>Prep+Det+N</a:t>
            </a:r>
            <a:r>
              <a:rPr lang="cs-CZ" b="1">
                <a:solidFill>
                  <a:srgbClr val="00B0F0"/>
                </a:solidFill>
              </a:rPr>
              <a:t>+Adj</a:t>
            </a:r>
            <a:r>
              <a:rPr lang="pt-PT" b="1" smtClean="0">
                <a:solidFill>
                  <a:srgbClr val="00B0F0"/>
                </a:solidFill>
              </a:rPr>
              <a:t>]</a:t>
            </a:r>
            <a:endParaRPr lang="cs-CZ" b="1">
              <a:solidFill>
                <a:srgbClr val="00B0F0"/>
              </a:solidFill>
            </a:endParaRPr>
          </a:p>
        </p:txBody>
      </p:sp>
    </p:spTree>
    <p:extLst>
      <p:ext uri="{BB962C8B-B14F-4D97-AF65-F5344CB8AC3E}">
        <p14:creationId xmlns:p14="http://schemas.microsoft.com/office/powerpoint/2010/main" val="4100155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i="1" smtClean="0">
                <a:solidFill>
                  <a:schemeClr val="tx2">
                    <a:lumMod val="40000"/>
                    <a:lumOff val="60000"/>
                  </a:schemeClr>
                </a:solidFill>
              </a:rPr>
              <a:t>O futuro Ip</a:t>
            </a:r>
            <a:endParaRPr lang="cs-CZ" b="1" i="1">
              <a:solidFill>
                <a:schemeClr val="tx2">
                  <a:lumMod val="40000"/>
                  <a:lumOff val="60000"/>
                </a:schemeClr>
              </a:solidFill>
            </a:endParaRPr>
          </a:p>
        </p:txBody>
      </p:sp>
      <p:sp>
        <p:nvSpPr>
          <p:cNvPr id="3" name="Zástupný symbol pro obsah 2"/>
          <p:cNvSpPr>
            <a:spLocks noGrp="1"/>
          </p:cNvSpPr>
          <p:nvPr>
            <p:ph idx="1"/>
          </p:nvPr>
        </p:nvSpPr>
        <p:spPr>
          <a:xfrm>
            <a:off x="395536" y="1628800"/>
            <a:ext cx="8229600" cy="4525963"/>
          </a:xfrm>
        </p:spPr>
        <p:txBody>
          <a:bodyPr>
            <a:normAutofit fontScale="92500" lnSpcReduction="10000"/>
          </a:bodyPr>
          <a:lstStyle/>
          <a:p>
            <a:pPr marL="0" indent="0" algn="just">
              <a:buNone/>
            </a:pPr>
            <a:r>
              <a:rPr lang="pt-PT" smtClean="0"/>
              <a:t>As construções  típicas</a:t>
            </a:r>
          </a:p>
          <a:p>
            <a:pPr marL="0" indent="0" algn="just">
              <a:buNone/>
            </a:pPr>
            <a:r>
              <a:rPr lang="pt-PT" smtClean="0"/>
              <a:t> </a:t>
            </a:r>
            <a:r>
              <a:rPr lang="pt-PT" b="1"/>
              <a:t>SP = [Prep+Det+N].</a:t>
            </a:r>
            <a:endParaRPr lang="cs-CZ" b="1"/>
          </a:p>
          <a:p>
            <a:pPr marL="0" indent="0" algn="just">
              <a:buNone/>
            </a:pPr>
            <a:r>
              <a:rPr lang="pt-PT" b="1" smtClean="0"/>
              <a:t>SP</a:t>
            </a:r>
            <a:r>
              <a:rPr lang="pt-PT" b="1"/>
              <a:t>= [Prep+Det+</a:t>
            </a:r>
            <a:r>
              <a:rPr lang="pt-PT" b="1">
                <a:solidFill>
                  <a:schemeClr val="accent2">
                    <a:lumMod val="60000"/>
                    <a:lumOff val="40000"/>
                  </a:schemeClr>
                </a:solidFill>
              </a:rPr>
              <a:t>Adj</a:t>
            </a:r>
            <a:r>
              <a:rPr lang="pt-PT" b="1"/>
              <a:t>+N] </a:t>
            </a:r>
            <a:r>
              <a:rPr lang="pt-PT" b="1" smtClean="0"/>
              <a:t> </a:t>
            </a:r>
            <a:r>
              <a:rPr lang="pt-PT" smtClean="0"/>
              <a:t>modificador </a:t>
            </a:r>
            <a:r>
              <a:rPr lang="pt-PT" b="1" i="1">
                <a:solidFill>
                  <a:schemeClr val="accent2">
                    <a:lumMod val="60000"/>
                    <a:lumOff val="40000"/>
                  </a:schemeClr>
                </a:solidFill>
              </a:rPr>
              <a:t>próximo</a:t>
            </a:r>
            <a:r>
              <a:rPr lang="pt-PT">
                <a:solidFill>
                  <a:schemeClr val="accent2">
                    <a:lumMod val="60000"/>
                    <a:lumOff val="40000"/>
                  </a:schemeClr>
                </a:solidFill>
              </a:rPr>
              <a:t> </a:t>
            </a:r>
            <a:endParaRPr lang="pt-PT" smtClean="0">
              <a:solidFill>
                <a:schemeClr val="accent2">
                  <a:lumMod val="60000"/>
                  <a:lumOff val="40000"/>
                </a:schemeClr>
              </a:solidFill>
            </a:endParaRPr>
          </a:p>
          <a:p>
            <a:pPr marL="0" indent="0" algn="just">
              <a:buNone/>
            </a:pPr>
            <a:endParaRPr lang="cs-CZ"/>
          </a:p>
          <a:p>
            <a:r>
              <a:rPr lang="pt-PT"/>
              <a:t> </a:t>
            </a:r>
            <a:r>
              <a:rPr lang="pt-PT" i="1" smtClean="0"/>
              <a:t>Vai </a:t>
            </a:r>
            <a:r>
              <a:rPr lang="pt-PT" i="1"/>
              <a:t>chegar </a:t>
            </a:r>
            <a:r>
              <a:rPr lang="pt-PT" b="1" i="1"/>
              <a:t>na quarta-feira</a:t>
            </a:r>
            <a:r>
              <a:rPr lang="pt-PT" i="1"/>
              <a:t>.			</a:t>
            </a:r>
            <a:r>
              <a:rPr lang="pt-PT" i="1" smtClean="0"/>
              <a:t>  </a:t>
            </a:r>
            <a:r>
              <a:rPr lang="pt-PT" b="1">
                <a:solidFill>
                  <a:srgbClr val="00B0F0"/>
                </a:solidFill>
              </a:rPr>
              <a:t>[Prep+Det +N</a:t>
            </a:r>
            <a:r>
              <a:rPr lang="pt-PT" b="1" smtClean="0">
                <a:solidFill>
                  <a:srgbClr val="00B0F0"/>
                </a:solidFill>
              </a:rPr>
              <a:t>]</a:t>
            </a:r>
            <a:endParaRPr lang="cs-CZ" b="1" smtClean="0">
              <a:solidFill>
                <a:srgbClr val="00B0F0"/>
              </a:solidFill>
            </a:endParaRPr>
          </a:p>
          <a:p>
            <a:endParaRPr lang="cs-CZ"/>
          </a:p>
          <a:p>
            <a:r>
              <a:rPr lang="pt-PT" b="1" i="1"/>
              <a:t>Na próxima terça</a:t>
            </a:r>
            <a:r>
              <a:rPr lang="pt-PT" i="1"/>
              <a:t> (-feira) haverá um desfile. 	</a:t>
            </a:r>
            <a:r>
              <a:rPr lang="pt-PT" i="1" smtClean="0"/>
              <a:t>  </a:t>
            </a:r>
            <a:r>
              <a:rPr lang="pt-PT" b="1">
                <a:solidFill>
                  <a:srgbClr val="00B0F0"/>
                </a:solidFill>
              </a:rPr>
              <a:t>[Prep+Det+Adj+N]</a:t>
            </a:r>
            <a:endParaRPr lang="cs-CZ" b="1">
              <a:solidFill>
                <a:srgbClr val="00B0F0"/>
              </a:solidFill>
            </a:endParaRPr>
          </a:p>
          <a:p>
            <a:endParaRPr lang="cs-CZ"/>
          </a:p>
        </p:txBody>
      </p:sp>
      <p:sp>
        <p:nvSpPr>
          <p:cNvPr id="4" name="Zahnutá šipka nahoru 3"/>
          <p:cNvSpPr/>
          <p:nvPr/>
        </p:nvSpPr>
        <p:spPr>
          <a:xfrm>
            <a:off x="3203848" y="2996952"/>
            <a:ext cx="3384376" cy="576064"/>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Tree>
    <p:extLst>
      <p:ext uri="{BB962C8B-B14F-4D97-AF65-F5344CB8AC3E}">
        <p14:creationId xmlns:p14="http://schemas.microsoft.com/office/powerpoint/2010/main" val="3347715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0"/>
                                        <p:tgtEl>
                                          <p:spTgt spid="3">
                                            <p:txEl>
                                              <p:pRg st="4" end="4"/>
                                            </p:txEl>
                                          </p:spTgt>
                                        </p:tgtEl>
                                      </p:cBhvr>
                                    </p:animEffect>
                                    <p:anim calcmode="lin" valueType="num">
                                      <p:cBhvr>
                                        <p:cTn id="8" dur="5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6" end="6"/>
                                            </p:txEl>
                                          </p:spTgt>
                                        </p:tgtEl>
                                        <p:attrNameLst>
                                          <p:attrName>style.visibility</p:attrName>
                                        </p:attrNameLst>
                                      </p:cBhvr>
                                      <p:to>
                                        <p:strVal val="visible"/>
                                      </p:to>
                                    </p:set>
                                    <p:anim calcmode="lin" valueType="num">
                                      <p:cBhvr additive="base">
                                        <p:cTn id="14" dur="5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5" dur="5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i="1" smtClean="0">
                <a:solidFill>
                  <a:schemeClr val="tx2">
                    <a:lumMod val="40000"/>
                    <a:lumOff val="60000"/>
                  </a:schemeClr>
                </a:solidFill>
              </a:rPr>
              <a:t>O futuro Ip</a:t>
            </a:r>
            <a:endParaRPr lang="cs-CZ" b="1" i="1">
              <a:solidFill>
                <a:schemeClr val="tx2">
                  <a:lumMod val="40000"/>
                  <a:lumOff val="60000"/>
                </a:schemeClr>
              </a:solidFill>
            </a:endParaRPr>
          </a:p>
        </p:txBody>
      </p:sp>
      <p:sp>
        <p:nvSpPr>
          <p:cNvPr id="3" name="Zástupný symbol pro obsah 2"/>
          <p:cNvSpPr>
            <a:spLocks noGrp="1"/>
          </p:cNvSpPr>
          <p:nvPr>
            <p:ph idx="1"/>
          </p:nvPr>
        </p:nvSpPr>
        <p:spPr>
          <a:xfrm>
            <a:off x="457200" y="1340768"/>
            <a:ext cx="8229600" cy="5688632"/>
          </a:xfrm>
        </p:spPr>
        <p:txBody>
          <a:bodyPr>
            <a:normAutofit fontScale="70000" lnSpcReduction="20000"/>
          </a:bodyPr>
          <a:lstStyle/>
          <a:p>
            <a:pPr marL="0" indent="0" algn="ctr">
              <a:buNone/>
            </a:pPr>
            <a:endParaRPr lang="pt-PT" smtClean="0"/>
          </a:p>
          <a:p>
            <a:pPr marL="0" indent="0" algn="ctr">
              <a:buNone/>
            </a:pPr>
            <a:r>
              <a:rPr lang="pt-PT" smtClean="0"/>
              <a:t>Textos com </a:t>
            </a:r>
            <a:r>
              <a:rPr lang="pt-PT" b="1"/>
              <a:t>um maior grau de formalidade </a:t>
            </a:r>
            <a:r>
              <a:rPr lang="pt-PT" b="1" smtClean="0"/>
              <a:t>: </a:t>
            </a:r>
            <a:r>
              <a:rPr lang="pt-PT" smtClean="0"/>
              <a:t> </a:t>
            </a:r>
          </a:p>
          <a:p>
            <a:pPr marL="0" indent="0" algn="ctr">
              <a:buNone/>
            </a:pPr>
            <a:r>
              <a:rPr lang="pt-PT" b="1" smtClean="0">
                <a:solidFill>
                  <a:srgbClr val="00B0F0"/>
                </a:solidFill>
              </a:rPr>
              <a:t>[</a:t>
            </a:r>
            <a:r>
              <a:rPr lang="pt-PT" b="1">
                <a:solidFill>
                  <a:srgbClr val="00B0F0"/>
                </a:solidFill>
              </a:rPr>
              <a:t>N</a:t>
            </a:r>
            <a:r>
              <a:rPr lang="pt-PT" b="1" smtClean="0">
                <a:solidFill>
                  <a:srgbClr val="00B0F0"/>
                </a:solidFill>
              </a:rPr>
              <a:t>]; [</a:t>
            </a:r>
            <a:r>
              <a:rPr lang="pt-PT" b="1">
                <a:solidFill>
                  <a:srgbClr val="00B0F0"/>
                </a:solidFill>
              </a:rPr>
              <a:t>Adj+N</a:t>
            </a:r>
            <a:r>
              <a:rPr lang="pt-PT" b="1" smtClean="0">
                <a:solidFill>
                  <a:srgbClr val="00B0F0"/>
                </a:solidFill>
              </a:rPr>
              <a:t>];  [</a:t>
            </a:r>
            <a:r>
              <a:rPr lang="pt-PT" b="1">
                <a:solidFill>
                  <a:srgbClr val="00B0F0"/>
                </a:solidFill>
              </a:rPr>
              <a:t>N+Adj</a:t>
            </a:r>
            <a:r>
              <a:rPr lang="pt-PT" b="1" smtClean="0">
                <a:solidFill>
                  <a:srgbClr val="00B0F0"/>
                </a:solidFill>
              </a:rPr>
              <a:t>], </a:t>
            </a:r>
            <a:r>
              <a:rPr lang="cs-CZ" b="1" smtClean="0">
                <a:solidFill>
                  <a:srgbClr val="00B0F0"/>
                </a:solidFill>
              </a:rPr>
              <a:t> </a:t>
            </a:r>
            <a:r>
              <a:rPr lang="pt-PT" b="1">
                <a:solidFill>
                  <a:srgbClr val="00B0F0"/>
                </a:solidFill>
              </a:rPr>
              <a:t>[Prep+Det+N</a:t>
            </a:r>
            <a:r>
              <a:rPr lang="cs-CZ" b="1">
                <a:solidFill>
                  <a:srgbClr val="00B0F0"/>
                </a:solidFill>
              </a:rPr>
              <a:t>+Adj</a:t>
            </a:r>
            <a:r>
              <a:rPr lang="pt-PT" b="1">
                <a:solidFill>
                  <a:srgbClr val="00B0F0"/>
                </a:solidFill>
              </a:rPr>
              <a:t>]</a:t>
            </a:r>
            <a:endParaRPr lang="cs-CZ" b="1">
              <a:solidFill>
                <a:srgbClr val="00B0F0"/>
              </a:solidFill>
            </a:endParaRPr>
          </a:p>
          <a:p>
            <a:pPr marL="0" indent="0" algn="just">
              <a:buNone/>
            </a:pPr>
            <a:endParaRPr lang="cs-CZ" b="1">
              <a:solidFill>
                <a:srgbClr val="00B0F0"/>
              </a:solidFill>
            </a:endParaRPr>
          </a:p>
          <a:p>
            <a:pPr marL="0" indent="0">
              <a:buNone/>
            </a:pPr>
            <a:endParaRPr lang="pt-PT" i="1" smtClean="0"/>
          </a:p>
          <a:p>
            <a:pPr marL="0" indent="0">
              <a:buNone/>
            </a:pPr>
            <a:r>
              <a:rPr lang="pt-PT" i="1" smtClean="0"/>
              <a:t>A </a:t>
            </a:r>
            <a:r>
              <a:rPr lang="pt-PT" i="1"/>
              <a:t>próxima reunião plenária terá lugar no dia 19 de março, </a:t>
            </a:r>
            <a:r>
              <a:rPr lang="pt-PT" b="1" i="1"/>
              <a:t>quarta-feira</a:t>
            </a:r>
            <a:r>
              <a:rPr lang="pt-PT" i="1"/>
              <a:t>, pelas 15 horas.   </a:t>
            </a:r>
            <a:r>
              <a:rPr lang="cs-CZ" i="1" smtClean="0"/>
              <a:t>                                                                             </a:t>
            </a:r>
            <a:r>
              <a:rPr lang="pt-PT" b="1" i="1" smtClean="0">
                <a:solidFill>
                  <a:srgbClr val="00B0F0"/>
                </a:solidFill>
              </a:rPr>
              <a:t>  </a:t>
            </a:r>
            <a:r>
              <a:rPr lang="pt-PT" b="1" smtClean="0">
                <a:solidFill>
                  <a:srgbClr val="00B0F0"/>
                </a:solidFill>
              </a:rPr>
              <a:t>[</a:t>
            </a:r>
            <a:r>
              <a:rPr lang="pt-PT" b="1">
                <a:solidFill>
                  <a:srgbClr val="00B0F0"/>
                </a:solidFill>
              </a:rPr>
              <a:t>N</a:t>
            </a:r>
            <a:r>
              <a:rPr lang="pt-PT" b="1" smtClean="0">
                <a:solidFill>
                  <a:srgbClr val="00B0F0"/>
                </a:solidFill>
              </a:rPr>
              <a:t>]</a:t>
            </a:r>
            <a:endParaRPr lang="cs-CZ" b="1">
              <a:solidFill>
                <a:srgbClr val="00B0F0"/>
              </a:solidFill>
            </a:endParaRPr>
          </a:p>
          <a:p>
            <a:pPr marL="0" indent="0">
              <a:buNone/>
            </a:pPr>
            <a:endParaRPr lang="cs-CZ" i="1" smtClean="0"/>
          </a:p>
          <a:p>
            <a:pPr marL="0" indent="0">
              <a:buNone/>
            </a:pPr>
            <a:r>
              <a:rPr lang="cs-CZ" i="1" smtClean="0"/>
              <a:t>…a  </a:t>
            </a:r>
            <a:r>
              <a:rPr lang="cs-CZ" i="1"/>
              <a:t>argumentação deve ser apresentada até 9 de Setembro</a:t>
            </a:r>
            <a:r>
              <a:rPr lang="cs-CZ" b="1" i="1"/>
              <a:t>, próxima </a:t>
            </a:r>
            <a:r>
              <a:rPr lang="cs-CZ" b="1" i="1" smtClean="0"/>
              <a:t>sexta-feira. </a:t>
            </a:r>
            <a:r>
              <a:rPr lang="pt-PT" b="1" smtClean="0">
                <a:solidFill>
                  <a:srgbClr val="00B0F0"/>
                </a:solidFill>
              </a:rPr>
              <a:t>      </a:t>
            </a:r>
            <a:r>
              <a:rPr lang="cs-CZ" b="1" smtClean="0">
                <a:solidFill>
                  <a:srgbClr val="00B0F0"/>
                </a:solidFill>
              </a:rPr>
              <a:t>                                                                                     </a:t>
            </a:r>
            <a:r>
              <a:rPr lang="pt-PT" b="1" smtClean="0">
                <a:solidFill>
                  <a:srgbClr val="00B0F0"/>
                </a:solidFill>
              </a:rPr>
              <a:t>[</a:t>
            </a:r>
            <a:r>
              <a:rPr lang="pt-PT" b="1">
                <a:solidFill>
                  <a:srgbClr val="00B0F0"/>
                </a:solidFill>
              </a:rPr>
              <a:t>Adj+N</a:t>
            </a:r>
            <a:r>
              <a:rPr lang="pt-PT" b="1" smtClean="0">
                <a:solidFill>
                  <a:srgbClr val="00B0F0"/>
                </a:solidFill>
              </a:rPr>
              <a:t>]</a:t>
            </a:r>
            <a:endParaRPr lang="cs-CZ" b="1" smtClean="0">
              <a:solidFill>
                <a:srgbClr val="00B0F0"/>
              </a:solidFill>
            </a:endParaRPr>
          </a:p>
          <a:p>
            <a:pPr marL="0" indent="0">
              <a:buNone/>
            </a:pPr>
            <a:endParaRPr lang="cs-CZ"/>
          </a:p>
          <a:p>
            <a:pPr marL="0" indent="0">
              <a:buNone/>
            </a:pPr>
            <a:r>
              <a:rPr lang="cs-CZ" i="1"/>
              <a:t>O FC Porto jogará… </a:t>
            </a:r>
            <a:r>
              <a:rPr lang="cs-CZ" b="1" i="1"/>
              <a:t>quarta-feira próxima</a:t>
            </a:r>
            <a:r>
              <a:rPr lang="cs-CZ" i="1"/>
              <a:t>… </a:t>
            </a:r>
            <a:r>
              <a:rPr lang="cs-CZ" i="1" smtClean="0"/>
              <a:t>                     </a:t>
            </a:r>
            <a:r>
              <a:rPr lang="pt-PT" i="1" smtClean="0"/>
              <a:t>   </a:t>
            </a:r>
            <a:r>
              <a:rPr lang="cs-CZ" b="1" i="1" smtClean="0">
                <a:solidFill>
                  <a:srgbClr val="00B0F0"/>
                </a:solidFill>
              </a:rPr>
              <a:t>        </a:t>
            </a:r>
            <a:r>
              <a:rPr lang="pt-PT" b="1" i="1" smtClean="0">
                <a:solidFill>
                  <a:srgbClr val="00B0F0"/>
                </a:solidFill>
              </a:rPr>
              <a:t>   </a:t>
            </a:r>
            <a:r>
              <a:rPr lang="pt-PT" b="1" smtClean="0">
                <a:solidFill>
                  <a:srgbClr val="00B0F0"/>
                </a:solidFill>
              </a:rPr>
              <a:t>[</a:t>
            </a:r>
            <a:r>
              <a:rPr lang="pt-PT" b="1">
                <a:solidFill>
                  <a:srgbClr val="00B0F0"/>
                </a:solidFill>
              </a:rPr>
              <a:t>N+Adj]</a:t>
            </a:r>
            <a:endParaRPr lang="cs-CZ" b="1">
              <a:solidFill>
                <a:srgbClr val="00B0F0"/>
              </a:solidFill>
            </a:endParaRPr>
          </a:p>
          <a:p>
            <a:pPr marL="0" indent="0">
              <a:buNone/>
            </a:pPr>
            <a:endParaRPr lang="cs-CZ" i="1" smtClean="0"/>
          </a:p>
          <a:p>
            <a:pPr marL="0" indent="0">
              <a:buNone/>
            </a:pPr>
            <a:r>
              <a:rPr lang="cs-CZ" i="1" smtClean="0"/>
              <a:t>Após</a:t>
            </a:r>
            <a:r>
              <a:rPr lang="cs-CZ" i="1"/>
              <a:t>, </a:t>
            </a:r>
            <a:r>
              <a:rPr lang="cs-CZ" b="1" i="1"/>
              <a:t>na quarta-feira próxima</a:t>
            </a:r>
            <a:r>
              <a:rPr lang="cs-CZ" i="1"/>
              <a:t>, ser produzida a acusação definitiva… </a:t>
            </a:r>
            <a:r>
              <a:rPr lang="pt-PT" i="1"/>
              <a:t>    </a:t>
            </a:r>
            <a:r>
              <a:rPr lang="pt-PT"/>
              <a:t> </a:t>
            </a:r>
            <a:r>
              <a:rPr lang="cs-CZ" b="1" smtClean="0">
                <a:solidFill>
                  <a:srgbClr val="00B0F0"/>
                </a:solidFill>
              </a:rPr>
              <a:t>                                                                                                        </a:t>
            </a:r>
            <a:r>
              <a:rPr lang="pt-PT" b="1">
                <a:solidFill>
                  <a:srgbClr val="00B0F0"/>
                </a:solidFill>
              </a:rPr>
              <a:t> </a:t>
            </a:r>
            <a:r>
              <a:rPr lang="pt-PT" b="1" smtClean="0">
                <a:solidFill>
                  <a:srgbClr val="00B0F0"/>
                </a:solidFill>
              </a:rPr>
              <a:t>       </a:t>
            </a:r>
          </a:p>
          <a:p>
            <a:pPr marL="0" indent="0">
              <a:buNone/>
            </a:pPr>
            <a:r>
              <a:rPr lang="pt-PT" b="1" smtClean="0">
                <a:solidFill>
                  <a:srgbClr val="00B0F0"/>
                </a:solidFill>
              </a:rPr>
              <a:t>                                                                                            [Prep+Det+N</a:t>
            </a:r>
            <a:r>
              <a:rPr lang="cs-CZ" b="1" smtClean="0">
                <a:solidFill>
                  <a:srgbClr val="00B0F0"/>
                </a:solidFill>
              </a:rPr>
              <a:t>+Adj</a:t>
            </a:r>
            <a:r>
              <a:rPr lang="pt-PT" b="1" smtClean="0">
                <a:solidFill>
                  <a:srgbClr val="00B0F0"/>
                </a:solidFill>
              </a:rPr>
              <a:t>]</a:t>
            </a:r>
            <a:endParaRPr lang="cs-CZ" b="1">
              <a:solidFill>
                <a:srgbClr val="00B0F0"/>
              </a:solidFill>
            </a:endParaRPr>
          </a:p>
        </p:txBody>
      </p:sp>
    </p:spTree>
    <p:extLst>
      <p:ext uri="{BB962C8B-B14F-4D97-AF65-F5344CB8AC3E}">
        <p14:creationId xmlns:p14="http://schemas.microsoft.com/office/powerpoint/2010/main" val="2605601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7" dur="500"/>
                                        <p:tgtEl>
                                          <p:spTgt spid="3">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7" end="7"/>
                                            </p:txEl>
                                          </p:spTgt>
                                        </p:tgtEl>
                                        <p:attrNameLst>
                                          <p:attrName>style.visibility</p:attrName>
                                        </p:attrNameLst>
                                      </p:cBhvr>
                                      <p:to>
                                        <p:strVal val="visible"/>
                                      </p:to>
                                    </p:set>
                                    <p:animEffect transition="in" filter="randombar(horizontal)">
                                      <p:cBhvr>
                                        <p:cTn id="12" dur="500"/>
                                        <p:tgtEl>
                                          <p:spTgt spid="3">
                                            <p:txEl>
                                              <p:pRg st="7" end="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animEffect transition="in" filter="randombar(horizontal)">
                                      <p:cBhvr>
                                        <p:cTn id="17" dur="500"/>
                                        <p:tgtEl>
                                          <p:spTgt spid="3">
                                            <p:txEl>
                                              <p:pRg st="9" end="9"/>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11" end="11"/>
                                            </p:txEl>
                                          </p:spTgt>
                                        </p:tgtEl>
                                        <p:attrNameLst>
                                          <p:attrName>style.visibility</p:attrName>
                                        </p:attrNameLst>
                                      </p:cBhvr>
                                      <p:to>
                                        <p:strVal val="visible"/>
                                      </p:to>
                                    </p:set>
                                    <p:animEffect transition="in" filter="randombar(horizontal)">
                                      <p:cBhvr>
                                        <p:cTn id="22" dur="500"/>
                                        <p:tgtEl>
                                          <p:spTgt spid="3">
                                            <p:txEl>
                                              <p:pRg st="11" end="1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animEffect transition="in" filter="randombar(horizontal)">
                                      <p:cBhvr>
                                        <p:cTn id="27"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t-PT" b="1" i="1" smtClean="0">
                <a:solidFill>
                  <a:srgbClr val="00B050"/>
                </a:solidFill>
              </a:rPr>
              <a:t>a 2ª fase: </a:t>
            </a:r>
            <a:r>
              <a:rPr lang="pt-PT" b="1" smtClean="0">
                <a:solidFill>
                  <a:srgbClr val="FF0000"/>
                </a:solidFill>
              </a:rPr>
              <a:t> método indutivo</a:t>
            </a:r>
            <a:endParaRPr lang="cs-CZ" b="1">
              <a:solidFill>
                <a:srgbClr val="FF0000"/>
              </a:solidFill>
            </a:endParaRPr>
          </a:p>
        </p:txBody>
      </p:sp>
      <p:sp>
        <p:nvSpPr>
          <p:cNvPr id="3" name="Zástupný symbol pro obsah 2"/>
          <p:cNvSpPr>
            <a:spLocks noGrp="1"/>
          </p:cNvSpPr>
          <p:nvPr>
            <p:ph idx="1"/>
          </p:nvPr>
        </p:nvSpPr>
        <p:spPr/>
        <p:txBody>
          <a:bodyPr/>
          <a:lstStyle/>
          <a:p>
            <a:endParaRPr lang="pt-PT" b="1" smtClean="0">
              <a:effectLst/>
            </a:endParaRPr>
          </a:p>
          <a:p>
            <a:pPr algn="just"/>
            <a:r>
              <a:rPr lang="pt-PT" b="1" smtClean="0">
                <a:effectLst/>
              </a:rPr>
              <a:t>Método indutivo</a:t>
            </a:r>
            <a:r>
              <a:rPr lang="pt-PT" smtClean="0">
                <a:effectLst/>
              </a:rPr>
              <a:t> ou </a:t>
            </a:r>
            <a:r>
              <a:rPr lang="pt-PT" b="1" smtClean="0">
                <a:effectLst/>
              </a:rPr>
              <a:t>indução</a:t>
            </a:r>
            <a:r>
              <a:rPr lang="pt-PT" smtClean="0">
                <a:effectLst/>
              </a:rPr>
              <a:t> é o raciocínio que, após considerar </a:t>
            </a:r>
            <a:r>
              <a:rPr lang="pt-PT" b="1" smtClean="0">
                <a:effectLst/>
              </a:rPr>
              <a:t>um número suficiente de casos particulares</a:t>
            </a:r>
            <a:r>
              <a:rPr lang="pt-PT" smtClean="0">
                <a:effectLst/>
              </a:rPr>
              <a:t>, conclui uma verdade geral. A indução, ao contrário da dedução, </a:t>
            </a:r>
            <a:r>
              <a:rPr lang="pt-PT" b="1" smtClean="0">
                <a:effectLst/>
              </a:rPr>
              <a:t>parte de dados particulares da experiência</a:t>
            </a:r>
            <a:r>
              <a:rPr lang="pt-PT" smtClean="0">
                <a:effectLst/>
              </a:rPr>
              <a:t>.</a:t>
            </a:r>
            <a:endParaRPr lang="cs-CZ"/>
          </a:p>
        </p:txBody>
      </p:sp>
    </p:spTree>
    <p:extLst>
      <p:ext uri="{BB962C8B-B14F-4D97-AF65-F5344CB8AC3E}">
        <p14:creationId xmlns:p14="http://schemas.microsoft.com/office/powerpoint/2010/main" val="34470429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pt-PT" b="1" i="1" smtClean="0">
                <a:solidFill>
                  <a:schemeClr val="tx2">
                    <a:lumMod val="40000"/>
                    <a:lumOff val="60000"/>
                  </a:schemeClr>
                </a:solidFill>
              </a:rPr>
              <a:t>Ip - flutuação </a:t>
            </a:r>
            <a:r>
              <a:rPr lang="pt-PT" b="1" i="1">
                <a:solidFill>
                  <a:schemeClr val="tx2">
                    <a:lumMod val="40000"/>
                    <a:lumOff val="60000"/>
                  </a:schemeClr>
                </a:solidFill>
              </a:rPr>
              <a:t>do modificador </a:t>
            </a:r>
            <a:r>
              <a:rPr lang="pt-PT" b="1" i="1" smtClean="0">
                <a:solidFill>
                  <a:schemeClr val="tx2">
                    <a:lumMod val="40000"/>
                    <a:lumOff val="60000"/>
                  </a:schemeClr>
                </a:solidFill>
              </a:rPr>
              <a:t>“próximo”</a:t>
            </a:r>
            <a:endParaRPr lang="cs-CZ" b="1">
              <a:solidFill>
                <a:schemeClr val="tx2">
                  <a:lumMod val="40000"/>
                  <a:lumOff val="60000"/>
                </a:schemeClr>
              </a:solidFill>
            </a:endParaRPr>
          </a:p>
        </p:txBody>
      </p:sp>
      <p:sp>
        <p:nvSpPr>
          <p:cNvPr id="3" name="Zástupný symbol pro obsah 2"/>
          <p:cNvSpPr>
            <a:spLocks noGrp="1"/>
          </p:cNvSpPr>
          <p:nvPr>
            <p:ph idx="1"/>
          </p:nvPr>
        </p:nvSpPr>
        <p:spPr>
          <a:xfrm>
            <a:off x="457200" y="1783357"/>
            <a:ext cx="8229600" cy="4525963"/>
          </a:xfrm>
        </p:spPr>
        <p:txBody>
          <a:bodyPr>
            <a:normAutofit/>
          </a:bodyPr>
          <a:lstStyle/>
          <a:p>
            <a:endParaRPr lang="cs-CZ" b="1">
              <a:solidFill>
                <a:srgbClr val="00B0F0"/>
              </a:solidFill>
            </a:endParaRPr>
          </a:p>
          <a:p>
            <a:pPr marL="0" indent="0" algn="ctr">
              <a:buNone/>
            </a:pPr>
            <a:r>
              <a:rPr lang="pt-PT" smtClean="0"/>
              <a:t>A </a:t>
            </a:r>
            <a:r>
              <a:rPr lang="pt-PT" smtClean="0">
                <a:solidFill>
                  <a:srgbClr val="FF0000"/>
                </a:solidFill>
              </a:rPr>
              <a:t>[</a:t>
            </a:r>
            <a:r>
              <a:rPr lang="pt-PT" b="1">
                <a:solidFill>
                  <a:srgbClr val="FF0000"/>
                </a:solidFill>
              </a:rPr>
              <a:t>Prep+Det+</a:t>
            </a:r>
            <a:r>
              <a:rPr lang="pt-PT" b="1">
                <a:solidFill>
                  <a:schemeClr val="tx2">
                    <a:lumMod val="60000"/>
                    <a:lumOff val="40000"/>
                  </a:schemeClr>
                </a:solidFill>
              </a:rPr>
              <a:t>Adj</a:t>
            </a:r>
            <a:r>
              <a:rPr lang="pt-PT" b="1">
                <a:solidFill>
                  <a:srgbClr val="FF0000"/>
                </a:solidFill>
              </a:rPr>
              <a:t>+N</a:t>
            </a:r>
            <a:r>
              <a:rPr lang="pt-PT">
                <a:solidFill>
                  <a:srgbClr val="FF0000"/>
                </a:solidFill>
              </a:rPr>
              <a:t>] x [</a:t>
            </a:r>
            <a:r>
              <a:rPr lang="pt-PT" b="1" smtClean="0">
                <a:solidFill>
                  <a:srgbClr val="FF0000"/>
                </a:solidFill>
              </a:rPr>
              <a:t>Prep+Det+N+</a:t>
            </a:r>
            <a:r>
              <a:rPr lang="pt-PT" b="1" smtClean="0">
                <a:solidFill>
                  <a:schemeClr val="tx2">
                    <a:lumMod val="60000"/>
                    <a:lumOff val="40000"/>
                  </a:schemeClr>
                </a:solidFill>
              </a:rPr>
              <a:t>Adj</a:t>
            </a:r>
            <a:r>
              <a:rPr lang="pt-PT" smtClean="0">
                <a:solidFill>
                  <a:srgbClr val="FF0000"/>
                </a:solidFill>
              </a:rPr>
              <a:t>] </a:t>
            </a:r>
            <a:endParaRPr lang="pt-PT">
              <a:solidFill>
                <a:srgbClr val="FF0000"/>
              </a:solidFill>
            </a:endParaRPr>
          </a:p>
          <a:p>
            <a:pPr marL="0" indent="0" algn="ctr">
              <a:buNone/>
            </a:pPr>
            <a:endParaRPr lang="pt-PT" smtClean="0">
              <a:solidFill>
                <a:srgbClr val="FF0000"/>
              </a:solidFill>
            </a:endParaRPr>
          </a:p>
          <a:p>
            <a:pPr marL="0" indent="0" algn="ctr">
              <a:buNone/>
            </a:pPr>
            <a:r>
              <a:rPr lang="pt-PT" b="1" smtClean="0">
                <a:solidFill>
                  <a:srgbClr val="FF0000"/>
                </a:solidFill>
              </a:rPr>
              <a:t>[N+</a:t>
            </a:r>
            <a:r>
              <a:rPr lang="pt-PT" b="1" smtClean="0">
                <a:solidFill>
                  <a:schemeClr val="tx2">
                    <a:lumMod val="60000"/>
                    <a:lumOff val="40000"/>
                  </a:schemeClr>
                </a:solidFill>
              </a:rPr>
              <a:t>Adj</a:t>
            </a:r>
            <a:r>
              <a:rPr lang="pt-PT" b="1">
                <a:solidFill>
                  <a:srgbClr val="FF0000"/>
                </a:solidFill>
              </a:rPr>
              <a:t>] </a:t>
            </a:r>
            <a:r>
              <a:rPr lang="pt-PT">
                <a:solidFill>
                  <a:srgbClr val="FF0000"/>
                </a:solidFill>
              </a:rPr>
              <a:t>x</a:t>
            </a:r>
            <a:r>
              <a:rPr lang="pt-PT" b="1">
                <a:solidFill>
                  <a:srgbClr val="FF0000"/>
                </a:solidFill>
              </a:rPr>
              <a:t> </a:t>
            </a:r>
            <a:r>
              <a:rPr lang="pt-PT" b="1" smtClean="0">
                <a:solidFill>
                  <a:srgbClr val="FF0000"/>
                </a:solidFill>
              </a:rPr>
              <a:t>[</a:t>
            </a:r>
            <a:r>
              <a:rPr lang="pt-PT" b="1" smtClean="0">
                <a:solidFill>
                  <a:schemeClr val="tx2">
                    <a:lumMod val="60000"/>
                    <a:lumOff val="40000"/>
                  </a:schemeClr>
                </a:solidFill>
              </a:rPr>
              <a:t>Adj</a:t>
            </a:r>
            <a:r>
              <a:rPr lang="pt-PT" b="1" smtClean="0">
                <a:solidFill>
                  <a:srgbClr val="FF0000"/>
                </a:solidFill>
              </a:rPr>
              <a:t>+N]</a:t>
            </a:r>
            <a:endParaRPr lang="pt-PT" b="1">
              <a:solidFill>
                <a:srgbClr val="FF0000"/>
              </a:solidFill>
            </a:endParaRPr>
          </a:p>
          <a:p>
            <a:pPr marL="0" indent="0" algn="ctr">
              <a:buNone/>
            </a:pPr>
            <a:endParaRPr lang="pt-PT" b="1" smtClean="0">
              <a:solidFill>
                <a:srgbClr val="FF0000"/>
              </a:solidFill>
            </a:endParaRPr>
          </a:p>
          <a:p>
            <a:pPr marL="0" indent="0" algn="ctr">
              <a:buNone/>
            </a:pPr>
            <a:r>
              <a:rPr lang="pt-PT" b="1" smtClean="0">
                <a:solidFill>
                  <a:srgbClr val="FF0000"/>
                </a:solidFill>
              </a:rPr>
              <a:t>[Det+</a:t>
            </a:r>
            <a:r>
              <a:rPr lang="pt-PT" b="1" smtClean="0">
                <a:solidFill>
                  <a:schemeClr val="tx2">
                    <a:lumMod val="60000"/>
                    <a:lumOff val="40000"/>
                  </a:schemeClr>
                </a:solidFill>
              </a:rPr>
              <a:t>Adj</a:t>
            </a:r>
            <a:r>
              <a:rPr lang="pt-PT" b="1" smtClean="0">
                <a:solidFill>
                  <a:srgbClr val="FF0000"/>
                </a:solidFill>
              </a:rPr>
              <a:t>+N]  </a:t>
            </a:r>
            <a:r>
              <a:rPr lang="pt-PT">
                <a:solidFill>
                  <a:srgbClr val="FF0000"/>
                </a:solidFill>
              </a:rPr>
              <a:t>x</a:t>
            </a:r>
            <a:r>
              <a:rPr lang="pt-PT" b="1">
                <a:solidFill>
                  <a:srgbClr val="FF0000"/>
                </a:solidFill>
              </a:rPr>
              <a:t> [</a:t>
            </a:r>
            <a:r>
              <a:rPr lang="pt-PT" b="1" smtClean="0">
                <a:solidFill>
                  <a:srgbClr val="FF0000"/>
                </a:solidFill>
              </a:rPr>
              <a:t>Det+N+</a:t>
            </a:r>
            <a:r>
              <a:rPr lang="pt-PT" b="1" smtClean="0">
                <a:solidFill>
                  <a:schemeClr val="tx2">
                    <a:lumMod val="60000"/>
                    <a:lumOff val="40000"/>
                  </a:schemeClr>
                </a:solidFill>
              </a:rPr>
              <a:t>Adj</a:t>
            </a:r>
            <a:r>
              <a:rPr lang="pt-PT" b="1" smtClean="0">
                <a:solidFill>
                  <a:srgbClr val="FF0000"/>
                </a:solidFill>
              </a:rPr>
              <a:t>]  </a:t>
            </a:r>
            <a:endParaRPr lang="cs-CZ" b="1">
              <a:solidFill>
                <a:srgbClr val="FF0000"/>
              </a:solidFill>
            </a:endParaRPr>
          </a:p>
          <a:p>
            <a:pPr marL="0" indent="0" algn="ctr">
              <a:buNone/>
            </a:pPr>
            <a:endParaRPr lang="cs-CZ" b="1">
              <a:solidFill>
                <a:srgbClr val="FF0000"/>
              </a:solidFill>
            </a:endParaRPr>
          </a:p>
          <a:p>
            <a:endParaRPr lang="cs-CZ" b="1">
              <a:solidFill>
                <a:srgbClr val="00B0F0"/>
              </a:solidFill>
            </a:endParaRPr>
          </a:p>
          <a:p>
            <a:endParaRPr lang="cs-CZ" b="1">
              <a:solidFill>
                <a:srgbClr val="00B0F0"/>
              </a:solidFill>
            </a:endParaRPr>
          </a:p>
          <a:p>
            <a:endParaRPr lang="cs-CZ"/>
          </a:p>
          <a:p>
            <a:endParaRPr lang="cs-CZ" b="1">
              <a:solidFill>
                <a:srgbClr val="00B0F0"/>
              </a:solidFill>
            </a:endParaRPr>
          </a:p>
          <a:p>
            <a:endParaRPr lang="cs-CZ"/>
          </a:p>
          <a:p>
            <a:endParaRPr lang="cs-CZ"/>
          </a:p>
        </p:txBody>
      </p:sp>
    </p:spTree>
    <p:extLst>
      <p:ext uri="{BB962C8B-B14F-4D97-AF65-F5344CB8AC3E}">
        <p14:creationId xmlns:p14="http://schemas.microsoft.com/office/powerpoint/2010/main" val="12278279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274638"/>
            <a:ext cx="8928992" cy="1143000"/>
          </a:xfrm>
        </p:spPr>
        <p:txBody>
          <a:bodyPr>
            <a:normAutofit fontScale="90000"/>
          </a:bodyPr>
          <a:lstStyle/>
          <a:p>
            <a:pPr lvl="0" indent="449263" fontAlgn="base">
              <a:spcAft>
                <a:spcPct val="0"/>
              </a:spcAft>
            </a:pPr>
            <a:r>
              <a:rPr lang="pt-PT" altLang="cs-CZ" sz="3100" b="1" smtClean="0">
                <a:latin typeface="Arial" pitchFamily="34" charset="0"/>
                <a:ea typeface="Times New Roman" pitchFamily="18" charset="0"/>
                <a:cs typeface="Arial" pitchFamily="34" charset="0"/>
              </a:rPr>
              <a:t/>
            </a:r>
            <a:br>
              <a:rPr lang="pt-PT" altLang="cs-CZ" sz="3100" b="1" smtClean="0">
                <a:latin typeface="Arial" pitchFamily="34" charset="0"/>
                <a:ea typeface="Times New Roman" pitchFamily="18" charset="0"/>
                <a:cs typeface="Arial" pitchFamily="34" charset="0"/>
              </a:rPr>
            </a:br>
            <a:r>
              <a:rPr lang="pt-PT" altLang="cs-CZ" sz="3100" b="1">
                <a:latin typeface="Arial" pitchFamily="34" charset="0"/>
                <a:ea typeface="Times New Roman" pitchFamily="18" charset="0"/>
                <a:cs typeface="Arial" pitchFamily="34" charset="0"/>
              </a:rPr>
              <a:t/>
            </a:r>
            <a:br>
              <a:rPr lang="pt-PT" altLang="cs-CZ" sz="3100" b="1">
                <a:latin typeface="Arial" pitchFamily="34" charset="0"/>
                <a:ea typeface="Times New Roman" pitchFamily="18" charset="0"/>
                <a:cs typeface="Arial" pitchFamily="34" charset="0"/>
              </a:rPr>
            </a:br>
            <a:r>
              <a:rPr lang="pt-PT" altLang="cs-CZ" sz="3100" b="1" smtClean="0">
                <a:latin typeface="Arial" pitchFamily="34" charset="0"/>
                <a:ea typeface="Times New Roman" pitchFamily="18" charset="0"/>
                <a:cs typeface="Arial" pitchFamily="34" charset="0"/>
              </a:rPr>
              <a:t>Sintagma </a:t>
            </a:r>
            <a:r>
              <a:rPr lang="pt-PT" altLang="cs-CZ" sz="3100" b="1">
                <a:latin typeface="Arial" pitchFamily="34" charset="0"/>
                <a:ea typeface="Times New Roman" pitchFamily="18" charset="0"/>
                <a:cs typeface="Arial" pitchFamily="34" charset="0"/>
              </a:rPr>
              <a:t>preposicionado </a:t>
            </a:r>
            <a:r>
              <a:rPr lang="pt-PT" altLang="cs-CZ" sz="3100" b="1" smtClean="0">
                <a:latin typeface="Arial" pitchFamily="34" charset="0"/>
                <a:ea typeface="Times New Roman" pitchFamily="18" charset="0"/>
                <a:cs typeface="Arial" pitchFamily="34" charset="0"/>
              </a:rPr>
              <a:t/>
            </a:r>
            <a:br>
              <a:rPr lang="pt-PT" altLang="cs-CZ" sz="3100" b="1" smtClean="0">
                <a:latin typeface="Arial" pitchFamily="34" charset="0"/>
                <a:ea typeface="Times New Roman" pitchFamily="18" charset="0"/>
                <a:cs typeface="Arial" pitchFamily="34" charset="0"/>
              </a:rPr>
            </a:br>
            <a:r>
              <a:rPr lang="pt-PT" altLang="cs-CZ" sz="3100" b="1" smtClean="0">
                <a:latin typeface="Arial" pitchFamily="34" charset="0"/>
                <a:ea typeface="Times New Roman" pitchFamily="18" charset="0"/>
                <a:cs typeface="Arial" pitchFamily="34" charset="0"/>
              </a:rPr>
              <a:t>(</a:t>
            </a:r>
            <a:r>
              <a:rPr lang="pt-PT" altLang="cs-CZ" sz="3100" b="1">
                <a:latin typeface="Arial" pitchFamily="34" charset="0"/>
                <a:ea typeface="Times New Roman" pitchFamily="18" charset="0"/>
                <a:cs typeface="Arial" pitchFamily="34" charset="0"/>
              </a:rPr>
              <a:t>na próxima x-feira   </a:t>
            </a:r>
            <a:r>
              <a:rPr lang="pt-PT" altLang="cs-CZ" sz="3100" b="1" smtClean="0">
                <a:latin typeface="Arial" pitchFamily="34" charset="0"/>
                <a:ea typeface="Times New Roman" pitchFamily="18" charset="0"/>
                <a:cs typeface="Arial" pitchFamily="34" charset="0"/>
              </a:rPr>
              <a:t> </a:t>
            </a:r>
            <a:r>
              <a:rPr lang="pt-PT" altLang="cs-CZ" sz="3100" i="1">
                <a:latin typeface="Arial" pitchFamily="34" charset="0"/>
                <a:ea typeface="Times New Roman" pitchFamily="18" charset="0"/>
                <a:cs typeface="Arial" pitchFamily="34" charset="0"/>
              </a:rPr>
              <a:t>versus</a:t>
            </a:r>
            <a:r>
              <a:rPr lang="pt-PT" altLang="cs-CZ" sz="3100" b="1">
                <a:latin typeface="Arial" pitchFamily="34" charset="0"/>
                <a:ea typeface="Times New Roman" pitchFamily="18" charset="0"/>
                <a:cs typeface="Arial" pitchFamily="34" charset="0"/>
              </a:rPr>
              <a:t>  na x-feira próxima</a:t>
            </a:r>
            <a:r>
              <a:rPr lang="pt-PT" altLang="cs-CZ" b="1">
                <a:latin typeface="Arial" pitchFamily="34" charset="0"/>
                <a:ea typeface="Times New Roman" pitchFamily="18" charset="0"/>
                <a:cs typeface="Arial" pitchFamily="34" charset="0"/>
              </a:rPr>
              <a:t>)</a:t>
            </a:r>
            <a:r>
              <a:rPr lang="cs-CZ" altLang="cs-CZ">
                <a:latin typeface="Arial" pitchFamily="34" charset="0"/>
                <a:cs typeface="Arial" pitchFamily="34" charset="0"/>
              </a:rPr>
              <a:t/>
            </a:r>
            <a:br>
              <a:rPr lang="cs-CZ" altLang="cs-CZ">
                <a:latin typeface="Arial" pitchFamily="34" charset="0"/>
                <a:cs typeface="Arial" pitchFamily="34" charset="0"/>
              </a:rPr>
            </a:br>
            <a:r>
              <a:rPr lang="cs-CZ" altLang="cs-CZ" sz="3200">
                <a:latin typeface="Arial" pitchFamily="34" charset="0"/>
                <a:cs typeface="Arial" pitchFamily="34" charset="0"/>
              </a:rPr>
              <a:t/>
            </a:r>
            <a:br>
              <a:rPr lang="cs-CZ" altLang="cs-CZ" sz="3200">
                <a:latin typeface="Arial" pitchFamily="34" charset="0"/>
                <a:cs typeface="Arial" pitchFamily="34" charset="0"/>
              </a:rPr>
            </a:br>
            <a:endParaRPr lang="cs-CZ"/>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232433304"/>
              </p:ext>
            </p:extLst>
          </p:nvPr>
        </p:nvGraphicFramePr>
        <p:xfrm>
          <a:off x="611560" y="1844820"/>
          <a:ext cx="7992887" cy="4464500"/>
        </p:xfrm>
        <a:graphic>
          <a:graphicData uri="http://schemas.openxmlformats.org/drawingml/2006/table">
            <a:tbl>
              <a:tblPr firstRow="1" firstCol="1" bandRow="1">
                <a:tableStyleId>{5C22544A-7EE6-4342-B048-85BDC9FD1C3A}</a:tableStyleId>
              </a:tblPr>
              <a:tblGrid>
                <a:gridCol w="1008112"/>
                <a:gridCol w="864096"/>
                <a:gridCol w="2952328"/>
                <a:gridCol w="3168351"/>
              </a:tblGrid>
              <a:tr h="446450">
                <a:tc>
                  <a:txBody>
                    <a:bodyPr/>
                    <a:lstStyle/>
                    <a:p>
                      <a:pPr algn="just">
                        <a:spcAft>
                          <a:spcPts val="0"/>
                        </a:spcAft>
                      </a:pPr>
                      <a:r>
                        <a:rPr lang="pt-PT" sz="1000">
                          <a:effectLst/>
                        </a:rPr>
                        <a:t> </a:t>
                      </a:r>
                      <a:endParaRPr lang="cs-CZ" sz="1200">
                        <a:effectLst/>
                        <a:latin typeface="Times New Roman"/>
                        <a:ea typeface="Times New Roman"/>
                      </a:endParaRPr>
                    </a:p>
                  </a:txBody>
                  <a:tcPr marL="68580" marR="68580" marT="0" marB="0"/>
                </a:tc>
                <a:tc>
                  <a:txBody>
                    <a:bodyPr/>
                    <a:lstStyle/>
                    <a:p>
                      <a:pPr algn="just">
                        <a:spcAft>
                          <a:spcPts val="0"/>
                        </a:spcAft>
                      </a:pPr>
                      <a:r>
                        <a:rPr lang="pt-PT" sz="1800">
                          <a:effectLst/>
                        </a:rPr>
                        <a:t> </a:t>
                      </a:r>
                      <a:endParaRPr lang="cs-CZ" sz="1800">
                        <a:effectLst/>
                        <a:latin typeface="Times New Roman"/>
                        <a:ea typeface="Times New Roman"/>
                      </a:endParaRPr>
                    </a:p>
                  </a:txBody>
                  <a:tcPr marL="68580" marR="68580" marT="0" marB="0"/>
                </a:tc>
                <a:tc gridSpan="2">
                  <a:txBody>
                    <a:bodyPr/>
                    <a:lstStyle/>
                    <a:p>
                      <a:pPr algn="ctr">
                        <a:spcAft>
                          <a:spcPts val="0"/>
                        </a:spcAft>
                      </a:pPr>
                      <a:r>
                        <a:rPr lang="pt-PT" sz="1800">
                          <a:effectLst/>
                        </a:rPr>
                        <a:t>número das ocorrências encontradas</a:t>
                      </a:r>
                      <a:endParaRPr lang="cs-CZ" sz="1800">
                        <a:effectLst/>
                        <a:latin typeface="Times New Roman"/>
                        <a:ea typeface="Times New Roman"/>
                      </a:endParaRPr>
                    </a:p>
                  </a:txBody>
                  <a:tcPr marL="68580" marR="68580" marT="0" marB="0"/>
                </a:tc>
                <a:tc hMerge="1">
                  <a:txBody>
                    <a:bodyPr/>
                    <a:lstStyle/>
                    <a:p>
                      <a:endParaRPr lang="cs-CZ"/>
                    </a:p>
                  </a:txBody>
                  <a:tcPr/>
                </a:tc>
              </a:tr>
              <a:tr h="446450">
                <a:tc rowSpan="2">
                  <a:txBody>
                    <a:bodyPr/>
                    <a:lstStyle/>
                    <a:p>
                      <a:pPr algn="just">
                        <a:spcAft>
                          <a:spcPts val="0"/>
                        </a:spcAft>
                      </a:pPr>
                      <a:r>
                        <a:rPr lang="pt-PT" sz="1800" smtClean="0">
                          <a:effectLst/>
                        </a:rPr>
                        <a:t> </a:t>
                      </a:r>
                      <a:endParaRPr lang="cs-CZ" sz="1800" smtClean="0">
                        <a:effectLst/>
                      </a:endParaRPr>
                    </a:p>
                    <a:p>
                      <a:pPr algn="just">
                        <a:spcAft>
                          <a:spcPts val="0"/>
                        </a:spcAft>
                      </a:pPr>
                      <a:r>
                        <a:rPr lang="pt-PT" sz="1800" smtClean="0">
                          <a:effectLst/>
                        </a:rPr>
                        <a:t>x</a:t>
                      </a:r>
                      <a:endParaRPr lang="cs-CZ" sz="1800">
                        <a:effectLst/>
                        <a:latin typeface="Times New Roman"/>
                        <a:ea typeface="Times New Roman"/>
                      </a:endParaRPr>
                    </a:p>
                  </a:txBody>
                  <a:tcPr marL="68580" marR="68580" marT="0" marB="0"/>
                </a:tc>
                <a:tc rowSpan="2">
                  <a:txBody>
                    <a:bodyPr/>
                    <a:lstStyle/>
                    <a:p>
                      <a:pPr algn="just">
                        <a:spcAft>
                          <a:spcPts val="0"/>
                        </a:spcAft>
                      </a:pPr>
                      <a:r>
                        <a:rPr lang="pt-PT" sz="1800">
                          <a:effectLst/>
                        </a:rPr>
                        <a:t> </a:t>
                      </a:r>
                      <a:endParaRPr lang="cs-CZ" sz="1800">
                        <a:effectLst/>
                        <a:latin typeface="Times New Roman"/>
                        <a:ea typeface="Times New Roman"/>
                      </a:endParaRPr>
                    </a:p>
                  </a:txBody>
                  <a:tcPr marL="68580" marR="68580" marT="0" marB="0"/>
                </a:tc>
                <a:tc>
                  <a:txBody>
                    <a:bodyPr/>
                    <a:lstStyle/>
                    <a:p>
                      <a:pPr algn="ctr">
                        <a:spcAft>
                          <a:spcPts val="0"/>
                        </a:spcAft>
                      </a:pPr>
                      <a:r>
                        <a:rPr lang="pt-PT" sz="1800" b="1">
                          <a:effectLst/>
                        </a:rPr>
                        <a:t>[Prep+Det+SAdj+N]</a:t>
                      </a:r>
                      <a:endParaRPr lang="cs-CZ" sz="1800" b="1">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1800">
                          <a:effectLst/>
                        </a:rPr>
                        <a:t>[Prep+Det+N+SAdj]</a:t>
                      </a:r>
                      <a:endParaRPr lang="cs-CZ" sz="1800">
                        <a:effectLst/>
                        <a:latin typeface="Times New Roman"/>
                        <a:ea typeface="Times New Roman"/>
                      </a:endParaRPr>
                    </a:p>
                  </a:txBody>
                  <a:tcPr marL="68580" marR="68580" marT="0" marB="0">
                    <a:solidFill>
                      <a:schemeClr val="accent5">
                        <a:lumMod val="20000"/>
                        <a:lumOff val="80000"/>
                      </a:schemeClr>
                    </a:solidFill>
                  </a:tcPr>
                </a:tc>
              </a:tr>
              <a:tr h="446450">
                <a:tc vMerge="1">
                  <a:txBody>
                    <a:bodyPr/>
                    <a:lstStyle/>
                    <a:p>
                      <a:endParaRPr lang="cs-CZ"/>
                    </a:p>
                  </a:txBody>
                  <a:tcPr/>
                </a:tc>
                <a:tc vMerge="1">
                  <a:txBody>
                    <a:bodyPr/>
                    <a:lstStyle/>
                    <a:p>
                      <a:endParaRPr lang="cs-CZ"/>
                    </a:p>
                  </a:txBody>
                  <a:tcPr/>
                </a:tc>
                <a:tc>
                  <a:txBody>
                    <a:bodyPr/>
                    <a:lstStyle/>
                    <a:p>
                      <a:pPr algn="ctr">
                        <a:spcAft>
                          <a:spcPts val="0"/>
                        </a:spcAft>
                      </a:pPr>
                      <a:r>
                        <a:rPr lang="pt-PT" sz="1800" b="1">
                          <a:effectLst/>
                        </a:rPr>
                        <a:t>na </a:t>
                      </a:r>
                      <a:r>
                        <a:rPr lang="pt-PT" sz="1800" b="1" u="sng">
                          <a:effectLst/>
                        </a:rPr>
                        <a:t>próxima</a:t>
                      </a:r>
                      <a:r>
                        <a:rPr lang="pt-PT" sz="1800" b="1">
                          <a:effectLst/>
                        </a:rPr>
                        <a:t> x-feira</a:t>
                      </a:r>
                      <a:endParaRPr lang="cs-CZ" sz="1800" b="1">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1800">
                          <a:effectLst/>
                        </a:rPr>
                        <a:t>na x-feira </a:t>
                      </a:r>
                      <a:r>
                        <a:rPr lang="pt-PT" sz="1800" u="sng">
                          <a:effectLst/>
                        </a:rPr>
                        <a:t>próxima</a:t>
                      </a:r>
                      <a:endParaRPr lang="cs-CZ" sz="1800" u="sng">
                        <a:effectLst/>
                        <a:latin typeface="Times New Roman"/>
                        <a:ea typeface="Times New Roman"/>
                      </a:endParaRPr>
                    </a:p>
                  </a:txBody>
                  <a:tcPr marL="68580" marR="68580" marT="0" marB="0">
                    <a:solidFill>
                      <a:schemeClr val="accent5">
                        <a:lumMod val="20000"/>
                        <a:lumOff val="80000"/>
                      </a:schemeClr>
                    </a:solidFill>
                  </a:tcPr>
                </a:tc>
              </a:tr>
              <a:tr h="446450">
                <a:tc>
                  <a:txBody>
                    <a:bodyPr/>
                    <a:lstStyle/>
                    <a:p>
                      <a:pPr algn="just">
                        <a:spcAft>
                          <a:spcPts val="0"/>
                        </a:spcAft>
                      </a:pPr>
                      <a:r>
                        <a:rPr lang="pt-PT" sz="1800">
                          <a:effectLst/>
                        </a:rPr>
                        <a:t>2ª- </a:t>
                      </a:r>
                      <a:endParaRPr lang="cs-CZ" sz="1800">
                        <a:effectLst/>
                        <a:latin typeface="Times New Roman"/>
                        <a:ea typeface="Times New Roman"/>
                      </a:endParaRPr>
                    </a:p>
                  </a:txBody>
                  <a:tcPr marL="68580" marR="68580" marT="0" marB="0"/>
                </a:tc>
                <a:tc rowSpan="5">
                  <a:txBody>
                    <a:bodyPr/>
                    <a:lstStyle/>
                    <a:p>
                      <a:pPr algn="ctr">
                        <a:spcAft>
                          <a:spcPts val="0"/>
                        </a:spcAft>
                      </a:pPr>
                      <a:r>
                        <a:rPr lang="pt-PT" sz="1800">
                          <a:effectLst/>
                        </a:rPr>
                        <a:t> </a:t>
                      </a:r>
                      <a:endParaRPr lang="cs-CZ" sz="1800">
                        <a:effectLst/>
                      </a:endParaRPr>
                    </a:p>
                    <a:p>
                      <a:pPr algn="ctr">
                        <a:spcAft>
                          <a:spcPts val="0"/>
                        </a:spcAft>
                      </a:pPr>
                      <a:r>
                        <a:rPr lang="pt-PT" sz="1800">
                          <a:effectLst/>
                        </a:rPr>
                        <a:t> </a:t>
                      </a:r>
                      <a:endParaRPr lang="cs-CZ" sz="1800">
                        <a:effectLst/>
                      </a:endParaRPr>
                    </a:p>
                    <a:p>
                      <a:pPr algn="ctr">
                        <a:spcAft>
                          <a:spcPts val="0"/>
                        </a:spcAft>
                      </a:pPr>
                      <a:r>
                        <a:rPr lang="pt-PT" sz="1800">
                          <a:effectLst/>
                        </a:rPr>
                        <a:t>feira</a:t>
                      </a:r>
                      <a:endParaRPr lang="cs-CZ" sz="1800">
                        <a:effectLst/>
                        <a:latin typeface="Times New Roman"/>
                        <a:ea typeface="Times New Roman"/>
                      </a:endParaRPr>
                    </a:p>
                  </a:txBody>
                  <a:tcPr marL="68580" marR="68580" marT="0" marB="0"/>
                </a:tc>
                <a:tc>
                  <a:txBody>
                    <a:bodyPr/>
                    <a:lstStyle/>
                    <a:p>
                      <a:pPr algn="ctr">
                        <a:spcAft>
                          <a:spcPts val="0"/>
                        </a:spcAft>
                      </a:pPr>
                      <a:r>
                        <a:rPr lang="pt-PT" sz="1800" b="1">
                          <a:effectLst/>
                        </a:rPr>
                        <a:t>1482</a:t>
                      </a:r>
                      <a:endParaRPr lang="cs-CZ" sz="1800" b="1">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1800">
                          <a:effectLst/>
                        </a:rPr>
                        <a:t>6</a:t>
                      </a:r>
                      <a:endParaRPr lang="cs-CZ" sz="1800">
                        <a:effectLst/>
                        <a:latin typeface="Times New Roman"/>
                        <a:ea typeface="Times New Roman"/>
                      </a:endParaRPr>
                    </a:p>
                  </a:txBody>
                  <a:tcPr marL="68580" marR="68580" marT="0" marB="0">
                    <a:solidFill>
                      <a:schemeClr val="accent5">
                        <a:lumMod val="20000"/>
                        <a:lumOff val="80000"/>
                      </a:schemeClr>
                    </a:solidFill>
                  </a:tcPr>
                </a:tc>
              </a:tr>
              <a:tr h="446450">
                <a:tc>
                  <a:txBody>
                    <a:bodyPr/>
                    <a:lstStyle/>
                    <a:p>
                      <a:pPr algn="just">
                        <a:spcAft>
                          <a:spcPts val="0"/>
                        </a:spcAft>
                      </a:pPr>
                      <a:r>
                        <a:rPr lang="pt-PT" sz="1800">
                          <a:effectLst/>
                        </a:rPr>
                        <a:t>3ª- </a:t>
                      </a:r>
                      <a:endParaRPr lang="cs-CZ" sz="1800">
                        <a:effectLst/>
                        <a:latin typeface="Times New Roman"/>
                        <a:ea typeface="Times New Roman"/>
                      </a:endParaRPr>
                    </a:p>
                  </a:txBody>
                  <a:tcPr marL="68580" marR="68580" marT="0" marB="0"/>
                </a:tc>
                <a:tc vMerge="1">
                  <a:txBody>
                    <a:bodyPr/>
                    <a:lstStyle/>
                    <a:p>
                      <a:endParaRPr lang="cs-CZ"/>
                    </a:p>
                  </a:txBody>
                  <a:tcPr/>
                </a:tc>
                <a:tc>
                  <a:txBody>
                    <a:bodyPr/>
                    <a:lstStyle/>
                    <a:p>
                      <a:pPr algn="ctr">
                        <a:spcAft>
                          <a:spcPts val="0"/>
                        </a:spcAft>
                      </a:pPr>
                      <a:r>
                        <a:rPr lang="pt-PT" sz="1800" b="1">
                          <a:effectLst/>
                        </a:rPr>
                        <a:t>953</a:t>
                      </a:r>
                      <a:endParaRPr lang="cs-CZ" sz="1800" b="1">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1800">
                          <a:effectLst/>
                        </a:rPr>
                        <a:t>3</a:t>
                      </a:r>
                      <a:endParaRPr lang="cs-CZ" sz="1800">
                        <a:effectLst/>
                        <a:latin typeface="Times New Roman"/>
                        <a:ea typeface="Times New Roman"/>
                      </a:endParaRPr>
                    </a:p>
                  </a:txBody>
                  <a:tcPr marL="68580" marR="68580" marT="0" marB="0">
                    <a:solidFill>
                      <a:schemeClr val="accent5">
                        <a:lumMod val="20000"/>
                        <a:lumOff val="80000"/>
                      </a:schemeClr>
                    </a:solidFill>
                  </a:tcPr>
                </a:tc>
              </a:tr>
              <a:tr h="446450">
                <a:tc>
                  <a:txBody>
                    <a:bodyPr/>
                    <a:lstStyle/>
                    <a:p>
                      <a:pPr algn="just">
                        <a:spcAft>
                          <a:spcPts val="0"/>
                        </a:spcAft>
                      </a:pPr>
                      <a:r>
                        <a:rPr lang="pt-PT" sz="1800">
                          <a:effectLst/>
                        </a:rPr>
                        <a:t>4ª- </a:t>
                      </a:r>
                      <a:endParaRPr lang="cs-CZ" sz="1800">
                        <a:effectLst/>
                        <a:latin typeface="Times New Roman"/>
                        <a:ea typeface="Times New Roman"/>
                      </a:endParaRPr>
                    </a:p>
                  </a:txBody>
                  <a:tcPr marL="68580" marR="68580" marT="0" marB="0"/>
                </a:tc>
                <a:tc vMerge="1">
                  <a:txBody>
                    <a:bodyPr/>
                    <a:lstStyle/>
                    <a:p>
                      <a:endParaRPr lang="cs-CZ"/>
                    </a:p>
                  </a:txBody>
                  <a:tcPr/>
                </a:tc>
                <a:tc>
                  <a:txBody>
                    <a:bodyPr/>
                    <a:lstStyle/>
                    <a:p>
                      <a:pPr algn="ctr">
                        <a:spcAft>
                          <a:spcPts val="0"/>
                        </a:spcAft>
                      </a:pPr>
                      <a:r>
                        <a:rPr lang="pt-PT" sz="1800" b="1">
                          <a:effectLst/>
                        </a:rPr>
                        <a:t>801</a:t>
                      </a:r>
                      <a:endParaRPr lang="cs-CZ" sz="1800" b="1">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1800">
                          <a:effectLst/>
                        </a:rPr>
                        <a:t>5</a:t>
                      </a:r>
                      <a:endParaRPr lang="cs-CZ" sz="1800">
                        <a:effectLst/>
                        <a:latin typeface="Times New Roman"/>
                        <a:ea typeface="Times New Roman"/>
                      </a:endParaRPr>
                    </a:p>
                  </a:txBody>
                  <a:tcPr marL="68580" marR="68580" marT="0" marB="0">
                    <a:solidFill>
                      <a:schemeClr val="accent5">
                        <a:lumMod val="20000"/>
                        <a:lumOff val="80000"/>
                      </a:schemeClr>
                    </a:solidFill>
                  </a:tcPr>
                </a:tc>
              </a:tr>
              <a:tr h="446450">
                <a:tc>
                  <a:txBody>
                    <a:bodyPr/>
                    <a:lstStyle/>
                    <a:p>
                      <a:pPr algn="just">
                        <a:spcAft>
                          <a:spcPts val="0"/>
                        </a:spcAft>
                      </a:pPr>
                      <a:r>
                        <a:rPr lang="pt-PT" sz="1800" smtClean="0">
                          <a:effectLst/>
                        </a:rPr>
                        <a:t>5ª-</a:t>
                      </a:r>
                      <a:endParaRPr lang="cs-CZ" sz="1800">
                        <a:effectLst/>
                        <a:latin typeface="Times New Roman"/>
                        <a:ea typeface="Times New Roman"/>
                      </a:endParaRPr>
                    </a:p>
                  </a:txBody>
                  <a:tcPr marL="68580" marR="68580" marT="0" marB="0"/>
                </a:tc>
                <a:tc vMerge="1">
                  <a:txBody>
                    <a:bodyPr/>
                    <a:lstStyle/>
                    <a:p>
                      <a:endParaRPr lang="cs-CZ"/>
                    </a:p>
                  </a:txBody>
                  <a:tcPr/>
                </a:tc>
                <a:tc>
                  <a:txBody>
                    <a:bodyPr/>
                    <a:lstStyle/>
                    <a:p>
                      <a:pPr algn="ctr">
                        <a:spcAft>
                          <a:spcPts val="0"/>
                        </a:spcAft>
                      </a:pPr>
                      <a:r>
                        <a:rPr lang="pt-PT" sz="1800" b="1">
                          <a:effectLst/>
                        </a:rPr>
                        <a:t>752</a:t>
                      </a:r>
                      <a:endParaRPr lang="cs-CZ" sz="1800" b="1">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1800">
                          <a:effectLst/>
                        </a:rPr>
                        <a:t>2</a:t>
                      </a:r>
                      <a:endParaRPr lang="cs-CZ" sz="1800">
                        <a:effectLst/>
                        <a:latin typeface="Times New Roman"/>
                        <a:ea typeface="Times New Roman"/>
                      </a:endParaRPr>
                    </a:p>
                  </a:txBody>
                  <a:tcPr marL="68580" marR="68580" marT="0" marB="0">
                    <a:solidFill>
                      <a:schemeClr val="accent5">
                        <a:lumMod val="20000"/>
                        <a:lumOff val="80000"/>
                      </a:schemeClr>
                    </a:solidFill>
                  </a:tcPr>
                </a:tc>
              </a:tr>
              <a:tr h="446450">
                <a:tc>
                  <a:txBody>
                    <a:bodyPr/>
                    <a:lstStyle/>
                    <a:p>
                      <a:pPr algn="just">
                        <a:spcAft>
                          <a:spcPts val="0"/>
                        </a:spcAft>
                      </a:pPr>
                      <a:r>
                        <a:rPr lang="pt-PT" sz="1800">
                          <a:effectLst/>
                        </a:rPr>
                        <a:t>6ª- </a:t>
                      </a:r>
                      <a:endParaRPr lang="cs-CZ" sz="1800">
                        <a:effectLst/>
                        <a:latin typeface="Times New Roman"/>
                        <a:ea typeface="Times New Roman"/>
                      </a:endParaRPr>
                    </a:p>
                  </a:txBody>
                  <a:tcPr marL="68580" marR="68580" marT="0" marB="0"/>
                </a:tc>
                <a:tc vMerge="1">
                  <a:txBody>
                    <a:bodyPr/>
                    <a:lstStyle/>
                    <a:p>
                      <a:endParaRPr lang="cs-CZ"/>
                    </a:p>
                  </a:txBody>
                  <a:tcPr/>
                </a:tc>
                <a:tc>
                  <a:txBody>
                    <a:bodyPr/>
                    <a:lstStyle/>
                    <a:p>
                      <a:pPr algn="ctr">
                        <a:spcAft>
                          <a:spcPts val="0"/>
                        </a:spcAft>
                      </a:pPr>
                      <a:r>
                        <a:rPr lang="pt-PT" sz="1800" b="1">
                          <a:effectLst/>
                        </a:rPr>
                        <a:t>752</a:t>
                      </a:r>
                      <a:endParaRPr lang="cs-CZ" sz="1800" b="1">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1800">
                          <a:effectLst/>
                        </a:rPr>
                        <a:t>2</a:t>
                      </a:r>
                      <a:endParaRPr lang="cs-CZ" sz="1800">
                        <a:effectLst/>
                        <a:latin typeface="Times New Roman"/>
                        <a:ea typeface="Times New Roman"/>
                      </a:endParaRPr>
                    </a:p>
                  </a:txBody>
                  <a:tcPr marL="68580" marR="68580" marT="0" marB="0">
                    <a:solidFill>
                      <a:schemeClr val="accent5">
                        <a:lumMod val="20000"/>
                        <a:lumOff val="80000"/>
                      </a:schemeClr>
                    </a:solidFill>
                  </a:tcPr>
                </a:tc>
              </a:tr>
              <a:tr h="446450">
                <a:tc>
                  <a:txBody>
                    <a:bodyPr/>
                    <a:lstStyle/>
                    <a:p>
                      <a:pPr algn="just">
                        <a:spcAft>
                          <a:spcPts val="0"/>
                        </a:spcAft>
                      </a:pPr>
                      <a:r>
                        <a:rPr lang="pt-PT" sz="1800">
                          <a:effectLst/>
                        </a:rPr>
                        <a:t>sábado</a:t>
                      </a:r>
                      <a:endParaRPr lang="cs-CZ" sz="1800">
                        <a:effectLst/>
                        <a:latin typeface="Times New Roman"/>
                        <a:ea typeface="Times New Roman"/>
                      </a:endParaRPr>
                    </a:p>
                  </a:txBody>
                  <a:tcPr marL="68580" marR="68580" marT="0" marB="0"/>
                </a:tc>
                <a:tc rowSpan="2">
                  <a:txBody>
                    <a:bodyPr/>
                    <a:lstStyle/>
                    <a:p>
                      <a:pPr algn="ctr">
                        <a:spcAft>
                          <a:spcPts val="0"/>
                        </a:spcAft>
                      </a:pPr>
                      <a:r>
                        <a:rPr lang="pt-PT" sz="1800">
                          <a:effectLst/>
                        </a:rPr>
                        <a:t> </a:t>
                      </a:r>
                      <a:endParaRPr lang="cs-CZ" sz="1800">
                        <a:effectLst/>
                        <a:latin typeface="Times New Roman"/>
                        <a:ea typeface="Times New Roman"/>
                      </a:endParaRPr>
                    </a:p>
                  </a:txBody>
                  <a:tcPr marL="68580" marR="68580" marT="0" marB="0"/>
                </a:tc>
                <a:tc>
                  <a:txBody>
                    <a:bodyPr/>
                    <a:lstStyle/>
                    <a:p>
                      <a:pPr algn="ctr">
                        <a:spcAft>
                          <a:spcPts val="0"/>
                        </a:spcAft>
                      </a:pPr>
                      <a:r>
                        <a:rPr lang="pt-PT" sz="1800" b="1">
                          <a:effectLst/>
                        </a:rPr>
                        <a:t>862</a:t>
                      </a:r>
                      <a:endParaRPr lang="cs-CZ" sz="1800" b="1">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1800">
                          <a:effectLst/>
                        </a:rPr>
                        <a:t>1</a:t>
                      </a:r>
                      <a:endParaRPr lang="cs-CZ" sz="1800">
                        <a:effectLst/>
                        <a:latin typeface="Times New Roman"/>
                        <a:ea typeface="Times New Roman"/>
                      </a:endParaRPr>
                    </a:p>
                  </a:txBody>
                  <a:tcPr marL="68580" marR="68580" marT="0" marB="0">
                    <a:solidFill>
                      <a:schemeClr val="accent5">
                        <a:lumMod val="20000"/>
                        <a:lumOff val="80000"/>
                      </a:schemeClr>
                    </a:solidFill>
                  </a:tcPr>
                </a:tc>
              </a:tr>
              <a:tr h="446450">
                <a:tc>
                  <a:txBody>
                    <a:bodyPr/>
                    <a:lstStyle/>
                    <a:p>
                      <a:pPr algn="just">
                        <a:spcAft>
                          <a:spcPts val="0"/>
                        </a:spcAft>
                      </a:pPr>
                      <a:r>
                        <a:rPr lang="pt-PT" sz="1800">
                          <a:effectLst/>
                        </a:rPr>
                        <a:t>domingo</a:t>
                      </a:r>
                      <a:endParaRPr lang="cs-CZ" sz="1800">
                        <a:effectLst/>
                        <a:latin typeface="Times New Roman"/>
                        <a:ea typeface="Times New Roman"/>
                      </a:endParaRPr>
                    </a:p>
                  </a:txBody>
                  <a:tcPr marL="68580" marR="68580" marT="0" marB="0"/>
                </a:tc>
                <a:tc vMerge="1">
                  <a:txBody>
                    <a:bodyPr/>
                    <a:lstStyle/>
                    <a:p>
                      <a:endParaRPr lang="cs-CZ"/>
                    </a:p>
                  </a:txBody>
                  <a:tcPr/>
                </a:tc>
                <a:tc>
                  <a:txBody>
                    <a:bodyPr/>
                    <a:lstStyle/>
                    <a:p>
                      <a:pPr algn="ctr">
                        <a:spcAft>
                          <a:spcPts val="0"/>
                        </a:spcAft>
                      </a:pPr>
                      <a:r>
                        <a:rPr lang="pt-PT" sz="1800" b="1">
                          <a:effectLst/>
                        </a:rPr>
                        <a:t>860</a:t>
                      </a:r>
                      <a:endParaRPr lang="cs-CZ" sz="1800" b="1">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1800">
                          <a:effectLst/>
                        </a:rPr>
                        <a:t>2</a:t>
                      </a:r>
                      <a:endParaRPr lang="cs-CZ" sz="1800">
                        <a:effectLst/>
                        <a:latin typeface="Times New Roman"/>
                        <a:ea typeface="Times New Roman"/>
                      </a:endParaRPr>
                    </a:p>
                  </a:txBody>
                  <a:tcPr marL="68580" marR="68580" marT="0" marB="0">
                    <a:solidFill>
                      <a:schemeClr val="accent5">
                        <a:lumMod val="20000"/>
                        <a:lumOff val="80000"/>
                      </a:schemeClr>
                    </a:solidFill>
                  </a:tcPr>
                </a:tc>
              </a:tr>
            </a:tbl>
          </a:graphicData>
        </a:graphic>
      </p:graphicFrame>
      <p:sp>
        <p:nvSpPr>
          <p:cNvPr id="5" name="Rectangle 1"/>
          <p:cNvSpPr>
            <a:spLocks noChangeArrowheads="1"/>
          </p:cNvSpPr>
          <p:nvPr/>
        </p:nvSpPr>
        <p:spPr bwMode="auto">
          <a:xfrm>
            <a:off x="0" y="656111"/>
            <a:ext cx="903649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49263" algn="l" defTabSz="914400" rtl="0" eaLnBrk="1" fontAlgn="base" latinLnBrk="0" hangingPunct="1">
              <a:lnSpc>
                <a:spcPct val="100000"/>
              </a:lnSpc>
              <a:spcBef>
                <a:spcPct val="0"/>
              </a:spcBef>
              <a:spcAft>
                <a:spcPct val="0"/>
              </a:spcAft>
              <a:buClrTx/>
              <a:buSzTx/>
              <a:buFontTx/>
              <a:buNone/>
              <a:tabLst/>
            </a:pPr>
            <a:r>
              <a:rPr kumimoji="0" lang="pt-PT" altLang="cs-CZ" sz="28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cs-CZ" altLang="cs-CZ"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70869046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229600" cy="1143000"/>
          </a:xfrm>
        </p:spPr>
        <p:txBody>
          <a:bodyPr>
            <a:normAutofit/>
          </a:bodyPr>
          <a:lstStyle/>
          <a:p>
            <a:r>
              <a:rPr lang="pt-PT" altLang="cs-CZ" sz="3200" b="1">
                <a:latin typeface="Arial" pitchFamily="34" charset="0"/>
                <a:ea typeface="Times New Roman" pitchFamily="18" charset="0"/>
                <a:cs typeface="Arial" pitchFamily="34" charset="0"/>
              </a:rPr>
              <a:t>Sintagma não preposicionado </a:t>
            </a:r>
            <a:r>
              <a:rPr lang="pt-PT" altLang="cs-CZ" sz="3200" b="1" smtClean="0">
                <a:latin typeface="Arial" pitchFamily="34" charset="0"/>
                <a:ea typeface="Times New Roman" pitchFamily="18" charset="0"/>
                <a:cs typeface="Arial" pitchFamily="34" charset="0"/>
              </a:rPr>
              <a:t/>
            </a:r>
            <a:br>
              <a:rPr lang="pt-PT" altLang="cs-CZ" sz="3200" b="1" smtClean="0">
                <a:latin typeface="Arial" pitchFamily="34" charset="0"/>
                <a:ea typeface="Times New Roman" pitchFamily="18" charset="0"/>
                <a:cs typeface="Arial" pitchFamily="34" charset="0"/>
              </a:rPr>
            </a:br>
            <a:r>
              <a:rPr lang="pt-PT" altLang="cs-CZ" sz="3200" b="1" smtClean="0">
                <a:latin typeface="Arial" pitchFamily="34" charset="0"/>
                <a:ea typeface="Times New Roman" pitchFamily="18" charset="0"/>
                <a:cs typeface="Arial" pitchFamily="34" charset="0"/>
              </a:rPr>
              <a:t>(,próxima </a:t>
            </a:r>
            <a:r>
              <a:rPr lang="pt-PT" altLang="cs-CZ" sz="3200" b="1">
                <a:latin typeface="Arial" pitchFamily="34" charset="0"/>
                <a:ea typeface="Times New Roman" pitchFamily="18" charset="0"/>
                <a:cs typeface="Arial" pitchFamily="34" charset="0"/>
              </a:rPr>
              <a:t>x-feira, </a:t>
            </a:r>
            <a:r>
              <a:rPr lang="pt-PT" altLang="cs-CZ" sz="3200" i="1">
                <a:latin typeface="Arial" pitchFamily="34" charset="0"/>
                <a:ea typeface="Times New Roman" pitchFamily="18" charset="0"/>
                <a:cs typeface="Arial" pitchFamily="34" charset="0"/>
              </a:rPr>
              <a:t>versus</a:t>
            </a:r>
            <a:r>
              <a:rPr lang="pt-PT" altLang="cs-CZ" sz="3200" b="1">
                <a:latin typeface="Arial" pitchFamily="34" charset="0"/>
                <a:ea typeface="Times New Roman" pitchFamily="18" charset="0"/>
                <a:cs typeface="Arial" pitchFamily="34" charset="0"/>
              </a:rPr>
              <a:t> ,x-feira próxima</a:t>
            </a:r>
            <a:endParaRPr lang="cs-CZ" sz="320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571675326"/>
              </p:ext>
            </p:extLst>
          </p:nvPr>
        </p:nvGraphicFramePr>
        <p:xfrm>
          <a:off x="611560" y="1844823"/>
          <a:ext cx="8208912" cy="4320480"/>
        </p:xfrm>
        <a:graphic>
          <a:graphicData uri="http://schemas.openxmlformats.org/drawingml/2006/table">
            <a:tbl>
              <a:tblPr firstRow="1" firstCol="1" bandRow="1">
                <a:tableStyleId>{5C22544A-7EE6-4342-B048-85BDC9FD1C3A}</a:tableStyleId>
              </a:tblPr>
              <a:tblGrid>
                <a:gridCol w="1224136"/>
                <a:gridCol w="864096"/>
                <a:gridCol w="2736304"/>
                <a:gridCol w="3384376"/>
              </a:tblGrid>
              <a:tr h="432048">
                <a:tc>
                  <a:txBody>
                    <a:bodyPr/>
                    <a:lstStyle/>
                    <a:p>
                      <a:pPr algn="ctr">
                        <a:spcAft>
                          <a:spcPts val="0"/>
                        </a:spcAft>
                      </a:pPr>
                      <a:r>
                        <a:rPr lang="pt-PT" sz="2000">
                          <a:effectLst/>
                        </a:rPr>
                        <a:t> </a:t>
                      </a:r>
                      <a:endParaRPr lang="cs-CZ" sz="2000">
                        <a:effectLst/>
                        <a:latin typeface="Times New Roman"/>
                        <a:ea typeface="Times New Roman"/>
                      </a:endParaRPr>
                    </a:p>
                  </a:txBody>
                  <a:tcPr marL="68580" marR="68580" marT="0" marB="0"/>
                </a:tc>
                <a:tc>
                  <a:txBody>
                    <a:bodyPr/>
                    <a:lstStyle/>
                    <a:p>
                      <a:pPr algn="ctr">
                        <a:spcAft>
                          <a:spcPts val="0"/>
                        </a:spcAft>
                      </a:pPr>
                      <a:r>
                        <a:rPr lang="pt-PT" sz="2000">
                          <a:effectLst/>
                        </a:rPr>
                        <a:t> </a:t>
                      </a:r>
                      <a:endParaRPr lang="cs-CZ" sz="2000">
                        <a:effectLst/>
                        <a:latin typeface="Times New Roman"/>
                        <a:ea typeface="Times New Roman"/>
                      </a:endParaRPr>
                    </a:p>
                  </a:txBody>
                  <a:tcPr marL="68580" marR="68580" marT="0" marB="0"/>
                </a:tc>
                <a:tc gridSpan="2">
                  <a:txBody>
                    <a:bodyPr/>
                    <a:lstStyle/>
                    <a:p>
                      <a:pPr algn="ctr">
                        <a:spcAft>
                          <a:spcPts val="0"/>
                        </a:spcAft>
                      </a:pPr>
                      <a:r>
                        <a:rPr lang="pt-PT" sz="2000">
                          <a:effectLst/>
                        </a:rPr>
                        <a:t>número das ocorrências encontradas</a:t>
                      </a:r>
                      <a:endParaRPr lang="cs-CZ" sz="2000">
                        <a:effectLst/>
                        <a:latin typeface="Times New Roman"/>
                        <a:ea typeface="Times New Roman"/>
                      </a:endParaRPr>
                    </a:p>
                  </a:txBody>
                  <a:tcPr marL="68580" marR="68580" marT="0" marB="0"/>
                </a:tc>
                <a:tc hMerge="1">
                  <a:txBody>
                    <a:bodyPr/>
                    <a:lstStyle/>
                    <a:p>
                      <a:endParaRPr lang="cs-CZ"/>
                    </a:p>
                  </a:txBody>
                  <a:tcPr/>
                </a:tc>
              </a:tr>
              <a:tr h="432048">
                <a:tc rowSpan="2">
                  <a:txBody>
                    <a:bodyPr/>
                    <a:lstStyle/>
                    <a:p>
                      <a:pPr algn="ctr">
                        <a:spcAft>
                          <a:spcPts val="0"/>
                        </a:spcAft>
                      </a:pPr>
                      <a:r>
                        <a:rPr lang="pt-PT" sz="2000">
                          <a:effectLst/>
                        </a:rPr>
                        <a:t> </a:t>
                      </a:r>
                      <a:endParaRPr lang="cs-CZ" sz="2000">
                        <a:effectLst/>
                      </a:endParaRPr>
                    </a:p>
                    <a:p>
                      <a:pPr algn="ctr">
                        <a:spcAft>
                          <a:spcPts val="0"/>
                        </a:spcAft>
                      </a:pPr>
                      <a:r>
                        <a:rPr lang="pt-PT" sz="2000">
                          <a:effectLst/>
                        </a:rPr>
                        <a:t>x</a:t>
                      </a:r>
                      <a:endParaRPr lang="cs-CZ" sz="2000">
                        <a:effectLst/>
                        <a:latin typeface="Times New Roman"/>
                        <a:ea typeface="Times New Roman"/>
                      </a:endParaRPr>
                    </a:p>
                  </a:txBody>
                  <a:tcPr marL="68580" marR="68580" marT="0" marB="0"/>
                </a:tc>
                <a:tc rowSpan="2">
                  <a:txBody>
                    <a:bodyPr/>
                    <a:lstStyle/>
                    <a:p>
                      <a:pPr algn="ctr">
                        <a:spcAft>
                          <a:spcPts val="0"/>
                        </a:spcAft>
                      </a:pPr>
                      <a:r>
                        <a:rPr lang="pt-PT" sz="2000">
                          <a:effectLst/>
                        </a:rPr>
                        <a:t> </a:t>
                      </a:r>
                      <a:endParaRPr lang="cs-CZ" sz="2000">
                        <a:effectLst/>
                        <a:latin typeface="Times New Roman"/>
                        <a:ea typeface="Times New Roman"/>
                      </a:endParaRPr>
                    </a:p>
                  </a:txBody>
                  <a:tcPr marL="68580" marR="68580" marT="0" marB="0"/>
                </a:tc>
                <a:tc>
                  <a:txBody>
                    <a:bodyPr/>
                    <a:lstStyle/>
                    <a:p>
                      <a:pPr algn="ctr">
                        <a:spcAft>
                          <a:spcPts val="0"/>
                        </a:spcAft>
                      </a:pPr>
                      <a:r>
                        <a:rPr lang="pt-PT" sz="2000">
                          <a:effectLst/>
                        </a:rPr>
                        <a:t>,[Adj+N],</a:t>
                      </a:r>
                      <a:endParaRPr lang="cs-CZ" sz="2000">
                        <a:effectLst/>
                        <a:latin typeface="Times New Roman"/>
                        <a:ea typeface="Times New Roman"/>
                      </a:endParaRPr>
                    </a:p>
                  </a:txBody>
                  <a:tcPr marL="68580" marR="68580" marT="0" marB="0">
                    <a:solidFill>
                      <a:schemeClr val="tx2">
                        <a:lumMod val="20000"/>
                        <a:lumOff val="80000"/>
                      </a:schemeClr>
                    </a:solidFill>
                  </a:tcPr>
                </a:tc>
                <a:tc>
                  <a:txBody>
                    <a:bodyPr/>
                    <a:lstStyle/>
                    <a:p>
                      <a:pPr algn="ctr">
                        <a:spcAft>
                          <a:spcPts val="0"/>
                        </a:spcAft>
                      </a:pPr>
                      <a:r>
                        <a:rPr lang="pt-PT" sz="2000" b="1">
                          <a:effectLst/>
                        </a:rPr>
                        <a:t>,[ N+Adj],</a:t>
                      </a:r>
                      <a:endParaRPr lang="cs-CZ" sz="2000" b="1">
                        <a:effectLst/>
                        <a:latin typeface="Times New Roman"/>
                        <a:ea typeface="Times New Roman"/>
                      </a:endParaRPr>
                    </a:p>
                  </a:txBody>
                  <a:tcPr marL="68580" marR="68580" marT="0" marB="0">
                    <a:solidFill>
                      <a:schemeClr val="accent3">
                        <a:lumMod val="60000"/>
                        <a:lumOff val="40000"/>
                      </a:schemeClr>
                    </a:solidFill>
                  </a:tcPr>
                </a:tc>
              </a:tr>
              <a:tr h="432048">
                <a:tc vMerge="1">
                  <a:txBody>
                    <a:bodyPr/>
                    <a:lstStyle/>
                    <a:p>
                      <a:endParaRPr lang="cs-CZ"/>
                    </a:p>
                  </a:txBody>
                  <a:tcPr/>
                </a:tc>
                <a:tc vMerge="1">
                  <a:txBody>
                    <a:bodyPr/>
                    <a:lstStyle/>
                    <a:p>
                      <a:endParaRPr lang="cs-CZ"/>
                    </a:p>
                  </a:txBody>
                  <a:tcPr/>
                </a:tc>
                <a:tc>
                  <a:txBody>
                    <a:bodyPr/>
                    <a:lstStyle/>
                    <a:p>
                      <a:pPr algn="ctr">
                        <a:spcAft>
                          <a:spcPts val="0"/>
                        </a:spcAft>
                      </a:pPr>
                      <a:r>
                        <a:rPr lang="pt-PT" sz="2000">
                          <a:effectLst/>
                        </a:rPr>
                        <a:t>, </a:t>
                      </a:r>
                      <a:r>
                        <a:rPr lang="pt-PT" sz="2000" u="sng">
                          <a:effectLst/>
                        </a:rPr>
                        <a:t>próxima</a:t>
                      </a:r>
                      <a:r>
                        <a:rPr lang="pt-PT" sz="2000">
                          <a:effectLst/>
                        </a:rPr>
                        <a:t> x-feira,</a:t>
                      </a:r>
                      <a:endParaRPr lang="cs-CZ" sz="2000">
                        <a:effectLst/>
                        <a:latin typeface="Times New Roman"/>
                        <a:ea typeface="Times New Roman"/>
                      </a:endParaRPr>
                    </a:p>
                  </a:txBody>
                  <a:tcPr marL="68580" marR="68580" marT="0" marB="0">
                    <a:solidFill>
                      <a:schemeClr val="tx2">
                        <a:lumMod val="20000"/>
                        <a:lumOff val="80000"/>
                      </a:schemeClr>
                    </a:solidFill>
                  </a:tcPr>
                </a:tc>
                <a:tc>
                  <a:txBody>
                    <a:bodyPr/>
                    <a:lstStyle/>
                    <a:p>
                      <a:pPr algn="ctr">
                        <a:spcAft>
                          <a:spcPts val="0"/>
                        </a:spcAft>
                      </a:pPr>
                      <a:r>
                        <a:rPr lang="pt-PT" sz="2000" b="1">
                          <a:effectLst/>
                        </a:rPr>
                        <a:t>, x-feira </a:t>
                      </a:r>
                      <a:r>
                        <a:rPr lang="pt-PT" sz="2000" b="1" u="sng">
                          <a:effectLst/>
                        </a:rPr>
                        <a:t>próxima</a:t>
                      </a:r>
                      <a:r>
                        <a:rPr lang="pt-PT" sz="2000" b="1">
                          <a:effectLst/>
                        </a:rPr>
                        <a:t>,</a:t>
                      </a:r>
                      <a:endParaRPr lang="cs-CZ" sz="2000" b="1">
                        <a:effectLst/>
                        <a:latin typeface="Times New Roman"/>
                        <a:ea typeface="Times New Roman"/>
                      </a:endParaRPr>
                    </a:p>
                  </a:txBody>
                  <a:tcPr marL="68580" marR="68580" marT="0" marB="0">
                    <a:solidFill>
                      <a:schemeClr val="accent3">
                        <a:lumMod val="60000"/>
                        <a:lumOff val="40000"/>
                      </a:schemeClr>
                    </a:solidFill>
                  </a:tcPr>
                </a:tc>
              </a:tr>
              <a:tr h="432048">
                <a:tc>
                  <a:txBody>
                    <a:bodyPr/>
                    <a:lstStyle/>
                    <a:p>
                      <a:pPr>
                        <a:spcAft>
                          <a:spcPts val="0"/>
                        </a:spcAft>
                      </a:pPr>
                      <a:r>
                        <a:rPr lang="pt-PT" sz="2000">
                          <a:effectLst/>
                        </a:rPr>
                        <a:t>2ª-</a:t>
                      </a:r>
                      <a:endParaRPr lang="cs-CZ" sz="2000">
                        <a:effectLst/>
                        <a:latin typeface="Times New Roman"/>
                        <a:ea typeface="Times New Roman"/>
                      </a:endParaRPr>
                    </a:p>
                  </a:txBody>
                  <a:tcPr marL="68580" marR="68580" marT="0" marB="0"/>
                </a:tc>
                <a:tc rowSpan="5">
                  <a:txBody>
                    <a:bodyPr/>
                    <a:lstStyle/>
                    <a:p>
                      <a:pPr algn="ctr">
                        <a:spcAft>
                          <a:spcPts val="0"/>
                        </a:spcAft>
                      </a:pPr>
                      <a:r>
                        <a:rPr lang="pt-PT" sz="2000">
                          <a:effectLst/>
                        </a:rPr>
                        <a:t> </a:t>
                      </a:r>
                      <a:endParaRPr lang="cs-CZ" sz="2000">
                        <a:effectLst/>
                      </a:endParaRPr>
                    </a:p>
                    <a:p>
                      <a:pPr algn="ctr">
                        <a:spcAft>
                          <a:spcPts val="0"/>
                        </a:spcAft>
                      </a:pPr>
                      <a:r>
                        <a:rPr lang="pt-PT" sz="2000">
                          <a:effectLst/>
                        </a:rPr>
                        <a:t> </a:t>
                      </a:r>
                      <a:endParaRPr lang="cs-CZ" sz="2000">
                        <a:effectLst/>
                      </a:endParaRPr>
                    </a:p>
                    <a:p>
                      <a:pPr algn="ctr">
                        <a:spcAft>
                          <a:spcPts val="0"/>
                        </a:spcAft>
                      </a:pPr>
                      <a:r>
                        <a:rPr lang="pt-PT" sz="2000">
                          <a:effectLst/>
                        </a:rPr>
                        <a:t>feira</a:t>
                      </a:r>
                      <a:endParaRPr lang="cs-CZ" sz="2000">
                        <a:effectLst/>
                        <a:latin typeface="Times New Roman"/>
                        <a:ea typeface="Times New Roman"/>
                      </a:endParaRPr>
                    </a:p>
                  </a:txBody>
                  <a:tcPr marL="68580" marR="68580" marT="0" marB="0"/>
                </a:tc>
                <a:tc>
                  <a:txBody>
                    <a:bodyPr/>
                    <a:lstStyle/>
                    <a:p>
                      <a:pPr algn="ctr">
                        <a:spcAft>
                          <a:spcPts val="0"/>
                        </a:spcAft>
                      </a:pPr>
                      <a:r>
                        <a:rPr lang="pt-PT" sz="2000">
                          <a:effectLst/>
                        </a:rPr>
                        <a:t>0</a:t>
                      </a:r>
                      <a:endParaRPr lang="cs-CZ" sz="2000">
                        <a:effectLst/>
                        <a:latin typeface="Times New Roman"/>
                        <a:ea typeface="Times New Roman"/>
                      </a:endParaRPr>
                    </a:p>
                  </a:txBody>
                  <a:tcPr marL="68580" marR="68580" marT="0" marB="0">
                    <a:solidFill>
                      <a:schemeClr val="tx2">
                        <a:lumMod val="20000"/>
                        <a:lumOff val="80000"/>
                      </a:schemeClr>
                    </a:solidFill>
                  </a:tcPr>
                </a:tc>
                <a:tc>
                  <a:txBody>
                    <a:bodyPr/>
                    <a:lstStyle/>
                    <a:p>
                      <a:pPr algn="ctr">
                        <a:spcAft>
                          <a:spcPts val="0"/>
                        </a:spcAft>
                      </a:pPr>
                      <a:r>
                        <a:rPr lang="pt-PT" sz="2000" b="1">
                          <a:effectLst/>
                        </a:rPr>
                        <a:t>4</a:t>
                      </a:r>
                      <a:endParaRPr lang="cs-CZ" sz="2000" b="1">
                        <a:effectLst/>
                        <a:latin typeface="Times New Roman"/>
                        <a:ea typeface="Times New Roman"/>
                      </a:endParaRPr>
                    </a:p>
                  </a:txBody>
                  <a:tcPr marL="68580" marR="68580" marT="0" marB="0">
                    <a:solidFill>
                      <a:schemeClr val="accent3">
                        <a:lumMod val="60000"/>
                        <a:lumOff val="40000"/>
                      </a:schemeClr>
                    </a:solidFill>
                  </a:tcPr>
                </a:tc>
              </a:tr>
              <a:tr h="432048">
                <a:tc>
                  <a:txBody>
                    <a:bodyPr/>
                    <a:lstStyle/>
                    <a:p>
                      <a:pPr>
                        <a:spcAft>
                          <a:spcPts val="0"/>
                        </a:spcAft>
                      </a:pPr>
                      <a:r>
                        <a:rPr lang="pt-PT" sz="2000">
                          <a:effectLst/>
                        </a:rPr>
                        <a:t>3ª -</a:t>
                      </a:r>
                      <a:endParaRPr lang="cs-CZ" sz="2000">
                        <a:effectLst/>
                        <a:latin typeface="Times New Roman"/>
                        <a:ea typeface="Times New Roman"/>
                      </a:endParaRPr>
                    </a:p>
                  </a:txBody>
                  <a:tcPr marL="68580" marR="68580" marT="0" marB="0"/>
                </a:tc>
                <a:tc vMerge="1">
                  <a:txBody>
                    <a:bodyPr/>
                    <a:lstStyle/>
                    <a:p>
                      <a:endParaRPr lang="cs-CZ"/>
                    </a:p>
                  </a:txBody>
                  <a:tcPr/>
                </a:tc>
                <a:tc>
                  <a:txBody>
                    <a:bodyPr/>
                    <a:lstStyle/>
                    <a:p>
                      <a:pPr algn="ctr">
                        <a:spcAft>
                          <a:spcPts val="0"/>
                        </a:spcAft>
                      </a:pPr>
                      <a:r>
                        <a:rPr lang="pt-PT" sz="2000">
                          <a:effectLst/>
                        </a:rPr>
                        <a:t>0</a:t>
                      </a:r>
                      <a:endParaRPr lang="cs-CZ" sz="2000">
                        <a:effectLst/>
                        <a:latin typeface="Times New Roman"/>
                        <a:ea typeface="Times New Roman"/>
                      </a:endParaRPr>
                    </a:p>
                  </a:txBody>
                  <a:tcPr marL="68580" marR="68580" marT="0" marB="0">
                    <a:solidFill>
                      <a:schemeClr val="tx2">
                        <a:lumMod val="20000"/>
                        <a:lumOff val="80000"/>
                      </a:schemeClr>
                    </a:solidFill>
                  </a:tcPr>
                </a:tc>
                <a:tc>
                  <a:txBody>
                    <a:bodyPr/>
                    <a:lstStyle/>
                    <a:p>
                      <a:pPr algn="ctr">
                        <a:spcAft>
                          <a:spcPts val="0"/>
                        </a:spcAft>
                      </a:pPr>
                      <a:r>
                        <a:rPr lang="pt-PT" sz="2000" b="1">
                          <a:effectLst/>
                        </a:rPr>
                        <a:t>4</a:t>
                      </a:r>
                      <a:endParaRPr lang="cs-CZ" sz="2000" b="1">
                        <a:effectLst/>
                        <a:latin typeface="Times New Roman"/>
                        <a:ea typeface="Times New Roman"/>
                      </a:endParaRPr>
                    </a:p>
                  </a:txBody>
                  <a:tcPr marL="68580" marR="68580" marT="0" marB="0">
                    <a:solidFill>
                      <a:schemeClr val="accent3">
                        <a:lumMod val="60000"/>
                        <a:lumOff val="40000"/>
                      </a:schemeClr>
                    </a:solidFill>
                  </a:tcPr>
                </a:tc>
              </a:tr>
              <a:tr h="432048">
                <a:tc>
                  <a:txBody>
                    <a:bodyPr/>
                    <a:lstStyle/>
                    <a:p>
                      <a:pPr>
                        <a:spcAft>
                          <a:spcPts val="0"/>
                        </a:spcAft>
                      </a:pPr>
                      <a:r>
                        <a:rPr lang="pt-PT" sz="2000">
                          <a:effectLst/>
                        </a:rPr>
                        <a:t>4ª-</a:t>
                      </a:r>
                      <a:endParaRPr lang="cs-CZ" sz="2000">
                        <a:effectLst/>
                        <a:latin typeface="Times New Roman"/>
                        <a:ea typeface="Times New Roman"/>
                      </a:endParaRPr>
                    </a:p>
                  </a:txBody>
                  <a:tcPr marL="68580" marR="68580" marT="0" marB="0"/>
                </a:tc>
                <a:tc vMerge="1">
                  <a:txBody>
                    <a:bodyPr/>
                    <a:lstStyle/>
                    <a:p>
                      <a:endParaRPr lang="cs-CZ"/>
                    </a:p>
                  </a:txBody>
                  <a:tcPr/>
                </a:tc>
                <a:tc>
                  <a:txBody>
                    <a:bodyPr/>
                    <a:lstStyle/>
                    <a:p>
                      <a:pPr algn="ctr">
                        <a:spcAft>
                          <a:spcPts val="0"/>
                        </a:spcAft>
                      </a:pPr>
                      <a:r>
                        <a:rPr lang="pt-PT" sz="2000">
                          <a:effectLst/>
                        </a:rPr>
                        <a:t>1</a:t>
                      </a:r>
                      <a:endParaRPr lang="cs-CZ" sz="2000">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2000" b="1">
                          <a:effectLst/>
                        </a:rPr>
                        <a:t>16</a:t>
                      </a:r>
                      <a:endParaRPr lang="cs-CZ" sz="2000" b="1">
                        <a:effectLst/>
                        <a:latin typeface="Times New Roman"/>
                        <a:ea typeface="Times New Roman"/>
                      </a:endParaRPr>
                    </a:p>
                  </a:txBody>
                  <a:tcPr marL="68580" marR="68580" marT="0" marB="0">
                    <a:solidFill>
                      <a:schemeClr val="accent3">
                        <a:lumMod val="60000"/>
                        <a:lumOff val="40000"/>
                      </a:schemeClr>
                    </a:solidFill>
                  </a:tcPr>
                </a:tc>
              </a:tr>
              <a:tr h="432048">
                <a:tc>
                  <a:txBody>
                    <a:bodyPr/>
                    <a:lstStyle/>
                    <a:p>
                      <a:pPr>
                        <a:spcAft>
                          <a:spcPts val="0"/>
                        </a:spcAft>
                      </a:pPr>
                      <a:r>
                        <a:rPr lang="pt-PT" sz="2000">
                          <a:effectLst/>
                        </a:rPr>
                        <a:t>5ª-</a:t>
                      </a:r>
                      <a:endParaRPr lang="cs-CZ" sz="2000">
                        <a:effectLst/>
                        <a:latin typeface="Times New Roman"/>
                        <a:ea typeface="Times New Roman"/>
                      </a:endParaRPr>
                    </a:p>
                  </a:txBody>
                  <a:tcPr marL="68580" marR="68580" marT="0" marB="0"/>
                </a:tc>
                <a:tc vMerge="1">
                  <a:txBody>
                    <a:bodyPr/>
                    <a:lstStyle/>
                    <a:p>
                      <a:endParaRPr lang="cs-CZ"/>
                    </a:p>
                  </a:txBody>
                  <a:tcPr/>
                </a:tc>
                <a:tc>
                  <a:txBody>
                    <a:bodyPr/>
                    <a:lstStyle/>
                    <a:p>
                      <a:pPr algn="ctr">
                        <a:spcAft>
                          <a:spcPts val="0"/>
                        </a:spcAft>
                      </a:pPr>
                      <a:r>
                        <a:rPr lang="pt-PT" sz="2000">
                          <a:effectLst/>
                        </a:rPr>
                        <a:t>0</a:t>
                      </a:r>
                      <a:endParaRPr lang="cs-CZ" sz="2000">
                        <a:effectLst/>
                        <a:latin typeface="Times New Roman"/>
                        <a:ea typeface="Times New Roman"/>
                      </a:endParaRPr>
                    </a:p>
                  </a:txBody>
                  <a:tcPr marL="68580" marR="68580" marT="0" marB="0">
                    <a:solidFill>
                      <a:schemeClr val="tx2">
                        <a:lumMod val="20000"/>
                        <a:lumOff val="80000"/>
                      </a:schemeClr>
                    </a:solidFill>
                  </a:tcPr>
                </a:tc>
                <a:tc>
                  <a:txBody>
                    <a:bodyPr/>
                    <a:lstStyle/>
                    <a:p>
                      <a:pPr algn="ctr">
                        <a:spcAft>
                          <a:spcPts val="0"/>
                        </a:spcAft>
                      </a:pPr>
                      <a:r>
                        <a:rPr lang="pt-PT" sz="2000" b="1">
                          <a:effectLst/>
                        </a:rPr>
                        <a:t>1</a:t>
                      </a:r>
                      <a:endParaRPr lang="cs-CZ" sz="2000" b="1">
                        <a:effectLst/>
                        <a:latin typeface="Times New Roman"/>
                        <a:ea typeface="Times New Roman"/>
                      </a:endParaRPr>
                    </a:p>
                  </a:txBody>
                  <a:tcPr marL="68580" marR="68580" marT="0" marB="0">
                    <a:solidFill>
                      <a:schemeClr val="accent3">
                        <a:lumMod val="60000"/>
                        <a:lumOff val="40000"/>
                      </a:schemeClr>
                    </a:solidFill>
                  </a:tcPr>
                </a:tc>
              </a:tr>
              <a:tr h="432048">
                <a:tc>
                  <a:txBody>
                    <a:bodyPr/>
                    <a:lstStyle/>
                    <a:p>
                      <a:pPr>
                        <a:spcAft>
                          <a:spcPts val="0"/>
                        </a:spcAft>
                      </a:pPr>
                      <a:r>
                        <a:rPr lang="pt-PT" sz="2000">
                          <a:effectLst/>
                        </a:rPr>
                        <a:t>6ª-</a:t>
                      </a:r>
                      <a:endParaRPr lang="cs-CZ" sz="2000">
                        <a:effectLst/>
                        <a:latin typeface="Times New Roman"/>
                        <a:ea typeface="Times New Roman"/>
                      </a:endParaRPr>
                    </a:p>
                  </a:txBody>
                  <a:tcPr marL="68580" marR="68580" marT="0" marB="0"/>
                </a:tc>
                <a:tc vMerge="1">
                  <a:txBody>
                    <a:bodyPr/>
                    <a:lstStyle/>
                    <a:p>
                      <a:endParaRPr lang="cs-CZ"/>
                    </a:p>
                  </a:txBody>
                  <a:tcPr/>
                </a:tc>
                <a:tc>
                  <a:txBody>
                    <a:bodyPr/>
                    <a:lstStyle/>
                    <a:p>
                      <a:pPr algn="ctr">
                        <a:spcAft>
                          <a:spcPts val="0"/>
                        </a:spcAft>
                      </a:pPr>
                      <a:r>
                        <a:rPr lang="pt-PT" sz="2000">
                          <a:effectLst/>
                        </a:rPr>
                        <a:t>1</a:t>
                      </a:r>
                      <a:endParaRPr lang="cs-CZ" sz="2000">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2000" b="1">
                          <a:effectLst/>
                        </a:rPr>
                        <a:t>1</a:t>
                      </a:r>
                      <a:endParaRPr lang="cs-CZ" sz="2000" b="1">
                        <a:effectLst/>
                        <a:latin typeface="Times New Roman"/>
                        <a:ea typeface="Times New Roman"/>
                      </a:endParaRPr>
                    </a:p>
                  </a:txBody>
                  <a:tcPr marL="68580" marR="68580" marT="0" marB="0">
                    <a:solidFill>
                      <a:schemeClr val="accent3">
                        <a:lumMod val="60000"/>
                        <a:lumOff val="40000"/>
                      </a:schemeClr>
                    </a:solidFill>
                  </a:tcPr>
                </a:tc>
              </a:tr>
              <a:tr h="432048">
                <a:tc>
                  <a:txBody>
                    <a:bodyPr/>
                    <a:lstStyle/>
                    <a:p>
                      <a:pPr>
                        <a:spcAft>
                          <a:spcPts val="0"/>
                        </a:spcAft>
                      </a:pPr>
                      <a:r>
                        <a:rPr lang="pt-PT" sz="2000">
                          <a:effectLst/>
                        </a:rPr>
                        <a:t>sábado</a:t>
                      </a:r>
                      <a:endParaRPr lang="cs-CZ" sz="2000">
                        <a:effectLst/>
                        <a:latin typeface="Times New Roman"/>
                        <a:ea typeface="Times New Roman"/>
                      </a:endParaRPr>
                    </a:p>
                  </a:txBody>
                  <a:tcPr marL="68580" marR="68580" marT="0" marB="0"/>
                </a:tc>
                <a:tc rowSpan="2">
                  <a:txBody>
                    <a:bodyPr/>
                    <a:lstStyle/>
                    <a:p>
                      <a:pPr algn="ctr">
                        <a:spcAft>
                          <a:spcPts val="0"/>
                        </a:spcAft>
                      </a:pPr>
                      <a:r>
                        <a:rPr lang="pt-PT" sz="2000">
                          <a:effectLst/>
                        </a:rPr>
                        <a:t> </a:t>
                      </a:r>
                      <a:endParaRPr lang="cs-CZ" sz="2000">
                        <a:effectLst/>
                        <a:latin typeface="Times New Roman"/>
                        <a:ea typeface="Times New Roman"/>
                      </a:endParaRPr>
                    </a:p>
                  </a:txBody>
                  <a:tcPr marL="68580" marR="68580" marT="0" marB="0"/>
                </a:tc>
                <a:tc>
                  <a:txBody>
                    <a:bodyPr/>
                    <a:lstStyle/>
                    <a:p>
                      <a:pPr algn="ctr">
                        <a:spcAft>
                          <a:spcPts val="0"/>
                        </a:spcAft>
                      </a:pPr>
                      <a:r>
                        <a:rPr lang="pt-PT" sz="2000">
                          <a:effectLst/>
                        </a:rPr>
                        <a:t>0</a:t>
                      </a:r>
                      <a:endParaRPr lang="cs-CZ" sz="2000">
                        <a:effectLst/>
                        <a:latin typeface="Times New Roman"/>
                        <a:ea typeface="Times New Roman"/>
                      </a:endParaRPr>
                    </a:p>
                  </a:txBody>
                  <a:tcPr marL="68580" marR="68580" marT="0" marB="0">
                    <a:solidFill>
                      <a:schemeClr val="tx2">
                        <a:lumMod val="20000"/>
                        <a:lumOff val="80000"/>
                      </a:schemeClr>
                    </a:solidFill>
                  </a:tcPr>
                </a:tc>
                <a:tc>
                  <a:txBody>
                    <a:bodyPr/>
                    <a:lstStyle/>
                    <a:p>
                      <a:pPr algn="ctr">
                        <a:spcAft>
                          <a:spcPts val="0"/>
                        </a:spcAft>
                      </a:pPr>
                      <a:r>
                        <a:rPr lang="pt-PT" sz="2000" b="1">
                          <a:effectLst/>
                        </a:rPr>
                        <a:t>6</a:t>
                      </a:r>
                      <a:endParaRPr lang="cs-CZ" sz="2000" b="1">
                        <a:effectLst/>
                        <a:latin typeface="Times New Roman"/>
                        <a:ea typeface="Times New Roman"/>
                      </a:endParaRPr>
                    </a:p>
                  </a:txBody>
                  <a:tcPr marL="68580" marR="68580" marT="0" marB="0">
                    <a:solidFill>
                      <a:schemeClr val="accent3">
                        <a:lumMod val="60000"/>
                        <a:lumOff val="40000"/>
                      </a:schemeClr>
                    </a:solidFill>
                  </a:tcPr>
                </a:tc>
              </a:tr>
              <a:tr h="432048">
                <a:tc>
                  <a:txBody>
                    <a:bodyPr/>
                    <a:lstStyle/>
                    <a:p>
                      <a:pPr>
                        <a:spcAft>
                          <a:spcPts val="0"/>
                        </a:spcAft>
                      </a:pPr>
                      <a:r>
                        <a:rPr lang="pt-PT" sz="2000">
                          <a:effectLst/>
                        </a:rPr>
                        <a:t>domingo</a:t>
                      </a:r>
                      <a:endParaRPr lang="cs-CZ" sz="2000">
                        <a:effectLst/>
                        <a:latin typeface="Times New Roman"/>
                        <a:ea typeface="Times New Roman"/>
                      </a:endParaRPr>
                    </a:p>
                  </a:txBody>
                  <a:tcPr marL="68580" marR="68580" marT="0" marB="0"/>
                </a:tc>
                <a:tc vMerge="1">
                  <a:txBody>
                    <a:bodyPr/>
                    <a:lstStyle/>
                    <a:p>
                      <a:endParaRPr lang="cs-CZ"/>
                    </a:p>
                  </a:txBody>
                  <a:tcPr/>
                </a:tc>
                <a:tc>
                  <a:txBody>
                    <a:bodyPr/>
                    <a:lstStyle/>
                    <a:p>
                      <a:pPr algn="ctr">
                        <a:spcAft>
                          <a:spcPts val="0"/>
                        </a:spcAft>
                      </a:pPr>
                      <a:r>
                        <a:rPr lang="pt-PT" sz="2000">
                          <a:effectLst/>
                        </a:rPr>
                        <a:t>0</a:t>
                      </a:r>
                      <a:endParaRPr lang="cs-CZ" sz="2000">
                        <a:effectLst/>
                        <a:latin typeface="Times New Roman"/>
                        <a:ea typeface="Times New Roman"/>
                      </a:endParaRPr>
                    </a:p>
                  </a:txBody>
                  <a:tcPr marL="68580" marR="68580" marT="0" marB="0">
                    <a:solidFill>
                      <a:schemeClr val="tx2">
                        <a:lumMod val="20000"/>
                        <a:lumOff val="80000"/>
                      </a:schemeClr>
                    </a:solidFill>
                  </a:tcPr>
                </a:tc>
                <a:tc>
                  <a:txBody>
                    <a:bodyPr/>
                    <a:lstStyle/>
                    <a:p>
                      <a:pPr algn="ctr">
                        <a:spcAft>
                          <a:spcPts val="0"/>
                        </a:spcAft>
                      </a:pPr>
                      <a:r>
                        <a:rPr lang="pt-PT" sz="2000" b="1">
                          <a:effectLst/>
                        </a:rPr>
                        <a:t>11</a:t>
                      </a:r>
                      <a:endParaRPr lang="cs-CZ" sz="2000" b="1">
                        <a:effectLst/>
                        <a:latin typeface="Times New Roman"/>
                        <a:ea typeface="Times New Roman"/>
                      </a:endParaRPr>
                    </a:p>
                  </a:txBody>
                  <a:tcPr marL="68580" marR="68580" marT="0" marB="0">
                    <a:solidFill>
                      <a:schemeClr val="accent3">
                        <a:lumMod val="60000"/>
                        <a:lumOff val="40000"/>
                      </a:schemeClr>
                    </a:solidFill>
                  </a:tcPr>
                </a:tc>
              </a:tr>
            </a:tbl>
          </a:graphicData>
        </a:graphic>
      </p:graphicFrame>
    </p:spTree>
    <p:extLst>
      <p:ext uri="{BB962C8B-B14F-4D97-AF65-F5344CB8AC3E}">
        <p14:creationId xmlns:p14="http://schemas.microsoft.com/office/powerpoint/2010/main" val="18268626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260648"/>
            <a:ext cx="8229600" cy="1143000"/>
          </a:xfrm>
        </p:spPr>
        <p:txBody>
          <a:bodyPr>
            <a:noAutofit/>
          </a:bodyPr>
          <a:lstStyle/>
          <a:p>
            <a:r>
              <a:rPr lang="pt-PT" sz="3200" b="1"/>
              <a:t>Sintagma não preposicionado </a:t>
            </a:r>
            <a:r>
              <a:rPr lang="pt-PT" sz="3200" b="1" smtClean="0"/>
              <a:t/>
            </a:r>
            <a:br>
              <a:rPr lang="pt-PT" sz="3200" b="1" smtClean="0"/>
            </a:br>
            <a:r>
              <a:rPr lang="pt-PT" sz="3200" b="1" smtClean="0"/>
              <a:t>(a </a:t>
            </a:r>
            <a:r>
              <a:rPr lang="pt-PT" sz="3200" b="1"/>
              <a:t>próxima x-feira, </a:t>
            </a:r>
            <a:r>
              <a:rPr lang="pt-PT" sz="3200" i="1"/>
              <a:t>versus</a:t>
            </a:r>
            <a:r>
              <a:rPr lang="pt-PT" sz="3200" b="1"/>
              <a:t> </a:t>
            </a:r>
            <a:r>
              <a:rPr lang="pt-PT" sz="3200" b="1" smtClean="0"/>
              <a:t>a </a:t>
            </a:r>
            <a:r>
              <a:rPr lang="pt-PT" sz="3200" b="1"/>
              <a:t>x-feira próxima</a:t>
            </a:r>
            <a:r>
              <a:rPr lang="pt-PT" sz="3600" b="1"/>
              <a:t>)</a:t>
            </a:r>
            <a:endParaRPr lang="cs-CZ" sz="3600"/>
          </a:p>
        </p:txBody>
      </p:sp>
      <p:graphicFrame>
        <p:nvGraphicFramePr>
          <p:cNvPr id="8" name="Zástupný symbol pro obsah 7"/>
          <p:cNvGraphicFramePr>
            <a:graphicFrameLocks noGrp="1"/>
          </p:cNvGraphicFramePr>
          <p:nvPr>
            <p:ph idx="1"/>
            <p:extLst>
              <p:ext uri="{D42A27DB-BD31-4B8C-83A1-F6EECF244321}">
                <p14:modId xmlns:p14="http://schemas.microsoft.com/office/powerpoint/2010/main" val="3529787872"/>
              </p:ext>
            </p:extLst>
          </p:nvPr>
        </p:nvGraphicFramePr>
        <p:xfrm>
          <a:off x="755576" y="1844825"/>
          <a:ext cx="7776864" cy="4248470"/>
        </p:xfrm>
        <a:graphic>
          <a:graphicData uri="http://schemas.openxmlformats.org/drawingml/2006/table">
            <a:tbl>
              <a:tblPr firstRow="1" firstCol="1" bandRow="1">
                <a:tableStyleId>{5C22544A-7EE6-4342-B048-85BDC9FD1C3A}</a:tableStyleId>
              </a:tblPr>
              <a:tblGrid>
                <a:gridCol w="1440160"/>
                <a:gridCol w="936104"/>
                <a:gridCol w="2895354"/>
                <a:gridCol w="2505246"/>
              </a:tblGrid>
              <a:tr h="424847">
                <a:tc>
                  <a:txBody>
                    <a:bodyPr/>
                    <a:lstStyle/>
                    <a:p>
                      <a:pPr algn="ctr">
                        <a:spcAft>
                          <a:spcPts val="0"/>
                        </a:spcAft>
                      </a:pPr>
                      <a:r>
                        <a:rPr lang="pt-PT" sz="2400">
                          <a:effectLst/>
                        </a:rPr>
                        <a:t> </a:t>
                      </a:r>
                      <a:endParaRPr lang="cs-CZ" sz="2400">
                        <a:effectLst/>
                        <a:latin typeface="Times New Roman"/>
                        <a:ea typeface="Times New Roman"/>
                      </a:endParaRPr>
                    </a:p>
                  </a:txBody>
                  <a:tcPr marL="68580" marR="68580" marT="0" marB="0"/>
                </a:tc>
                <a:tc>
                  <a:txBody>
                    <a:bodyPr/>
                    <a:lstStyle/>
                    <a:p>
                      <a:pPr algn="ctr">
                        <a:spcAft>
                          <a:spcPts val="0"/>
                        </a:spcAft>
                      </a:pPr>
                      <a:r>
                        <a:rPr lang="pt-PT" sz="2400">
                          <a:effectLst/>
                        </a:rPr>
                        <a:t> </a:t>
                      </a:r>
                      <a:endParaRPr lang="cs-CZ" sz="2400">
                        <a:effectLst/>
                        <a:latin typeface="Times New Roman"/>
                        <a:ea typeface="Times New Roman"/>
                      </a:endParaRPr>
                    </a:p>
                  </a:txBody>
                  <a:tcPr marL="68580" marR="68580" marT="0" marB="0"/>
                </a:tc>
                <a:tc gridSpan="2">
                  <a:txBody>
                    <a:bodyPr/>
                    <a:lstStyle/>
                    <a:p>
                      <a:pPr algn="ctr">
                        <a:spcAft>
                          <a:spcPts val="0"/>
                        </a:spcAft>
                      </a:pPr>
                      <a:r>
                        <a:rPr lang="pt-PT" sz="2400">
                          <a:effectLst/>
                        </a:rPr>
                        <a:t>número das ocorrências encontradas</a:t>
                      </a:r>
                      <a:endParaRPr lang="cs-CZ" sz="2400">
                        <a:effectLst/>
                        <a:latin typeface="Times New Roman"/>
                        <a:ea typeface="Times New Roman"/>
                      </a:endParaRPr>
                    </a:p>
                  </a:txBody>
                  <a:tcPr marL="68580" marR="68580" marT="0" marB="0"/>
                </a:tc>
                <a:tc hMerge="1">
                  <a:txBody>
                    <a:bodyPr/>
                    <a:lstStyle/>
                    <a:p>
                      <a:endParaRPr lang="cs-CZ"/>
                    </a:p>
                  </a:txBody>
                  <a:tcPr/>
                </a:tc>
              </a:tr>
              <a:tr h="424847">
                <a:tc rowSpan="2">
                  <a:txBody>
                    <a:bodyPr/>
                    <a:lstStyle/>
                    <a:p>
                      <a:pPr algn="ctr">
                        <a:spcAft>
                          <a:spcPts val="0"/>
                        </a:spcAft>
                      </a:pPr>
                      <a:r>
                        <a:rPr lang="pt-PT" sz="2400">
                          <a:effectLst/>
                        </a:rPr>
                        <a:t> </a:t>
                      </a:r>
                      <a:endParaRPr lang="cs-CZ" sz="2400">
                        <a:effectLst/>
                      </a:endParaRPr>
                    </a:p>
                    <a:p>
                      <a:pPr algn="ctr">
                        <a:spcAft>
                          <a:spcPts val="0"/>
                        </a:spcAft>
                      </a:pPr>
                      <a:r>
                        <a:rPr lang="pt-PT" sz="2400">
                          <a:effectLst/>
                        </a:rPr>
                        <a:t>x</a:t>
                      </a:r>
                      <a:endParaRPr lang="cs-CZ" sz="2400">
                        <a:effectLst/>
                        <a:latin typeface="Times New Roman"/>
                        <a:ea typeface="Times New Roman"/>
                      </a:endParaRPr>
                    </a:p>
                  </a:txBody>
                  <a:tcPr marL="68580" marR="68580" marT="0" marB="0"/>
                </a:tc>
                <a:tc rowSpan="2">
                  <a:txBody>
                    <a:bodyPr/>
                    <a:lstStyle/>
                    <a:p>
                      <a:pPr algn="ctr">
                        <a:spcAft>
                          <a:spcPts val="0"/>
                        </a:spcAft>
                      </a:pPr>
                      <a:r>
                        <a:rPr lang="pt-PT" sz="2400">
                          <a:effectLst/>
                        </a:rPr>
                        <a:t> </a:t>
                      </a:r>
                      <a:endParaRPr lang="cs-CZ" sz="2400">
                        <a:effectLst/>
                        <a:latin typeface="Times New Roman"/>
                        <a:ea typeface="Times New Roman"/>
                      </a:endParaRPr>
                    </a:p>
                  </a:txBody>
                  <a:tcPr marL="68580" marR="68580" marT="0" marB="0"/>
                </a:tc>
                <a:tc>
                  <a:txBody>
                    <a:bodyPr/>
                    <a:lstStyle/>
                    <a:p>
                      <a:pPr algn="ctr">
                        <a:spcAft>
                          <a:spcPts val="0"/>
                        </a:spcAft>
                      </a:pPr>
                      <a:r>
                        <a:rPr lang="pt-PT" sz="2400" b="1">
                          <a:effectLst/>
                        </a:rPr>
                        <a:t>[Det+Adj+N]</a:t>
                      </a:r>
                      <a:endParaRPr lang="cs-CZ" sz="2400" b="1">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2400">
                          <a:effectLst/>
                        </a:rPr>
                        <a:t>[Det+ N +Adj]</a:t>
                      </a:r>
                      <a:endParaRPr lang="cs-CZ" sz="2400">
                        <a:effectLst/>
                        <a:latin typeface="Times New Roman"/>
                        <a:ea typeface="Times New Roman"/>
                      </a:endParaRPr>
                    </a:p>
                  </a:txBody>
                  <a:tcPr marL="68580" marR="68580" marT="0" marB="0">
                    <a:solidFill>
                      <a:schemeClr val="accent1">
                        <a:lumMod val="20000"/>
                        <a:lumOff val="80000"/>
                      </a:schemeClr>
                    </a:solidFill>
                  </a:tcPr>
                </a:tc>
              </a:tr>
              <a:tr h="424847">
                <a:tc vMerge="1">
                  <a:txBody>
                    <a:bodyPr/>
                    <a:lstStyle/>
                    <a:p>
                      <a:endParaRPr lang="cs-CZ"/>
                    </a:p>
                  </a:txBody>
                  <a:tcPr/>
                </a:tc>
                <a:tc vMerge="1">
                  <a:txBody>
                    <a:bodyPr/>
                    <a:lstStyle/>
                    <a:p>
                      <a:endParaRPr lang="cs-CZ"/>
                    </a:p>
                  </a:txBody>
                  <a:tcPr/>
                </a:tc>
                <a:tc>
                  <a:txBody>
                    <a:bodyPr/>
                    <a:lstStyle/>
                    <a:p>
                      <a:pPr algn="ctr">
                        <a:spcAft>
                          <a:spcPts val="0"/>
                        </a:spcAft>
                      </a:pPr>
                      <a:r>
                        <a:rPr lang="pt-PT" sz="2400" b="1">
                          <a:effectLst/>
                        </a:rPr>
                        <a:t>A  </a:t>
                      </a:r>
                      <a:r>
                        <a:rPr lang="pt-PT" sz="2400" b="1" u="sng">
                          <a:effectLst/>
                        </a:rPr>
                        <a:t>próxima</a:t>
                      </a:r>
                      <a:r>
                        <a:rPr lang="pt-PT" sz="2400" b="1">
                          <a:effectLst/>
                        </a:rPr>
                        <a:t> x-feira,</a:t>
                      </a:r>
                      <a:endParaRPr lang="cs-CZ" sz="2400" b="1">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2400">
                          <a:effectLst/>
                        </a:rPr>
                        <a:t>A  x-feira </a:t>
                      </a:r>
                      <a:r>
                        <a:rPr lang="pt-PT" sz="2400" b="1" u="sng">
                          <a:effectLst/>
                        </a:rPr>
                        <a:t>próxima</a:t>
                      </a:r>
                      <a:endParaRPr lang="cs-CZ" sz="2400" b="1" u="sng">
                        <a:effectLst/>
                        <a:latin typeface="Times New Roman"/>
                        <a:ea typeface="Times New Roman"/>
                      </a:endParaRPr>
                    </a:p>
                  </a:txBody>
                  <a:tcPr marL="68580" marR="68580" marT="0" marB="0">
                    <a:solidFill>
                      <a:schemeClr val="accent1">
                        <a:lumMod val="20000"/>
                        <a:lumOff val="80000"/>
                      </a:schemeClr>
                    </a:solidFill>
                  </a:tcPr>
                </a:tc>
              </a:tr>
              <a:tr h="424847">
                <a:tc>
                  <a:txBody>
                    <a:bodyPr/>
                    <a:lstStyle/>
                    <a:p>
                      <a:pPr>
                        <a:spcAft>
                          <a:spcPts val="0"/>
                        </a:spcAft>
                      </a:pPr>
                      <a:r>
                        <a:rPr lang="pt-PT" sz="2400">
                          <a:effectLst/>
                        </a:rPr>
                        <a:t>2ª-</a:t>
                      </a:r>
                      <a:endParaRPr lang="cs-CZ" sz="2400">
                        <a:effectLst/>
                        <a:latin typeface="Times New Roman"/>
                        <a:ea typeface="Times New Roman"/>
                      </a:endParaRPr>
                    </a:p>
                  </a:txBody>
                  <a:tcPr marL="68580" marR="68580" marT="0" marB="0"/>
                </a:tc>
                <a:tc rowSpan="5">
                  <a:txBody>
                    <a:bodyPr/>
                    <a:lstStyle/>
                    <a:p>
                      <a:pPr algn="ctr">
                        <a:spcAft>
                          <a:spcPts val="0"/>
                        </a:spcAft>
                      </a:pPr>
                      <a:r>
                        <a:rPr lang="pt-PT" sz="2400">
                          <a:effectLst/>
                        </a:rPr>
                        <a:t> </a:t>
                      </a:r>
                      <a:endParaRPr lang="cs-CZ" sz="2400">
                        <a:effectLst/>
                      </a:endParaRPr>
                    </a:p>
                    <a:p>
                      <a:pPr algn="ctr">
                        <a:spcAft>
                          <a:spcPts val="0"/>
                        </a:spcAft>
                      </a:pPr>
                      <a:r>
                        <a:rPr lang="pt-PT" sz="2400">
                          <a:effectLst/>
                        </a:rPr>
                        <a:t> </a:t>
                      </a:r>
                      <a:endParaRPr lang="cs-CZ" sz="2400">
                        <a:effectLst/>
                      </a:endParaRPr>
                    </a:p>
                    <a:p>
                      <a:pPr algn="ctr">
                        <a:spcAft>
                          <a:spcPts val="0"/>
                        </a:spcAft>
                      </a:pPr>
                      <a:r>
                        <a:rPr lang="pt-PT" sz="2400">
                          <a:effectLst/>
                        </a:rPr>
                        <a:t>feira</a:t>
                      </a:r>
                      <a:endParaRPr lang="cs-CZ" sz="2400">
                        <a:effectLst/>
                        <a:latin typeface="Times New Roman"/>
                        <a:ea typeface="Times New Roman"/>
                      </a:endParaRPr>
                    </a:p>
                  </a:txBody>
                  <a:tcPr marL="68580" marR="68580" marT="0" marB="0"/>
                </a:tc>
                <a:tc>
                  <a:txBody>
                    <a:bodyPr/>
                    <a:lstStyle/>
                    <a:p>
                      <a:pPr algn="ctr">
                        <a:spcAft>
                          <a:spcPts val="0"/>
                        </a:spcAft>
                      </a:pPr>
                      <a:r>
                        <a:rPr lang="pt-PT" sz="2400" b="1">
                          <a:effectLst/>
                        </a:rPr>
                        <a:t>1</a:t>
                      </a:r>
                      <a:endParaRPr lang="cs-CZ" sz="2400" b="1">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2400">
                          <a:effectLst/>
                        </a:rPr>
                        <a:t>0</a:t>
                      </a:r>
                      <a:endParaRPr lang="cs-CZ" sz="2400">
                        <a:effectLst/>
                        <a:latin typeface="Times New Roman"/>
                        <a:ea typeface="Times New Roman"/>
                      </a:endParaRPr>
                    </a:p>
                  </a:txBody>
                  <a:tcPr marL="68580" marR="68580" marT="0" marB="0">
                    <a:solidFill>
                      <a:schemeClr val="accent1">
                        <a:lumMod val="20000"/>
                        <a:lumOff val="80000"/>
                      </a:schemeClr>
                    </a:solidFill>
                  </a:tcPr>
                </a:tc>
              </a:tr>
              <a:tr h="424847">
                <a:tc>
                  <a:txBody>
                    <a:bodyPr/>
                    <a:lstStyle/>
                    <a:p>
                      <a:pPr>
                        <a:spcAft>
                          <a:spcPts val="0"/>
                        </a:spcAft>
                      </a:pPr>
                      <a:r>
                        <a:rPr lang="pt-PT" sz="2400">
                          <a:effectLst/>
                        </a:rPr>
                        <a:t>3ª -</a:t>
                      </a:r>
                      <a:endParaRPr lang="cs-CZ" sz="2400">
                        <a:effectLst/>
                        <a:latin typeface="Times New Roman"/>
                        <a:ea typeface="Times New Roman"/>
                      </a:endParaRPr>
                    </a:p>
                  </a:txBody>
                  <a:tcPr marL="68580" marR="68580" marT="0" marB="0"/>
                </a:tc>
                <a:tc vMerge="1">
                  <a:txBody>
                    <a:bodyPr/>
                    <a:lstStyle/>
                    <a:p>
                      <a:endParaRPr lang="cs-CZ"/>
                    </a:p>
                  </a:txBody>
                  <a:tcPr/>
                </a:tc>
                <a:tc>
                  <a:txBody>
                    <a:bodyPr/>
                    <a:lstStyle/>
                    <a:p>
                      <a:pPr algn="ctr">
                        <a:spcAft>
                          <a:spcPts val="0"/>
                        </a:spcAft>
                      </a:pPr>
                      <a:r>
                        <a:rPr lang="pt-PT" sz="2400" b="1">
                          <a:effectLst/>
                        </a:rPr>
                        <a:t>3</a:t>
                      </a:r>
                      <a:endParaRPr lang="cs-CZ" sz="2400" b="1">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2400">
                          <a:effectLst/>
                        </a:rPr>
                        <a:t>1</a:t>
                      </a:r>
                      <a:endParaRPr lang="cs-CZ" sz="2400">
                        <a:effectLst/>
                        <a:latin typeface="Times New Roman"/>
                        <a:ea typeface="Times New Roman"/>
                      </a:endParaRPr>
                    </a:p>
                  </a:txBody>
                  <a:tcPr marL="68580" marR="68580" marT="0" marB="0">
                    <a:solidFill>
                      <a:schemeClr val="accent3">
                        <a:lumMod val="60000"/>
                        <a:lumOff val="40000"/>
                      </a:schemeClr>
                    </a:solidFill>
                  </a:tcPr>
                </a:tc>
              </a:tr>
              <a:tr h="424847">
                <a:tc>
                  <a:txBody>
                    <a:bodyPr/>
                    <a:lstStyle/>
                    <a:p>
                      <a:pPr>
                        <a:spcAft>
                          <a:spcPts val="0"/>
                        </a:spcAft>
                      </a:pPr>
                      <a:r>
                        <a:rPr lang="pt-PT" sz="2400">
                          <a:effectLst/>
                        </a:rPr>
                        <a:t>4ª-</a:t>
                      </a:r>
                      <a:endParaRPr lang="cs-CZ" sz="2400">
                        <a:effectLst/>
                        <a:latin typeface="Times New Roman"/>
                        <a:ea typeface="Times New Roman"/>
                      </a:endParaRPr>
                    </a:p>
                  </a:txBody>
                  <a:tcPr marL="68580" marR="68580" marT="0" marB="0"/>
                </a:tc>
                <a:tc vMerge="1">
                  <a:txBody>
                    <a:bodyPr/>
                    <a:lstStyle/>
                    <a:p>
                      <a:endParaRPr lang="cs-CZ"/>
                    </a:p>
                  </a:txBody>
                  <a:tcPr/>
                </a:tc>
                <a:tc>
                  <a:txBody>
                    <a:bodyPr/>
                    <a:lstStyle/>
                    <a:p>
                      <a:pPr algn="ctr">
                        <a:spcAft>
                          <a:spcPts val="0"/>
                        </a:spcAft>
                      </a:pPr>
                      <a:r>
                        <a:rPr lang="pt-PT" sz="2400" b="1">
                          <a:effectLst/>
                        </a:rPr>
                        <a:t>1</a:t>
                      </a:r>
                      <a:endParaRPr lang="cs-CZ" sz="2400" b="1">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2400">
                          <a:effectLst/>
                        </a:rPr>
                        <a:t>0</a:t>
                      </a:r>
                      <a:endParaRPr lang="cs-CZ" sz="2400">
                        <a:effectLst/>
                        <a:latin typeface="Times New Roman"/>
                        <a:ea typeface="Times New Roman"/>
                      </a:endParaRPr>
                    </a:p>
                  </a:txBody>
                  <a:tcPr marL="68580" marR="68580" marT="0" marB="0">
                    <a:solidFill>
                      <a:schemeClr val="accent1">
                        <a:lumMod val="20000"/>
                        <a:lumOff val="80000"/>
                      </a:schemeClr>
                    </a:solidFill>
                  </a:tcPr>
                </a:tc>
              </a:tr>
              <a:tr h="424847">
                <a:tc>
                  <a:txBody>
                    <a:bodyPr/>
                    <a:lstStyle/>
                    <a:p>
                      <a:pPr>
                        <a:spcAft>
                          <a:spcPts val="0"/>
                        </a:spcAft>
                      </a:pPr>
                      <a:r>
                        <a:rPr lang="pt-PT" sz="2400">
                          <a:effectLst/>
                        </a:rPr>
                        <a:t>5ª-</a:t>
                      </a:r>
                      <a:endParaRPr lang="cs-CZ" sz="2400">
                        <a:effectLst/>
                        <a:latin typeface="Times New Roman"/>
                        <a:ea typeface="Times New Roman"/>
                      </a:endParaRPr>
                    </a:p>
                  </a:txBody>
                  <a:tcPr marL="68580" marR="68580" marT="0" marB="0"/>
                </a:tc>
                <a:tc vMerge="1">
                  <a:txBody>
                    <a:bodyPr/>
                    <a:lstStyle/>
                    <a:p>
                      <a:endParaRPr lang="cs-CZ"/>
                    </a:p>
                  </a:txBody>
                  <a:tcPr/>
                </a:tc>
                <a:tc>
                  <a:txBody>
                    <a:bodyPr/>
                    <a:lstStyle/>
                    <a:p>
                      <a:pPr algn="ctr">
                        <a:spcAft>
                          <a:spcPts val="0"/>
                        </a:spcAft>
                      </a:pPr>
                      <a:r>
                        <a:rPr lang="pt-PT" sz="2400" b="1">
                          <a:effectLst/>
                        </a:rPr>
                        <a:t>2</a:t>
                      </a:r>
                      <a:endParaRPr lang="cs-CZ" sz="2400" b="1">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2400">
                          <a:effectLst/>
                        </a:rPr>
                        <a:t>0</a:t>
                      </a:r>
                      <a:endParaRPr lang="cs-CZ" sz="2400">
                        <a:effectLst/>
                        <a:latin typeface="Times New Roman"/>
                        <a:ea typeface="Times New Roman"/>
                      </a:endParaRPr>
                    </a:p>
                  </a:txBody>
                  <a:tcPr marL="68580" marR="68580" marT="0" marB="0">
                    <a:solidFill>
                      <a:schemeClr val="accent1">
                        <a:lumMod val="20000"/>
                        <a:lumOff val="80000"/>
                      </a:schemeClr>
                    </a:solidFill>
                  </a:tcPr>
                </a:tc>
              </a:tr>
              <a:tr h="424847">
                <a:tc>
                  <a:txBody>
                    <a:bodyPr/>
                    <a:lstStyle/>
                    <a:p>
                      <a:pPr>
                        <a:spcAft>
                          <a:spcPts val="0"/>
                        </a:spcAft>
                      </a:pPr>
                      <a:r>
                        <a:rPr lang="pt-PT" sz="2400">
                          <a:effectLst/>
                        </a:rPr>
                        <a:t>6ª-</a:t>
                      </a:r>
                      <a:endParaRPr lang="cs-CZ" sz="2400">
                        <a:effectLst/>
                        <a:latin typeface="Times New Roman"/>
                        <a:ea typeface="Times New Roman"/>
                      </a:endParaRPr>
                    </a:p>
                  </a:txBody>
                  <a:tcPr marL="68580" marR="68580" marT="0" marB="0"/>
                </a:tc>
                <a:tc vMerge="1">
                  <a:txBody>
                    <a:bodyPr/>
                    <a:lstStyle/>
                    <a:p>
                      <a:endParaRPr lang="cs-CZ"/>
                    </a:p>
                  </a:txBody>
                  <a:tcPr/>
                </a:tc>
                <a:tc>
                  <a:txBody>
                    <a:bodyPr/>
                    <a:lstStyle/>
                    <a:p>
                      <a:pPr algn="ctr">
                        <a:spcAft>
                          <a:spcPts val="0"/>
                        </a:spcAft>
                      </a:pPr>
                      <a:r>
                        <a:rPr lang="pt-PT" sz="2400" b="1">
                          <a:effectLst/>
                        </a:rPr>
                        <a:t>1</a:t>
                      </a:r>
                      <a:endParaRPr lang="cs-CZ" sz="2400" b="1">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2400">
                          <a:effectLst/>
                        </a:rPr>
                        <a:t>0</a:t>
                      </a:r>
                      <a:endParaRPr lang="cs-CZ" sz="2400">
                        <a:effectLst/>
                        <a:latin typeface="Times New Roman"/>
                        <a:ea typeface="Times New Roman"/>
                      </a:endParaRPr>
                    </a:p>
                  </a:txBody>
                  <a:tcPr marL="68580" marR="68580" marT="0" marB="0">
                    <a:solidFill>
                      <a:schemeClr val="accent1">
                        <a:lumMod val="20000"/>
                        <a:lumOff val="80000"/>
                      </a:schemeClr>
                    </a:solidFill>
                  </a:tcPr>
                </a:tc>
              </a:tr>
              <a:tr h="424847">
                <a:tc>
                  <a:txBody>
                    <a:bodyPr/>
                    <a:lstStyle/>
                    <a:p>
                      <a:pPr>
                        <a:spcAft>
                          <a:spcPts val="0"/>
                        </a:spcAft>
                      </a:pPr>
                      <a:r>
                        <a:rPr lang="pt-PT" sz="2400">
                          <a:effectLst/>
                        </a:rPr>
                        <a:t>sábado</a:t>
                      </a:r>
                      <a:endParaRPr lang="cs-CZ" sz="2400">
                        <a:effectLst/>
                        <a:latin typeface="Times New Roman"/>
                        <a:ea typeface="Times New Roman"/>
                      </a:endParaRPr>
                    </a:p>
                  </a:txBody>
                  <a:tcPr marL="68580" marR="68580" marT="0" marB="0"/>
                </a:tc>
                <a:tc rowSpan="2">
                  <a:txBody>
                    <a:bodyPr/>
                    <a:lstStyle/>
                    <a:p>
                      <a:pPr algn="ctr">
                        <a:spcAft>
                          <a:spcPts val="0"/>
                        </a:spcAft>
                      </a:pPr>
                      <a:r>
                        <a:rPr lang="pt-PT" sz="2400">
                          <a:effectLst/>
                        </a:rPr>
                        <a:t> </a:t>
                      </a:r>
                      <a:endParaRPr lang="cs-CZ" sz="2400">
                        <a:effectLst/>
                        <a:latin typeface="Times New Roman"/>
                        <a:ea typeface="Times New Roman"/>
                      </a:endParaRPr>
                    </a:p>
                  </a:txBody>
                  <a:tcPr marL="68580" marR="68580" marT="0" marB="0"/>
                </a:tc>
                <a:tc>
                  <a:txBody>
                    <a:bodyPr/>
                    <a:lstStyle/>
                    <a:p>
                      <a:pPr algn="ctr">
                        <a:spcAft>
                          <a:spcPts val="0"/>
                        </a:spcAft>
                      </a:pPr>
                      <a:r>
                        <a:rPr lang="pt-PT" sz="2400" b="1">
                          <a:effectLst/>
                        </a:rPr>
                        <a:t>1</a:t>
                      </a:r>
                      <a:endParaRPr lang="cs-CZ" sz="2400" b="1">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2400">
                          <a:effectLst/>
                        </a:rPr>
                        <a:t>1</a:t>
                      </a:r>
                      <a:endParaRPr lang="cs-CZ" sz="2400">
                        <a:effectLst/>
                        <a:latin typeface="Times New Roman"/>
                        <a:ea typeface="Times New Roman"/>
                      </a:endParaRPr>
                    </a:p>
                  </a:txBody>
                  <a:tcPr marL="68580" marR="68580" marT="0" marB="0">
                    <a:solidFill>
                      <a:schemeClr val="accent3">
                        <a:lumMod val="60000"/>
                        <a:lumOff val="40000"/>
                      </a:schemeClr>
                    </a:solidFill>
                  </a:tcPr>
                </a:tc>
              </a:tr>
              <a:tr h="424847">
                <a:tc>
                  <a:txBody>
                    <a:bodyPr/>
                    <a:lstStyle/>
                    <a:p>
                      <a:pPr>
                        <a:spcAft>
                          <a:spcPts val="0"/>
                        </a:spcAft>
                      </a:pPr>
                      <a:r>
                        <a:rPr lang="pt-PT" sz="2400">
                          <a:effectLst/>
                        </a:rPr>
                        <a:t>domingo</a:t>
                      </a:r>
                      <a:endParaRPr lang="cs-CZ" sz="2400">
                        <a:effectLst/>
                        <a:latin typeface="Times New Roman"/>
                        <a:ea typeface="Times New Roman"/>
                      </a:endParaRPr>
                    </a:p>
                  </a:txBody>
                  <a:tcPr marL="68580" marR="68580" marT="0" marB="0"/>
                </a:tc>
                <a:tc vMerge="1">
                  <a:txBody>
                    <a:bodyPr/>
                    <a:lstStyle/>
                    <a:p>
                      <a:endParaRPr lang="cs-CZ"/>
                    </a:p>
                  </a:txBody>
                  <a:tcPr/>
                </a:tc>
                <a:tc>
                  <a:txBody>
                    <a:bodyPr/>
                    <a:lstStyle/>
                    <a:p>
                      <a:pPr algn="ctr">
                        <a:spcAft>
                          <a:spcPts val="0"/>
                        </a:spcAft>
                      </a:pPr>
                      <a:r>
                        <a:rPr lang="pt-PT" sz="2400" b="1">
                          <a:effectLst/>
                        </a:rPr>
                        <a:t>0</a:t>
                      </a:r>
                      <a:endParaRPr lang="cs-CZ" sz="2400" b="1">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2400">
                          <a:effectLst/>
                        </a:rPr>
                        <a:t>0</a:t>
                      </a:r>
                      <a:endParaRPr lang="cs-CZ" sz="2400">
                        <a:effectLst/>
                        <a:latin typeface="Times New Roman"/>
                        <a:ea typeface="Times New Roman"/>
                      </a:endParaRP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65749221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pt-PT" sz="3200" b="1" smtClean="0"/>
              <a:t/>
            </a:r>
            <a:br>
              <a:rPr lang="pt-PT" sz="3200" b="1" smtClean="0"/>
            </a:br>
            <a:r>
              <a:rPr lang="pt-PT" sz="3200" b="1" smtClean="0"/>
              <a:t>Sintagma </a:t>
            </a:r>
            <a:r>
              <a:rPr lang="pt-PT" sz="3200" b="1"/>
              <a:t>preposicionado </a:t>
            </a:r>
            <a:r>
              <a:rPr lang="pt-PT" sz="3200" b="1" smtClean="0"/>
              <a:t/>
            </a:r>
            <a:br>
              <a:rPr lang="pt-PT" sz="3200" b="1" smtClean="0"/>
            </a:br>
            <a:r>
              <a:rPr lang="pt-PT" sz="2800" b="1" smtClean="0"/>
              <a:t>(</a:t>
            </a:r>
            <a:r>
              <a:rPr lang="pt-PT" sz="2800" b="1"/>
              <a:t>para a próxima x-feira </a:t>
            </a:r>
            <a:r>
              <a:rPr lang="pt-PT" sz="2800" i="1"/>
              <a:t>versus</a:t>
            </a:r>
            <a:r>
              <a:rPr lang="pt-PT" sz="2800" b="1"/>
              <a:t> para a x-feira próxima)</a:t>
            </a:r>
            <a:r>
              <a:rPr lang="cs-CZ" sz="2800"/>
              <a:t/>
            </a:r>
            <a:br>
              <a:rPr lang="cs-CZ" sz="2800"/>
            </a:br>
            <a:endParaRPr lang="cs-CZ" sz="280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319129928"/>
              </p:ext>
            </p:extLst>
          </p:nvPr>
        </p:nvGraphicFramePr>
        <p:xfrm>
          <a:off x="755578" y="1772818"/>
          <a:ext cx="7920878" cy="4392485"/>
        </p:xfrm>
        <a:graphic>
          <a:graphicData uri="http://schemas.openxmlformats.org/drawingml/2006/table">
            <a:tbl>
              <a:tblPr firstRow="1" firstCol="1" bandRow="1">
                <a:tableStyleId>{5C22544A-7EE6-4342-B048-85BDC9FD1C3A}</a:tableStyleId>
              </a:tblPr>
              <a:tblGrid>
                <a:gridCol w="1296142"/>
                <a:gridCol w="648072"/>
                <a:gridCol w="3333121"/>
                <a:gridCol w="2643543"/>
              </a:tblGrid>
              <a:tr h="436159">
                <a:tc gridSpan="2">
                  <a:txBody>
                    <a:bodyPr/>
                    <a:lstStyle/>
                    <a:p>
                      <a:pPr algn="just">
                        <a:spcAft>
                          <a:spcPts val="0"/>
                        </a:spcAft>
                      </a:pPr>
                      <a:r>
                        <a:rPr lang="pt-PT" sz="2000">
                          <a:effectLst/>
                        </a:rPr>
                        <a:t> </a:t>
                      </a:r>
                      <a:endParaRPr lang="cs-CZ" sz="2000">
                        <a:effectLst/>
                        <a:latin typeface="Times New Roman"/>
                        <a:ea typeface="Times New Roman"/>
                      </a:endParaRPr>
                    </a:p>
                  </a:txBody>
                  <a:tcPr marL="68580" marR="68580" marT="0" marB="0"/>
                </a:tc>
                <a:tc hMerge="1">
                  <a:txBody>
                    <a:bodyPr/>
                    <a:lstStyle/>
                    <a:p>
                      <a:endParaRPr lang="cs-CZ"/>
                    </a:p>
                  </a:txBody>
                  <a:tcPr/>
                </a:tc>
                <a:tc gridSpan="2">
                  <a:txBody>
                    <a:bodyPr/>
                    <a:lstStyle/>
                    <a:p>
                      <a:pPr algn="ctr">
                        <a:spcAft>
                          <a:spcPts val="0"/>
                        </a:spcAft>
                      </a:pPr>
                      <a:r>
                        <a:rPr lang="pt-PT" sz="2000">
                          <a:effectLst/>
                        </a:rPr>
                        <a:t>número das ocorrências encontradas</a:t>
                      </a:r>
                      <a:endParaRPr lang="cs-CZ" sz="2000">
                        <a:effectLst/>
                        <a:latin typeface="Times New Roman"/>
                        <a:ea typeface="Times New Roman"/>
                      </a:endParaRPr>
                    </a:p>
                  </a:txBody>
                  <a:tcPr marL="68580" marR="68580" marT="0" marB="0"/>
                </a:tc>
                <a:tc hMerge="1">
                  <a:txBody>
                    <a:bodyPr/>
                    <a:lstStyle/>
                    <a:p>
                      <a:endParaRPr lang="cs-CZ"/>
                    </a:p>
                  </a:txBody>
                  <a:tcPr/>
                </a:tc>
              </a:tr>
              <a:tr h="436159">
                <a:tc rowSpan="2">
                  <a:txBody>
                    <a:bodyPr/>
                    <a:lstStyle/>
                    <a:p>
                      <a:pPr algn="just">
                        <a:spcAft>
                          <a:spcPts val="0"/>
                        </a:spcAft>
                      </a:pPr>
                      <a:r>
                        <a:rPr lang="pt-PT" sz="2000">
                          <a:effectLst/>
                        </a:rPr>
                        <a:t> </a:t>
                      </a:r>
                      <a:endParaRPr lang="cs-CZ" sz="2000">
                        <a:effectLst/>
                      </a:endParaRPr>
                    </a:p>
                    <a:p>
                      <a:pPr algn="just">
                        <a:spcAft>
                          <a:spcPts val="0"/>
                        </a:spcAft>
                      </a:pPr>
                      <a:r>
                        <a:rPr lang="pt-PT" sz="2000">
                          <a:effectLst/>
                        </a:rPr>
                        <a:t>x</a:t>
                      </a:r>
                      <a:endParaRPr lang="cs-CZ" sz="2000">
                        <a:effectLst/>
                        <a:latin typeface="Times New Roman"/>
                        <a:ea typeface="Times New Roman"/>
                      </a:endParaRPr>
                    </a:p>
                  </a:txBody>
                  <a:tcPr marL="68580" marR="68580" marT="0" marB="0"/>
                </a:tc>
                <a:tc rowSpan="2">
                  <a:txBody>
                    <a:bodyPr/>
                    <a:lstStyle/>
                    <a:p>
                      <a:pPr algn="just">
                        <a:spcAft>
                          <a:spcPts val="0"/>
                        </a:spcAft>
                      </a:pPr>
                      <a:r>
                        <a:rPr lang="pt-PT" sz="2000">
                          <a:effectLst/>
                        </a:rPr>
                        <a:t> </a:t>
                      </a:r>
                      <a:endParaRPr lang="cs-CZ" sz="2000">
                        <a:effectLst/>
                        <a:latin typeface="Times New Roman"/>
                        <a:ea typeface="Times New Roman"/>
                      </a:endParaRPr>
                    </a:p>
                  </a:txBody>
                  <a:tcPr marL="68580" marR="68580" marT="0" marB="0"/>
                </a:tc>
                <a:tc>
                  <a:txBody>
                    <a:bodyPr/>
                    <a:lstStyle/>
                    <a:p>
                      <a:pPr algn="ctr">
                        <a:spcAft>
                          <a:spcPts val="0"/>
                        </a:spcAft>
                      </a:pPr>
                      <a:r>
                        <a:rPr lang="pt-PT" sz="2000" b="1">
                          <a:effectLst/>
                        </a:rPr>
                        <a:t>[Prep+Det+Adj+N]</a:t>
                      </a:r>
                      <a:endParaRPr lang="cs-CZ" sz="2000" b="1">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2000">
                          <a:effectLst/>
                        </a:rPr>
                        <a:t>[Prep+Det+N+Adj]</a:t>
                      </a:r>
                      <a:endParaRPr lang="cs-CZ" sz="2000">
                        <a:effectLst/>
                        <a:latin typeface="Times New Roman"/>
                        <a:ea typeface="Times New Roman"/>
                      </a:endParaRPr>
                    </a:p>
                  </a:txBody>
                  <a:tcPr marL="68580" marR="68580" marT="0" marB="0">
                    <a:solidFill>
                      <a:schemeClr val="accent1">
                        <a:lumMod val="20000"/>
                        <a:lumOff val="80000"/>
                      </a:schemeClr>
                    </a:solidFill>
                  </a:tcPr>
                </a:tc>
              </a:tr>
              <a:tr h="436159">
                <a:tc vMerge="1">
                  <a:txBody>
                    <a:bodyPr/>
                    <a:lstStyle/>
                    <a:p>
                      <a:endParaRPr lang="cs-CZ"/>
                    </a:p>
                  </a:txBody>
                  <a:tcPr/>
                </a:tc>
                <a:tc vMerge="1">
                  <a:txBody>
                    <a:bodyPr/>
                    <a:lstStyle/>
                    <a:p>
                      <a:endParaRPr lang="cs-CZ"/>
                    </a:p>
                  </a:txBody>
                  <a:tcPr/>
                </a:tc>
                <a:tc>
                  <a:txBody>
                    <a:bodyPr/>
                    <a:lstStyle/>
                    <a:p>
                      <a:pPr algn="ctr">
                        <a:spcAft>
                          <a:spcPts val="0"/>
                        </a:spcAft>
                      </a:pPr>
                      <a:r>
                        <a:rPr lang="pt-PT" sz="2000" b="1">
                          <a:effectLst/>
                        </a:rPr>
                        <a:t>para a </a:t>
                      </a:r>
                      <a:r>
                        <a:rPr lang="pt-PT" sz="2000" b="1" u="sng">
                          <a:effectLst/>
                        </a:rPr>
                        <a:t>próxima</a:t>
                      </a:r>
                      <a:r>
                        <a:rPr lang="pt-PT" sz="2000" b="1">
                          <a:effectLst/>
                        </a:rPr>
                        <a:t> x-feira</a:t>
                      </a:r>
                      <a:endParaRPr lang="cs-CZ" sz="2000" b="1">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tabLst>
                          <a:tab pos="561340" algn="ctr"/>
                        </a:tabLst>
                      </a:pPr>
                      <a:r>
                        <a:rPr lang="pt-PT" sz="2000">
                          <a:effectLst/>
                        </a:rPr>
                        <a:t>para a x-feira </a:t>
                      </a:r>
                      <a:r>
                        <a:rPr lang="pt-PT" sz="2000" u="sng">
                          <a:effectLst/>
                        </a:rPr>
                        <a:t>próxima</a:t>
                      </a:r>
                      <a:endParaRPr lang="cs-CZ" sz="2000" u="sng">
                        <a:effectLst/>
                        <a:latin typeface="Times New Roman"/>
                        <a:ea typeface="Times New Roman"/>
                      </a:endParaRPr>
                    </a:p>
                  </a:txBody>
                  <a:tcPr marL="68580" marR="68580" marT="0" marB="0">
                    <a:solidFill>
                      <a:schemeClr val="accent1">
                        <a:lumMod val="20000"/>
                        <a:lumOff val="80000"/>
                      </a:schemeClr>
                    </a:solidFill>
                  </a:tcPr>
                </a:tc>
              </a:tr>
              <a:tr h="467054">
                <a:tc>
                  <a:txBody>
                    <a:bodyPr/>
                    <a:lstStyle/>
                    <a:p>
                      <a:pPr algn="just">
                        <a:spcAft>
                          <a:spcPts val="0"/>
                        </a:spcAft>
                      </a:pPr>
                      <a:r>
                        <a:rPr lang="pt-PT" sz="2000">
                          <a:effectLst/>
                        </a:rPr>
                        <a:t>2ª - </a:t>
                      </a:r>
                      <a:endParaRPr lang="cs-CZ" sz="2000">
                        <a:effectLst/>
                        <a:latin typeface="Times New Roman"/>
                        <a:ea typeface="Times New Roman"/>
                      </a:endParaRPr>
                    </a:p>
                  </a:txBody>
                  <a:tcPr marL="68580" marR="68580" marT="0" marB="0"/>
                </a:tc>
                <a:tc rowSpan="5">
                  <a:txBody>
                    <a:bodyPr/>
                    <a:lstStyle/>
                    <a:p>
                      <a:pPr algn="ctr">
                        <a:spcAft>
                          <a:spcPts val="0"/>
                        </a:spcAft>
                      </a:pPr>
                      <a:r>
                        <a:rPr lang="pt-PT" sz="2000">
                          <a:effectLst/>
                        </a:rPr>
                        <a:t> </a:t>
                      </a:r>
                      <a:endParaRPr lang="cs-CZ" sz="2000">
                        <a:effectLst/>
                      </a:endParaRPr>
                    </a:p>
                    <a:p>
                      <a:pPr algn="ctr">
                        <a:spcAft>
                          <a:spcPts val="0"/>
                        </a:spcAft>
                      </a:pPr>
                      <a:r>
                        <a:rPr lang="pt-PT" sz="2000">
                          <a:effectLst/>
                        </a:rPr>
                        <a:t> </a:t>
                      </a:r>
                      <a:endParaRPr lang="cs-CZ" sz="2000">
                        <a:effectLst/>
                      </a:endParaRPr>
                    </a:p>
                    <a:p>
                      <a:pPr algn="ctr">
                        <a:spcAft>
                          <a:spcPts val="0"/>
                        </a:spcAft>
                      </a:pPr>
                      <a:r>
                        <a:rPr lang="pt-PT" sz="2000">
                          <a:effectLst/>
                        </a:rPr>
                        <a:t>feira</a:t>
                      </a:r>
                      <a:endParaRPr lang="cs-CZ" sz="2000">
                        <a:effectLst/>
                        <a:latin typeface="Times New Roman"/>
                        <a:ea typeface="Times New Roman"/>
                      </a:endParaRPr>
                    </a:p>
                  </a:txBody>
                  <a:tcPr marL="68580" marR="68580" marT="0" marB="0"/>
                </a:tc>
                <a:tc>
                  <a:txBody>
                    <a:bodyPr/>
                    <a:lstStyle/>
                    <a:p>
                      <a:pPr algn="ctr">
                        <a:spcAft>
                          <a:spcPts val="0"/>
                        </a:spcAft>
                      </a:pPr>
                      <a:r>
                        <a:rPr lang="pt-PT" sz="2000" b="1">
                          <a:effectLst/>
                        </a:rPr>
                        <a:t>236</a:t>
                      </a:r>
                      <a:endParaRPr lang="cs-CZ" sz="2000" b="1">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2000">
                          <a:effectLst/>
                        </a:rPr>
                        <a:t> 0 </a:t>
                      </a:r>
                      <a:endParaRPr lang="cs-CZ" sz="2000">
                        <a:effectLst/>
                        <a:latin typeface="Times New Roman"/>
                        <a:ea typeface="Times New Roman"/>
                      </a:endParaRPr>
                    </a:p>
                  </a:txBody>
                  <a:tcPr marL="68580" marR="68580" marT="0" marB="0">
                    <a:solidFill>
                      <a:schemeClr val="accent1">
                        <a:lumMod val="20000"/>
                        <a:lumOff val="80000"/>
                      </a:schemeClr>
                    </a:solidFill>
                  </a:tcPr>
                </a:tc>
              </a:tr>
              <a:tr h="436159">
                <a:tc>
                  <a:txBody>
                    <a:bodyPr/>
                    <a:lstStyle/>
                    <a:p>
                      <a:pPr algn="just">
                        <a:spcAft>
                          <a:spcPts val="0"/>
                        </a:spcAft>
                      </a:pPr>
                      <a:r>
                        <a:rPr lang="pt-PT" sz="2000">
                          <a:effectLst/>
                        </a:rPr>
                        <a:t>3ª- </a:t>
                      </a:r>
                      <a:endParaRPr lang="cs-CZ" sz="2000">
                        <a:effectLst/>
                        <a:latin typeface="Times New Roman"/>
                        <a:ea typeface="Times New Roman"/>
                      </a:endParaRPr>
                    </a:p>
                  </a:txBody>
                  <a:tcPr marL="68580" marR="68580" marT="0" marB="0"/>
                </a:tc>
                <a:tc vMerge="1">
                  <a:txBody>
                    <a:bodyPr/>
                    <a:lstStyle/>
                    <a:p>
                      <a:endParaRPr lang="cs-CZ"/>
                    </a:p>
                  </a:txBody>
                  <a:tcPr/>
                </a:tc>
                <a:tc>
                  <a:txBody>
                    <a:bodyPr/>
                    <a:lstStyle/>
                    <a:p>
                      <a:pPr algn="ctr">
                        <a:spcAft>
                          <a:spcPts val="0"/>
                        </a:spcAft>
                      </a:pPr>
                      <a:r>
                        <a:rPr lang="pt-PT" sz="2000" b="1">
                          <a:effectLst/>
                        </a:rPr>
                        <a:t>170</a:t>
                      </a:r>
                      <a:endParaRPr lang="cs-CZ" sz="2000" b="1">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2000">
                          <a:effectLst/>
                        </a:rPr>
                        <a:t> 0 </a:t>
                      </a:r>
                      <a:endParaRPr lang="cs-CZ" sz="2000">
                        <a:effectLst/>
                        <a:latin typeface="Times New Roman"/>
                        <a:ea typeface="Times New Roman"/>
                      </a:endParaRPr>
                    </a:p>
                  </a:txBody>
                  <a:tcPr marL="68580" marR="68580" marT="0" marB="0">
                    <a:solidFill>
                      <a:schemeClr val="accent1">
                        <a:lumMod val="20000"/>
                        <a:lumOff val="80000"/>
                      </a:schemeClr>
                    </a:solidFill>
                  </a:tcPr>
                </a:tc>
              </a:tr>
              <a:tr h="436159">
                <a:tc>
                  <a:txBody>
                    <a:bodyPr/>
                    <a:lstStyle/>
                    <a:p>
                      <a:pPr algn="just">
                        <a:spcAft>
                          <a:spcPts val="0"/>
                        </a:spcAft>
                      </a:pPr>
                      <a:r>
                        <a:rPr lang="pt-PT" sz="2000">
                          <a:effectLst/>
                        </a:rPr>
                        <a:t>4ª - </a:t>
                      </a:r>
                      <a:endParaRPr lang="cs-CZ" sz="2000">
                        <a:effectLst/>
                        <a:latin typeface="Times New Roman"/>
                        <a:ea typeface="Times New Roman"/>
                      </a:endParaRPr>
                    </a:p>
                  </a:txBody>
                  <a:tcPr marL="68580" marR="68580" marT="0" marB="0"/>
                </a:tc>
                <a:tc vMerge="1">
                  <a:txBody>
                    <a:bodyPr/>
                    <a:lstStyle/>
                    <a:p>
                      <a:endParaRPr lang="cs-CZ"/>
                    </a:p>
                  </a:txBody>
                  <a:tcPr/>
                </a:tc>
                <a:tc>
                  <a:txBody>
                    <a:bodyPr/>
                    <a:lstStyle/>
                    <a:p>
                      <a:pPr algn="ctr">
                        <a:spcAft>
                          <a:spcPts val="0"/>
                        </a:spcAft>
                      </a:pPr>
                      <a:r>
                        <a:rPr lang="pt-PT" sz="2000" b="1">
                          <a:effectLst/>
                        </a:rPr>
                        <a:t>166</a:t>
                      </a:r>
                      <a:endParaRPr lang="cs-CZ" sz="2000" b="1">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2000">
                          <a:effectLst/>
                        </a:rPr>
                        <a:t> 0</a:t>
                      </a:r>
                      <a:endParaRPr lang="cs-CZ" sz="2000">
                        <a:effectLst/>
                        <a:latin typeface="Times New Roman"/>
                        <a:ea typeface="Times New Roman"/>
                      </a:endParaRPr>
                    </a:p>
                  </a:txBody>
                  <a:tcPr marL="68580" marR="68580" marT="0" marB="0">
                    <a:solidFill>
                      <a:schemeClr val="accent1">
                        <a:lumMod val="20000"/>
                        <a:lumOff val="80000"/>
                      </a:schemeClr>
                    </a:solidFill>
                  </a:tcPr>
                </a:tc>
              </a:tr>
              <a:tr h="436159">
                <a:tc>
                  <a:txBody>
                    <a:bodyPr/>
                    <a:lstStyle/>
                    <a:p>
                      <a:pPr algn="just">
                        <a:spcAft>
                          <a:spcPts val="0"/>
                        </a:spcAft>
                      </a:pPr>
                      <a:r>
                        <a:rPr lang="pt-PT" sz="2000">
                          <a:effectLst/>
                        </a:rPr>
                        <a:t>5ª- </a:t>
                      </a:r>
                      <a:endParaRPr lang="cs-CZ" sz="2000">
                        <a:effectLst/>
                        <a:latin typeface="Times New Roman"/>
                        <a:ea typeface="Times New Roman"/>
                      </a:endParaRPr>
                    </a:p>
                  </a:txBody>
                  <a:tcPr marL="68580" marR="68580" marT="0" marB="0"/>
                </a:tc>
                <a:tc vMerge="1">
                  <a:txBody>
                    <a:bodyPr/>
                    <a:lstStyle/>
                    <a:p>
                      <a:endParaRPr lang="cs-CZ"/>
                    </a:p>
                  </a:txBody>
                  <a:tcPr/>
                </a:tc>
                <a:tc>
                  <a:txBody>
                    <a:bodyPr/>
                    <a:lstStyle/>
                    <a:p>
                      <a:pPr algn="ctr">
                        <a:spcAft>
                          <a:spcPts val="0"/>
                        </a:spcAft>
                      </a:pPr>
                      <a:r>
                        <a:rPr lang="pt-PT" sz="2000" b="1">
                          <a:effectLst/>
                        </a:rPr>
                        <a:t>136</a:t>
                      </a:r>
                      <a:endParaRPr lang="cs-CZ" sz="2000" b="1">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2000">
                          <a:effectLst/>
                        </a:rPr>
                        <a:t> 0 </a:t>
                      </a:r>
                      <a:endParaRPr lang="cs-CZ" sz="2000">
                        <a:effectLst/>
                        <a:latin typeface="Times New Roman"/>
                        <a:ea typeface="Times New Roman"/>
                      </a:endParaRPr>
                    </a:p>
                  </a:txBody>
                  <a:tcPr marL="68580" marR="68580" marT="0" marB="0">
                    <a:solidFill>
                      <a:schemeClr val="accent1">
                        <a:lumMod val="20000"/>
                        <a:lumOff val="80000"/>
                      </a:schemeClr>
                    </a:solidFill>
                  </a:tcPr>
                </a:tc>
              </a:tr>
              <a:tr h="436159">
                <a:tc>
                  <a:txBody>
                    <a:bodyPr/>
                    <a:lstStyle/>
                    <a:p>
                      <a:pPr algn="just">
                        <a:spcAft>
                          <a:spcPts val="0"/>
                        </a:spcAft>
                      </a:pPr>
                      <a:r>
                        <a:rPr lang="pt-PT" sz="2000">
                          <a:effectLst/>
                        </a:rPr>
                        <a:t>6ª- </a:t>
                      </a:r>
                      <a:endParaRPr lang="cs-CZ" sz="2000">
                        <a:effectLst/>
                        <a:latin typeface="Times New Roman"/>
                        <a:ea typeface="Times New Roman"/>
                      </a:endParaRPr>
                    </a:p>
                  </a:txBody>
                  <a:tcPr marL="68580" marR="68580" marT="0" marB="0"/>
                </a:tc>
                <a:tc vMerge="1">
                  <a:txBody>
                    <a:bodyPr/>
                    <a:lstStyle/>
                    <a:p>
                      <a:endParaRPr lang="cs-CZ"/>
                    </a:p>
                  </a:txBody>
                  <a:tcPr/>
                </a:tc>
                <a:tc>
                  <a:txBody>
                    <a:bodyPr/>
                    <a:lstStyle/>
                    <a:p>
                      <a:pPr algn="ctr">
                        <a:spcAft>
                          <a:spcPts val="0"/>
                        </a:spcAft>
                        <a:tabLst>
                          <a:tab pos="437515" algn="l"/>
                          <a:tab pos="554355" algn="ctr"/>
                        </a:tabLst>
                      </a:pPr>
                      <a:r>
                        <a:rPr lang="pt-PT" sz="2000" b="1">
                          <a:effectLst/>
                        </a:rPr>
                        <a:t>163</a:t>
                      </a:r>
                      <a:endParaRPr lang="cs-CZ" sz="2000" b="1">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2000">
                          <a:effectLst/>
                        </a:rPr>
                        <a:t> 0</a:t>
                      </a:r>
                      <a:endParaRPr lang="cs-CZ" sz="2000">
                        <a:effectLst/>
                        <a:latin typeface="Times New Roman"/>
                        <a:ea typeface="Times New Roman"/>
                      </a:endParaRPr>
                    </a:p>
                  </a:txBody>
                  <a:tcPr marL="68580" marR="68580" marT="0" marB="0">
                    <a:solidFill>
                      <a:schemeClr val="accent1">
                        <a:lumMod val="20000"/>
                        <a:lumOff val="80000"/>
                      </a:schemeClr>
                    </a:solidFill>
                  </a:tcPr>
                </a:tc>
              </a:tr>
              <a:tr h="436159">
                <a:tc>
                  <a:txBody>
                    <a:bodyPr/>
                    <a:lstStyle/>
                    <a:p>
                      <a:pPr algn="just">
                        <a:spcAft>
                          <a:spcPts val="0"/>
                        </a:spcAft>
                      </a:pPr>
                      <a:r>
                        <a:rPr lang="pt-PT" sz="2000">
                          <a:effectLst/>
                        </a:rPr>
                        <a:t>sábado</a:t>
                      </a:r>
                      <a:endParaRPr lang="cs-CZ" sz="2000">
                        <a:effectLst/>
                        <a:latin typeface="Times New Roman"/>
                        <a:ea typeface="Times New Roman"/>
                      </a:endParaRPr>
                    </a:p>
                  </a:txBody>
                  <a:tcPr marL="68580" marR="68580" marT="0" marB="0"/>
                </a:tc>
                <a:tc rowSpan="2">
                  <a:txBody>
                    <a:bodyPr/>
                    <a:lstStyle/>
                    <a:p>
                      <a:pPr algn="ctr">
                        <a:spcAft>
                          <a:spcPts val="0"/>
                        </a:spcAft>
                      </a:pPr>
                      <a:r>
                        <a:rPr lang="pt-PT" sz="2000">
                          <a:effectLst/>
                        </a:rPr>
                        <a:t> </a:t>
                      </a:r>
                      <a:endParaRPr lang="cs-CZ" sz="2000">
                        <a:effectLst/>
                        <a:latin typeface="Times New Roman"/>
                        <a:ea typeface="Times New Roman"/>
                      </a:endParaRPr>
                    </a:p>
                  </a:txBody>
                  <a:tcPr marL="68580" marR="68580" marT="0" marB="0"/>
                </a:tc>
                <a:tc>
                  <a:txBody>
                    <a:bodyPr/>
                    <a:lstStyle/>
                    <a:p>
                      <a:pPr algn="ctr">
                        <a:spcAft>
                          <a:spcPts val="0"/>
                        </a:spcAft>
                      </a:pPr>
                      <a:r>
                        <a:rPr lang="pt-PT" sz="2000" b="1">
                          <a:effectLst/>
                        </a:rPr>
                        <a:t>154</a:t>
                      </a:r>
                      <a:endParaRPr lang="cs-CZ" sz="2000" b="1">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2000">
                          <a:effectLst/>
                        </a:rPr>
                        <a:t> 0</a:t>
                      </a:r>
                      <a:endParaRPr lang="cs-CZ" sz="2000">
                        <a:effectLst/>
                        <a:latin typeface="Times New Roman"/>
                        <a:ea typeface="Times New Roman"/>
                      </a:endParaRPr>
                    </a:p>
                  </a:txBody>
                  <a:tcPr marL="68580" marR="68580" marT="0" marB="0">
                    <a:solidFill>
                      <a:schemeClr val="accent1">
                        <a:lumMod val="20000"/>
                        <a:lumOff val="80000"/>
                      </a:schemeClr>
                    </a:solidFill>
                  </a:tcPr>
                </a:tc>
              </a:tr>
              <a:tr h="436159">
                <a:tc>
                  <a:txBody>
                    <a:bodyPr/>
                    <a:lstStyle/>
                    <a:p>
                      <a:pPr algn="just">
                        <a:spcAft>
                          <a:spcPts val="0"/>
                        </a:spcAft>
                      </a:pPr>
                      <a:r>
                        <a:rPr lang="pt-PT" sz="2000">
                          <a:effectLst/>
                        </a:rPr>
                        <a:t>domingo</a:t>
                      </a:r>
                      <a:endParaRPr lang="cs-CZ" sz="2000">
                        <a:effectLst/>
                        <a:latin typeface="Times New Roman"/>
                        <a:ea typeface="Times New Roman"/>
                      </a:endParaRPr>
                    </a:p>
                  </a:txBody>
                  <a:tcPr marL="68580" marR="68580" marT="0" marB="0"/>
                </a:tc>
                <a:tc vMerge="1">
                  <a:txBody>
                    <a:bodyPr/>
                    <a:lstStyle/>
                    <a:p>
                      <a:endParaRPr lang="cs-CZ"/>
                    </a:p>
                  </a:txBody>
                  <a:tcPr/>
                </a:tc>
                <a:tc>
                  <a:txBody>
                    <a:bodyPr/>
                    <a:lstStyle/>
                    <a:p>
                      <a:pPr algn="ctr">
                        <a:spcAft>
                          <a:spcPts val="0"/>
                        </a:spcAft>
                      </a:pPr>
                      <a:r>
                        <a:rPr lang="pt-PT" sz="2000" b="1">
                          <a:effectLst/>
                        </a:rPr>
                        <a:t>93</a:t>
                      </a:r>
                      <a:endParaRPr lang="cs-CZ" sz="2000" b="1">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2000">
                          <a:effectLst/>
                        </a:rPr>
                        <a:t> 0</a:t>
                      </a:r>
                      <a:endParaRPr lang="cs-CZ" sz="2000">
                        <a:effectLst/>
                        <a:latin typeface="Times New Roman"/>
                        <a:ea typeface="Times New Roman"/>
                      </a:endParaRP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297910859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i="1" smtClean="0"/>
              <a:t/>
            </a:r>
            <a:br>
              <a:rPr lang="cs-CZ" b="1" i="1" smtClean="0"/>
            </a:br>
            <a:r>
              <a:rPr lang="pt-PT" b="1" i="1" smtClean="0"/>
              <a:t> </a:t>
            </a:r>
            <a:r>
              <a:rPr lang="pt-PT" b="1" i="1">
                <a:solidFill>
                  <a:schemeClr val="accent2">
                    <a:lumMod val="60000"/>
                    <a:lumOff val="40000"/>
                  </a:schemeClr>
                </a:solidFill>
              </a:rPr>
              <a:t>O presente </a:t>
            </a:r>
            <a:r>
              <a:rPr lang="cs-CZ" i="1">
                <a:solidFill>
                  <a:schemeClr val="accent2">
                    <a:lumMod val="60000"/>
                    <a:lumOff val="40000"/>
                  </a:schemeClr>
                </a:solidFill>
              </a:rPr>
              <a:t/>
            </a:r>
            <a:br>
              <a:rPr lang="cs-CZ" i="1">
                <a:solidFill>
                  <a:schemeClr val="accent2">
                    <a:lumMod val="60000"/>
                    <a:lumOff val="40000"/>
                  </a:schemeClr>
                </a:solidFill>
              </a:rPr>
            </a:br>
            <a:endParaRPr lang="cs-CZ" i="1">
              <a:solidFill>
                <a:schemeClr val="accent2">
                  <a:lumMod val="60000"/>
                  <a:lumOff val="40000"/>
                </a:schemeClr>
              </a:solidFill>
            </a:endParaRPr>
          </a:p>
        </p:txBody>
      </p:sp>
      <p:sp>
        <p:nvSpPr>
          <p:cNvPr id="3" name="Zástupný symbol pro obsah 2"/>
          <p:cNvSpPr>
            <a:spLocks noGrp="1"/>
          </p:cNvSpPr>
          <p:nvPr>
            <p:ph idx="1"/>
          </p:nvPr>
        </p:nvSpPr>
        <p:spPr>
          <a:xfrm>
            <a:off x="457200" y="1600200"/>
            <a:ext cx="8229600" cy="5257800"/>
          </a:xfrm>
        </p:spPr>
        <p:txBody>
          <a:bodyPr>
            <a:normAutofit fontScale="70000" lnSpcReduction="20000"/>
          </a:bodyPr>
          <a:lstStyle/>
          <a:p>
            <a:pPr marL="0" indent="0" algn="just">
              <a:buNone/>
            </a:pPr>
            <a:r>
              <a:rPr lang="pt-PT" smtClean="0"/>
              <a:t>O </a:t>
            </a:r>
            <a:r>
              <a:rPr lang="pt-PT"/>
              <a:t>tempo presente, que exprime a simultaneidade do intervalo de tempo em que ocorre o estado de coisas descrito serve, em nossa análise, apenas como o ponto de divisão entre o passado e o futuro e como o ponto, em torno do qual orbita o espaço iminente descrito mais abaixo. Normalmente, o presente utilizado com os nomes dos dias da semana na forma do sintagma nominal reduzido </a:t>
            </a:r>
            <a:r>
              <a:rPr lang="pt-PT" b="1">
                <a:solidFill>
                  <a:srgbClr val="00B0F0"/>
                </a:solidFill>
              </a:rPr>
              <a:t>[N] </a:t>
            </a:r>
            <a:r>
              <a:rPr lang="pt-PT"/>
              <a:t>representa o valor </a:t>
            </a:r>
            <a:r>
              <a:rPr lang="pt-PT" b="1"/>
              <a:t>aspetual durativo</a:t>
            </a:r>
            <a:r>
              <a:rPr lang="pt-PT"/>
              <a:t>, cursivo ou permansivo e, habitualmente, é especificado ainda pelo advérbio </a:t>
            </a:r>
            <a:r>
              <a:rPr lang="pt-PT" i="1"/>
              <a:t>hoje</a:t>
            </a:r>
            <a:r>
              <a:rPr lang="pt-PT"/>
              <a:t>, p.ex: </a:t>
            </a:r>
            <a:endParaRPr lang="cs-CZ" smtClean="0"/>
          </a:p>
          <a:p>
            <a:pPr marL="0" indent="0" algn="just">
              <a:buNone/>
            </a:pPr>
            <a:endParaRPr lang="cs-CZ"/>
          </a:p>
          <a:p>
            <a:pPr marL="0" indent="0" algn="ctr">
              <a:buNone/>
            </a:pPr>
            <a:r>
              <a:rPr lang="pt-PT" i="1" smtClean="0"/>
              <a:t>Hoje </a:t>
            </a:r>
            <a:r>
              <a:rPr lang="pt-PT" i="1"/>
              <a:t>é </a:t>
            </a:r>
            <a:r>
              <a:rPr lang="pt-PT" b="1" i="1" smtClean="0">
                <a:solidFill>
                  <a:srgbClr val="00B0F0"/>
                </a:solidFill>
              </a:rPr>
              <a:t>segunda-feira</a:t>
            </a:r>
            <a:r>
              <a:rPr lang="cs-CZ" smtClean="0">
                <a:solidFill>
                  <a:srgbClr val="00B0F0"/>
                </a:solidFill>
              </a:rPr>
              <a:t>.</a:t>
            </a:r>
          </a:p>
          <a:p>
            <a:pPr marL="0" indent="0" algn="ctr">
              <a:buNone/>
            </a:pPr>
            <a:r>
              <a:rPr lang="pt-PT" i="1" smtClean="0"/>
              <a:t>Hoje</a:t>
            </a:r>
            <a:r>
              <a:rPr lang="pt-PT" i="1"/>
              <a:t>,</a:t>
            </a:r>
            <a:r>
              <a:rPr lang="pt-PT" i="1">
                <a:solidFill>
                  <a:srgbClr val="00B0F0"/>
                </a:solidFill>
              </a:rPr>
              <a:t> </a:t>
            </a:r>
            <a:r>
              <a:rPr lang="pt-PT" b="1" i="1">
                <a:solidFill>
                  <a:srgbClr val="00B0F0"/>
                </a:solidFill>
              </a:rPr>
              <a:t>segunda-feira</a:t>
            </a:r>
            <a:r>
              <a:rPr lang="pt-PT" i="1">
                <a:solidFill>
                  <a:srgbClr val="00B0F0"/>
                </a:solidFill>
              </a:rPr>
              <a:t>, </a:t>
            </a:r>
            <a:r>
              <a:rPr lang="pt-PT" i="1"/>
              <a:t>vamos falar das tradições de Natal</a:t>
            </a:r>
            <a:r>
              <a:rPr lang="pt-PT" i="1" smtClean="0"/>
              <a:t>.</a:t>
            </a:r>
            <a:r>
              <a:rPr lang="pt-PT" smtClean="0"/>
              <a:t> </a:t>
            </a:r>
            <a:endParaRPr lang="cs-CZ" smtClean="0"/>
          </a:p>
          <a:p>
            <a:pPr marL="0" indent="0" algn="ctr">
              <a:buNone/>
            </a:pPr>
            <a:endParaRPr lang="cs-CZ"/>
          </a:p>
          <a:p>
            <a:pPr marL="0" indent="0" algn="just">
              <a:buNone/>
            </a:pPr>
            <a:r>
              <a:rPr lang="pt-PT" smtClean="0"/>
              <a:t>Apesar </a:t>
            </a:r>
            <a:r>
              <a:rPr lang="pt-PT"/>
              <a:t>de ter um ponto inicial e um outro final, relativamente ao momento de enunciação, o dia é visto como um intervalo de tempo </a:t>
            </a:r>
            <a:r>
              <a:rPr lang="pt-PT" b="1"/>
              <a:t>que ainda está em curso, </a:t>
            </a:r>
            <a:r>
              <a:rPr lang="pt-PT"/>
              <a:t>sendo a proposição considerada como atélica.</a:t>
            </a:r>
            <a:r>
              <a:rPr lang="pt-PT" i="1"/>
              <a:t> </a:t>
            </a:r>
            <a:r>
              <a:rPr lang="pt-PT"/>
              <a:t> </a:t>
            </a:r>
            <a:endParaRPr lang="cs-CZ"/>
          </a:p>
          <a:p>
            <a:pPr marL="0" indent="0">
              <a:buNone/>
            </a:pPr>
            <a:r>
              <a:rPr lang="pt-PT"/>
              <a:t> </a:t>
            </a:r>
            <a:endParaRPr lang="cs-CZ"/>
          </a:p>
        </p:txBody>
      </p:sp>
    </p:spTree>
    <p:extLst>
      <p:ext uri="{BB962C8B-B14F-4D97-AF65-F5344CB8AC3E}">
        <p14:creationId xmlns:p14="http://schemas.microsoft.com/office/powerpoint/2010/main" val="215877041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i="1" smtClean="0">
                <a:solidFill>
                  <a:schemeClr val="accent2">
                    <a:lumMod val="60000"/>
                    <a:lumOff val="40000"/>
                  </a:schemeClr>
                </a:solidFill>
              </a:rPr>
              <a:t>O presente</a:t>
            </a:r>
            <a:endParaRPr lang="cs-CZ" b="1" i="1">
              <a:solidFill>
                <a:schemeClr val="accent2">
                  <a:lumMod val="60000"/>
                  <a:lumOff val="40000"/>
                </a:schemeClr>
              </a:solidFill>
            </a:endParaRPr>
          </a:p>
        </p:txBody>
      </p:sp>
      <p:sp>
        <p:nvSpPr>
          <p:cNvPr id="3" name="Zástupný symbol pro obsah 2"/>
          <p:cNvSpPr>
            <a:spLocks noGrp="1"/>
          </p:cNvSpPr>
          <p:nvPr>
            <p:ph idx="1"/>
          </p:nvPr>
        </p:nvSpPr>
        <p:spPr>
          <a:xfrm>
            <a:off x="467544" y="1700808"/>
            <a:ext cx="8229600" cy="4525963"/>
          </a:xfrm>
        </p:spPr>
        <p:txBody>
          <a:bodyPr>
            <a:normAutofit lnSpcReduction="10000"/>
          </a:bodyPr>
          <a:lstStyle/>
          <a:p>
            <a:pPr marL="0" indent="0">
              <a:buNone/>
            </a:pPr>
            <a:r>
              <a:rPr lang="cs-CZ" smtClean="0"/>
              <a:t>                    </a:t>
            </a:r>
          </a:p>
          <a:p>
            <a:pPr marL="0" indent="0">
              <a:buNone/>
            </a:pPr>
            <a:r>
              <a:rPr lang="cs-CZ"/>
              <a:t>	</a:t>
            </a:r>
            <a:r>
              <a:rPr lang="cs-CZ" smtClean="0"/>
              <a:t>	           </a:t>
            </a:r>
            <a:r>
              <a:rPr lang="pt-PT" b="1" smtClean="0">
                <a:solidFill>
                  <a:srgbClr val="00B0F0"/>
                </a:solidFill>
              </a:rPr>
              <a:t>Ie</a:t>
            </a:r>
            <a:endParaRPr lang="cs-CZ" b="1">
              <a:solidFill>
                <a:srgbClr val="00B0F0"/>
              </a:solidFill>
            </a:endParaRPr>
          </a:p>
          <a:p>
            <a:pPr marL="0" indent="0">
              <a:buNone/>
            </a:pPr>
            <a:r>
              <a:rPr lang="cs-CZ" smtClean="0"/>
              <a:t> </a:t>
            </a:r>
            <a:r>
              <a:rPr lang="pt-PT" smtClean="0"/>
              <a:t>_________________________________</a:t>
            </a:r>
            <a:r>
              <a:rPr lang="cs-CZ" smtClean="0"/>
              <a:t> </a:t>
            </a:r>
            <a:endParaRPr lang="cs-CZ"/>
          </a:p>
          <a:p>
            <a:pPr marL="0" indent="0">
              <a:buNone/>
            </a:pPr>
            <a:r>
              <a:rPr lang="pt-PT"/>
              <a:t>			</a:t>
            </a:r>
            <a:endParaRPr lang="cs-CZ" smtClean="0"/>
          </a:p>
          <a:p>
            <a:pPr marL="0" indent="0">
              <a:buNone/>
            </a:pPr>
            <a:r>
              <a:rPr lang="cs-CZ" b="1" i="1">
                <a:solidFill>
                  <a:srgbClr val="00B0F0"/>
                </a:solidFill>
              </a:rPr>
              <a:t> </a:t>
            </a:r>
            <a:r>
              <a:rPr lang="cs-CZ" b="1" i="1" smtClean="0">
                <a:solidFill>
                  <a:srgbClr val="00B0F0"/>
                </a:solidFill>
              </a:rPr>
              <a:t>                            </a:t>
            </a:r>
            <a:r>
              <a:rPr lang="pt-PT" b="1" i="1" smtClean="0">
                <a:solidFill>
                  <a:srgbClr val="00B0F0"/>
                </a:solidFill>
              </a:rPr>
              <a:t>Hoje</a:t>
            </a:r>
            <a:r>
              <a:rPr lang="pt-PT" i="1" smtClean="0">
                <a:solidFill>
                  <a:srgbClr val="00B0F0"/>
                </a:solidFill>
              </a:rPr>
              <a:t> </a:t>
            </a:r>
            <a:r>
              <a:rPr lang="pt-PT" i="1"/>
              <a:t>é </a:t>
            </a:r>
            <a:r>
              <a:rPr lang="pt-PT" b="1" i="1"/>
              <a:t>segunda-feira.		</a:t>
            </a:r>
            <a:r>
              <a:rPr lang="cs-CZ" b="1" i="1" smtClean="0"/>
              <a:t> </a:t>
            </a:r>
            <a:endParaRPr lang="cs-CZ"/>
          </a:p>
          <a:p>
            <a:pPr marL="0" indent="0">
              <a:buNone/>
            </a:pPr>
            <a:r>
              <a:rPr lang="cs-CZ" i="1" smtClean="0"/>
              <a:t>                             </a:t>
            </a:r>
            <a:r>
              <a:rPr lang="pt-PT" b="1" i="1" smtClean="0">
                <a:solidFill>
                  <a:srgbClr val="00B0F0"/>
                </a:solidFill>
              </a:rPr>
              <a:t>Hoje</a:t>
            </a:r>
            <a:r>
              <a:rPr lang="pt-PT" i="1"/>
              <a:t>, </a:t>
            </a:r>
            <a:r>
              <a:rPr lang="pt-PT" b="1" i="1"/>
              <a:t>segunda-feira,</a:t>
            </a:r>
            <a:r>
              <a:rPr lang="pt-PT" i="1"/>
              <a:t> falamos </a:t>
            </a:r>
            <a:r>
              <a:rPr lang="cs-CZ" i="1"/>
              <a:t> </a:t>
            </a:r>
            <a:r>
              <a:rPr lang="cs-CZ" i="1" smtClean="0"/>
              <a:t>   </a:t>
            </a:r>
          </a:p>
          <a:p>
            <a:pPr marL="0" indent="0">
              <a:buNone/>
            </a:pPr>
            <a:r>
              <a:rPr lang="cs-CZ" i="1" smtClean="0"/>
              <a:t>                             </a:t>
            </a:r>
            <a:r>
              <a:rPr lang="pt-PT" i="1" smtClean="0"/>
              <a:t>das </a:t>
            </a:r>
            <a:r>
              <a:rPr lang="pt-PT" i="1"/>
              <a:t>tradições de Natal. 	</a:t>
            </a:r>
            <a:r>
              <a:rPr lang="cs-CZ" smtClean="0"/>
              <a:t> </a:t>
            </a:r>
            <a:endParaRPr lang="cs-CZ"/>
          </a:p>
          <a:p>
            <a:pPr marL="0" indent="0">
              <a:buNone/>
            </a:pPr>
            <a:r>
              <a:rPr lang="pt-PT" b="1"/>
              <a:t> </a:t>
            </a:r>
            <a:endParaRPr lang="cs-CZ"/>
          </a:p>
          <a:p>
            <a:endParaRPr lang="cs-CZ"/>
          </a:p>
        </p:txBody>
      </p:sp>
      <p:sp>
        <p:nvSpPr>
          <p:cNvPr id="4" name="Ovál 3"/>
          <p:cNvSpPr/>
          <p:nvPr/>
        </p:nvSpPr>
        <p:spPr>
          <a:xfrm>
            <a:off x="3491880" y="3068960"/>
            <a:ext cx="216024"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Šipka doprava 4"/>
          <p:cNvSpPr/>
          <p:nvPr/>
        </p:nvSpPr>
        <p:spPr>
          <a:xfrm flipH="1" flipV="1">
            <a:off x="251520" y="3140968"/>
            <a:ext cx="720080"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Šipka doprava 5"/>
          <p:cNvSpPr/>
          <p:nvPr/>
        </p:nvSpPr>
        <p:spPr>
          <a:xfrm>
            <a:off x="7380312" y="3140968"/>
            <a:ext cx="618368"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77966378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pt-PT" b="1" i="1">
                <a:solidFill>
                  <a:srgbClr val="00B050"/>
                </a:solidFill>
              </a:rPr>
              <a:t>O futuro Ipi e o passado Ik iminentes</a:t>
            </a:r>
            <a:endParaRPr lang="cs-CZ" i="1">
              <a:solidFill>
                <a:srgbClr val="00B050"/>
              </a:solidFill>
            </a:endParaRPr>
          </a:p>
        </p:txBody>
      </p:sp>
      <p:sp>
        <p:nvSpPr>
          <p:cNvPr id="3" name="Zástupný symbol pro obsah 2"/>
          <p:cNvSpPr>
            <a:spLocks noGrp="1"/>
          </p:cNvSpPr>
          <p:nvPr>
            <p:ph idx="1"/>
          </p:nvPr>
        </p:nvSpPr>
        <p:spPr/>
        <p:txBody>
          <a:bodyPr>
            <a:normAutofit fontScale="92500" lnSpcReduction="20000"/>
          </a:bodyPr>
          <a:lstStyle/>
          <a:p>
            <a:pPr marL="0" indent="0" algn="just">
              <a:buNone/>
            </a:pPr>
            <a:r>
              <a:rPr lang="pt-PT" smtClean="0"/>
              <a:t>A </a:t>
            </a:r>
            <a:r>
              <a:rPr lang="pt-PT"/>
              <a:t>razão que nos levou a incluir estes dois tempos na mesma secção foi a </a:t>
            </a:r>
            <a:r>
              <a:rPr lang="pt-PT" b="1"/>
              <a:t>analogia de  iminência do evento projetada tanto no passado, como no futuro</a:t>
            </a:r>
            <a:r>
              <a:rPr lang="pt-PT"/>
              <a:t>. O facto de no momento de enunciação o interlocutor preferir, subjetivamente, exprimir a iminência do estado de coisas descrito, torna-se o fator decisivo que leva, às vezes, ao uso do sintagma não preposicionado (adverbial) em vez do preposicionado e, também, como veremos mais adiante, predeterminará a seleção dos tempos verbais. </a:t>
            </a:r>
            <a:endParaRPr lang="cs-CZ"/>
          </a:p>
        </p:txBody>
      </p:sp>
    </p:spTree>
    <p:extLst>
      <p:ext uri="{BB962C8B-B14F-4D97-AF65-F5344CB8AC3E}">
        <p14:creationId xmlns:p14="http://schemas.microsoft.com/office/powerpoint/2010/main" val="22856934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pt-PT" b="1" i="1">
                <a:solidFill>
                  <a:srgbClr val="00B050"/>
                </a:solidFill>
              </a:rPr>
              <a:t>O futuro Ipi e o passado Ik iminentes</a:t>
            </a:r>
            <a:endParaRPr lang="cs-CZ">
              <a:solidFill>
                <a:srgbClr val="00B050"/>
              </a:solidFill>
            </a:endParaRPr>
          </a:p>
        </p:txBody>
      </p:sp>
      <p:sp>
        <p:nvSpPr>
          <p:cNvPr id="3" name="Zástupný symbol pro obsah 2"/>
          <p:cNvSpPr>
            <a:spLocks noGrp="1"/>
          </p:cNvSpPr>
          <p:nvPr>
            <p:ph idx="1"/>
          </p:nvPr>
        </p:nvSpPr>
        <p:spPr/>
        <p:txBody>
          <a:bodyPr/>
          <a:lstStyle/>
          <a:p>
            <a:pPr marL="0" indent="0">
              <a:buNone/>
            </a:pPr>
            <a:r>
              <a:rPr lang="cs-CZ" smtClean="0"/>
              <a:t>a constru</a:t>
            </a:r>
            <a:r>
              <a:rPr lang="pt-PT" smtClean="0"/>
              <a:t>ção típica </a:t>
            </a:r>
            <a:r>
              <a:rPr lang="pt-PT"/>
              <a:t>[N]</a:t>
            </a:r>
            <a:endParaRPr lang="cs-CZ"/>
          </a:p>
          <a:p>
            <a:pPr marL="0" indent="0">
              <a:buNone/>
            </a:pPr>
            <a:endParaRPr lang="cs-CZ" smtClean="0"/>
          </a:p>
          <a:p>
            <a:pPr marL="0" indent="0">
              <a:buNone/>
            </a:pPr>
            <a:r>
              <a:rPr lang="pt-PT" smtClean="0"/>
              <a:t>  Ik</a:t>
            </a:r>
            <a:r>
              <a:rPr lang="pt-PT"/>
              <a:t>			</a:t>
            </a:r>
            <a:r>
              <a:rPr lang="pt-PT" smtClean="0"/>
              <a:t>	Ie</a:t>
            </a:r>
            <a:r>
              <a:rPr lang="pt-PT"/>
              <a:t>			</a:t>
            </a:r>
            <a:r>
              <a:rPr lang="pt-PT" smtClean="0"/>
              <a:t>Ipi</a:t>
            </a:r>
            <a:endParaRPr lang="cs-CZ" smtClean="0"/>
          </a:p>
          <a:p>
            <a:pPr marL="0" indent="0">
              <a:buNone/>
            </a:pPr>
            <a:r>
              <a:rPr lang="cs-CZ" smtClean="0"/>
              <a:t>_____________________________________</a:t>
            </a:r>
          </a:p>
          <a:p>
            <a:pPr marL="0" indent="0">
              <a:buNone/>
            </a:pPr>
            <a:r>
              <a:rPr lang="pt-PT" sz="1800" b="1" i="1" smtClean="0"/>
              <a:t>Terça-feira </a:t>
            </a:r>
            <a:r>
              <a:rPr lang="pt-PT" sz="1800" i="1" smtClean="0"/>
              <a:t> fui ao teatro.                                                         Vai chegar </a:t>
            </a:r>
            <a:r>
              <a:rPr lang="pt-PT" sz="1800" b="1" i="1" smtClean="0"/>
              <a:t>quarta-feira.</a:t>
            </a:r>
            <a:r>
              <a:rPr lang="pt-PT" sz="1800" smtClean="0"/>
              <a:t> </a:t>
            </a:r>
            <a:r>
              <a:rPr lang="cs-CZ" sz="1800" smtClean="0"/>
              <a:t> </a:t>
            </a:r>
          </a:p>
          <a:p>
            <a:pPr marL="0" indent="0">
              <a:buNone/>
            </a:pPr>
            <a:r>
              <a:rPr lang="pt-PT" sz="1800" i="1"/>
              <a:t>					</a:t>
            </a:r>
            <a:endParaRPr lang="cs-CZ"/>
          </a:p>
        </p:txBody>
      </p:sp>
      <p:sp>
        <p:nvSpPr>
          <p:cNvPr id="5" name="Šipka doprava 4"/>
          <p:cNvSpPr/>
          <p:nvPr/>
        </p:nvSpPr>
        <p:spPr>
          <a:xfrm flipH="1" flipV="1">
            <a:off x="0" y="3717032"/>
            <a:ext cx="720080"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Šipka doprava 5"/>
          <p:cNvSpPr/>
          <p:nvPr/>
        </p:nvSpPr>
        <p:spPr>
          <a:xfrm>
            <a:off x="8028384" y="3717032"/>
            <a:ext cx="618368"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vál 6"/>
          <p:cNvSpPr/>
          <p:nvPr/>
        </p:nvSpPr>
        <p:spPr>
          <a:xfrm>
            <a:off x="7092280" y="3717032"/>
            <a:ext cx="216024"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Ovál 7"/>
          <p:cNvSpPr/>
          <p:nvPr/>
        </p:nvSpPr>
        <p:spPr>
          <a:xfrm>
            <a:off x="899592" y="3717032"/>
            <a:ext cx="216024"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Ovál 8"/>
          <p:cNvSpPr/>
          <p:nvPr/>
        </p:nvSpPr>
        <p:spPr>
          <a:xfrm>
            <a:off x="3995936" y="3717032"/>
            <a:ext cx="216024"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679637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999"/>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1000" fill="hold"/>
                                        <p:tgtEl>
                                          <p:spTgt spid="7"/>
                                        </p:tgtEl>
                                        <p:attrNameLst>
                                          <p:attrName>ppt_w</p:attrName>
                                        </p:attrNameLst>
                                      </p:cBhvr>
                                      <p:tavLst>
                                        <p:tav tm="0">
                                          <p:val>
                                            <p:fltVal val="0"/>
                                          </p:val>
                                        </p:tav>
                                        <p:tav tm="100000">
                                          <p:val>
                                            <p:strVal val="#ppt_w"/>
                                          </p:val>
                                        </p:tav>
                                      </p:tavLst>
                                    </p:anim>
                                    <p:anim calcmode="lin" valueType="num">
                                      <p:cBhvr>
                                        <p:cTn id="12" dur="1000" fill="hold"/>
                                        <p:tgtEl>
                                          <p:spTgt spid="7"/>
                                        </p:tgtEl>
                                        <p:attrNameLst>
                                          <p:attrName>ppt_h</p:attrName>
                                        </p:attrNameLst>
                                      </p:cBhvr>
                                      <p:tavLst>
                                        <p:tav tm="0">
                                          <p:val>
                                            <p:fltVal val="0"/>
                                          </p:val>
                                        </p:tav>
                                        <p:tav tm="100000">
                                          <p:val>
                                            <p:strVal val="#ppt_h"/>
                                          </p:val>
                                        </p:tav>
                                      </p:tavLst>
                                    </p:anim>
                                    <p:animEffect transition="in" filter="fade">
                                      <p:cBhvr>
                                        <p:cTn id="13" dur="10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 calcmode="lin" valueType="num">
                                      <p:cBhvr>
                                        <p:cTn id="18"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9" dur="10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0"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pt-PT" b="1" i="1">
                <a:solidFill>
                  <a:schemeClr val="accent4">
                    <a:lumMod val="60000"/>
                    <a:lumOff val="40000"/>
                  </a:schemeClr>
                </a:solidFill>
              </a:rPr>
              <a:t>O futuro Ipi e o passado Ik iminentes</a:t>
            </a:r>
            <a:endParaRPr lang="cs-CZ">
              <a:solidFill>
                <a:schemeClr val="accent4">
                  <a:lumMod val="60000"/>
                  <a:lumOff val="40000"/>
                </a:schemeClr>
              </a:solidFill>
            </a:endParaRPr>
          </a:p>
        </p:txBody>
      </p:sp>
      <p:sp>
        <p:nvSpPr>
          <p:cNvPr id="3" name="Zástupný symbol pro obsah 2"/>
          <p:cNvSpPr>
            <a:spLocks noGrp="1"/>
          </p:cNvSpPr>
          <p:nvPr>
            <p:ph idx="1"/>
          </p:nvPr>
        </p:nvSpPr>
        <p:spPr>
          <a:xfrm>
            <a:off x="323528" y="1600200"/>
            <a:ext cx="8363272" cy="4525963"/>
          </a:xfrm>
        </p:spPr>
        <p:txBody>
          <a:bodyPr>
            <a:normAutofit fontScale="92500" lnSpcReduction="20000"/>
          </a:bodyPr>
          <a:lstStyle/>
          <a:p>
            <a:pPr marL="0" indent="0">
              <a:buNone/>
            </a:pPr>
            <a:r>
              <a:rPr lang="cs-CZ" smtClean="0"/>
              <a:t>a constru</a:t>
            </a:r>
            <a:r>
              <a:rPr lang="pt-PT" smtClean="0"/>
              <a:t>ção típica </a:t>
            </a:r>
            <a:r>
              <a:rPr lang="pt-PT" b="1">
                <a:solidFill>
                  <a:srgbClr val="00B0F0"/>
                </a:solidFill>
              </a:rPr>
              <a:t>[N]</a:t>
            </a:r>
            <a:endParaRPr lang="cs-CZ" b="1">
              <a:solidFill>
                <a:srgbClr val="00B0F0"/>
              </a:solidFill>
            </a:endParaRPr>
          </a:p>
          <a:p>
            <a:pPr marL="0" indent="0">
              <a:buNone/>
            </a:pPr>
            <a:endParaRPr lang="cs-CZ" smtClean="0"/>
          </a:p>
          <a:p>
            <a:pPr marL="0" indent="0">
              <a:buNone/>
            </a:pPr>
            <a:r>
              <a:rPr lang="pt-PT" sz="2400" smtClean="0"/>
              <a:t>                  Ij                  Ik</a:t>
            </a:r>
            <a:r>
              <a:rPr lang="pt-PT" sz="2400"/>
              <a:t>	</a:t>
            </a:r>
            <a:r>
              <a:rPr lang="pt-PT" sz="2400" smtClean="0"/>
              <a:t> 	</a:t>
            </a:r>
            <a:r>
              <a:rPr lang="pt-PT" sz="2400" b="1" smtClean="0"/>
              <a:t>Ie</a:t>
            </a:r>
            <a:r>
              <a:rPr lang="pt-PT" sz="2400" smtClean="0"/>
              <a:t>		Ipi </a:t>
            </a:r>
            <a:r>
              <a:rPr lang="cs-CZ" smtClean="0"/>
              <a:t>_____________________________________</a:t>
            </a:r>
          </a:p>
          <a:p>
            <a:pPr marL="0" indent="0">
              <a:buNone/>
            </a:pPr>
            <a:r>
              <a:rPr lang="pt-PT" sz="1800" b="1" i="1" smtClean="0"/>
              <a:t>                                    Terça-feira </a:t>
            </a:r>
            <a:r>
              <a:rPr lang="pt-PT" sz="1800" i="1" smtClean="0"/>
              <a:t> fui ao teatro.                       Vai chegar </a:t>
            </a:r>
            <a:r>
              <a:rPr lang="pt-PT" sz="1800" b="1" i="1" smtClean="0"/>
              <a:t>quarta-feira.</a:t>
            </a:r>
          </a:p>
          <a:p>
            <a:pPr marL="0" indent="0">
              <a:buNone/>
            </a:pPr>
            <a:endParaRPr lang="pt-PT" sz="1800" b="1" i="1"/>
          </a:p>
          <a:p>
            <a:pPr marL="0" indent="0">
              <a:buNone/>
            </a:pPr>
            <a:r>
              <a:rPr lang="pt-PT" sz="1800" b="1" i="1" smtClean="0"/>
              <a:t>                       </a:t>
            </a:r>
            <a:r>
              <a:rPr lang="pt-PT" sz="2000" b="1" i="1" smtClean="0"/>
              <a:t>deduza-se a incompatibilidade: Ik x Ij </a:t>
            </a:r>
          </a:p>
          <a:p>
            <a:pPr marL="0" indent="0">
              <a:buNone/>
            </a:pPr>
            <a:r>
              <a:rPr lang="pt-PT" sz="2000" b="1" i="1" smtClean="0"/>
              <a:t>                     </a:t>
            </a:r>
          </a:p>
          <a:p>
            <a:pPr marL="0" indent="0">
              <a:buNone/>
            </a:pPr>
            <a:r>
              <a:rPr lang="pt-PT" sz="2000" b="1" i="1"/>
              <a:t> </a:t>
            </a:r>
            <a:r>
              <a:rPr lang="pt-PT" sz="2000" b="1" i="1" smtClean="0"/>
              <a:t>                     </a:t>
            </a:r>
            <a:r>
              <a:rPr lang="pt-PT" sz="2400" b="1" i="1" smtClean="0"/>
              <a:t>?</a:t>
            </a:r>
            <a:r>
              <a:rPr lang="pt-PT" sz="2400" b="1" i="1" u="sng" smtClean="0"/>
              <a:t>Terça</a:t>
            </a:r>
            <a:r>
              <a:rPr lang="pt-PT" sz="2400" i="1" smtClean="0"/>
              <a:t> </a:t>
            </a:r>
            <a:r>
              <a:rPr lang="pt-PT" sz="2400" b="1" i="1" u="sng" smtClean="0"/>
              <a:t>tinha ido/fora/ia </a:t>
            </a:r>
            <a:r>
              <a:rPr lang="pt-PT" sz="2400" i="1" smtClean="0"/>
              <a:t>ao teatro</a:t>
            </a:r>
            <a:r>
              <a:rPr lang="pt-PT" sz="1800" i="1" smtClean="0"/>
              <a:t>.</a:t>
            </a:r>
            <a:r>
              <a:rPr lang="pt-PT" sz="1800" smtClean="0"/>
              <a:t>  	 </a:t>
            </a:r>
          </a:p>
          <a:p>
            <a:pPr marL="0" indent="0">
              <a:buNone/>
            </a:pPr>
            <a:endParaRPr lang="pt-PT" sz="1800"/>
          </a:p>
          <a:p>
            <a:pPr marL="0" indent="0">
              <a:buNone/>
            </a:pPr>
            <a:endParaRPr lang="pt-PT" sz="1800" smtClean="0"/>
          </a:p>
          <a:p>
            <a:pPr marL="0" indent="0">
              <a:buNone/>
            </a:pPr>
            <a:r>
              <a:rPr lang="pt-PT" sz="1800" smtClean="0"/>
              <a:t>Abre-se a questão das compatibilidades na sequência temporal. </a:t>
            </a:r>
            <a:endParaRPr lang="cs-CZ" sz="1800" smtClean="0"/>
          </a:p>
          <a:p>
            <a:pPr marL="0" indent="0">
              <a:buNone/>
            </a:pPr>
            <a:endParaRPr lang="cs-CZ" sz="1800"/>
          </a:p>
          <a:p>
            <a:pPr marL="0" indent="0">
              <a:buNone/>
            </a:pPr>
            <a:r>
              <a:rPr lang="pt-PT" sz="1800" smtClean="0"/>
              <a:t> </a:t>
            </a:r>
            <a:r>
              <a:rPr lang="cs-CZ" sz="1800" smtClean="0"/>
              <a:t> </a:t>
            </a:r>
            <a:r>
              <a:rPr lang="pt-PT" sz="1800" i="1"/>
              <a:t>					</a:t>
            </a:r>
            <a:endParaRPr lang="cs-CZ"/>
          </a:p>
        </p:txBody>
      </p:sp>
      <p:sp>
        <p:nvSpPr>
          <p:cNvPr id="5" name="Šipka doprava 4"/>
          <p:cNvSpPr/>
          <p:nvPr/>
        </p:nvSpPr>
        <p:spPr>
          <a:xfrm flipH="1" flipV="1">
            <a:off x="0" y="2996952"/>
            <a:ext cx="720080"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Šipka doprava 5"/>
          <p:cNvSpPr/>
          <p:nvPr/>
        </p:nvSpPr>
        <p:spPr>
          <a:xfrm>
            <a:off x="7308304" y="2996952"/>
            <a:ext cx="618368"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smtClean="0"/>
              <a:t>   </a:t>
            </a:r>
            <a:endParaRPr lang="cs-CZ"/>
          </a:p>
        </p:txBody>
      </p:sp>
      <p:sp>
        <p:nvSpPr>
          <p:cNvPr id="7" name="Ovál 6"/>
          <p:cNvSpPr/>
          <p:nvPr/>
        </p:nvSpPr>
        <p:spPr>
          <a:xfrm>
            <a:off x="6588224" y="2996952"/>
            <a:ext cx="216024"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Ovál 7"/>
          <p:cNvSpPr/>
          <p:nvPr/>
        </p:nvSpPr>
        <p:spPr>
          <a:xfrm>
            <a:off x="2555776" y="2996952"/>
            <a:ext cx="216024"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Ovál 8"/>
          <p:cNvSpPr/>
          <p:nvPr/>
        </p:nvSpPr>
        <p:spPr>
          <a:xfrm>
            <a:off x="4211960" y="2996952"/>
            <a:ext cx="216024"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10" name="Přímá spojnice se šipkou 9"/>
          <p:cNvCxnSpPr/>
          <p:nvPr/>
        </p:nvCxnSpPr>
        <p:spPr>
          <a:xfrm flipH="1" flipV="1">
            <a:off x="1619672" y="3212976"/>
            <a:ext cx="1296144" cy="10801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Přímá spojnice se šipkou 13"/>
          <p:cNvCxnSpPr>
            <a:endCxn id="8" idx="4"/>
          </p:cNvCxnSpPr>
          <p:nvPr/>
        </p:nvCxnSpPr>
        <p:spPr>
          <a:xfrm flipV="1">
            <a:off x="2051720" y="3212976"/>
            <a:ext cx="612068" cy="10801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Ovál 16"/>
          <p:cNvSpPr/>
          <p:nvPr/>
        </p:nvSpPr>
        <p:spPr>
          <a:xfrm>
            <a:off x="1403648" y="2996952"/>
            <a:ext cx="216024"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154569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500" fill="hold"/>
                                        <p:tgtEl>
                                          <p:spTgt spid="10"/>
                                        </p:tgtEl>
                                        <p:attrNameLst>
                                          <p:attrName>ppt_w</p:attrName>
                                        </p:attrNameLst>
                                      </p:cBhvr>
                                      <p:tavLst>
                                        <p:tav tm="0">
                                          <p:val>
                                            <p:fltVal val="0"/>
                                          </p:val>
                                        </p:tav>
                                        <p:tav tm="100000">
                                          <p:val>
                                            <p:strVal val="#ppt_w"/>
                                          </p:val>
                                        </p:tav>
                                      </p:tavLst>
                                    </p:anim>
                                    <p:anim calcmode="lin" valueType="num">
                                      <p:cBhvr>
                                        <p:cTn id="13" dur="500" fill="hold"/>
                                        <p:tgtEl>
                                          <p:spTgt spid="10"/>
                                        </p:tgtEl>
                                        <p:attrNameLst>
                                          <p:attrName>ppt_h</p:attrName>
                                        </p:attrNameLst>
                                      </p:cBhvr>
                                      <p:tavLst>
                                        <p:tav tm="0">
                                          <p:val>
                                            <p:fltVal val="0"/>
                                          </p:val>
                                        </p:tav>
                                        <p:tav tm="100000">
                                          <p:val>
                                            <p:strVal val="#ppt_h"/>
                                          </p:val>
                                        </p:tav>
                                      </p:tavLst>
                                    </p:anim>
                                    <p:animEffect transition="in" filter="fade">
                                      <p:cBhvr>
                                        <p:cTn id="1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marL="0" indent="0">
              <a:buNone/>
            </a:pPr>
            <a:r>
              <a:rPr lang="cs-CZ" smtClean="0"/>
              <a:t> </a:t>
            </a:r>
            <a:endParaRPr lang="cs-CZ"/>
          </a:p>
        </p:txBody>
      </p:sp>
      <p:sp>
        <p:nvSpPr>
          <p:cNvPr id="5" name="Ovál 4"/>
          <p:cNvSpPr/>
          <p:nvPr/>
        </p:nvSpPr>
        <p:spPr>
          <a:xfrm>
            <a:off x="4139952" y="3573016"/>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6000" smtClean="0"/>
              <a:t>?</a:t>
            </a:r>
            <a:endParaRPr lang="cs-CZ" sz="6000"/>
          </a:p>
        </p:txBody>
      </p:sp>
      <p:sp>
        <p:nvSpPr>
          <p:cNvPr id="10" name="Ovál 9"/>
          <p:cNvSpPr/>
          <p:nvPr/>
        </p:nvSpPr>
        <p:spPr>
          <a:xfrm>
            <a:off x="827584" y="5373216"/>
            <a:ext cx="360040" cy="36004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11" name="Ovál 10"/>
          <p:cNvSpPr/>
          <p:nvPr/>
        </p:nvSpPr>
        <p:spPr>
          <a:xfrm>
            <a:off x="1051992" y="1997224"/>
            <a:ext cx="360040" cy="36004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12" name="Ovál 11"/>
          <p:cNvSpPr/>
          <p:nvPr/>
        </p:nvSpPr>
        <p:spPr>
          <a:xfrm>
            <a:off x="8172400" y="5445224"/>
            <a:ext cx="360040" cy="36004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13" name="Ovál 12"/>
          <p:cNvSpPr/>
          <p:nvPr/>
        </p:nvSpPr>
        <p:spPr>
          <a:xfrm>
            <a:off x="2987824" y="5301208"/>
            <a:ext cx="360040" cy="36004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14" name="Ovál 13"/>
          <p:cNvSpPr/>
          <p:nvPr/>
        </p:nvSpPr>
        <p:spPr>
          <a:xfrm>
            <a:off x="7020272" y="2060848"/>
            <a:ext cx="360040" cy="36004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15" name="Ovál 14"/>
          <p:cNvSpPr/>
          <p:nvPr/>
        </p:nvSpPr>
        <p:spPr>
          <a:xfrm>
            <a:off x="827584" y="3140968"/>
            <a:ext cx="360040" cy="36004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16" name="Ovál 15"/>
          <p:cNvSpPr/>
          <p:nvPr/>
        </p:nvSpPr>
        <p:spPr>
          <a:xfrm>
            <a:off x="8100392" y="1916832"/>
            <a:ext cx="360040" cy="36004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17" name="Ovál 16"/>
          <p:cNvSpPr/>
          <p:nvPr/>
        </p:nvSpPr>
        <p:spPr>
          <a:xfrm>
            <a:off x="3995936" y="2492896"/>
            <a:ext cx="360040" cy="36004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18" name="Ovál 17"/>
          <p:cNvSpPr/>
          <p:nvPr/>
        </p:nvSpPr>
        <p:spPr>
          <a:xfrm>
            <a:off x="6588224" y="4437112"/>
            <a:ext cx="360040" cy="36004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19" name="Ovál 18"/>
          <p:cNvSpPr/>
          <p:nvPr/>
        </p:nvSpPr>
        <p:spPr>
          <a:xfrm>
            <a:off x="2843808" y="1772816"/>
            <a:ext cx="360040" cy="36004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20" name="Ovál 19"/>
          <p:cNvSpPr/>
          <p:nvPr/>
        </p:nvSpPr>
        <p:spPr>
          <a:xfrm>
            <a:off x="6732240" y="3140968"/>
            <a:ext cx="360040" cy="36004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21" name="Ovál 20"/>
          <p:cNvSpPr/>
          <p:nvPr/>
        </p:nvSpPr>
        <p:spPr>
          <a:xfrm>
            <a:off x="1475656" y="4509120"/>
            <a:ext cx="360040" cy="36004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22" name="Ovál 21"/>
          <p:cNvSpPr/>
          <p:nvPr/>
        </p:nvSpPr>
        <p:spPr>
          <a:xfrm>
            <a:off x="4427984" y="5085184"/>
            <a:ext cx="360040" cy="36004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23" name="Ovál 22"/>
          <p:cNvSpPr/>
          <p:nvPr/>
        </p:nvSpPr>
        <p:spPr>
          <a:xfrm>
            <a:off x="6084168" y="1916832"/>
            <a:ext cx="395064" cy="360040"/>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24" name="Ovál 23"/>
          <p:cNvSpPr/>
          <p:nvPr/>
        </p:nvSpPr>
        <p:spPr>
          <a:xfrm>
            <a:off x="1547664" y="2780928"/>
            <a:ext cx="360040" cy="360040"/>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25" name="Ovál 24"/>
          <p:cNvSpPr/>
          <p:nvPr/>
        </p:nvSpPr>
        <p:spPr>
          <a:xfrm>
            <a:off x="2771800" y="2420888"/>
            <a:ext cx="360040" cy="36004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26" name="Ovál 25"/>
          <p:cNvSpPr/>
          <p:nvPr/>
        </p:nvSpPr>
        <p:spPr>
          <a:xfrm>
            <a:off x="8316416" y="2636912"/>
            <a:ext cx="360040" cy="36004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27" name="Ovál 26"/>
          <p:cNvSpPr/>
          <p:nvPr/>
        </p:nvSpPr>
        <p:spPr>
          <a:xfrm>
            <a:off x="1619672" y="3573016"/>
            <a:ext cx="360040" cy="36004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28" name="Ovál 27"/>
          <p:cNvSpPr/>
          <p:nvPr/>
        </p:nvSpPr>
        <p:spPr>
          <a:xfrm>
            <a:off x="3635896" y="1844824"/>
            <a:ext cx="360040" cy="360040"/>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29" name="Ovál 28"/>
          <p:cNvSpPr/>
          <p:nvPr/>
        </p:nvSpPr>
        <p:spPr>
          <a:xfrm>
            <a:off x="4788024" y="2060848"/>
            <a:ext cx="360040" cy="36004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30" name="Ovál 29"/>
          <p:cNvSpPr/>
          <p:nvPr/>
        </p:nvSpPr>
        <p:spPr>
          <a:xfrm>
            <a:off x="1691680" y="1628800"/>
            <a:ext cx="360040" cy="36004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31" name="Ovál 30"/>
          <p:cNvSpPr/>
          <p:nvPr/>
        </p:nvSpPr>
        <p:spPr>
          <a:xfrm>
            <a:off x="5220072" y="3212976"/>
            <a:ext cx="360040" cy="360040"/>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32" name="Ovál 31"/>
          <p:cNvSpPr/>
          <p:nvPr/>
        </p:nvSpPr>
        <p:spPr>
          <a:xfrm>
            <a:off x="971600" y="4005064"/>
            <a:ext cx="360040" cy="36004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33" name="Ovál 32"/>
          <p:cNvSpPr/>
          <p:nvPr/>
        </p:nvSpPr>
        <p:spPr>
          <a:xfrm>
            <a:off x="2915816" y="3861048"/>
            <a:ext cx="360040" cy="36004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34" name="Ovál 33"/>
          <p:cNvSpPr/>
          <p:nvPr/>
        </p:nvSpPr>
        <p:spPr>
          <a:xfrm>
            <a:off x="8244408" y="4077072"/>
            <a:ext cx="360040" cy="36004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35" name="Ovál 34"/>
          <p:cNvSpPr/>
          <p:nvPr/>
        </p:nvSpPr>
        <p:spPr>
          <a:xfrm>
            <a:off x="2699792" y="4581128"/>
            <a:ext cx="360040" cy="360040"/>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36" name="Ovál 35"/>
          <p:cNvSpPr/>
          <p:nvPr/>
        </p:nvSpPr>
        <p:spPr>
          <a:xfrm>
            <a:off x="5652120" y="5877272"/>
            <a:ext cx="360040" cy="36004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37" name="Ovál 36"/>
          <p:cNvSpPr/>
          <p:nvPr/>
        </p:nvSpPr>
        <p:spPr>
          <a:xfrm>
            <a:off x="1763688" y="5373216"/>
            <a:ext cx="360040" cy="36004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38" name="Ovál 37"/>
          <p:cNvSpPr/>
          <p:nvPr/>
        </p:nvSpPr>
        <p:spPr>
          <a:xfrm>
            <a:off x="4211960" y="5805264"/>
            <a:ext cx="360040" cy="36004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39" name="Ovál 38"/>
          <p:cNvSpPr/>
          <p:nvPr/>
        </p:nvSpPr>
        <p:spPr>
          <a:xfrm>
            <a:off x="5868144" y="4149080"/>
            <a:ext cx="360040" cy="36004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40" name="Ovál 39"/>
          <p:cNvSpPr/>
          <p:nvPr/>
        </p:nvSpPr>
        <p:spPr>
          <a:xfrm>
            <a:off x="6372200" y="5157192"/>
            <a:ext cx="360040" cy="36004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41" name="Ovál 40"/>
          <p:cNvSpPr/>
          <p:nvPr/>
        </p:nvSpPr>
        <p:spPr>
          <a:xfrm>
            <a:off x="7452320" y="3212976"/>
            <a:ext cx="360040" cy="36004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42" name="Nadpis 41"/>
          <p:cNvSpPr>
            <a:spLocks noGrp="1"/>
          </p:cNvSpPr>
          <p:nvPr>
            <p:ph type="title"/>
          </p:nvPr>
        </p:nvSpPr>
        <p:spPr/>
        <p:txBody>
          <a:bodyPr/>
          <a:lstStyle/>
          <a:p>
            <a:r>
              <a:rPr lang="pt-PT" b="1" i="1" smtClean="0">
                <a:solidFill>
                  <a:schemeClr val="tx2">
                    <a:lumMod val="40000"/>
                    <a:lumOff val="60000"/>
                  </a:schemeClr>
                </a:solidFill>
              </a:rPr>
              <a:t>empirismo e indução </a:t>
            </a:r>
            <a:endParaRPr lang="cs-CZ" b="1" i="1">
              <a:solidFill>
                <a:schemeClr val="tx2">
                  <a:lumMod val="40000"/>
                  <a:lumOff val="60000"/>
                </a:schemeClr>
              </a:solidFill>
            </a:endParaRPr>
          </a:p>
        </p:txBody>
      </p:sp>
    </p:spTree>
    <p:extLst>
      <p:ext uri="{BB962C8B-B14F-4D97-AF65-F5344CB8AC3E}">
        <p14:creationId xmlns:p14="http://schemas.microsoft.com/office/powerpoint/2010/main" val="1740681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anim calcmode="lin" valueType="num">
                                      <p:cBhvr additive="base">
                                        <p:cTn id="13" dur="250" fill="hold"/>
                                        <p:tgtEl>
                                          <p:spTgt spid="19"/>
                                        </p:tgtEl>
                                        <p:attrNameLst>
                                          <p:attrName>ppt_x</p:attrName>
                                        </p:attrNameLst>
                                      </p:cBhvr>
                                      <p:tavLst>
                                        <p:tav tm="0">
                                          <p:val>
                                            <p:strVal val="#ppt_x"/>
                                          </p:val>
                                        </p:tav>
                                        <p:tav tm="100000">
                                          <p:val>
                                            <p:strVal val="#ppt_x"/>
                                          </p:val>
                                        </p:tav>
                                      </p:tavLst>
                                    </p:anim>
                                    <p:anim calcmode="lin" valueType="num">
                                      <p:cBhvr additive="base">
                                        <p:cTn id="14" dur="25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9"/>
                                        </p:tgtEl>
                                        <p:attrNameLst>
                                          <p:attrName>style.visibility</p:attrName>
                                        </p:attrNameLst>
                                      </p:cBhvr>
                                      <p:to>
                                        <p:strVal val="visible"/>
                                      </p:to>
                                    </p:set>
                                    <p:anim calcmode="lin" valueType="num">
                                      <p:cBhvr additive="base">
                                        <p:cTn id="19" dur="500" fill="hold"/>
                                        <p:tgtEl>
                                          <p:spTgt spid="29"/>
                                        </p:tgtEl>
                                        <p:attrNameLst>
                                          <p:attrName>ppt_x</p:attrName>
                                        </p:attrNameLst>
                                      </p:cBhvr>
                                      <p:tavLst>
                                        <p:tav tm="0">
                                          <p:val>
                                            <p:strVal val="#ppt_x"/>
                                          </p:val>
                                        </p:tav>
                                        <p:tav tm="100000">
                                          <p:val>
                                            <p:strVal val="#ppt_x"/>
                                          </p:val>
                                        </p:tav>
                                      </p:tavLst>
                                    </p:anim>
                                    <p:anim calcmode="lin" valueType="num">
                                      <p:cBhvr additive="base">
                                        <p:cTn id="20"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5" presetClass="entr" presetSubtype="0" fill="hold" grpId="0" nodeType="click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fade">
                                      <p:cBhvr>
                                        <p:cTn id="25" dur="250"/>
                                        <p:tgtEl>
                                          <p:spTgt spid="23"/>
                                        </p:tgtEl>
                                      </p:cBhvr>
                                    </p:animEffect>
                                    <p:anim calcmode="lin" valueType="num">
                                      <p:cBhvr>
                                        <p:cTn id="26" dur="250" fill="hold"/>
                                        <p:tgtEl>
                                          <p:spTgt spid="23"/>
                                        </p:tgtEl>
                                        <p:attrNameLst>
                                          <p:attrName>ppt_w</p:attrName>
                                        </p:attrNameLst>
                                      </p:cBhvr>
                                      <p:tavLst>
                                        <p:tav tm="0" fmla="#ppt_w*sin(2.5*pi*$)">
                                          <p:val>
                                            <p:fltVal val="0"/>
                                          </p:val>
                                        </p:tav>
                                        <p:tav tm="100000">
                                          <p:val>
                                            <p:fltVal val="1"/>
                                          </p:val>
                                        </p:tav>
                                      </p:tavLst>
                                    </p:anim>
                                    <p:anim calcmode="lin" valueType="num">
                                      <p:cBhvr>
                                        <p:cTn id="27" dur="250" fill="hold"/>
                                        <p:tgtEl>
                                          <p:spTgt spid="23"/>
                                        </p:tgtEl>
                                        <p:attrNameLst>
                                          <p:attrName>ppt_h</p:attrName>
                                        </p:attrNameLst>
                                      </p:cBhvr>
                                      <p:tavLst>
                                        <p:tav tm="0">
                                          <p:val>
                                            <p:strVal val="#ppt_h"/>
                                          </p:val>
                                        </p:tav>
                                        <p:tav tm="100000">
                                          <p:val>
                                            <p:strVal val="#ppt_h"/>
                                          </p:val>
                                        </p:tav>
                                      </p:tavLst>
                                    </p:anim>
                                  </p:childTnLst>
                                </p:cTn>
                              </p:par>
                            </p:childTnLst>
                          </p:cTn>
                        </p:par>
                      </p:childTnLst>
                    </p:cTn>
                  </p:par>
                  <p:par>
                    <p:cTn id="28" fill="hold">
                      <p:stCondLst>
                        <p:cond delay="indefinite"/>
                      </p:stCondLst>
                      <p:childTnLst>
                        <p:par>
                          <p:cTn id="29" fill="hold">
                            <p:stCondLst>
                              <p:cond delay="0"/>
                            </p:stCondLst>
                            <p:childTnLst>
                              <p:par>
                                <p:cTn id="30" presetID="31" presetClass="entr" presetSubtype="0" fill="hold" grpId="0" nodeType="clickEffect">
                                  <p:stCondLst>
                                    <p:cond delay="0"/>
                                  </p:stCondLst>
                                  <p:childTnLst>
                                    <p:set>
                                      <p:cBhvr>
                                        <p:cTn id="31" dur="1" fill="hold">
                                          <p:stCondLst>
                                            <p:cond delay="0"/>
                                          </p:stCondLst>
                                        </p:cTn>
                                        <p:tgtEl>
                                          <p:spTgt spid="20"/>
                                        </p:tgtEl>
                                        <p:attrNameLst>
                                          <p:attrName>style.visibility</p:attrName>
                                        </p:attrNameLst>
                                      </p:cBhvr>
                                      <p:to>
                                        <p:strVal val="visible"/>
                                      </p:to>
                                    </p:set>
                                    <p:anim calcmode="lin" valueType="num">
                                      <p:cBhvr>
                                        <p:cTn id="32" dur="250" fill="hold"/>
                                        <p:tgtEl>
                                          <p:spTgt spid="20"/>
                                        </p:tgtEl>
                                        <p:attrNameLst>
                                          <p:attrName>ppt_w</p:attrName>
                                        </p:attrNameLst>
                                      </p:cBhvr>
                                      <p:tavLst>
                                        <p:tav tm="0">
                                          <p:val>
                                            <p:fltVal val="0"/>
                                          </p:val>
                                        </p:tav>
                                        <p:tav tm="100000">
                                          <p:val>
                                            <p:strVal val="#ppt_w"/>
                                          </p:val>
                                        </p:tav>
                                      </p:tavLst>
                                    </p:anim>
                                    <p:anim calcmode="lin" valueType="num">
                                      <p:cBhvr>
                                        <p:cTn id="33" dur="250" fill="hold"/>
                                        <p:tgtEl>
                                          <p:spTgt spid="20"/>
                                        </p:tgtEl>
                                        <p:attrNameLst>
                                          <p:attrName>ppt_h</p:attrName>
                                        </p:attrNameLst>
                                      </p:cBhvr>
                                      <p:tavLst>
                                        <p:tav tm="0">
                                          <p:val>
                                            <p:fltVal val="0"/>
                                          </p:val>
                                        </p:tav>
                                        <p:tav tm="100000">
                                          <p:val>
                                            <p:strVal val="#ppt_h"/>
                                          </p:val>
                                        </p:tav>
                                      </p:tavLst>
                                    </p:anim>
                                    <p:anim calcmode="lin" valueType="num">
                                      <p:cBhvr>
                                        <p:cTn id="34" dur="250" fill="hold"/>
                                        <p:tgtEl>
                                          <p:spTgt spid="20"/>
                                        </p:tgtEl>
                                        <p:attrNameLst>
                                          <p:attrName>style.rotation</p:attrName>
                                        </p:attrNameLst>
                                      </p:cBhvr>
                                      <p:tavLst>
                                        <p:tav tm="0">
                                          <p:val>
                                            <p:fltVal val="90"/>
                                          </p:val>
                                        </p:tav>
                                        <p:tav tm="100000">
                                          <p:val>
                                            <p:fltVal val="0"/>
                                          </p:val>
                                        </p:tav>
                                      </p:tavLst>
                                    </p:anim>
                                    <p:animEffect transition="in" filter="fade">
                                      <p:cBhvr>
                                        <p:cTn id="35" dur="250"/>
                                        <p:tgtEl>
                                          <p:spTgt spid="20"/>
                                        </p:tgtEl>
                                      </p:cBhvr>
                                    </p:animEffect>
                                  </p:childTnLst>
                                </p:cTn>
                              </p:par>
                            </p:childTnLst>
                          </p:cTn>
                        </p:par>
                      </p:childTnLst>
                    </p:cTn>
                  </p:par>
                  <p:par>
                    <p:cTn id="36" fill="hold">
                      <p:stCondLst>
                        <p:cond delay="indefinite"/>
                      </p:stCondLst>
                      <p:childTnLst>
                        <p:par>
                          <p:cTn id="37" fill="hold">
                            <p:stCondLst>
                              <p:cond delay="0"/>
                            </p:stCondLst>
                            <p:childTnLst>
                              <p:par>
                                <p:cTn id="38" presetID="27" presetClass="emph" presetSubtype="0" fill="remove" grpId="0" nodeType="clickEffect">
                                  <p:stCondLst>
                                    <p:cond delay="0"/>
                                  </p:stCondLst>
                                  <p:childTnLst>
                                    <p:animClr clrSpc="rgb" dir="cw">
                                      <p:cBhvr override="childStyle">
                                        <p:cTn id="39" dur="250" autoRev="1" fill="remove"/>
                                        <p:tgtEl>
                                          <p:spTgt spid="33"/>
                                        </p:tgtEl>
                                        <p:attrNameLst>
                                          <p:attrName>style.color</p:attrName>
                                        </p:attrNameLst>
                                      </p:cBhvr>
                                      <p:to>
                                        <a:schemeClr val="bg1"/>
                                      </p:to>
                                    </p:animClr>
                                    <p:animClr clrSpc="rgb" dir="cw">
                                      <p:cBhvr>
                                        <p:cTn id="40" dur="250" autoRev="1" fill="remove"/>
                                        <p:tgtEl>
                                          <p:spTgt spid="33"/>
                                        </p:tgtEl>
                                        <p:attrNameLst>
                                          <p:attrName>fillcolor</p:attrName>
                                        </p:attrNameLst>
                                      </p:cBhvr>
                                      <p:to>
                                        <a:schemeClr val="bg1"/>
                                      </p:to>
                                    </p:animClr>
                                    <p:set>
                                      <p:cBhvr>
                                        <p:cTn id="41" dur="250" autoRev="1" fill="remove"/>
                                        <p:tgtEl>
                                          <p:spTgt spid="33"/>
                                        </p:tgtEl>
                                        <p:attrNameLst>
                                          <p:attrName>fill.type</p:attrName>
                                        </p:attrNameLst>
                                      </p:cBhvr>
                                      <p:to>
                                        <p:strVal val="solid"/>
                                      </p:to>
                                    </p:set>
                                    <p:set>
                                      <p:cBhvr>
                                        <p:cTn id="42" dur="250" autoRev="1" fill="remove"/>
                                        <p:tgtEl>
                                          <p:spTgt spid="33"/>
                                        </p:tgtEl>
                                        <p:attrNameLst>
                                          <p:attrName>fill.on</p:attrName>
                                        </p:attrNameLst>
                                      </p:cBhvr>
                                      <p:to>
                                        <p:strVal val="true"/>
                                      </p:to>
                                    </p:set>
                                  </p:childTnLst>
                                </p:cTn>
                              </p:par>
                            </p:childTnLst>
                          </p:cTn>
                        </p:par>
                      </p:childTnLst>
                    </p:cTn>
                  </p:par>
                  <p:par>
                    <p:cTn id="43" fill="hold">
                      <p:stCondLst>
                        <p:cond delay="indefinite"/>
                      </p:stCondLst>
                      <p:childTnLst>
                        <p:par>
                          <p:cTn id="44" fill="hold">
                            <p:stCondLst>
                              <p:cond delay="0"/>
                            </p:stCondLst>
                            <p:childTnLst>
                              <p:par>
                                <p:cTn id="45" presetID="45" presetClass="entr" presetSubtype="0" fill="hold" grpId="1" nodeType="clickEffect">
                                  <p:stCondLst>
                                    <p:cond delay="0"/>
                                  </p:stCondLst>
                                  <p:childTnLst>
                                    <p:set>
                                      <p:cBhvr>
                                        <p:cTn id="46" dur="1" fill="hold">
                                          <p:stCondLst>
                                            <p:cond delay="0"/>
                                          </p:stCondLst>
                                        </p:cTn>
                                        <p:tgtEl>
                                          <p:spTgt spid="33"/>
                                        </p:tgtEl>
                                        <p:attrNameLst>
                                          <p:attrName>style.visibility</p:attrName>
                                        </p:attrNameLst>
                                      </p:cBhvr>
                                      <p:to>
                                        <p:strVal val="visible"/>
                                      </p:to>
                                    </p:set>
                                    <p:animEffect transition="in" filter="fade">
                                      <p:cBhvr>
                                        <p:cTn id="47" dur="2000"/>
                                        <p:tgtEl>
                                          <p:spTgt spid="33"/>
                                        </p:tgtEl>
                                      </p:cBhvr>
                                    </p:animEffect>
                                    <p:anim calcmode="lin" valueType="num">
                                      <p:cBhvr>
                                        <p:cTn id="48" dur="2000" fill="hold"/>
                                        <p:tgtEl>
                                          <p:spTgt spid="33"/>
                                        </p:tgtEl>
                                        <p:attrNameLst>
                                          <p:attrName>ppt_w</p:attrName>
                                        </p:attrNameLst>
                                      </p:cBhvr>
                                      <p:tavLst>
                                        <p:tav tm="0" fmla="#ppt_w*sin(2.5*pi*$)">
                                          <p:val>
                                            <p:fltVal val="0"/>
                                          </p:val>
                                        </p:tav>
                                        <p:tav tm="100000">
                                          <p:val>
                                            <p:fltVal val="1"/>
                                          </p:val>
                                        </p:tav>
                                      </p:tavLst>
                                    </p:anim>
                                    <p:anim calcmode="lin" valueType="num">
                                      <p:cBhvr>
                                        <p:cTn id="49" dur="2000" fill="hold"/>
                                        <p:tgtEl>
                                          <p:spTgt spid="33"/>
                                        </p:tgtEl>
                                        <p:attrNameLst>
                                          <p:attrName>ppt_h</p:attrName>
                                        </p:attrNameLst>
                                      </p:cBhvr>
                                      <p:tavLst>
                                        <p:tav tm="0">
                                          <p:val>
                                            <p:strVal val="#ppt_h"/>
                                          </p:val>
                                        </p:tav>
                                        <p:tav tm="100000">
                                          <p:val>
                                            <p:strVal val="#ppt_h"/>
                                          </p:val>
                                        </p:tav>
                                      </p:tavLst>
                                    </p:anim>
                                  </p:childTnLst>
                                </p:cTn>
                              </p:par>
                            </p:childTnLst>
                          </p:cTn>
                        </p:par>
                      </p:childTnLst>
                    </p:cTn>
                  </p:par>
                  <p:par>
                    <p:cTn id="50" fill="hold">
                      <p:stCondLst>
                        <p:cond delay="indefinite"/>
                      </p:stCondLst>
                      <p:childTnLst>
                        <p:par>
                          <p:cTn id="51" fill="hold">
                            <p:stCondLst>
                              <p:cond delay="0"/>
                            </p:stCondLst>
                            <p:childTnLst>
                              <p:par>
                                <p:cTn id="52" presetID="10" presetClass="emph" presetSubtype="0" fill="hold" grpId="0" nodeType="clickEffect">
                                  <p:stCondLst>
                                    <p:cond delay="0"/>
                                  </p:stCondLst>
                                  <p:childTnLst>
                                    <p:anim calcmode="discrete" valueType="str">
                                      <p:cBhvr override="childStyle">
                                        <p:cTn id="53" dur="250" fill="hold"/>
                                        <p:tgtEl>
                                          <p:spTgt spid="18"/>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54" fill="hold">
                      <p:stCondLst>
                        <p:cond delay="indefinite"/>
                      </p:stCondLst>
                      <p:childTnLst>
                        <p:par>
                          <p:cTn id="55" fill="hold">
                            <p:stCondLst>
                              <p:cond delay="0"/>
                            </p:stCondLst>
                            <p:childTnLst>
                              <p:par>
                                <p:cTn id="56" presetID="14" presetClass="entr" presetSubtype="10" fill="hold" grpId="1" nodeType="clickEffect">
                                  <p:stCondLst>
                                    <p:cond delay="0"/>
                                  </p:stCondLst>
                                  <p:childTnLst>
                                    <p:set>
                                      <p:cBhvr>
                                        <p:cTn id="57" dur="1" fill="hold">
                                          <p:stCondLst>
                                            <p:cond delay="0"/>
                                          </p:stCondLst>
                                        </p:cTn>
                                        <p:tgtEl>
                                          <p:spTgt spid="18"/>
                                        </p:tgtEl>
                                        <p:attrNameLst>
                                          <p:attrName>style.visibility</p:attrName>
                                        </p:attrNameLst>
                                      </p:cBhvr>
                                      <p:to>
                                        <p:strVal val="visible"/>
                                      </p:to>
                                    </p:set>
                                    <p:animEffect transition="in" filter="randombar(horizontal)">
                                      <p:cBhvr>
                                        <p:cTn id="58" dur="250"/>
                                        <p:tgtEl>
                                          <p:spTgt spid="18"/>
                                        </p:tgtEl>
                                      </p:cBhvr>
                                    </p:animEffect>
                                  </p:childTnLst>
                                </p:cTn>
                              </p:par>
                            </p:childTnLst>
                          </p:cTn>
                        </p:par>
                      </p:childTnLst>
                    </p:cTn>
                  </p:par>
                  <p:par>
                    <p:cTn id="59" fill="hold">
                      <p:stCondLst>
                        <p:cond delay="indefinite"/>
                      </p:stCondLst>
                      <p:childTnLst>
                        <p:par>
                          <p:cTn id="60" fill="hold">
                            <p:stCondLst>
                              <p:cond delay="0"/>
                            </p:stCondLst>
                            <p:childTnLst>
                              <p:par>
                                <p:cTn id="61" presetID="21" presetClass="entr" presetSubtype="1" fill="hold" grpId="0" nodeType="clickEffect">
                                  <p:stCondLst>
                                    <p:cond delay="0"/>
                                  </p:stCondLst>
                                  <p:childTnLst>
                                    <p:set>
                                      <p:cBhvr>
                                        <p:cTn id="62" dur="1" fill="hold">
                                          <p:stCondLst>
                                            <p:cond delay="0"/>
                                          </p:stCondLst>
                                        </p:cTn>
                                        <p:tgtEl>
                                          <p:spTgt spid="38"/>
                                        </p:tgtEl>
                                        <p:attrNameLst>
                                          <p:attrName>style.visibility</p:attrName>
                                        </p:attrNameLst>
                                      </p:cBhvr>
                                      <p:to>
                                        <p:strVal val="visible"/>
                                      </p:to>
                                    </p:set>
                                    <p:animEffect transition="in" filter="wheel(1)">
                                      <p:cBhvr>
                                        <p:cTn id="63" dur="500"/>
                                        <p:tgtEl>
                                          <p:spTgt spid="38"/>
                                        </p:tgtEl>
                                      </p:cBhvr>
                                    </p:animEffec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499"/>
                                          </p:stCondLst>
                                        </p:cTn>
                                        <p:tgtEl>
                                          <p:spTgt spid="35"/>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21"/>
                                        </p:tgtEl>
                                        <p:attrNameLst>
                                          <p:attrName>style.visibility</p:attrName>
                                        </p:attrNameLst>
                                      </p:cBhvr>
                                      <p:to>
                                        <p:strVal val="visible"/>
                                      </p:to>
                                    </p:set>
                                    <p:animEffect transition="in" filter="wipe(down)">
                                      <p:cBhvr>
                                        <p:cTn id="72" dur="500"/>
                                        <p:tgtEl>
                                          <p:spTgt spid="21"/>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39"/>
                                        </p:tgtEl>
                                        <p:attrNameLst>
                                          <p:attrName>style.visibility</p:attrName>
                                        </p:attrNameLst>
                                      </p:cBhvr>
                                      <p:to>
                                        <p:strVal val="visible"/>
                                      </p:to>
                                    </p:set>
                                    <p:animEffect transition="in" filter="fade">
                                      <p:cBhvr>
                                        <p:cTn id="77" dur="500"/>
                                        <p:tgtEl>
                                          <p:spTgt spid="39"/>
                                        </p:tgtEl>
                                      </p:cBhvr>
                                    </p:animEffect>
                                  </p:childTnLst>
                                </p:cTn>
                              </p:par>
                            </p:childTnLst>
                          </p:cTn>
                        </p:par>
                      </p:childTnLst>
                    </p:cTn>
                  </p:par>
                  <p:par>
                    <p:cTn id="78" fill="hold">
                      <p:stCondLst>
                        <p:cond delay="indefinite"/>
                      </p:stCondLst>
                      <p:childTnLst>
                        <p:par>
                          <p:cTn id="79" fill="hold">
                            <p:stCondLst>
                              <p:cond delay="0"/>
                            </p:stCondLst>
                            <p:childTnLst>
                              <p:par>
                                <p:cTn id="80" presetID="21" presetClass="entr" presetSubtype="1" fill="hold" grpId="0" nodeType="clickEffect">
                                  <p:stCondLst>
                                    <p:cond delay="0"/>
                                  </p:stCondLst>
                                  <p:childTnLst>
                                    <p:set>
                                      <p:cBhvr>
                                        <p:cTn id="81" dur="1" fill="hold">
                                          <p:stCondLst>
                                            <p:cond delay="0"/>
                                          </p:stCondLst>
                                        </p:cTn>
                                        <p:tgtEl>
                                          <p:spTgt spid="16"/>
                                        </p:tgtEl>
                                        <p:attrNameLst>
                                          <p:attrName>style.visibility</p:attrName>
                                        </p:attrNameLst>
                                      </p:cBhvr>
                                      <p:to>
                                        <p:strVal val="visible"/>
                                      </p:to>
                                    </p:set>
                                    <p:animEffect transition="in" filter="wheel(1)">
                                      <p:cBhvr>
                                        <p:cTn id="82" dur="250"/>
                                        <p:tgtEl>
                                          <p:spTgt spid="16"/>
                                        </p:tgtEl>
                                      </p:cBhvr>
                                    </p:animEffect>
                                  </p:childTnLst>
                                </p:cTn>
                              </p:par>
                            </p:childTnLst>
                          </p:cTn>
                        </p:par>
                      </p:childTnLst>
                    </p:cTn>
                  </p:par>
                  <p:par>
                    <p:cTn id="83" fill="hold">
                      <p:stCondLst>
                        <p:cond delay="indefinite"/>
                      </p:stCondLst>
                      <p:childTnLst>
                        <p:par>
                          <p:cTn id="84" fill="hold">
                            <p:stCondLst>
                              <p:cond delay="0"/>
                            </p:stCondLst>
                            <p:childTnLst>
                              <p:par>
                                <p:cTn id="85" presetID="14" presetClass="entr" presetSubtype="10" fill="hold" grpId="0" nodeType="clickEffect">
                                  <p:stCondLst>
                                    <p:cond delay="0"/>
                                  </p:stCondLst>
                                  <p:childTnLst>
                                    <p:set>
                                      <p:cBhvr>
                                        <p:cTn id="86" dur="1" fill="hold">
                                          <p:stCondLst>
                                            <p:cond delay="0"/>
                                          </p:stCondLst>
                                        </p:cTn>
                                        <p:tgtEl>
                                          <p:spTgt spid="26"/>
                                        </p:tgtEl>
                                        <p:attrNameLst>
                                          <p:attrName>style.visibility</p:attrName>
                                        </p:attrNameLst>
                                      </p:cBhvr>
                                      <p:to>
                                        <p:strVal val="visible"/>
                                      </p:to>
                                    </p:set>
                                    <p:animEffect transition="in" filter="randombar(horizontal)">
                                      <p:cBhvr>
                                        <p:cTn id="87" dur="250"/>
                                        <p:tgtEl>
                                          <p:spTgt spid="26"/>
                                        </p:tgtEl>
                                      </p:cBhvr>
                                    </p:animEffect>
                                  </p:childTnLst>
                                </p:cTn>
                              </p:par>
                            </p:childTnLst>
                          </p:cTn>
                        </p:par>
                      </p:childTnLst>
                    </p:cTn>
                  </p:par>
                  <p:par>
                    <p:cTn id="88" fill="hold">
                      <p:stCondLst>
                        <p:cond delay="indefinite"/>
                      </p:stCondLst>
                      <p:childTnLst>
                        <p:par>
                          <p:cTn id="89" fill="hold">
                            <p:stCondLst>
                              <p:cond delay="0"/>
                            </p:stCondLst>
                            <p:childTnLst>
                              <p:par>
                                <p:cTn id="90" presetID="31" presetClass="entr" presetSubtype="0" fill="hold" grpId="0" nodeType="clickEffect">
                                  <p:stCondLst>
                                    <p:cond delay="0"/>
                                  </p:stCondLst>
                                  <p:childTnLst>
                                    <p:set>
                                      <p:cBhvr>
                                        <p:cTn id="91" dur="1" fill="hold">
                                          <p:stCondLst>
                                            <p:cond delay="0"/>
                                          </p:stCondLst>
                                        </p:cTn>
                                        <p:tgtEl>
                                          <p:spTgt spid="40"/>
                                        </p:tgtEl>
                                        <p:attrNameLst>
                                          <p:attrName>style.visibility</p:attrName>
                                        </p:attrNameLst>
                                      </p:cBhvr>
                                      <p:to>
                                        <p:strVal val="visible"/>
                                      </p:to>
                                    </p:set>
                                    <p:anim calcmode="lin" valueType="num">
                                      <p:cBhvr>
                                        <p:cTn id="92" dur="1000" fill="hold"/>
                                        <p:tgtEl>
                                          <p:spTgt spid="40"/>
                                        </p:tgtEl>
                                        <p:attrNameLst>
                                          <p:attrName>ppt_w</p:attrName>
                                        </p:attrNameLst>
                                      </p:cBhvr>
                                      <p:tavLst>
                                        <p:tav tm="0">
                                          <p:val>
                                            <p:fltVal val="0"/>
                                          </p:val>
                                        </p:tav>
                                        <p:tav tm="100000">
                                          <p:val>
                                            <p:strVal val="#ppt_w"/>
                                          </p:val>
                                        </p:tav>
                                      </p:tavLst>
                                    </p:anim>
                                    <p:anim calcmode="lin" valueType="num">
                                      <p:cBhvr>
                                        <p:cTn id="93" dur="1000" fill="hold"/>
                                        <p:tgtEl>
                                          <p:spTgt spid="40"/>
                                        </p:tgtEl>
                                        <p:attrNameLst>
                                          <p:attrName>ppt_h</p:attrName>
                                        </p:attrNameLst>
                                      </p:cBhvr>
                                      <p:tavLst>
                                        <p:tav tm="0">
                                          <p:val>
                                            <p:fltVal val="0"/>
                                          </p:val>
                                        </p:tav>
                                        <p:tav tm="100000">
                                          <p:val>
                                            <p:strVal val="#ppt_h"/>
                                          </p:val>
                                        </p:tav>
                                      </p:tavLst>
                                    </p:anim>
                                    <p:anim calcmode="lin" valueType="num">
                                      <p:cBhvr>
                                        <p:cTn id="94" dur="1000" fill="hold"/>
                                        <p:tgtEl>
                                          <p:spTgt spid="40"/>
                                        </p:tgtEl>
                                        <p:attrNameLst>
                                          <p:attrName>style.rotation</p:attrName>
                                        </p:attrNameLst>
                                      </p:cBhvr>
                                      <p:tavLst>
                                        <p:tav tm="0">
                                          <p:val>
                                            <p:fltVal val="90"/>
                                          </p:val>
                                        </p:tav>
                                        <p:tav tm="100000">
                                          <p:val>
                                            <p:fltVal val="0"/>
                                          </p:val>
                                        </p:tav>
                                      </p:tavLst>
                                    </p:anim>
                                    <p:animEffect transition="in" filter="fade">
                                      <p:cBhvr>
                                        <p:cTn id="95" dur="1000"/>
                                        <p:tgtEl>
                                          <p:spTgt spid="40"/>
                                        </p:tgtEl>
                                      </p:cBhvr>
                                    </p:animEffect>
                                  </p:childTnLst>
                                </p:cTn>
                              </p:par>
                            </p:childTnLst>
                          </p:cTn>
                        </p:par>
                      </p:childTnLst>
                    </p:cTn>
                  </p:par>
                  <p:par>
                    <p:cTn id="96" fill="hold">
                      <p:stCondLst>
                        <p:cond delay="indefinite"/>
                      </p:stCondLst>
                      <p:childTnLst>
                        <p:par>
                          <p:cTn id="97" fill="hold">
                            <p:stCondLst>
                              <p:cond delay="0"/>
                            </p:stCondLst>
                            <p:childTnLst>
                              <p:par>
                                <p:cTn id="98" presetID="6" presetClass="entr" presetSubtype="16" fill="hold" grpId="0" nodeType="clickEffect">
                                  <p:stCondLst>
                                    <p:cond delay="0"/>
                                  </p:stCondLst>
                                  <p:childTnLst>
                                    <p:set>
                                      <p:cBhvr>
                                        <p:cTn id="99" dur="1" fill="hold">
                                          <p:stCondLst>
                                            <p:cond delay="0"/>
                                          </p:stCondLst>
                                        </p:cTn>
                                        <p:tgtEl>
                                          <p:spTgt spid="34"/>
                                        </p:tgtEl>
                                        <p:attrNameLst>
                                          <p:attrName>style.visibility</p:attrName>
                                        </p:attrNameLst>
                                      </p:cBhvr>
                                      <p:to>
                                        <p:strVal val="visible"/>
                                      </p:to>
                                    </p:set>
                                    <p:animEffect transition="in" filter="circle(in)">
                                      <p:cBhvr>
                                        <p:cTn id="100" dur="250"/>
                                        <p:tgtEl>
                                          <p:spTgt spid="34"/>
                                        </p:tgtEl>
                                      </p:cBhvr>
                                    </p:animEffect>
                                  </p:childTnLst>
                                </p:cTn>
                              </p:par>
                            </p:childTnLst>
                          </p:cTn>
                        </p:par>
                      </p:childTnLst>
                    </p:cTn>
                  </p:par>
                  <p:par>
                    <p:cTn id="101" fill="hold">
                      <p:stCondLst>
                        <p:cond delay="indefinite"/>
                      </p:stCondLst>
                      <p:childTnLst>
                        <p:par>
                          <p:cTn id="102" fill="hold">
                            <p:stCondLst>
                              <p:cond delay="0"/>
                            </p:stCondLst>
                            <p:childTnLst>
                              <p:par>
                                <p:cTn id="103" presetID="26" presetClass="entr" presetSubtype="0" fill="hold" grpId="0" nodeType="clickEffect">
                                  <p:stCondLst>
                                    <p:cond delay="0"/>
                                  </p:stCondLst>
                                  <p:childTnLst>
                                    <p:set>
                                      <p:cBhvr>
                                        <p:cTn id="104" dur="1" fill="hold">
                                          <p:stCondLst>
                                            <p:cond delay="0"/>
                                          </p:stCondLst>
                                        </p:cTn>
                                        <p:tgtEl>
                                          <p:spTgt spid="12"/>
                                        </p:tgtEl>
                                        <p:attrNameLst>
                                          <p:attrName>style.visibility</p:attrName>
                                        </p:attrNameLst>
                                      </p:cBhvr>
                                      <p:to>
                                        <p:strVal val="visible"/>
                                      </p:to>
                                    </p:set>
                                    <p:animEffect transition="in" filter="wipe(down)">
                                      <p:cBhvr>
                                        <p:cTn id="105" dur="72">
                                          <p:stCondLst>
                                            <p:cond delay="0"/>
                                          </p:stCondLst>
                                        </p:cTn>
                                        <p:tgtEl>
                                          <p:spTgt spid="12"/>
                                        </p:tgtEl>
                                      </p:cBhvr>
                                    </p:animEffect>
                                    <p:anim calcmode="lin" valueType="num">
                                      <p:cBhvr>
                                        <p:cTn id="106" dur="228"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107" dur="83"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08" dur="83" tmFilter="0, 0; 0.125,0.2665; 0.25,0.4; 0.375,0.465; 0.5,0.5;  0.625,0.535; 0.75,0.6; 0.875,0.7335; 1,1">
                                          <p:stCondLst>
                                            <p:cond delay="83"/>
                                          </p:stCondLst>
                                        </p:cTn>
                                        <p:tgtEl>
                                          <p:spTgt spid="12"/>
                                        </p:tgtEl>
                                        <p:attrNameLst>
                                          <p:attrName>ppt_y</p:attrName>
                                        </p:attrNameLst>
                                      </p:cBhvr>
                                      <p:tavLst>
                                        <p:tav tm="0" fmla="#ppt_y-sin(pi*$)/9">
                                          <p:val>
                                            <p:fltVal val="0"/>
                                          </p:val>
                                        </p:tav>
                                        <p:tav tm="100000">
                                          <p:val>
                                            <p:fltVal val="1"/>
                                          </p:val>
                                        </p:tav>
                                      </p:tavLst>
                                    </p:anim>
                                    <p:anim calcmode="lin" valueType="num">
                                      <p:cBhvr>
                                        <p:cTn id="109" dur="41" tmFilter="0, 0; 0.125,0.2665; 0.25,0.4; 0.375,0.465; 0.5,0.5;  0.625,0.535; 0.75,0.6; 0.875,0.7335; 1,1">
                                          <p:stCondLst>
                                            <p:cond delay="166"/>
                                          </p:stCondLst>
                                        </p:cTn>
                                        <p:tgtEl>
                                          <p:spTgt spid="12"/>
                                        </p:tgtEl>
                                        <p:attrNameLst>
                                          <p:attrName>ppt_y</p:attrName>
                                        </p:attrNameLst>
                                      </p:cBhvr>
                                      <p:tavLst>
                                        <p:tav tm="0" fmla="#ppt_y-sin(pi*$)/27">
                                          <p:val>
                                            <p:fltVal val="0"/>
                                          </p:val>
                                        </p:tav>
                                        <p:tav tm="100000">
                                          <p:val>
                                            <p:fltVal val="1"/>
                                          </p:val>
                                        </p:tav>
                                      </p:tavLst>
                                    </p:anim>
                                    <p:anim calcmode="lin" valueType="num">
                                      <p:cBhvr>
                                        <p:cTn id="110" dur="21" tmFilter="0, 0; 0.125,0.2665; 0.25,0.4; 0.375,0.465; 0.5,0.5;  0.625,0.535; 0.75,0.6; 0.875,0.7335; 1,1">
                                          <p:stCondLst>
                                            <p:cond delay="207"/>
                                          </p:stCondLst>
                                        </p:cTn>
                                        <p:tgtEl>
                                          <p:spTgt spid="12"/>
                                        </p:tgtEl>
                                        <p:attrNameLst>
                                          <p:attrName>ppt_y</p:attrName>
                                        </p:attrNameLst>
                                      </p:cBhvr>
                                      <p:tavLst>
                                        <p:tav tm="0" fmla="#ppt_y-sin(pi*$)/81">
                                          <p:val>
                                            <p:fltVal val="0"/>
                                          </p:val>
                                        </p:tav>
                                        <p:tav tm="100000">
                                          <p:val>
                                            <p:fltVal val="1"/>
                                          </p:val>
                                        </p:tav>
                                      </p:tavLst>
                                    </p:anim>
                                    <p:animScale>
                                      <p:cBhvr>
                                        <p:cTn id="111" dur="3">
                                          <p:stCondLst>
                                            <p:cond delay="81"/>
                                          </p:stCondLst>
                                        </p:cTn>
                                        <p:tgtEl>
                                          <p:spTgt spid="12"/>
                                        </p:tgtEl>
                                      </p:cBhvr>
                                      <p:to x="100000" y="60000"/>
                                    </p:animScale>
                                    <p:animScale>
                                      <p:cBhvr>
                                        <p:cTn id="112" dur="21" decel="50000">
                                          <p:stCondLst>
                                            <p:cond delay="85"/>
                                          </p:stCondLst>
                                        </p:cTn>
                                        <p:tgtEl>
                                          <p:spTgt spid="12"/>
                                        </p:tgtEl>
                                      </p:cBhvr>
                                      <p:to x="100000" y="100000"/>
                                    </p:animScale>
                                    <p:animScale>
                                      <p:cBhvr>
                                        <p:cTn id="113" dur="3">
                                          <p:stCondLst>
                                            <p:cond delay="164"/>
                                          </p:stCondLst>
                                        </p:cTn>
                                        <p:tgtEl>
                                          <p:spTgt spid="12"/>
                                        </p:tgtEl>
                                      </p:cBhvr>
                                      <p:to x="100000" y="80000"/>
                                    </p:animScale>
                                    <p:animScale>
                                      <p:cBhvr>
                                        <p:cTn id="114" dur="21" decel="50000">
                                          <p:stCondLst>
                                            <p:cond delay="167"/>
                                          </p:stCondLst>
                                        </p:cTn>
                                        <p:tgtEl>
                                          <p:spTgt spid="12"/>
                                        </p:tgtEl>
                                      </p:cBhvr>
                                      <p:to x="100000" y="100000"/>
                                    </p:animScale>
                                    <p:animScale>
                                      <p:cBhvr>
                                        <p:cTn id="115" dur="3">
                                          <p:stCondLst>
                                            <p:cond delay="205"/>
                                          </p:stCondLst>
                                        </p:cTn>
                                        <p:tgtEl>
                                          <p:spTgt spid="12"/>
                                        </p:tgtEl>
                                      </p:cBhvr>
                                      <p:to x="100000" y="90000"/>
                                    </p:animScale>
                                    <p:animScale>
                                      <p:cBhvr>
                                        <p:cTn id="116" dur="21" decel="50000">
                                          <p:stCondLst>
                                            <p:cond delay="208"/>
                                          </p:stCondLst>
                                        </p:cTn>
                                        <p:tgtEl>
                                          <p:spTgt spid="12"/>
                                        </p:tgtEl>
                                      </p:cBhvr>
                                      <p:to x="100000" y="100000"/>
                                    </p:animScale>
                                    <p:animScale>
                                      <p:cBhvr>
                                        <p:cTn id="117" dur="3">
                                          <p:stCondLst>
                                            <p:cond delay="226"/>
                                          </p:stCondLst>
                                        </p:cTn>
                                        <p:tgtEl>
                                          <p:spTgt spid="12"/>
                                        </p:tgtEl>
                                      </p:cBhvr>
                                      <p:to x="100000" y="95000"/>
                                    </p:animScale>
                                    <p:animScale>
                                      <p:cBhvr>
                                        <p:cTn id="118" dur="21" decel="50000">
                                          <p:stCondLst>
                                            <p:cond delay="229"/>
                                          </p:stCondLst>
                                        </p:cTn>
                                        <p:tgtEl>
                                          <p:spTgt spid="12"/>
                                        </p:tgtEl>
                                      </p:cBhvr>
                                      <p:to x="100000" y="100000"/>
                                    </p:animScale>
                                  </p:childTnLst>
                                </p:cTn>
                              </p:par>
                            </p:childTnLst>
                          </p:cTn>
                        </p:par>
                      </p:childTnLst>
                    </p:cTn>
                  </p:par>
                  <p:par>
                    <p:cTn id="119" fill="hold">
                      <p:stCondLst>
                        <p:cond delay="indefinite"/>
                      </p:stCondLst>
                      <p:childTnLst>
                        <p:par>
                          <p:cTn id="120" fill="hold">
                            <p:stCondLst>
                              <p:cond delay="0"/>
                            </p:stCondLst>
                            <p:childTnLst>
                              <p:par>
                                <p:cTn id="121" presetID="14" presetClass="entr" presetSubtype="10" fill="hold" grpId="0" nodeType="clickEffect">
                                  <p:stCondLst>
                                    <p:cond delay="0"/>
                                  </p:stCondLst>
                                  <p:childTnLst>
                                    <p:set>
                                      <p:cBhvr>
                                        <p:cTn id="122" dur="1" fill="hold">
                                          <p:stCondLst>
                                            <p:cond delay="0"/>
                                          </p:stCondLst>
                                        </p:cTn>
                                        <p:tgtEl>
                                          <p:spTgt spid="13"/>
                                        </p:tgtEl>
                                        <p:attrNameLst>
                                          <p:attrName>style.visibility</p:attrName>
                                        </p:attrNameLst>
                                      </p:cBhvr>
                                      <p:to>
                                        <p:strVal val="visible"/>
                                      </p:to>
                                    </p:set>
                                    <p:animEffect transition="in" filter="randombar(horizontal)">
                                      <p:cBhvr>
                                        <p:cTn id="123" dur="500"/>
                                        <p:tgtEl>
                                          <p:spTgt spid="13"/>
                                        </p:tgtEl>
                                      </p:cBhvr>
                                    </p:animEffect>
                                  </p:childTnLst>
                                </p:cTn>
                              </p:par>
                            </p:childTnLst>
                          </p:cTn>
                        </p:par>
                      </p:childTnLst>
                    </p:cTn>
                  </p:par>
                  <p:par>
                    <p:cTn id="124" fill="hold">
                      <p:stCondLst>
                        <p:cond delay="indefinite"/>
                      </p:stCondLst>
                      <p:childTnLst>
                        <p:par>
                          <p:cTn id="125" fill="hold">
                            <p:stCondLst>
                              <p:cond delay="0"/>
                            </p:stCondLst>
                            <p:childTnLst>
                              <p:par>
                                <p:cTn id="126" presetID="3" presetClass="entr" presetSubtype="10" fill="hold" grpId="0" nodeType="clickEffect">
                                  <p:stCondLst>
                                    <p:cond delay="250"/>
                                  </p:stCondLst>
                                  <p:childTnLst>
                                    <p:set>
                                      <p:cBhvr>
                                        <p:cTn id="127" dur="1" fill="hold">
                                          <p:stCondLst>
                                            <p:cond delay="0"/>
                                          </p:stCondLst>
                                        </p:cTn>
                                        <p:tgtEl>
                                          <p:spTgt spid="22"/>
                                        </p:tgtEl>
                                        <p:attrNameLst>
                                          <p:attrName>style.visibility</p:attrName>
                                        </p:attrNameLst>
                                      </p:cBhvr>
                                      <p:to>
                                        <p:strVal val="visible"/>
                                      </p:to>
                                    </p:set>
                                    <p:animEffect transition="in" filter="blinds(horizontal)">
                                      <p:cBhvr>
                                        <p:cTn id="128" dur="25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2" grpId="0" animBg="1"/>
      <p:bldP spid="13" grpId="0" animBg="1"/>
      <p:bldP spid="16" grpId="0" animBg="1"/>
      <p:bldP spid="18" grpId="0" animBg="1"/>
      <p:bldP spid="18" grpId="1" animBg="1"/>
      <p:bldP spid="19" grpId="0" animBg="1"/>
      <p:bldP spid="20" grpId="0" animBg="1"/>
      <p:bldP spid="21" grpId="0" animBg="1"/>
      <p:bldP spid="22" grpId="0" animBg="1"/>
      <p:bldP spid="23" grpId="0" animBg="1"/>
      <p:bldP spid="26" grpId="0" animBg="1"/>
      <p:bldP spid="29" grpId="0" animBg="1"/>
      <p:bldP spid="33" grpId="0" animBg="1"/>
      <p:bldP spid="33" grpId="1" animBg="1"/>
      <p:bldP spid="34" grpId="0" animBg="1"/>
      <p:bldP spid="35" grpId="0" animBg="1"/>
      <p:bldP spid="38" grpId="0" animBg="1"/>
      <p:bldP spid="39" grpId="0" animBg="1"/>
      <p:bldP spid="40"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t-PT" b="1" i="1" smtClean="0">
                <a:solidFill>
                  <a:schemeClr val="accent6">
                    <a:lumMod val="75000"/>
                  </a:schemeClr>
                </a:solidFill>
              </a:rPr>
              <a:t>O pretérito não iminente Ij</a:t>
            </a:r>
            <a:endParaRPr lang="cs-CZ" b="1" i="1">
              <a:solidFill>
                <a:schemeClr val="accent6">
                  <a:lumMod val="75000"/>
                </a:schemeClr>
              </a:solidFill>
            </a:endParaRPr>
          </a:p>
        </p:txBody>
      </p:sp>
      <p:sp>
        <p:nvSpPr>
          <p:cNvPr id="3" name="Zástupný symbol pro obsah 2"/>
          <p:cNvSpPr>
            <a:spLocks noGrp="1"/>
          </p:cNvSpPr>
          <p:nvPr>
            <p:ph idx="1"/>
          </p:nvPr>
        </p:nvSpPr>
        <p:spPr/>
        <p:txBody>
          <a:bodyPr>
            <a:normAutofit fontScale="70000" lnSpcReduction="20000"/>
          </a:bodyPr>
          <a:lstStyle/>
          <a:p>
            <a:pPr marL="0" indent="0" algn="just">
              <a:buNone/>
            </a:pPr>
            <a:r>
              <a:rPr lang="pt-PT"/>
              <a:t>No caso de o passado ser colocado no eixo temporal antes do ponto não iminente Ij, ocorre tipicamente o sintagma preposicional </a:t>
            </a:r>
            <a:endParaRPr lang="pt-PT" smtClean="0"/>
          </a:p>
          <a:p>
            <a:pPr marL="0" indent="0" algn="just">
              <a:buNone/>
            </a:pPr>
            <a:endParaRPr lang="pt-PT" smtClean="0"/>
          </a:p>
          <a:p>
            <a:pPr marL="0" indent="0" algn="just">
              <a:buNone/>
            </a:pPr>
            <a:r>
              <a:rPr lang="pt-PT" b="1" smtClean="0">
                <a:solidFill>
                  <a:srgbClr val="00B0F0"/>
                </a:solidFill>
              </a:rPr>
              <a:t>[</a:t>
            </a:r>
            <a:r>
              <a:rPr lang="pt-PT" b="1">
                <a:solidFill>
                  <a:srgbClr val="00B0F0"/>
                </a:solidFill>
              </a:rPr>
              <a:t>Prep+Det+N+Adj] </a:t>
            </a:r>
            <a:r>
              <a:rPr lang="pt-PT"/>
              <a:t>com o modificador </a:t>
            </a:r>
            <a:r>
              <a:rPr lang="pt-PT" b="1" i="1">
                <a:solidFill>
                  <a:srgbClr val="00B0F0"/>
                </a:solidFill>
              </a:rPr>
              <a:t>passado</a:t>
            </a:r>
            <a:r>
              <a:rPr lang="pt-PT"/>
              <a:t>, </a:t>
            </a:r>
          </a:p>
          <a:p>
            <a:pPr marL="0" indent="0" algn="just">
              <a:buNone/>
            </a:pPr>
            <a:endParaRPr lang="pt-PT"/>
          </a:p>
          <a:p>
            <a:pPr marL="0" indent="0" algn="just">
              <a:buNone/>
            </a:pPr>
            <a:endParaRPr lang="pt-PT" smtClean="0"/>
          </a:p>
          <a:p>
            <a:pPr marL="0" indent="0" algn="just">
              <a:buNone/>
            </a:pPr>
            <a:r>
              <a:rPr lang="pt-PT" b="1" smtClean="0">
                <a:solidFill>
                  <a:srgbClr val="00B0F0"/>
                </a:solidFill>
              </a:rPr>
              <a:t>[</a:t>
            </a:r>
            <a:r>
              <a:rPr lang="pt-PT" b="1">
                <a:solidFill>
                  <a:srgbClr val="00B0F0"/>
                </a:solidFill>
              </a:rPr>
              <a:t>Prep+Det+Adj+N]  </a:t>
            </a:r>
            <a:r>
              <a:rPr lang="pt-PT" smtClean="0"/>
              <a:t>com </a:t>
            </a:r>
            <a:r>
              <a:rPr lang="pt-PT"/>
              <a:t>o modificador </a:t>
            </a:r>
            <a:r>
              <a:rPr lang="pt-PT" b="1" i="1">
                <a:solidFill>
                  <a:srgbClr val="00B0F0"/>
                </a:solidFill>
              </a:rPr>
              <a:t>passado</a:t>
            </a:r>
            <a:r>
              <a:rPr lang="pt-PT"/>
              <a:t>, </a:t>
            </a:r>
            <a:endParaRPr lang="pt-PT" smtClean="0"/>
          </a:p>
          <a:p>
            <a:pPr marL="0" indent="0" algn="just">
              <a:buNone/>
            </a:pPr>
            <a:endParaRPr lang="cs-CZ"/>
          </a:p>
          <a:p>
            <a:pPr marL="0" indent="0">
              <a:buNone/>
            </a:pPr>
            <a:r>
              <a:rPr lang="pt-PT"/>
              <a:t>	</a:t>
            </a:r>
            <a:endParaRPr lang="cs-CZ"/>
          </a:p>
          <a:p>
            <a:pPr marL="0" indent="0">
              <a:buNone/>
            </a:pPr>
            <a:r>
              <a:rPr lang="pt-PT" b="1" i="1"/>
              <a:t>Na terça-feira passada</a:t>
            </a:r>
            <a:r>
              <a:rPr lang="pt-PT" i="1"/>
              <a:t> fomos ao </a:t>
            </a:r>
            <a:r>
              <a:rPr lang="pt-PT" i="1" smtClean="0"/>
              <a:t>teatro.</a:t>
            </a:r>
            <a:r>
              <a:rPr lang="pt-PT" i="1"/>
              <a:t>				</a:t>
            </a:r>
            <a:endParaRPr lang="pt-PT" i="1" smtClean="0"/>
          </a:p>
          <a:p>
            <a:pPr marL="0" indent="0">
              <a:buNone/>
            </a:pPr>
            <a:r>
              <a:rPr lang="pt-PT" b="1" i="1" smtClean="0"/>
              <a:t>Na </a:t>
            </a:r>
            <a:r>
              <a:rPr lang="pt-PT" b="1" i="1"/>
              <a:t>passada terça-feira passada</a:t>
            </a:r>
            <a:r>
              <a:rPr lang="pt-PT" i="1"/>
              <a:t> fomos ao </a:t>
            </a:r>
            <a:r>
              <a:rPr lang="pt-PT" i="1" smtClean="0"/>
              <a:t>teatro.</a:t>
            </a:r>
            <a:r>
              <a:rPr lang="pt-PT" i="1"/>
              <a:t>						</a:t>
            </a:r>
            <a:endParaRPr lang="cs-CZ"/>
          </a:p>
          <a:p>
            <a:endParaRPr lang="cs-CZ"/>
          </a:p>
        </p:txBody>
      </p:sp>
      <p:sp>
        <p:nvSpPr>
          <p:cNvPr id="4" name="Zahnutá šipka nahoru 3"/>
          <p:cNvSpPr/>
          <p:nvPr/>
        </p:nvSpPr>
        <p:spPr>
          <a:xfrm>
            <a:off x="2123728" y="3933056"/>
            <a:ext cx="3240360" cy="36004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5" name="Zahnutá šipka nahoru 4"/>
          <p:cNvSpPr/>
          <p:nvPr/>
        </p:nvSpPr>
        <p:spPr>
          <a:xfrm>
            <a:off x="2483768" y="2924944"/>
            <a:ext cx="2664296" cy="288032"/>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Tree>
    <p:extLst>
      <p:ext uri="{BB962C8B-B14F-4D97-AF65-F5344CB8AC3E}">
        <p14:creationId xmlns:p14="http://schemas.microsoft.com/office/powerpoint/2010/main" val="1402187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pt-PT" b="1"/>
              <a:t> Sintagma preposicionado </a:t>
            </a:r>
            <a:r>
              <a:rPr lang="pt-PT" b="1" smtClean="0"/>
              <a:t/>
            </a:r>
            <a:br>
              <a:rPr lang="pt-PT" b="1" smtClean="0"/>
            </a:br>
            <a:r>
              <a:rPr lang="pt-PT" sz="3600" b="1" smtClean="0"/>
              <a:t>(</a:t>
            </a:r>
            <a:r>
              <a:rPr lang="pt-PT" sz="3600" b="1"/>
              <a:t>na passada x-feira </a:t>
            </a:r>
            <a:r>
              <a:rPr lang="pt-PT" sz="3600" i="1"/>
              <a:t>versus</a:t>
            </a:r>
            <a:r>
              <a:rPr lang="pt-PT" sz="3600" b="1"/>
              <a:t> na x-feira passada</a:t>
            </a:r>
            <a:r>
              <a:rPr lang="pt-PT" b="1"/>
              <a:t>)</a:t>
            </a:r>
            <a:endParaRPr lang="cs-CZ"/>
          </a:p>
        </p:txBody>
      </p:sp>
      <p:sp>
        <p:nvSpPr>
          <p:cNvPr id="3" name="Zástupný symbol pro obsah 2"/>
          <p:cNvSpPr>
            <a:spLocks noGrp="1"/>
          </p:cNvSpPr>
          <p:nvPr>
            <p:ph idx="1"/>
          </p:nvPr>
        </p:nvSpPr>
        <p:spPr/>
        <p:txBody>
          <a:bodyPr/>
          <a:lstStyle/>
          <a:p>
            <a:endParaRPr lang="pt-PT" i="1" smtClean="0"/>
          </a:p>
          <a:p>
            <a:pPr marL="0" indent="0">
              <a:buNone/>
            </a:pPr>
            <a:r>
              <a:rPr lang="pt-PT" i="1" smtClean="0"/>
              <a:t> </a:t>
            </a:r>
            <a:endParaRPr lang="cs-CZ"/>
          </a:p>
        </p:txBody>
      </p:sp>
      <p:graphicFrame>
        <p:nvGraphicFramePr>
          <p:cNvPr id="4" name="Tabulka 3"/>
          <p:cNvGraphicFramePr>
            <a:graphicFrameLocks noGrp="1"/>
          </p:cNvGraphicFramePr>
          <p:nvPr>
            <p:extLst>
              <p:ext uri="{D42A27DB-BD31-4B8C-83A1-F6EECF244321}">
                <p14:modId xmlns:p14="http://schemas.microsoft.com/office/powerpoint/2010/main" val="2075234237"/>
              </p:ext>
            </p:extLst>
          </p:nvPr>
        </p:nvGraphicFramePr>
        <p:xfrm>
          <a:off x="611561" y="1916832"/>
          <a:ext cx="7992886" cy="4536500"/>
        </p:xfrm>
        <a:graphic>
          <a:graphicData uri="http://schemas.openxmlformats.org/drawingml/2006/table">
            <a:tbl>
              <a:tblPr firstRow="1" firstCol="1" bandRow="1">
                <a:tableStyleId>{5C22544A-7EE6-4342-B048-85BDC9FD1C3A}</a:tableStyleId>
              </a:tblPr>
              <a:tblGrid>
                <a:gridCol w="1296143"/>
                <a:gridCol w="792088"/>
                <a:gridCol w="3523439"/>
                <a:gridCol w="2381216"/>
              </a:tblGrid>
              <a:tr h="453650">
                <a:tc gridSpan="2">
                  <a:txBody>
                    <a:bodyPr/>
                    <a:lstStyle/>
                    <a:p>
                      <a:pPr algn="just">
                        <a:spcAft>
                          <a:spcPts val="0"/>
                        </a:spcAft>
                      </a:pPr>
                      <a:r>
                        <a:rPr lang="pt-PT" sz="2000">
                          <a:effectLst/>
                        </a:rPr>
                        <a:t> </a:t>
                      </a:r>
                      <a:endParaRPr lang="cs-CZ" sz="2000">
                        <a:effectLst/>
                        <a:latin typeface="Times New Roman"/>
                        <a:ea typeface="Times New Roman"/>
                      </a:endParaRPr>
                    </a:p>
                  </a:txBody>
                  <a:tcPr marL="68580" marR="68580" marT="0" marB="0"/>
                </a:tc>
                <a:tc hMerge="1">
                  <a:txBody>
                    <a:bodyPr/>
                    <a:lstStyle/>
                    <a:p>
                      <a:endParaRPr lang="cs-CZ"/>
                    </a:p>
                  </a:txBody>
                  <a:tcPr/>
                </a:tc>
                <a:tc gridSpan="2">
                  <a:txBody>
                    <a:bodyPr/>
                    <a:lstStyle/>
                    <a:p>
                      <a:pPr algn="ctr">
                        <a:spcAft>
                          <a:spcPts val="0"/>
                        </a:spcAft>
                      </a:pPr>
                      <a:r>
                        <a:rPr lang="pt-PT" sz="2000">
                          <a:effectLst/>
                        </a:rPr>
                        <a:t>número das ocorrências encontradas</a:t>
                      </a:r>
                      <a:endParaRPr lang="cs-CZ" sz="2000">
                        <a:effectLst/>
                        <a:latin typeface="Times New Roman"/>
                        <a:ea typeface="Times New Roman"/>
                      </a:endParaRPr>
                    </a:p>
                  </a:txBody>
                  <a:tcPr marL="68580" marR="68580" marT="0" marB="0"/>
                </a:tc>
                <a:tc hMerge="1">
                  <a:txBody>
                    <a:bodyPr/>
                    <a:lstStyle/>
                    <a:p>
                      <a:endParaRPr lang="cs-CZ"/>
                    </a:p>
                  </a:txBody>
                  <a:tcPr/>
                </a:tc>
              </a:tr>
              <a:tr h="453650">
                <a:tc rowSpan="2">
                  <a:txBody>
                    <a:bodyPr/>
                    <a:lstStyle/>
                    <a:p>
                      <a:pPr algn="just">
                        <a:spcAft>
                          <a:spcPts val="0"/>
                        </a:spcAft>
                      </a:pPr>
                      <a:r>
                        <a:rPr lang="pt-PT" sz="2000">
                          <a:effectLst/>
                        </a:rPr>
                        <a:t> </a:t>
                      </a:r>
                      <a:endParaRPr lang="cs-CZ" sz="2000">
                        <a:effectLst/>
                      </a:endParaRPr>
                    </a:p>
                    <a:p>
                      <a:pPr algn="just">
                        <a:spcAft>
                          <a:spcPts val="0"/>
                        </a:spcAft>
                      </a:pPr>
                      <a:r>
                        <a:rPr lang="pt-PT" sz="2000">
                          <a:effectLst/>
                        </a:rPr>
                        <a:t>x</a:t>
                      </a:r>
                      <a:endParaRPr lang="cs-CZ" sz="2000">
                        <a:effectLst/>
                        <a:latin typeface="Times New Roman"/>
                        <a:ea typeface="Times New Roman"/>
                      </a:endParaRPr>
                    </a:p>
                  </a:txBody>
                  <a:tcPr marL="68580" marR="68580" marT="0" marB="0"/>
                </a:tc>
                <a:tc rowSpan="2">
                  <a:txBody>
                    <a:bodyPr/>
                    <a:lstStyle/>
                    <a:p>
                      <a:pPr algn="just">
                        <a:spcAft>
                          <a:spcPts val="0"/>
                        </a:spcAft>
                      </a:pPr>
                      <a:r>
                        <a:rPr lang="pt-PT" sz="2000">
                          <a:effectLst/>
                        </a:rPr>
                        <a:t> </a:t>
                      </a:r>
                      <a:endParaRPr lang="cs-CZ" sz="2000">
                        <a:effectLst/>
                        <a:latin typeface="Times New Roman"/>
                        <a:ea typeface="Times New Roman"/>
                      </a:endParaRPr>
                    </a:p>
                  </a:txBody>
                  <a:tcPr marL="68580" marR="68580" marT="0" marB="0"/>
                </a:tc>
                <a:tc>
                  <a:txBody>
                    <a:bodyPr/>
                    <a:lstStyle/>
                    <a:p>
                      <a:pPr algn="ctr">
                        <a:spcAft>
                          <a:spcPts val="0"/>
                        </a:spcAft>
                      </a:pPr>
                      <a:r>
                        <a:rPr lang="pt-PT" sz="2000" b="1">
                          <a:solidFill>
                            <a:schemeClr val="tx1"/>
                          </a:solidFill>
                          <a:effectLst/>
                        </a:rPr>
                        <a:t>[Prep+Det+Adj+N]</a:t>
                      </a:r>
                      <a:endParaRPr lang="cs-CZ" sz="2000" b="1">
                        <a:solidFill>
                          <a:schemeClr val="tx1"/>
                        </a:solidFill>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2000" smtClean="0">
                          <a:effectLst/>
                        </a:rPr>
                        <a:t>[Prep+Det+N+Adj]</a:t>
                      </a:r>
                      <a:endParaRPr lang="cs-CZ" sz="2000">
                        <a:effectLst/>
                        <a:latin typeface="Times New Roman"/>
                        <a:ea typeface="Times New Roman"/>
                      </a:endParaRPr>
                    </a:p>
                  </a:txBody>
                  <a:tcPr marL="68580" marR="68580" marT="0" marB="0">
                    <a:solidFill>
                      <a:schemeClr val="accent3">
                        <a:lumMod val="40000"/>
                        <a:lumOff val="60000"/>
                      </a:schemeClr>
                    </a:solidFill>
                  </a:tcPr>
                </a:tc>
              </a:tr>
              <a:tr h="453650">
                <a:tc vMerge="1">
                  <a:txBody>
                    <a:bodyPr/>
                    <a:lstStyle/>
                    <a:p>
                      <a:endParaRPr lang="cs-CZ"/>
                    </a:p>
                  </a:txBody>
                  <a:tcPr/>
                </a:tc>
                <a:tc vMerge="1">
                  <a:txBody>
                    <a:bodyPr/>
                    <a:lstStyle/>
                    <a:p>
                      <a:endParaRPr lang="cs-CZ"/>
                    </a:p>
                  </a:txBody>
                  <a:tcPr/>
                </a:tc>
                <a:tc>
                  <a:txBody>
                    <a:bodyPr/>
                    <a:lstStyle/>
                    <a:p>
                      <a:pPr algn="ctr">
                        <a:spcAft>
                          <a:spcPts val="0"/>
                        </a:spcAft>
                      </a:pPr>
                      <a:r>
                        <a:rPr lang="pt-PT" sz="2000" b="1">
                          <a:solidFill>
                            <a:schemeClr val="tx1"/>
                          </a:solidFill>
                          <a:effectLst/>
                        </a:rPr>
                        <a:t>na </a:t>
                      </a:r>
                      <a:r>
                        <a:rPr lang="pt-PT" sz="2000" b="1" u="sng">
                          <a:solidFill>
                            <a:schemeClr val="tx1"/>
                          </a:solidFill>
                          <a:effectLst/>
                        </a:rPr>
                        <a:t>passada</a:t>
                      </a:r>
                      <a:r>
                        <a:rPr lang="pt-PT" sz="2000" b="1">
                          <a:solidFill>
                            <a:schemeClr val="tx1"/>
                          </a:solidFill>
                          <a:effectLst/>
                        </a:rPr>
                        <a:t> x-feira</a:t>
                      </a:r>
                      <a:endParaRPr lang="cs-CZ" sz="2000" b="1">
                        <a:solidFill>
                          <a:schemeClr val="tx1"/>
                        </a:solidFill>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2000">
                          <a:effectLst/>
                        </a:rPr>
                        <a:t>na x-feira </a:t>
                      </a:r>
                      <a:r>
                        <a:rPr lang="pt-PT" sz="2000" b="1" u="sng">
                          <a:effectLst/>
                        </a:rPr>
                        <a:t>passada</a:t>
                      </a:r>
                      <a:endParaRPr lang="cs-CZ" sz="2000" b="1" u="sng">
                        <a:effectLst/>
                        <a:latin typeface="Times New Roman"/>
                        <a:ea typeface="Times New Roman"/>
                      </a:endParaRPr>
                    </a:p>
                  </a:txBody>
                  <a:tcPr marL="68580" marR="68580" marT="0" marB="0">
                    <a:solidFill>
                      <a:schemeClr val="accent3">
                        <a:lumMod val="40000"/>
                        <a:lumOff val="60000"/>
                      </a:schemeClr>
                    </a:solidFill>
                  </a:tcPr>
                </a:tc>
              </a:tr>
              <a:tr h="453650">
                <a:tc>
                  <a:txBody>
                    <a:bodyPr/>
                    <a:lstStyle/>
                    <a:p>
                      <a:pPr algn="just">
                        <a:spcAft>
                          <a:spcPts val="0"/>
                        </a:spcAft>
                      </a:pPr>
                      <a:r>
                        <a:rPr lang="pt-PT" sz="2000">
                          <a:effectLst/>
                        </a:rPr>
                        <a:t>2ª- </a:t>
                      </a:r>
                      <a:endParaRPr lang="cs-CZ" sz="2000">
                        <a:effectLst/>
                        <a:latin typeface="Times New Roman"/>
                        <a:ea typeface="Times New Roman"/>
                      </a:endParaRPr>
                    </a:p>
                  </a:txBody>
                  <a:tcPr marL="68580" marR="68580" marT="0" marB="0"/>
                </a:tc>
                <a:tc rowSpan="5">
                  <a:txBody>
                    <a:bodyPr/>
                    <a:lstStyle/>
                    <a:p>
                      <a:pPr algn="ctr">
                        <a:spcAft>
                          <a:spcPts val="0"/>
                        </a:spcAft>
                      </a:pPr>
                      <a:r>
                        <a:rPr lang="pt-PT" sz="2000">
                          <a:effectLst/>
                        </a:rPr>
                        <a:t> </a:t>
                      </a:r>
                      <a:endParaRPr lang="cs-CZ" sz="2000">
                        <a:effectLst/>
                      </a:endParaRPr>
                    </a:p>
                    <a:p>
                      <a:pPr algn="ctr">
                        <a:spcAft>
                          <a:spcPts val="0"/>
                        </a:spcAft>
                      </a:pPr>
                      <a:r>
                        <a:rPr lang="pt-PT" sz="2000">
                          <a:effectLst/>
                        </a:rPr>
                        <a:t> </a:t>
                      </a:r>
                      <a:endParaRPr lang="cs-CZ" sz="2000">
                        <a:effectLst/>
                      </a:endParaRPr>
                    </a:p>
                    <a:p>
                      <a:pPr algn="ctr">
                        <a:spcAft>
                          <a:spcPts val="0"/>
                        </a:spcAft>
                      </a:pPr>
                      <a:r>
                        <a:rPr lang="pt-PT" sz="2000">
                          <a:effectLst/>
                        </a:rPr>
                        <a:t>feira</a:t>
                      </a:r>
                      <a:endParaRPr lang="cs-CZ" sz="2000">
                        <a:effectLst/>
                        <a:latin typeface="Times New Roman"/>
                        <a:ea typeface="Times New Roman"/>
                      </a:endParaRPr>
                    </a:p>
                  </a:txBody>
                  <a:tcPr marL="68580" marR="68580" marT="0" marB="0"/>
                </a:tc>
                <a:tc>
                  <a:txBody>
                    <a:bodyPr/>
                    <a:lstStyle/>
                    <a:p>
                      <a:pPr algn="ctr">
                        <a:spcAft>
                          <a:spcPts val="0"/>
                        </a:spcAft>
                      </a:pPr>
                      <a:r>
                        <a:rPr lang="pt-PT" sz="2000" b="1">
                          <a:solidFill>
                            <a:schemeClr val="tx1"/>
                          </a:solidFill>
                          <a:effectLst/>
                        </a:rPr>
                        <a:t>1149</a:t>
                      </a:r>
                      <a:endParaRPr lang="cs-CZ" sz="2000" b="1">
                        <a:solidFill>
                          <a:schemeClr val="tx1"/>
                        </a:solidFill>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2000">
                          <a:effectLst/>
                        </a:rPr>
                        <a:t>302 </a:t>
                      </a:r>
                      <a:endParaRPr lang="cs-CZ" sz="2000">
                        <a:effectLst/>
                        <a:latin typeface="Times New Roman"/>
                        <a:ea typeface="Times New Roman"/>
                      </a:endParaRPr>
                    </a:p>
                  </a:txBody>
                  <a:tcPr marL="68580" marR="68580" marT="0" marB="0">
                    <a:solidFill>
                      <a:schemeClr val="accent3">
                        <a:lumMod val="40000"/>
                        <a:lumOff val="60000"/>
                      </a:schemeClr>
                    </a:solidFill>
                  </a:tcPr>
                </a:tc>
              </a:tr>
              <a:tr h="453650">
                <a:tc>
                  <a:txBody>
                    <a:bodyPr/>
                    <a:lstStyle/>
                    <a:p>
                      <a:pPr algn="just">
                        <a:spcAft>
                          <a:spcPts val="0"/>
                        </a:spcAft>
                      </a:pPr>
                      <a:r>
                        <a:rPr lang="pt-PT" sz="2000">
                          <a:effectLst/>
                        </a:rPr>
                        <a:t>3ª- </a:t>
                      </a:r>
                      <a:endParaRPr lang="cs-CZ" sz="2000">
                        <a:effectLst/>
                        <a:latin typeface="Times New Roman"/>
                        <a:ea typeface="Times New Roman"/>
                      </a:endParaRPr>
                    </a:p>
                  </a:txBody>
                  <a:tcPr marL="68580" marR="68580" marT="0" marB="0"/>
                </a:tc>
                <a:tc vMerge="1">
                  <a:txBody>
                    <a:bodyPr/>
                    <a:lstStyle/>
                    <a:p>
                      <a:endParaRPr lang="cs-CZ"/>
                    </a:p>
                  </a:txBody>
                  <a:tcPr/>
                </a:tc>
                <a:tc>
                  <a:txBody>
                    <a:bodyPr/>
                    <a:lstStyle/>
                    <a:p>
                      <a:pPr algn="ctr">
                        <a:spcAft>
                          <a:spcPts val="0"/>
                        </a:spcAft>
                      </a:pPr>
                      <a:r>
                        <a:rPr lang="pt-PT" sz="2000" b="1">
                          <a:solidFill>
                            <a:schemeClr val="tx1"/>
                          </a:solidFill>
                          <a:effectLst/>
                        </a:rPr>
                        <a:t>1046</a:t>
                      </a:r>
                      <a:endParaRPr lang="cs-CZ" sz="2000" b="1">
                        <a:solidFill>
                          <a:schemeClr val="tx1"/>
                        </a:solidFill>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2000">
                          <a:effectLst/>
                        </a:rPr>
                        <a:t> 294</a:t>
                      </a:r>
                      <a:endParaRPr lang="cs-CZ" sz="2000">
                        <a:effectLst/>
                        <a:latin typeface="Times New Roman"/>
                        <a:ea typeface="Times New Roman"/>
                      </a:endParaRPr>
                    </a:p>
                  </a:txBody>
                  <a:tcPr marL="68580" marR="68580" marT="0" marB="0">
                    <a:solidFill>
                      <a:schemeClr val="accent3">
                        <a:lumMod val="40000"/>
                        <a:lumOff val="60000"/>
                      </a:schemeClr>
                    </a:solidFill>
                  </a:tcPr>
                </a:tc>
              </a:tr>
              <a:tr h="453650">
                <a:tc>
                  <a:txBody>
                    <a:bodyPr/>
                    <a:lstStyle/>
                    <a:p>
                      <a:pPr algn="just">
                        <a:spcAft>
                          <a:spcPts val="0"/>
                        </a:spcAft>
                      </a:pPr>
                      <a:r>
                        <a:rPr lang="pt-PT" sz="2000">
                          <a:effectLst/>
                        </a:rPr>
                        <a:t>4ª- </a:t>
                      </a:r>
                      <a:endParaRPr lang="cs-CZ" sz="2000">
                        <a:effectLst/>
                        <a:latin typeface="Times New Roman"/>
                        <a:ea typeface="Times New Roman"/>
                      </a:endParaRPr>
                    </a:p>
                  </a:txBody>
                  <a:tcPr marL="68580" marR="68580" marT="0" marB="0"/>
                </a:tc>
                <a:tc vMerge="1">
                  <a:txBody>
                    <a:bodyPr/>
                    <a:lstStyle/>
                    <a:p>
                      <a:endParaRPr lang="cs-CZ"/>
                    </a:p>
                  </a:txBody>
                  <a:tcPr/>
                </a:tc>
                <a:tc>
                  <a:txBody>
                    <a:bodyPr/>
                    <a:lstStyle/>
                    <a:p>
                      <a:pPr algn="ctr">
                        <a:spcAft>
                          <a:spcPts val="0"/>
                        </a:spcAft>
                      </a:pPr>
                      <a:r>
                        <a:rPr lang="pt-PT" sz="2000" b="1">
                          <a:solidFill>
                            <a:schemeClr val="tx1"/>
                          </a:solidFill>
                          <a:effectLst/>
                        </a:rPr>
                        <a:t>1135</a:t>
                      </a:r>
                      <a:endParaRPr lang="cs-CZ" sz="2000" b="1">
                        <a:solidFill>
                          <a:schemeClr val="tx1"/>
                        </a:solidFill>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2000">
                          <a:effectLst/>
                        </a:rPr>
                        <a:t> 365</a:t>
                      </a:r>
                      <a:endParaRPr lang="cs-CZ" sz="2000">
                        <a:effectLst/>
                        <a:latin typeface="Times New Roman"/>
                        <a:ea typeface="Times New Roman"/>
                      </a:endParaRPr>
                    </a:p>
                  </a:txBody>
                  <a:tcPr marL="68580" marR="68580" marT="0" marB="0">
                    <a:solidFill>
                      <a:schemeClr val="accent3">
                        <a:lumMod val="40000"/>
                        <a:lumOff val="60000"/>
                      </a:schemeClr>
                    </a:solidFill>
                  </a:tcPr>
                </a:tc>
              </a:tr>
              <a:tr h="453650">
                <a:tc>
                  <a:txBody>
                    <a:bodyPr/>
                    <a:lstStyle/>
                    <a:p>
                      <a:pPr algn="just">
                        <a:spcAft>
                          <a:spcPts val="0"/>
                        </a:spcAft>
                      </a:pPr>
                      <a:r>
                        <a:rPr lang="pt-PT" sz="2000">
                          <a:effectLst/>
                        </a:rPr>
                        <a:t>5ª- </a:t>
                      </a:r>
                      <a:endParaRPr lang="cs-CZ" sz="2000">
                        <a:effectLst/>
                        <a:latin typeface="Times New Roman"/>
                        <a:ea typeface="Times New Roman"/>
                      </a:endParaRPr>
                    </a:p>
                  </a:txBody>
                  <a:tcPr marL="68580" marR="68580" marT="0" marB="0"/>
                </a:tc>
                <a:tc vMerge="1">
                  <a:txBody>
                    <a:bodyPr/>
                    <a:lstStyle/>
                    <a:p>
                      <a:endParaRPr lang="cs-CZ"/>
                    </a:p>
                  </a:txBody>
                  <a:tcPr/>
                </a:tc>
                <a:tc>
                  <a:txBody>
                    <a:bodyPr/>
                    <a:lstStyle/>
                    <a:p>
                      <a:pPr algn="ctr">
                        <a:spcAft>
                          <a:spcPts val="0"/>
                        </a:spcAft>
                      </a:pPr>
                      <a:r>
                        <a:rPr lang="pt-PT" sz="2000" b="1">
                          <a:solidFill>
                            <a:schemeClr val="tx1"/>
                          </a:solidFill>
                          <a:effectLst/>
                        </a:rPr>
                        <a:t>1127</a:t>
                      </a:r>
                      <a:endParaRPr lang="cs-CZ" sz="2000" b="1">
                        <a:solidFill>
                          <a:schemeClr val="tx1"/>
                        </a:solidFill>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2000" smtClean="0">
                          <a:effectLst/>
                        </a:rPr>
                        <a:t> 387</a:t>
                      </a:r>
                      <a:endParaRPr lang="cs-CZ" sz="2000">
                        <a:effectLst/>
                        <a:latin typeface="Times New Roman"/>
                        <a:ea typeface="Times New Roman"/>
                      </a:endParaRPr>
                    </a:p>
                  </a:txBody>
                  <a:tcPr marL="68580" marR="68580" marT="0" marB="0">
                    <a:solidFill>
                      <a:schemeClr val="accent3">
                        <a:lumMod val="40000"/>
                        <a:lumOff val="60000"/>
                      </a:schemeClr>
                    </a:solidFill>
                  </a:tcPr>
                </a:tc>
              </a:tr>
              <a:tr h="453650">
                <a:tc>
                  <a:txBody>
                    <a:bodyPr/>
                    <a:lstStyle/>
                    <a:p>
                      <a:pPr algn="just">
                        <a:spcAft>
                          <a:spcPts val="0"/>
                        </a:spcAft>
                      </a:pPr>
                      <a:r>
                        <a:rPr lang="pt-PT" sz="2000">
                          <a:effectLst/>
                        </a:rPr>
                        <a:t>6ª- </a:t>
                      </a:r>
                      <a:endParaRPr lang="cs-CZ" sz="2000">
                        <a:effectLst/>
                        <a:latin typeface="Times New Roman"/>
                        <a:ea typeface="Times New Roman"/>
                      </a:endParaRPr>
                    </a:p>
                  </a:txBody>
                  <a:tcPr marL="68580" marR="68580" marT="0" marB="0"/>
                </a:tc>
                <a:tc vMerge="1">
                  <a:txBody>
                    <a:bodyPr/>
                    <a:lstStyle/>
                    <a:p>
                      <a:endParaRPr lang="cs-CZ"/>
                    </a:p>
                  </a:txBody>
                  <a:tcPr/>
                </a:tc>
                <a:tc>
                  <a:txBody>
                    <a:bodyPr/>
                    <a:lstStyle/>
                    <a:p>
                      <a:pPr algn="ctr">
                        <a:spcAft>
                          <a:spcPts val="0"/>
                        </a:spcAft>
                        <a:tabLst>
                          <a:tab pos="437515" algn="l"/>
                          <a:tab pos="554355" algn="ctr"/>
                        </a:tabLst>
                      </a:pPr>
                      <a:r>
                        <a:rPr lang="pt-PT" sz="2000" b="1">
                          <a:solidFill>
                            <a:schemeClr val="tx1"/>
                          </a:solidFill>
                          <a:effectLst/>
                        </a:rPr>
                        <a:t>1817</a:t>
                      </a:r>
                      <a:endParaRPr lang="cs-CZ" sz="2000" b="1">
                        <a:solidFill>
                          <a:schemeClr val="tx1"/>
                        </a:solidFill>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2000" smtClean="0">
                          <a:effectLst/>
                        </a:rPr>
                        <a:t> 589</a:t>
                      </a:r>
                      <a:endParaRPr lang="cs-CZ" sz="2000">
                        <a:effectLst/>
                        <a:latin typeface="Times New Roman"/>
                        <a:ea typeface="Times New Roman"/>
                      </a:endParaRPr>
                    </a:p>
                  </a:txBody>
                  <a:tcPr marL="68580" marR="68580" marT="0" marB="0">
                    <a:solidFill>
                      <a:schemeClr val="accent3">
                        <a:lumMod val="40000"/>
                        <a:lumOff val="60000"/>
                      </a:schemeClr>
                    </a:solidFill>
                  </a:tcPr>
                </a:tc>
              </a:tr>
              <a:tr h="453650">
                <a:tc>
                  <a:txBody>
                    <a:bodyPr/>
                    <a:lstStyle/>
                    <a:p>
                      <a:pPr algn="just">
                        <a:spcAft>
                          <a:spcPts val="0"/>
                        </a:spcAft>
                      </a:pPr>
                      <a:r>
                        <a:rPr lang="pt-PT" sz="2000">
                          <a:effectLst/>
                        </a:rPr>
                        <a:t>sábado</a:t>
                      </a:r>
                      <a:endParaRPr lang="cs-CZ" sz="2000">
                        <a:effectLst/>
                        <a:latin typeface="Times New Roman"/>
                        <a:ea typeface="Times New Roman"/>
                      </a:endParaRPr>
                    </a:p>
                  </a:txBody>
                  <a:tcPr marL="68580" marR="68580" marT="0" marB="0"/>
                </a:tc>
                <a:tc rowSpan="2">
                  <a:txBody>
                    <a:bodyPr/>
                    <a:lstStyle/>
                    <a:p>
                      <a:pPr algn="ctr">
                        <a:spcAft>
                          <a:spcPts val="0"/>
                        </a:spcAft>
                      </a:pPr>
                      <a:r>
                        <a:rPr lang="pt-PT" sz="2000">
                          <a:effectLst/>
                        </a:rPr>
                        <a:t> </a:t>
                      </a:r>
                      <a:endParaRPr lang="cs-CZ" sz="2000">
                        <a:effectLst/>
                        <a:latin typeface="Times New Roman"/>
                        <a:ea typeface="Times New Roman"/>
                      </a:endParaRPr>
                    </a:p>
                  </a:txBody>
                  <a:tcPr marL="68580" marR="68580" marT="0" marB="0"/>
                </a:tc>
                <a:tc>
                  <a:txBody>
                    <a:bodyPr/>
                    <a:lstStyle/>
                    <a:p>
                      <a:pPr algn="ctr">
                        <a:spcAft>
                          <a:spcPts val="0"/>
                        </a:spcAft>
                      </a:pPr>
                      <a:r>
                        <a:rPr lang="pt-PT" sz="2000" b="1">
                          <a:solidFill>
                            <a:schemeClr val="tx1"/>
                          </a:solidFill>
                          <a:effectLst/>
                        </a:rPr>
                        <a:t>782</a:t>
                      </a:r>
                      <a:endParaRPr lang="cs-CZ" sz="2000" b="1">
                        <a:solidFill>
                          <a:schemeClr val="tx1"/>
                        </a:solidFill>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2000" smtClean="0">
                          <a:effectLst/>
                        </a:rPr>
                        <a:t> 569</a:t>
                      </a:r>
                      <a:endParaRPr lang="cs-CZ" sz="2000">
                        <a:effectLst/>
                        <a:latin typeface="Times New Roman"/>
                        <a:ea typeface="Times New Roman"/>
                      </a:endParaRPr>
                    </a:p>
                  </a:txBody>
                  <a:tcPr marL="68580" marR="68580" marT="0" marB="0">
                    <a:solidFill>
                      <a:schemeClr val="accent3">
                        <a:lumMod val="40000"/>
                        <a:lumOff val="60000"/>
                      </a:schemeClr>
                    </a:solidFill>
                  </a:tcPr>
                </a:tc>
              </a:tr>
              <a:tr h="453650">
                <a:tc>
                  <a:txBody>
                    <a:bodyPr/>
                    <a:lstStyle/>
                    <a:p>
                      <a:pPr algn="just">
                        <a:spcAft>
                          <a:spcPts val="0"/>
                        </a:spcAft>
                      </a:pPr>
                      <a:r>
                        <a:rPr lang="pt-PT" sz="2000">
                          <a:effectLst/>
                        </a:rPr>
                        <a:t>domingo</a:t>
                      </a:r>
                      <a:endParaRPr lang="cs-CZ" sz="2000">
                        <a:effectLst/>
                        <a:latin typeface="Times New Roman"/>
                        <a:ea typeface="Times New Roman"/>
                      </a:endParaRPr>
                    </a:p>
                  </a:txBody>
                  <a:tcPr marL="68580" marR="68580" marT="0" marB="0"/>
                </a:tc>
                <a:tc vMerge="1">
                  <a:txBody>
                    <a:bodyPr/>
                    <a:lstStyle/>
                    <a:p>
                      <a:endParaRPr lang="cs-CZ"/>
                    </a:p>
                  </a:txBody>
                  <a:tcPr/>
                </a:tc>
                <a:tc>
                  <a:txBody>
                    <a:bodyPr/>
                    <a:lstStyle/>
                    <a:p>
                      <a:pPr algn="ctr">
                        <a:spcAft>
                          <a:spcPts val="0"/>
                        </a:spcAft>
                      </a:pPr>
                      <a:r>
                        <a:rPr lang="pt-PT" sz="2000" b="1">
                          <a:solidFill>
                            <a:schemeClr val="tx1"/>
                          </a:solidFill>
                          <a:effectLst/>
                        </a:rPr>
                        <a:t>800</a:t>
                      </a:r>
                      <a:endParaRPr lang="cs-CZ" sz="2000" b="1">
                        <a:solidFill>
                          <a:schemeClr val="tx1"/>
                        </a:solidFill>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2000">
                          <a:effectLst/>
                        </a:rPr>
                        <a:t> 525</a:t>
                      </a:r>
                      <a:endParaRPr lang="cs-CZ" sz="2000">
                        <a:effectLst/>
                        <a:latin typeface="Times New Roman"/>
                        <a:ea typeface="Times New Roman"/>
                      </a:endParaRPr>
                    </a:p>
                  </a:txBody>
                  <a:tcPr marL="68580" marR="68580" marT="0" marB="0">
                    <a:solidFill>
                      <a:schemeClr val="accent3">
                        <a:lumMod val="40000"/>
                        <a:lumOff val="60000"/>
                      </a:schemeClr>
                    </a:solidFill>
                  </a:tcPr>
                </a:tc>
              </a:tr>
            </a:tbl>
          </a:graphicData>
        </a:graphic>
      </p:graphicFrame>
    </p:spTree>
    <p:extLst>
      <p:ext uri="{BB962C8B-B14F-4D97-AF65-F5344CB8AC3E}">
        <p14:creationId xmlns:p14="http://schemas.microsoft.com/office/powerpoint/2010/main" val="23431068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pt-PT" b="1"/>
              <a:t>Sintagma não preposicionado </a:t>
            </a:r>
            <a:r>
              <a:rPr lang="pt-PT" b="1" smtClean="0"/>
              <a:t/>
            </a:r>
            <a:br>
              <a:rPr lang="pt-PT" b="1" smtClean="0"/>
            </a:br>
            <a:r>
              <a:rPr lang="pt-PT" sz="3600" b="1" smtClean="0"/>
              <a:t>a </a:t>
            </a:r>
            <a:r>
              <a:rPr lang="pt-PT" sz="3600" b="1"/>
              <a:t>passada x-feira, </a:t>
            </a:r>
            <a:r>
              <a:rPr lang="pt-PT" sz="3600" i="1"/>
              <a:t>versus</a:t>
            </a:r>
            <a:r>
              <a:rPr lang="pt-PT" sz="3600" b="1"/>
              <a:t> ,x-feira passada</a:t>
            </a:r>
            <a:r>
              <a:rPr lang="pt-PT" sz="3600" b="1" smtClean="0"/>
              <a:t>,</a:t>
            </a:r>
            <a:endParaRPr lang="cs-CZ"/>
          </a:p>
        </p:txBody>
      </p:sp>
      <p:sp>
        <p:nvSpPr>
          <p:cNvPr id="3" name="Zástupný symbol pro obsah 2"/>
          <p:cNvSpPr>
            <a:spLocks noGrp="1"/>
          </p:cNvSpPr>
          <p:nvPr>
            <p:ph idx="1"/>
          </p:nvPr>
        </p:nvSpPr>
        <p:spPr/>
        <p:txBody>
          <a:bodyPr/>
          <a:lstStyle/>
          <a:p>
            <a:endParaRPr lang="pt-PT" i="1" smtClean="0"/>
          </a:p>
          <a:p>
            <a:pPr marL="0" indent="0">
              <a:buNone/>
            </a:pPr>
            <a:r>
              <a:rPr lang="pt-PT" i="1" smtClean="0"/>
              <a:t> </a:t>
            </a:r>
            <a:endParaRPr lang="cs-CZ"/>
          </a:p>
        </p:txBody>
      </p:sp>
      <p:graphicFrame>
        <p:nvGraphicFramePr>
          <p:cNvPr id="4" name="Tabulka 3"/>
          <p:cNvGraphicFramePr>
            <a:graphicFrameLocks noGrp="1"/>
          </p:cNvGraphicFramePr>
          <p:nvPr>
            <p:extLst>
              <p:ext uri="{D42A27DB-BD31-4B8C-83A1-F6EECF244321}">
                <p14:modId xmlns:p14="http://schemas.microsoft.com/office/powerpoint/2010/main" val="795705943"/>
              </p:ext>
            </p:extLst>
          </p:nvPr>
        </p:nvGraphicFramePr>
        <p:xfrm>
          <a:off x="971601" y="1628802"/>
          <a:ext cx="7632847" cy="4455856"/>
        </p:xfrm>
        <a:graphic>
          <a:graphicData uri="http://schemas.openxmlformats.org/drawingml/2006/table">
            <a:tbl>
              <a:tblPr firstRow="1" firstCol="1" bandRow="1">
                <a:tableStyleId>{5C22544A-7EE6-4342-B048-85BDC9FD1C3A}</a:tableStyleId>
              </a:tblPr>
              <a:tblGrid>
                <a:gridCol w="1224135"/>
                <a:gridCol w="1152128"/>
                <a:gridCol w="2797732"/>
                <a:gridCol w="2458852"/>
              </a:tblGrid>
              <a:tr h="504054">
                <a:tc>
                  <a:txBody>
                    <a:bodyPr/>
                    <a:lstStyle/>
                    <a:p>
                      <a:pPr algn="ctr">
                        <a:spcAft>
                          <a:spcPts val="0"/>
                        </a:spcAft>
                      </a:pPr>
                      <a:r>
                        <a:rPr lang="pt-PT" sz="2000">
                          <a:effectLst/>
                        </a:rPr>
                        <a:t> </a:t>
                      </a:r>
                      <a:endParaRPr lang="cs-CZ" sz="2000">
                        <a:effectLst/>
                        <a:latin typeface="Times New Roman"/>
                        <a:ea typeface="Times New Roman"/>
                      </a:endParaRPr>
                    </a:p>
                  </a:txBody>
                  <a:tcPr marL="68580" marR="68580" marT="0" marB="0"/>
                </a:tc>
                <a:tc>
                  <a:txBody>
                    <a:bodyPr/>
                    <a:lstStyle/>
                    <a:p>
                      <a:pPr algn="ctr">
                        <a:spcAft>
                          <a:spcPts val="0"/>
                        </a:spcAft>
                      </a:pPr>
                      <a:r>
                        <a:rPr lang="pt-PT" sz="2000">
                          <a:effectLst/>
                        </a:rPr>
                        <a:t> </a:t>
                      </a:r>
                      <a:endParaRPr lang="cs-CZ" sz="2000">
                        <a:effectLst/>
                        <a:latin typeface="Times New Roman"/>
                        <a:ea typeface="Times New Roman"/>
                      </a:endParaRPr>
                    </a:p>
                  </a:txBody>
                  <a:tcPr marL="68580" marR="68580" marT="0" marB="0"/>
                </a:tc>
                <a:tc gridSpan="2">
                  <a:txBody>
                    <a:bodyPr/>
                    <a:lstStyle/>
                    <a:p>
                      <a:pPr algn="ctr">
                        <a:spcAft>
                          <a:spcPts val="0"/>
                        </a:spcAft>
                      </a:pPr>
                      <a:r>
                        <a:rPr lang="pt-PT" sz="2000">
                          <a:effectLst/>
                        </a:rPr>
                        <a:t>número das ocorrências encontradas</a:t>
                      </a:r>
                      <a:endParaRPr lang="cs-CZ" sz="2000">
                        <a:effectLst/>
                        <a:latin typeface="Times New Roman"/>
                        <a:ea typeface="Times New Roman"/>
                      </a:endParaRPr>
                    </a:p>
                  </a:txBody>
                  <a:tcPr marL="68580" marR="68580" marT="0" marB="0"/>
                </a:tc>
                <a:tc hMerge="1">
                  <a:txBody>
                    <a:bodyPr/>
                    <a:lstStyle/>
                    <a:p>
                      <a:endParaRPr lang="cs-CZ"/>
                    </a:p>
                  </a:txBody>
                  <a:tcPr/>
                </a:tc>
              </a:tr>
              <a:tr h="430814">
                <a:tc rowSpan="2">
                  <a:txBody>
                    <a:bodyPr/>
                    <a:lstStyle/>
                    <a:p>
                      <a:pPr algn="ctr">
                        <a:spcAft>
                          <a:spcPts val="0"/>
                        </a:spcAft>
                      </a:pPr>
                      <a:r>
                        <a:rPr lang="pt-PT" sz="2000">
                          <a:effectLst/>
                        </a:rPr>
                        <a:t> </a:t>
                      </a:r>
                      <a:endParaRPr lang="cs-CZ" sz="2000">
                        <a:effectLst/>
                      </a:endParaRPr>
                    </a:p>
                    <a:p>
                      <a:pPr algn="ctr">
                        <a:spcAft>
                          <a:spcPts val="0"/>
                        </a:spcAft>
                      </a:pPr>
                      <a:r>
                        <a:rPr lang="pt-PT" sz="2000">
                          <a:effectLst/>
                        </a:rPr>
                        <a:t>x</a:t>
                      </a:r>
                      <a:endParaRPr lang="cs-CZ" sz="2000">
                        <a:effectLst/>
                        <a:latin typeface="Times New Roman"/>
                        <a:ea typeface="Times New Roman"/>
                      </a:endParaRPr>
                    </a:p>
                  </a:txBody>
                  <a:tcPr marL="68580" marR="68580" marT="0" marB="0"/>
                </a:tc>
                <a:tc rowSpan="2">
                  <a:txBody>
                    <a:bodyPr/>
                    <a:lstStyle/>
                    <a:p>
                      <a:pPr algn="ctr">
                        <a:spcAft>
                          <a:spcPts val="0"/>
                        </a:spcAft>
                      </a:pPr>
                      <a:r>
                        <a:rPr lang="pt-PT" sz="2000">
                          <a:effectLst/>
                        </a:rPr>
                        <a:t> </a:t>
                      </a:r>
                      <a:endParaRPr lang="cs-CZ" sz="2000">
                        <a:effectLst/>
                        <a:latin typeface="Times New Roman"/>
                        <a:ea typeface="Times New Roman"/>
                      </a:endParaRPr>
                    </a:p>
                  </a:txBody>
                  <a:tcPr marL="68580" marR="68580" marT="0" marB="0"/>
                </a:tc>
                <a:tc>
                  <a:txBody>
                    <a:bodyPr/>
                    <a:lstStyle/>
                    <a:p>
                      <a:pPr algn="ctr">
                        <a:spcAft>
                          <a:spcPts val="0"/>
                        </a:spcAft>
                      </a:pPr>
                      <a:r>
                        <a:rPr lang="pt-PT" sz="2000">
                          <a:effectLst/>
                        </a:rPr>
                        <a:t>[Det+Adj+N]</a:t>
                      </a:r>
                      <a:endParaRPr lang="cs-CZ" sz="2000">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2000">
                          <a:effectLst/>
                        </a:rPr>
                        <a:t>[ Det+N+Adj]</a:t>
                      </a:r>
                      <a:endParaRPr lang="cs-CZ" sz="2000">
                        <a:effectLst/>
                        <a:latin typeface="Times New Roman"/>
                        <a:ea typeface="Times New Roman"/>
                      </a:endParaRPr>
                    </a:p>
                  </a:txBody>
                  <a:tcPr marL="68580" marR="68580" marT="0" marB="0"/>
                </a:tc>
              </a:tr>
              <a:tr h="505290">
                <a:tc vMerge="1">
                  <a:txBody>
                    <a:bodyPr/>
                    <a:lstStyle/>
                    <a:p>
                      <a:endParaRPr lang="cs-CZ"/>
                    </a:p>
                  </a:txBody>
                  <a:tcPr/>
                </a:tc>
                <a:tc vMerge="1">
                  <a:txBody>
                    <a:bodyPr/>
                    <a:lstStyle/>
                    <a:p>
                      <a:endParaRPr lang="cs-CZ"/>
                    </a:p>
                  </a:txBody>
                  <a:tcPr/>
                </a:tc>
                <a:tc>
                  <a:txBody>
                    <a:bodyPr/>
                    <a:lstStyle/>
                    <a:p>
                      <a:pPr algn="ctr">
                        <a:spcAft>
                          <a:spcPts val="0"/>
                        </a:spcAft>
                      </a:pPr>
                      <a:r>
                        <a:rPr lang="pt-PT" sz="2000" smtClean="0">
                          <a:effectLst/>
                        </a:rPr>
                        <a:t>A  passada x-feira</a:t>
                      </a:r>
                      <a:endParaRPr lang="cs-CZ" sz="2000">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2000">
                          <a:effectLst/>
                        </a:rPr>
                        <a:t>A  x-feira passada</a:t>
                      </a:r>
                      <a:endParaRPr lang="cs-CZ" sz="2000">
                        <a:effectLst/>
                        <a:latin typeface="Times New Roman"/>
                        <a:ea typeface="Times New Roman"/>
                      </a:endParaRPr>
                    </a:p>
                  </a:txBody>
                  <a:tcPr marL="68580" marR="68580" marT="0" marB="0"/>
                </a:tc>
              </a:tr>
              <a:tr h="430814">
                <a:tc>
                  <a:txBody>
                    <a:bodyPr/>
                    <a:lstStyle/>
                    <a:p>
                      <a:pPr>
                        <a:spcAft>
                          <a:spcPts val="0"/>
                        </a:spcAft>
                      </a:pPr>
                      <a:r>
                        <a:rPr lang="pt-PT" sz="2000">
                          <a:effectLst/>
                        </a:rPr>
                        <a:t>2ª-</a:t>
                      </a:r>
                      <a:endParaRPr lang="cs-CZ" sz="2000">
                        <a:effectLst/>
                        <a:latin typeface="Times New Roman"/>
                        <a:ea typeface="Times New Roman"/>
                      </a:endParaRPr>
                    </a:p>
                  </a:txBody>
                  <a:tcPr marL="68580" marR="68580" marT="0" marB="0"/>
                </a:tc>
                <a:tc rowSpan="5">
                  <a:txBody>
                    <a:bodyPr/>
                    <a:lstStyle/>
                    <a:p>
                      <a:pPr algn="ctr">
                        <a:spcAft>
                          <a:spcPts val="0"/>
                        </a:spcAft>
                      </a:pPr>
                      <a:r>
                        <a:rPr lang="pt-PT" sz="2000">
                          <a:effectLst/>
                        </a:rPr>
                        <a:t> </a:t>
                      </a:r>
                      <a:endParaRPr lang="cs-CZ" sz="2000">
                        <a:effectLst/>
                      </a:endParaRPr>
                    </a:p>
                    <a:p>
                      <a:pPr algn="ctr">
                        <a:spcAft>
                          <a:spcPts val="0"/>
                        </a:spcAft>
                      </a:pPr>
                      <a:r>
                        <a:rPr lang="pt-PT" sz="2000">
                          <a:effectLst/>
                        </a:rPr>
                        <a:t> </a:t>
                      </a:r>
                      <a:endParaRPr lang="cs-CZ" sz="2000">
                        <a:effectLst/>
                      </a:endParaRPr>
                    </a:p>
                    <a:p>
                      <a:pPr algn="ctr">
                        <a:spcAft>
                          <a:spcPts val="0"/>
                        </a:spcAft>
                      </a:pPr>
                      <a:r>
                        <a:rPr lang="pt-PT" sz="2000">
                          <a:effectLst/>
                        </a:rPr>
                        <a:t>feira</a:t>
                      </a:r>
                      <a:endParaRPr lang="cs-CZ" sz="2000">
                        <a:effectLst/>
                        <a:latin typeface="Times New Roman"/>
                        <a:ea typeface="Times New Roman"/>
                      </a:endParaRPr>
                    </a:p>
                  </a:txBody>
                  <a:tcPr marL="68580" marR="68580" marT="0" marB="0"/>
                </a:tc>
                <a:tc>
                  <a:txBody>
                    <a:bodyPr/>
                    <a:lstStyle/>
                    <a:p>
                      <a:pPr algn="ctr">
                        <a:spcAft>
                          <a:spcPts val="0"/>
                        </a:spcAft>
                      </a:pPr>
                      <a:r>
                        <a:rPr lang="pt-PT" sz="2000">
                          <a:effectLst/>
                        </a:rPr>
                        <a:t>1</a:t>
                      </a:r>
                      <a:endParaRPr lang="cs-CZ" sz="2000">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2000">
                          <a:effectLst/>
                        </a:rPr>
                        <a:t> 0</a:t>
                      </a:r>
                      <a:endParaRPr lang="cs-CZ" sz="2000">
                        <a:effectLst/>
                        <a:latin typeface="Times New Roman"/>
                        <a:ea typeface="Times New Roman"/>
                      </a:endParaRPr>
                    </a:p>
                  </a:txBody>
                  <a:tcPr marL="68580" marR="68580" marT="0" marB="0"/>
                </a:tc>
              </a:tr>
              <a:tr h="430814">
                <a:tc>
                  <a:txBody>
                    <a:bodyPr/>
                    <a:lstStyle/>
                    <a:p>
                      <a:pPr>
                        <a:spcAft>
                          <a:spcPts val="0"/>
                        </a:spcAft>
                      </a:pPr>
                      <a:r>
                        <a:rPr lang="pt-PT" sz="2000">
                          <a:effectLst/>
                        </a:rPr>
                        <a:t>3ª -</a:t>
                      </a:r>
                      <a:endParaRPr lang="cs-CZ" sz="2000">
                        <a:effectLst/>
                        <a:latin typeface="Times New Roman"/>
                        <a:ea typeface="Times New Roman"/>
                      </a:endParaRPr>
                    </a:p>
                  </a:txBody>
                  <a:tcPr marL="68580" marR="68580" marT="0" marB="0"/>
                </a:tc>
                <a:tc vMerge="1">
                  <a:txBody>
                    <a:bodyPr/>
                    <a:lstStyle/>
                    <a:p>
                      <a:endParaRPr lang="cs-CZ"/>
                    </a:p>
                  </a:txBody>
                  <a:tcPr/>
                </a:tc>
                <a:tc>
                  <a:txBody>
                    <a:bodyPr/>
                    <a:lstStyle/>
                    <a:p>
                      <a:pPr algn="ctr">
                        <a:spcAft>
                          <a:spcPts val="0"/>
                        </a:spcAft>
                      </a:pPr>
                      <a:r>
                        <a:rPr lang="pt-PT" sz="2000">
                          <a:effectLst/>
                        </a:rPr>
                        <a:t> 3</a:t>
                      </a:r>
                      <a:endParaRPr lang="cs-CZ" sz="2000">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2000">
                          <a:effectLst/>
                        </a:rPr>
                        <a:t>1 </a:t>
                      </a:r>
                      <a:endParaRPr lang="cs-CZ" sz="2000">
                        <a:effectLst/>
                        <a:latin typeface="Times New Roman"/>
                        <a:ea typeface="Times New Roman"/>
                      </a:endParaRPr>
                    </a:p>
                  </a:txBody>
                  <a:tcPr marL="68580" marR="68580" marT="0" marB="0">
                    <a:solidFill>
                      <a:schemeClr val="accent3">
                        <a:lumMod val="60000"/>
                        <a:lumOff val="40000"/>
                      </a:schemeClr>
                    </a:solidFill>
                  </a:tcPr>
                </a:tc>
              </a:tr>
              <a:tr h="430814">
                <a:tc>
                  <a:txBody>
                    <a:bodyPr/>
                    <a:lstStyle/>
                    <a:p>
                      <a:pPr>
                        <a:spcAft>
                          <a:spcPts val="0"/>
                        </a:spcAft>
                      </a:pPr>
                      <a:r>
                        <a:rPr lang="pt-PT" sz="2000">
                          <a:effectLst/>
                        </a:rPr>
                        <a:t>4ª-</a:t>
                      </a:r>
                      <a:endParaRPr lang="cs-CZ" sz="2000">
                        <a:effectLst/>
                        <a:latin typeface="Times New Roman"/>
                        <a:ea typeface="Times New Roman"/>
                      </a:endParaRPr>
                    </a:p>
                  </a:txBody>
                  <a:tcPr marL="68580" marR="68580" marT="0" marB="0"/>
                </a:tc>
                <a:tc vMerge="1">
                  <a:txBody>
                    <a:bodyPr/>
                    <a:lstStyle/>
                    <a:p>
                      <a:endParaRPr lang="cs-CZ"/>
                    </a:p>
                  </a:txBody>
                  <a:tcPr/>
                </a:tc>
                <a:tc>
                  <a:txBody>
                    <a:bodyPr/>
                    <a:lstStyle/>
                    <a:p>
                      <a:pPr algn="ctr">
                        <a:spcAft>
                          <a:spcPts val="0"/>
                        </a:spcAft>
                      </a:pPr>
                      <a:r>
                        <a:rPr lang="pt-PT" sz="2000">
                          <a:effectLst/>
                        </a:rPr>
                        <a:t> 1</a:t>
                      </a:r>
                      <a:endParaRPr lang="cs-CZ" sz="2000">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2000">
                          <a:effectLst/>
                        </a:rPr>
                        <a:t> 0</a:t>
                      </a:r>
                      <a:endParaRPr lang="cs-CZ" sz="2000">
                        <a:effectLst/>
                        <a:latin typeface="Times New Roman"/>
                        <a:ea typeface="Times New Roman"/>
                      </a:endParaRPr>
                    </a:p>
                  </a:txBody>
                  <a:tcPr marL="68580" marR="68580" marT="0" marB="0"/>
                </a:tc>
              </a:tr>
              <a:tr h="430814">
                <a:tc>
                  <a:txBody>
                    <a:bodyPr/>
                    <a:lstStyle/>
                    <a:p>
                      <a:pPr>
                        <a:spcAft>
                          <a:spcPts val="0"/>
                        </a:spcAft>
                      </a:pPr>
                      <a:r>
                        <a:rPr lang="pt-PT" sz="2000">
                          <a:effectLst/>
                        </a:rPr>
                        <a:t>5ª-</a:t>
                      </a:r>
                      <a:endParaRPr lang="cs-CZ" sz="2000">
                        <a:effectLst/>
                        <a:latin typeface="Times New Roman"/>
                        <a:ea typeface="Times New Roman"/>
                      </a:endParaRPr>
                    </a:p>
                  </a:txBody>
                  <a:tcPr marL="68580" marR="68580" marT="0" marB="0"/>
                </a:tc>
                <a:tc vMerge="1">
                  <a:txBody>
                    <a:bodyPr/>
                    <a:lstStyle/>
                    <a:p>
                      <a:endParaRPr lang="cs-CZ"/>
                    </a:p>
                  </a:txBody>
                  <a:tcPr/>
                </a:tc>
                <a:tc>
                  <a:txBody>
                    <a:bodyPr/>
                    <a:lstStyle/>
                    <a:p>
                      <a:pPr algn="ctr">
                        <a:spcAft>
                          <a:spcPts val="0"/>
                        </a:spcAft>
                      </a:pPr>
                      <a:r>
                        <a:rPr lang="pt-PT" sz="2000">
                          <a:effectLst/>
                        </a:rPr>
                        <a:t> 2</a:t>
                      </a:r>
                      <a:endParaRPr lang="cs-CZ" sz="2000">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2000">
                          <a:effectLst/>
                        </a:rPr>
                        <a:t> 0</a:t>
                      </a:r>
                      <a:endParaRPr lang="cs-CZ" sz="2000">
                        <a:effectLst/>
                        <a:latin typeface="Times New Roman"/>
                        <a:ea typeface="Times New Roman"/>
                      </a:endParaRPr>
                    </a:p>
                  </a:txBody>
                  <a:tcPr marL="68580" marR="68580" marT="0" marB="0"/>
                </a:tc>
              </a:tr>
              <a:tr h="430814">
                <a:tc>
                  <a:txBody>
                    <a:bodyPr/>
                    <a:lstStyle/>
                    <a:p>
                      <a:pPr>
                        <a:spcAft>
                          <a:spcPts val="0"/>
                        </a:spcAft>
                      </a:pPr>
                      <a:r>
                        <a:rPr lang="pt-PT" sz="2000">
                          <a:effectLst/>
                        </a:rPr>
                        <a:t>6ª-</a:t>
                      </a:r>
                      <a:endParaRPr lang="cs-CZ" sz="2000">
                        <a:effectLst/>
                        <a:latin typeface="Times New Roman"/>
                        <a:ea typeface="Times New Roman"/>
                      </a:endParaRPr>
                    </a:p>
                  </a:txBody>
                  <a:tcPr marL="68580" marR="68580" marT="0" marB="0"/>
                </a:tc>
                <a:tc vMerge="1">
                  <a:txBody>
                    <a:bodyPr/>
                    <a:lstStyle/>
                    <a:p>
                      <a:endParaRPr lang="cs-CZ"/>
                    </a:p>
                  </a:txBody>
                  <a:tcPr/>
                </a:tc>
                <a:tc>
                  <a:txBody>
                    <a:bodyPr/>
                    <a:lstStyle/>
                    <a:p>
                      <a:pPr algn="ctr">
                        <a:spcAft>
                          <a:spcPts val="0"/>
                        </a:spcAft>
                      </a:pPr>
                      <a:r>
                        <a:rPr lang="pt-PT" sz="2000">
                          <a:effectLst/>
                        </a:rPr>
                        <a:t> 1</a:t>
                      </a:r>
                      <a:endParaRPr lang="cs-CZ" sz="2000">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2000">
                          <a:effectLst/>
                        </a:rPr>
                        <a:t> 0</a:t>
                      </a:r>
                      <a:endParaRPr lang="cs-CZ" sz="2000">
                        <a:effectLst/>
                        <a:latin typeface="Times New Roman"/>
                        <a:ea typeface="Times New Roman"/>
                      </a:endParaRPr>
                    </a:p>
                  </a:txBody>
                  <a:tcPr marL="68580" marR="68580" marT="0" marB="0"/>
                </a:tc>
              </a:tr>
              <a:tr h="430814">
                <a:tc>
                  <a:txBody>
                    <a:bodyPr/>
                    <a:lstStyle/>
                    <a:p>
                      <a:pPr>
                        <a:spcAft>
                          <a:spcPts val="0"/>
                        </a:spcAft>
                      </a:pPr>
                      <a:r>
                        <a:rPr lang="pt-PT" sz="2000">
                          <a:effectLst/>
                        </a:rPr>
                        <a:t>sábado</a:t>
                      </a:r>
                      <a:endParaRPr lang="cs-CZ" sz="2000">
                        <a:effectLst/>
                        <a:latin typeface="Times New Roman"/>
                        <a:ea typeface="Times New Roman"/>
                      </a:endParaRPr>
                    </a:p>
                  </a:txBody>
                  <a:tcPr marL="68580" marR="68580" marT="0" marB="0"/>
                </a:tc>
                <a:tc rowSpan="2">
                  <a:txBody>
                    <a:bodyPr/>
                    <a:lstStyle/>
                    <a:p>
                      <a:pPr algn="ctr">
                        <a:spcAft>
                          <a:spcPts val="0"/>
                        </a:spcAft>
                      </a:pPr>
                      <a:r>
                        <a:rPr lang="pt-PT" sz="2000">
                          <a:effectLst/>
                        </a:rPr>
                        <a:t> </a:t>
                      </a:r>
                      <a:endParaRPr lang="cs-CZ" sz="2000">
                        <a:effectLst/>
                        <a:latin typeface="Times New Roman"/>
                        <a:ea typeface="Times New Roman"/>
                      </a:endParaRPr>
                    </a:p>
                  </a:txBody>
                  <a:tcPr marL="68580" marR="68580" marT="0" marB="0"/>
                </a:tc>
                <a:tc>
                  <a:txBody>
                    <a:bodyPr/>
                    <a:lstStyle/>
                    <a:p>
                      <a:pPr algn="ctr">
                        <a:spcAft>
                          <a:spcPts val="0"/>
                        </a:spcAft>
                      </a:pPr>
                      <a:r>
                        <a:rPr lang="pt-PT" sz="2000" smtClean="0">
                          <a:effectLst/>
                        </a:rPr>
                        <a:t>1 </a:t>
                      </a:r>
                      <a:endParaRPr lang="cs-CZ" sz="2000">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2000">
                          <a:effectLst/>
                        </a:rPr>
                        <a:t>1 </a:t>
                      </a:r>
                      <a:endParaRPr lang="cs-CZ" sz="2000">
                        <a:effectLst/>
                        <a:latin typeface="Times New Roman"/>
                        <a:ea typeface="Times New Roman"/>
                      </a:endParaRPr>
                    </a:p>
                  </a:txBody>
                  <a:tcPr marL="68580" marR="68580" marT="0" marB="0">
                    <a:solidFill>
                      <a:schemeClr val="accent3">
                        <a:lumMod val="60000"/>
                        <a:lumOff val="40000"/>
                      </a:schemeClr>
                    </a:solidFill>
                  </a:tcPr>
                </a:tc>
              </a:tr>
              <a:tr h="430814">
                <a:tc>
                  <a:txBody>
                    <a:bodyPr/>
                    <a:lstStyle/>
                    <a:p>
                      <a:pPr>
                        <a:spcAft>
                          <a:spcPts val="0"/>
                        </a:spcAft>
                      </a:pPr>
                      <a:r>
                        <a:rPr lang="pt-PT" sz="2000">
                          <a:effectLst/>
                        </a:rPr>
                        <a:t>domingo</a:t>
                      </a:r>
                      <a:endParaRPr lang="cs-CZ" sz="2000">
                        <a:effectLst/>
                        <a:latin typeface="Times New Roman"/>
                        <a:ea typeface="Times New Roman"/>
                      </a:endParaRPr>
                    </a:p>
                  </a:txBody>
                  <a:tcPr marL="68580" marR="68580" marT="0" marB="0"/>
                </a:tc>
                <a:tc vMerge="1">
                  <a:txBody>
                    <a:bodyPr/>
                    <a:lstStyle/>
                    <a:p>
                      <a:endParaRPr lang="cs-CZ"/>
                    </a:p>
                  </a:txBody>
                  <a:tcPr/>
                </a:tc>
                <a:tc>
                  <a:txBody>
                    <a:bodyPr/>
                    <a:lstStyle/>
                    <a:p>
                      <a:pPr algn="ctr">
                        <a:spcAft>
                          <a:spcPts val="0"/>
                        </a:spcAft>
                      </a:pPr>
                      <a:r>
                        <a:rPr lang="pt-PT" sz="2000">
                          <a:effectLst/>
                        </a:rPr>
                        <a:t> 0</a:t>
                      </a:r>
                      <a:endParaRPr lang="cs-CZ" sz="2000">
                        <a:effectLst/>
                        <a:latin typeface="Times New Roman"/>
                        <a:ea typeface="Times New Roman"/>
                      </a:endParaRPr>
                    </a:p>
                  </a:txBody>
                  <a:tcPr marL="68580" marR="68580" marT="0" marB="0">
                    <a:solidFill>
                      <a:schemeClr val="accent3">
                        <a:lumMod val="60000"/>
                        <a:lumOff val="40000"/>
                      </a:schemeClr>
                    </a:solidFill>
                  </a:tcPr>
                </a:tc>
                <a:tc>
                  <a:txBody>
                    <a:bodyPr/>
                    <a:lstStyle/>
                    <a:p>
                      <a:pPr algn="ctr">
                        <a:spcAft>
                          <a:spcPts val="0"/>
                        </a:spcAft>
                      </a:pPr>
                      <a:r>
                        <a:rPr lang="pt-PT" sz="2000">
                          <a:effectLst/>
                        </a:rPr>
                        <a:t>0 </a:t>
                      </a:r>
                      <a:endParaRPr lang="cs-CZ" sz="200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23431068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pt-PT" b="1" smtClean="0"/>
              <a:t/>
            </a:r>
            <a:br>
              <a:rPr lang="pt-PT" b="1" smtClean="0"/>
            </a:br>
            <a:r>
              <a:rPr lang="pt-PT" b="1" smtClean="0"/>
              <a:t>Sintagma </a:t>
            </a:r>
            <a:r>
              <a:rPr lang="pt-PT" b="1"/>
              <a:t>preposicionado </a:t>
            </a:r>
            <a:r>
              <a:rPr lang="pt-PT" b="1" smtClean="0"/>
              <a:t/>
            </a:r>
            <a:br>
              <a:rPr lang="pt-PT" b="1" smtClean="0"/>
            </a:br>
            <a:r>
              <a:rPr lang="pt-PT" b="1" smtClean="0"/>
              <a:t>(</a:t>
            </a:r>
            <a:r>
              <a:rPr lang="pt-PT" b="1" i="1"/>
              <a:t>função circunstancial</a:t>
            </a:r>
            <a:r>
              <a:rPr lang="pt-PT" b="1"/>
              <a:t>)</a:t>
            </a:r>
            <a:r>
              <a:rPr lang="cs-CZ"/>
              <a:t/>
            </a:r>
            <a:br>
              <a:rPr lang="cs-CZ"/>
            </a:br>
            <a:endParaRPr lang="cs-CZ"/>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059954645"/>
              </p:ext>
            </p:extLst>
          </p:nvPr>
        </p:nvGraphicFramePr>
        <p:xfrm>
          <a:off x="395536" y="1772808"/>
          <a:ext cx="8136903" cy="4896551"/>
        </p:xfrm>
        <a:graphic>
          <a:graphicData uri="http://schemas.openxmlformats.org/drawingml/2006/table">
            <a:tbl>
              <a:tblPr firstRow="1" firstCol="1" bandRow="1">
                <a:tableStyleId>{5C22544A-7EE6-4342-B048-85BDC9FD1C3A}</a:tableStyleId>
              </a:tblPr>
              <a:tblGrid>
                <a:gridCol w="1479437"/>
                <a:gridCol w="887662"/>
                <a:gridCol w="3032846"/>
                <a:gridCol w="2736958"/>
              </a:tblGrid>
              <a:tr h="475971">
                <a:tc gridSpan="2">
                  <a:txBody>
                    <a:bodyPr/>
                    <a:lstStyle/>
                    <a:p>
                      <a:pPr algn="just">
                        <a:spcAft>
                          <a:spcPts val="0"/>
                        </a:spcAft>
                      </a:pPr>
                      <a:r>
                        <a:rPr lang="pt-PT" sz="2000">
                          <a:effectLst/>
                        </a:rPr>
                        <a:t> </a:t>
                      </a:r>
                      <a:endParaRPr lang="cs-CZ" sz="2000">
                        <a:effectLst/>
                        <a:latin typeface="Times New Roman"/>
                        <a:ea typeface="Times New Roman"/>
                      </a:endParaRPr>
                    </a:p>
                  </a:txBody>
                  <a:tcPr marL="68580" marR="68580" marT="0" marB="0"/>
                </a:tc>
                <a:tc hMerge="1">
                  <a:txBody>
                    <a:bodyPr/>
                    <a:lstStyle/>
                    <a:p>
                      <a:endParaRPr lang="cs-CZ"/>
                    </a:p>
                  </a:txBody>
                  <a:tcPr/>
                </a:tc>
                <a:tc gridSpan="2">
                  <a:txBody>
                    <a:bodyPr/>
                    <a:lstStyle/>
                    <a:p>
                      <a:pPr algn="just">
                        <a:spcAft>
                          <a:spcPts val="0"/>
                        </a:spcAft>
                      </a:pPr>
                      <a:r>
                        <a:rPr lang="pt-PT" sz="2000">
                          <a:effectLst/>
                        </a:rPr>
                        <a:t>número das ocorrências encontradas</a:t>
                      </a:r>
                      <a:endParaRPr lang="cs-CZ" sz="2000">
                        <a:effectLst/>
                        <a:latin typeface="Times New Roman"/>
                        <a:ea typeface="Times New Roman"/>
                      </a:endParaRPr>
                    </a:p>
                  </a:txBody>
                  <a:tcPr marL="68580" marR="68580" marT="0" marB="0"/>
                </a:tc>
                <a:tc hMerge="1">
                  <a:txBody>
                    <a:bodyPr/>
                    <a:lstStyle/>
                    <a:p>
                      <a:endParaRPr lang="cs-CZ"/>
                    </a:p>
                  </a:txBody>
                  <a:tcPr/>
                </a:tc>
              </a:tr>
              <a:tr h="612812">
                <a:tc rowSpan="2">
                  <a:txBody>
                    <a:bodyPr/>
                    <a:lstStyle/>
                    <a:p>
                      <a:pPr algn="just">
                        <a:spcAft>
                          <a:spcPts val="0"/>
                        </a:spcAft>
                      </a:pPr>
                      <a:r>
                        <a:rPr lang="pt-PT" sz="2000">
                          <a:effectLst/>
                        </a:rPr>
                        <a:t> </a:t>
                      </a:r>
                      <a:endParaRPr lang="cs-CZ" sz="2000">
                        <a:effectLst/>
                      </a:endParaRPr>
                    </a:p>
                    <a:p>
                      <a:pPr algn="just">
                        <a:spcAft>
                          <a:spcPts val="0"/>
                        </a:spcAft>
                      </a:pPr>
                      <a:r>
                        <a:rPr lang="pt-PT" sz="2000">
                          <a:effectLst/>
                        </a:rPr>
                        <a:t>x</a:t>
                      </a:r>
                      <a:endParaRPr lang="cs-CZ" sz="2000">
                        <a:effectLst/>
                        <a:latin typeface="Times New Roman"/>
                        <a:ea typeface="Times New Roman"/>
                      </a:endParaRPr>
                    </a:p>
                  </a:txBody>
                  <a:tcPr marL="68580" marR="68580" marT="0" marB="0"/>
                </a:tc>
                <a:tc rowSpan="2">
                  <a:txBody>
                    <a:bodyPr/>
                    <a:lstStyle/>
                    <a:p>
                      <a:pPr algn="just">
                        <a:spcAft>
                          <a:spcPts val="0"/>
                        </a:spcAft>
                      </a:pPr>
                      <a:r>
                        <a:rPr lang="pt-PT" sz="2000">
                          <a:effectLst/>
                        </a:rPr>
                        <a:t> </a:t>
                      </a:r>
                      <a:endParaRPr lang="cs-CZ" sz="2000">
                        <a:effectLst/>
                        <a:latin typeface="Times New Roman"/>
                        <a:ea typeface="Times New Roman"/>
                      </a:endParaRPr>
                    </a:p>
                  </a:txBody>
                  <a:tcPr marL="68580" marR="68580" marT="0" marB="0"/>
                </a:tc>
                <a:tc>
                  <a:txBody>
                    <a:bodyPr/>
                    <a:lstStyle/>
                    <a:p>
                      <a:pPr algn="ctr">
                        <a:spcAft>
                          <a:spcPts val="0"/>
                        </a:spcAft>
                      </a:pPr>
                      <a:r>
                        <a:rPr lang="pt-PT" sz="2000" b="1">
                          <a:effectLst/>
                        </a:rPr>
                        <a:t>[Prep+Det+Adj+N]</a:t>
                      </a:r>
                      <a:endParaRPr lang="cs-CZ" sz="2000" b="1">
                        <a:effectLst/>
                        <a:latin typeface="Times New Roman"/>
                        <a:ea typeface="Times New Roman"/>
                      </a:endParaRPr>
                    </a:p>
                  </a:txBody>
                  <a:tcPr marL="68580" marR="68580" marT="0" marB="0">
                    <a:solidFill>
                      <a:schemeClr val="accent3">
                        <a:lumMod val="40000"/>
                        <a:lumOff val="60000"/>
                      </a:schemeClr>
                    </a:solidFill>
                  </a:tcPr>
                </a:tc>
                <a:tc>
                  <a:txBody>
                    <a:bodyPr/>
                    <a:lstStyle/>
                    <a:p>
                      <a:pPr algn="ctr">
                        <a:spcAft>
                          <a:spcPts val="0"/>
                        </a:spcAft>
                      </a:pPr>
                      <a:r>
                        <a:rPr lang="pt-PT" sz="2000">
                          <a:effectLst/>
                        </a:rPr>
                        <a:t>[Prep+Det+N+Adj]</a:t>
                      </a:r>
                      <a:endParaRPr lang="cs-CZ" sz="2000">
                        <a:effectLst/>
                        <a:latin typeface="Times New Roman"/>
                        <a:ea typeface="Times New Roman"/>
                      </a:endParaRPr>
                    </a:p>
                  </a:txBody>
                  <a:tcPr marL="68580" marR="68580" marT="0" marB="0">
                    <a:solidFill>
                      <a:schemeClr val="accent1">
                        <a:lumMod val="20000"/>
                        <a:lumOff val="80000"/>
                      </a:schemeClr>
                    </a:solidFill>
                  </a:tcPr>
                </a:tc>
              </a:tr>
              <a:tr h="475971">
                <a:tc vMerge="1">
                  <a:txBody>
                    <a:bodyPr/>
                    <a:lstStyle/>
                    <a:p>
                      <a:endParaRPr lang="cs-CZ"/>
                    </a:p>
                  </a:txBody>
                  <a:tcPr/>
                </a:tc>
                <a:tc vMerge="1">
                  <a:txBody>
                    <a:bodyPr/>
                    <a:lstStyle/>
                    <a:p>
                      <a:endParaRPr lang="cs-CZ"/>
                    </a:p>
                  </a:txBody>
                  <a:tcPr/>
                </a:tc>
                <a:tc>
                  <a:txBody>
                    <a:bodyPr/>
                    <a:lstStyle/>
                    <a:p>
                      <a:pPr algn="ctr">
                        <a:spcAft>
                          <a:spcPts val="0"/>
                        </a:spcAft>
                      </a:pPr>
                      <a:r>
                        <a:rPr lang="pt-PT" sz="2000" b="1">
                          <a:effectLst/>
                        </a:rPr>
                        <a:t>desde a </a:t>
                      </a:r>
                      <a:r>
                        <a:rPr lang="pt-PT" sz="2000" b="1" u="sng">
                          <a:effectLst/>
                        </a:rPr>
                        <a:t>passada</a:t>
                      </a:r>
                      <a:r>
                        <a:rPr lang="pt-PT" sz="2000" b="1">
                          <a:effectLst/>
                        </a:rPr>
                        <a:t> x-feira</a:t>
                      </a:r>
                      <a:endParaRPr lang="cs-CZ" sz="2000" b="1">
                        <a:effectLst/>
                        <a:latin typeface="Times New Roman"/>
                        <a:ea typeface="Times New Roman"/>
                      </a:endParaRPr>
                    </a:p>
                  </a:txBody>
                  <a:tcPr marL="68580" marR="68580" marT="0" marB="0">
                    <a:solidFill>
                      <a:schemeClr val="accent3">
                        <a:lumMod val="40000"/>
                        <a:lumOff val="60000"/>
                      </a:schemeClr>
                    </a:solidFill>
                  </a:tcPr>
                </a:tc>
                <a:tc>
                  <a:txBody>
                    <a:bodyPr/>
                    <a:lstStyle/>
                    <a:p>
                      <a:pPr algn="l">
                        <a:spcAft>
                          <a:spcPts val="0"/>
                        </a:spcAft>
                        <a:tabLst>
                          <a:tab pos="561340" algn="ctr"/>
                        </a:tabLst>
                      </a:pPr>
                      <a:r>
                        <a:rPr lang="pt-PT" sz="2000">
                          <a:effectLst/>
                        </a:rPr>
                        <a:t>desde a x-feira </a:t>
                      </a:r>
                      <a:r>
                        <a:rPr lang="pt-PT" sz="2000" b="1" u="sng">
                          <a:effectLst/>
                        </a:rPr>
                        <a:t>passada</a:t>
                      </a:r>
                      <a:endParaRPr lang="cs-CZ" sz="2000" b="1" u="sng">
                        <a:effectLst/>
                        <a:latin typeface="Times New Roman"/>
                        <a:ea typeface="Times New Roman"/>
                      </a:endParaRPr>
                    </a:p>
                  </a:txBody>
                  <a:tcPr marL="68580" marR="68580" marT="0" marB="0">
                    <a:solidFill>
                      <a:schemeClr val="accent1">
                        <a:lumMod val="20000"/>
                        <a:lumOff val="80000"/>
                      </a:schemeClr>
                    </a:solidFill>
                  </a:tcPr>
                </a:tc>
              </a:tr>
              <a:tr h="475971">
                <a:tc>
                  <a:txBody>
                    <a:bodyPr/>
                    <a:lstStyle/>
                    <a:p>
                      <a:pPr algn="just">
                        <a:spcAft>
                          <a:spcPts val="0"/>
                        </a:spcAft>
                      </a:pPr>
                      <a:r>
                        <a:rPr lang="pt-PT" sz="2000">
                          <a:effectLst/>
                        </a:rPr>
                        <a:t>2ª - </a:t>
                      </a:r>
                      <a:endParaRPr lang="cs-CZ" sz="2000">
                        <a:effectLst/>
                        <a:latin typeface="Times New Roman"/>
                        <a:ea typeface="Times New Roman"/>
                      </a:endParaRPr>
                    </a:p>
                  </a:txBody>
                  <a:tcPr marL="68580" marR="68580" marT="0" marB="0"/>
                </a:tc>
                <a:tc rowSpan="5">
                  <a:txBody>
                    <a:bodyPr/>
                    <a:lstStyle/>
                    <a:p>
                      <a:pPr algn="ctr">
                        <a:spcAft>
                          <a:spcPts val="0"/>
                        </a:spcAft>
                      </a:pPr>
                      <a:r>
                        <a:rPr lang="pt-PT" sz="2000">
                          <a:effectLst/>
                        </a:rPr>
                        <a:t> </a:t>
                      </a:r>
                      <a:endParaRPr lang="cs-CZ" sz="2000">
                        <a:effectLst/>
                      </a:endParaRPr>
                    </a:p>
                    <a:p>
                      <a:pPr algn="ctr">
                        <a:spcAft>
                          <a:spcPts val="0"/>
                        </a:spcAft>
                      </a:pPr>
                      <a:r>
                        <a:rPr lang="pt-PT" sz="2000">
                          <a:effectLst/>
                        </a:rPr>
                        <a:t> </a:t>
                      </a:r>
                      <a:endParaRPr lang="cs-CZ" sz="2000">
                        <a:effectLst/>
                      </a:endParaRPr>
                    </a:p>
                    <a:p>
                      <a:pPr algn="ctr">
                        <a:spcAft>
                          <a:spcPts val="0"/>
                        </a:spcAft>
                      </a:pPr>
                      <a:r>
                        <a:rPr lang="pt-PT" sz="2000">
                          <a:effectLst/>
                        </a:rPr>
                        <a:t>feira</a:t>
                      </a:r>
                      <a:endParaRPr lang="cs-CZ" sz="2000">
                        <a:effectLst/>
                        <a:latin typeface="Times New Roman"/>
                        <a:ea typeface="Times New Roman"/>
                      </a:endParaRPr>
                    </a:p>
                  </a:txBody>
                  <a:tcPr marL="68580" marR="68580" marT="0" marB="0"/>
                </a:tc>
                <a:tc>
                  <a:txBody>
                    <a:bodyPr/>
                    <a:lstStyle/>
                    <a:p>
                      <a:pPr algn="ctr">
                        <a:spcAft>
                          <a:spcPts val="0"/>
                        </a:spcAft>
                      </a:pPr>
                      <a:r>
                        <a:rPr lang="pt-PT" sz="2000" b="1">
                          <a:effectLst/>
                        </a:rPr>
                        <a:t>59</a:t>
                      </a:r>
                      <a:endParaRPr lang="cs-CZ" sz="2000" b="1">
                        <a:effectLst/>
                        <a:latin typeface="Times New Roman"/>
                        <a:ea typeface="Times New Roman"/>
                      </a:endParaRPr>
                    </a:p>
                  </a:txBody>
                  <a:tcPr marL="68580" marR="68580" marT="0" marB="0">
                    <a:solidFill>
                      <a:schemeClr val="accent3">
                        <a:lumMod val="40000"/>
                        <a:lumOff val="60000"/>
                      </a:schemeClr>
                    </a:solidFill>
                  </a:tcPr>
                </a:tc>
                <a:tc>
                  <a:txBody>
                    <a:bodyPr/>
                    <a:lstStyle/>
                    <a:p>
                      <a:pPr algn="ctr">
                        <a:spcAft>
                          <a:spcPts val="0"/>
                        </a:spcAft>
                      </a:pPr>
                      <a:r>
                        <a:rPr lang="pt-PT" sz="2000">
                          <a:effectLst/>
                        </a:rPr>
                        <a:t>2</a:t>
                      </a:r>
                      <a:endParaRPr lang="cs-CZ" sz="2000">
                        <a:effectLst/>
                        <a:latin typeface="Times New Roman"/>
                        <a:ea typeface="Times New Roman"/>
                      </a:endParaRPr>
                    </a:p>
                  </a:txBody>
                  <a:tcPr marL="68580" marR="68580" marT="0" marB="0">
                    <a:solidFill>
                      <a:schemeClr val="accent3">
                        <a:lumMod val="40000"/>
                        <a:lumOff val="60000"/>
                      </a:schemeClr>
                    </a:solidFill>
                  </a:tcPr>
                </a:tc>
              </a:tr>
              <a:tr h="475971">
                <a:tc>
                  <a:txBody>
                    <a:bodyPr/>
                    <a:lstStyle/>
                    <a:p>
                      <a:pPr algn="just">
                        <a:spcAft>
                          <a:spcPts val="0"/>
                        </a:spcAft>
                      </a:pPr>
                      <a:r>
                        <a:rPr lang="pt-PT" sz="2000">
                          <a:effectLst/>
                        </a:rPr>
                        <a:t>3ª- </a:t>
                      </a:r>
                      <a:endParaRPr lang="cs-CZ" sz="2000">
                        <a:effectLst/>
                        <a:latin typeface="Times New Roman"/>
                        <a:ea typeface="Times New Roman"/>
                      </a:endParaRPr>
                    </a:p>
                  </a:txBody>
                  <a:tcPr marL="68580" marR="68580" marT="0" marB="0"/>
                </a:tc>
                <a:tc vMerge="1">
                  <a:txBody>
                    <a:bodyPr/>
                    <a:lstStyle/>
                    <a:p>
                      <a:endParaRPr lang="cs-CZ"/>
                    </a:p>
                  </a:txBody>
                  <a:tcPr/>
                </a:tc>
                <a:tc>
                  <a:txBody>
                    <a:bodyPr/>
                    <a:lstStyle/>
                    <a:p>
                      <a:pPr algn="ctr">
                        <a:spcAft>
                          <a:spcPts val="0"/>
                        </a:spcAft>
                      </a:pPr>
                      <a:r>
                        <a:rPr lang="pt-PT" sz="2000" b="1">
                          <a:effectLst/>
                        </a:rPr>
                        <a:t>45</a:t>
                      </a:r>
                      <a:endParaRPr lang="cs-CZ" sz="2000" b="1">
                        <a:effectLst/>
                        <a:latin typeface="Times New Roman"/>
                        <a:ea typeface="Times New Roman"/>
                      </a:endParaRPr>
                    </a:p>
                  </a:txBody>
                  <a:tcPr marL="68580" marR="68580" marT="0" marB="0">
                    <a:solidFill>
                      <a:schemeClr val="accent3">
                        <a:lumMod val="40000"/>
                        <a:lumOff val="60000"/>
                      </a:schemeClr>
                    </a:solidFill>
                  </a:tcPr>
                </a:tc>
                <a:tc>
                  <a:txBody>
                    <a:bodyPr/>
                    <a:lstStyle/>
                    <a:p>
                      <a:pPr algn="ctr">
                        <a:spcAft>
                          <a:spcPts val="0"/>
                        </a:spcAft>
                      </a:pPr>
                      <a:r>
                        <a:rPr lang="pt-PT" sz="2000">
                          <a:effectLst/>
                        </a:rPr>
                        <a:t>2</a:t>
                      </a:r>
                      <a:endParaRPr lang="cs-CZ" sz="2000">
                        <a:effectLst/>
                        <a:latin typeface="Times New Roman"/>
                        <a:ea typeface="Times New Roman"/>
                      </a:endParaRPr>
                    </a:p>
                  </a:txBody>
                  <a:tcPr marL="68580" marR="68580" marT="0" marB="0">
                    <a:solidFill>
                      <a:schemeClr val="accent3">
                        <a:lumMod val="40000"/>
                        <a:lumOff val="60000"/>
                      </a:schemeClr>
                    </a:solidFill>
                  </a:tcPr>
                </a:tc>
              </a:tr>
              <a:tr h="475971">
                <a:tc>
                  <a:txBody>
                    <a:bodyPr/>
                    <a:lstStyle/>
                    <a:p>
                      <a:pPr algn="just">
                        <a:spcAft>
                          <a:spcPts val="0"/>
                        </a:spcAft>
                      </a:pPr>
                      <a:r>
                        <a:rPr lang="pt-PT" sz="2000">
                          <a:effectLst/>
                        </a:rPr>
                        <a:t>4ª - </a:t>
                      </a:r>
                      <a:endParaRPr lang="cs-CZ" sz="2000">
                        <a:effectLst/>
                        <a:latin typeface="Times New Roman"/>
                        <a:ea typeface="Times New Roman"/>
                      </a:endParaRPr>
                    </a:p>
                  </a:txBody>
                  <a:tcPr marL="68580" marR="68580" marT="0" marB="0"/>
                </a:tc>
                <a:tc vMerge="1">
                  <a:txBody>
                    <a:bodyPr/>
                    <a:lstStyle/>
                    <a:p>
                      <a:endParaRPr lang="cs-CZ"/>
                    </a:p>
                  </a:txBody>
                  <a:tcPr/>
                </a:tc>
                <a:tc>
                  <a:txBody>
                    <a:bodyPr/>
                    <a:lstStyle/>
                    <a:p>
                      <a:pPr algn="ctr">
                        <a:spcAft>
                          <a:spcPts val="0"/>
                        </a:spcAft>
                      </a:pPr>
                      <a:r>
                        <a:rPr lang="pt-PT" sz="2000" b="1">
                          <a:effectLst/>
                        </a:rPr>
                        <a:t>33</a:t>
                      </a:r>
                      <a:endParaRPr lang="cs-CZ" sz="2000" b="1">
                        <a:effectLst/>
                        <a:latin typeface="Times New Roman"/>
                        <a:ea typeface="Times New Roman"/>
                      </a:endParaRPr>
                    </a:p>
                  </a:txBody>
                  <a:tcPr marL="68580" marR="68580" marT="0" marB="0">
                    <a:solidFill>
                      <a:schemeClr val="accent3">
                        <a:lumMod val="40000"/>
                        <a:lumOff val="60000"/>
                      </a:schemeClr>
                    </a:solidFill>
                  </a:tcPr>
                </a:tc>
                <a:tc>
                  <a:txBody>
                    <a:bodyPr/>
                    <a:lstStyle/>
                    <a:p>
                      <a:pPr algn="ctr">
                        <a:spcAft>
                          <a:spcPts val="0"/>
                        </a:spcAft>
                      </a:pPr>
                      <a:r>
                        <a:rPr lang="pt-PT" sz="2000">
                          <a:effectLst/>
                        </a:rPr>
                        <a:t>0</a:t>
                      </a:r>
                      <a:endParaRPr lang="cs-CZ" sz="2000">
                        <a:effectLst/>
                        <a:latin typeface="Times New Roman"/>
                        <a:ea typeface="Times New Roman"/>
                      </a:endParaRPr>
                    </a:p>
                  </a:txBody>
                  <a:tcPr marL="68580" marR="68580" marT="0" marB="0">
                    <a:solidFill>
                      <a:schemeClr val="accent1">
                        <a:lumMod val="20000"/>
                        <a:lumOff val="80000"/>
                      </a:schemeClr>
                    </a:solidFill>
                  </a:tcPr>
                </a:tc>
              </a:tr>
              <a:tr h="475971">
                <a:tc>
                  <a:txBody>
                    <a:bodyPr/>
                    <a:lstStyle/>
                    <a:p>
                      <a:pPr algn="just">
                        <a:spcAft>
                          <a:spcPts val="0"/>
                        </a:spcAft>
                      </a:pPr>
                      <a:r>
                        <a:rPr lang="pt-PT" sz="2000">
                          <a:effectLst/>
                        </a:rPr>
                        <a:t>5ª- </a:t>
                      </a:r>
                      <a:endParaRPr lang="cs-CZ" sz="2000">
                        <a:effectLst/>
                        <a:latin typeface="Times New Roman"/>
                        <a:ea typeface="Times New Roman"/>
                      </a:endParaRPr>
                    </a:p>
                  </a:txBody>
                  <a:tcPr marL="68580" marR="68580" marT="0" marB="0"/>
                </a:tc>
                <a:tc vMerge="1">
                  <a:txBody>
                    <a:bodyPr/>
                    <a:lstStyle/>
                    <a:p>
                      <a:endParaRPr lang="cs-CZ"/>
                    </a:p>
                  </a:txBody>
                  <a:tcPr/>
                </a:tc>
                <a:tc>
                  <a:txBody>
                    <a:bodyPr/>
                    <a:lstStyle/>
                    <a:p>
                      <a:pPr algn="ctr">
                        <a:spcAft>
                          <a:spcPts val="0"/>
                        </a:spcAft>
                      </a:pPr>
                      <a:r>
                        <a:rPr lang="pt-PT" sz="2000" b="1">
                          <a:effectLst/>
                        </a:rPr>
                        <a:t>45</a:t>
                      </a:r>
                      <a:endParaRPr lang="cs-CZ" sz="2000" b="1">
                        <a:effectLst/>
                        <a:latin typeface="Times New Roman"/>
                        <a:ea typeface="Times New Roman"/>
                      </a:endParaRPr>
                    </a:p>
                  </a:txBody>
                  <a:tcPr marL="68580" marR="68580" marT="0" marB="0">
                    <a:solidFill>
                      <a:schemeClr val="accent3">
                        <a:lumMod val="40000"/>
                        <a:lumOff val="60000"/>
                      </a:schemeClr>
                    </a:solidFill>
                  </a:tcPr>
                </a:tc>
                <a:tc>
                  <a:txBody>
                    <a:bodyPr/>
                    <a:lstStyle/>
                    <a:p>
                      <a:pPr algn="ctr">
                        <a:spcAft>
                          <a:spcPts val="0"/>
                        </a:spcAft>
                      </a:pPr>
                      <a:r>
                        <a:rPr lang="pt-PT" sz="2000">
                          <a:effectLst/>
                        </a:rPr>
                        <a:t>1</a:t>
                      </a:r>
                      <a:endParaRPr lang="cs-CZ" sz="2000">
                        <a:effectLst/>
                        <a:latin typeface="Times New Roman"/>
                        <a:ea typeface="Times New Roman"/>
                      </a:endParaRPr>
                    </a:p>
                  </a:txBody>
                  <a:tcPr marL="68580" marR="68580" marT="0" marB="0">
                    <a:solidFill>
                      <a:schemeClr val="accent3">
                        <a:lumMod val="40000"/>
                        <a:lumOff val="60000"/>
                      </a:schemeClr>
                    </a:solidFill>
                  </a:tcPr>
                </a:tc>
              </a:tr>
              <a:tr h="475971">
                <a:tc>
                  <a:txBody>
                    <a:bodyPr/>
                    <a:lstStyle/>
                    <a:p>
                      <a:pPr algn="just">
                        <a:spcAft>
                          <a:spcPts val="0"/>
                        </a:spcAft>
                      </a:pPr>
                      <a:r>
                        <a:rPr lang="pt-PT" sz="2000">
                          <a:effectLst/>
                        </a:rPr>
                        <a:t>6ª- </a:t>
                      </a:r>
                      <a:endParaRPr lang="cs-CZ" sz="2000">
                        <a:effectLst/>
                        <a:latin typeface="Times New Roman"/>
                        <a:ea typeface="Times New Roman"/>
                      </a:endParaRPr>
                    </a:p>
                  </a:txBody>
                  <a:tcPr marL="68580" marR="68580" marT="0" marB="0"/>
                </a:tc>
                <a:tc vMerge="1">
                  <a:txBody>
                    <a:bodyPr/>
                    <a:lstStyle/>
                    <a:p>
                      <a:endParaRPr lang="cs-CZ"/>
                    </a:p>
                  </a:txBody>
                  <a:tcPr/>
                </a:tc>
                <a:tc>
                  <a:txBody>
                    <a:bodyPr/>
                    <a:lstStyle/>
                    <a:p>
                      <a:pPr algn="ctr">
                        <a:spcAft>
                          <a:spcPts val="0"/>
                        </a:spcAft>
                        <a:tabLst>
                          <a:tab pos="437515" algn="l"/>
                          <a:tab pos="554355" algn="ctr"/>
                        </a:tabLst>
                      </a:pPr>
                      <a:r>
                        <a:rPr lang="pt-PT" sz="2000" b="1">
                          <a:effectLst/>
                        </a:rPr>
                        <a:t>65</a:t>
                      </a:r>
                      <a:endParaRPr lang="cs-CZ" sz="2000" b="1">
                        <a:effectLst/>
                        <a:latin typeface="Times New Roman"/>
                        <a:ea typeface="Times New Roman"/>
                      </a:endParaRPr>
                    </a:p>
                  </a:txBody>
                  <a:tcPr marL="68580" marR="68580" marT="0" marB="0">
                    <a:solidFill>
                      <a:schemeClr val="accent3">
                        <a:lumMod val="40000"/>
                        <a:lumOff val="60000"/>
                      </a:schemeClr>
                    </a:solidFill>
                  </a:tcPr>
                </a:tc>
                <a:tc>
                  <a:txBody>
                    <a:bodyPr/>
                    <a:lstStyle/>
                    <a:p>
                      <a:pPr algn="ctr">
                        <a:spcAft>
                          <a:spcPts val="0"/>
                        </a:spcAft>
                      </a:pPr>
                      <a:r>
                        <a:rPr lang="pt-PT" sz="2000">
                          <a:effectLst/>
                        </a:rPr>
                        <a:t>2</a:t>
                      </a:r>
                      <a:endParaRPr lang="cs-CZ" sz="2000">
                        <a:effectLst/>
                        <a:latin typeface="Times New Roman"/>
                        <a:ea typeface="Times New Roman"/>
                      </a:endParaRPr>
                    </a:p>
                  </a:txBody>
                  <a:tcPr marL="68580" marR="68580" marT="0" marB="0">
                    <a:solidFill>
                      <a:schemeClr val="accent3">
                        <a:lumMod val="40000"/>
                        <a:lumOff val="60000"/>
                      </a:schemeClr>
                    </a:solidFill>
                  </a:tcPr>
                </a:tc>
              </a:tr>
              <a:tr h="475971">
                <a:tc>
                  <a:txBody>
                    <a:bodyPr/>
                    <a:lstStyle/>
                    <a:p>
                      <a:pPr algn="just">
                        <a:spcAft>
                          <a:spcPts val="0"/>
                        </a:spcAft>
                      </a:pPr>
                      <a:r>
                        <a:rPr lang="pt-PT" sz="2000">
                          <a:effectLst/>
                        </a:rPr>
                        <a:t>sábado</a:t>
                      </a:r>
                      <a:endParaRPr lang="cs-CZ" sz="2000">
                        <a:effectLst/>
                        <a:latin typeface="Times New Roman"/>
                        <a:ea typeface="Times New Roman"/>
                      </a:endParaRPr>
                    </a:p>
                  </a:txBody>
                  <a:tcPr marL="68580" marR="68580" marT="0" marB="0"/>
                </a:tc>
                <a:tc rowSpan="2">
                  <a:txBody>
                    <a:bodyPr/>
                    <a:lstStyle/>
                    <a:p>
                      <a:pPr algn="ctr">
                        <a:spcAft>
                          <a:spcPts val="0"/>
                        </a:spcAft>
                      </a:pPr>
                      <a:r>
                        <a:rPr lang="pt-PT" sz="2000">
                          <a:effectLst/>
                        </a:rPr>
                        <a:t> </a:t>
                      </a:r>
                      <a:endParaRPr lang="cs-CZ" sz="2000">
                        <a:effectLst/>
                        <a:latin typeface="Times New Roman"/>
                        <a:ea typeface="Times New Roman"/>
                      </a:endParaRPr>
                    </a:p>
                  </a:txBody>
                  <a:tcPr marL="68580" marR="68580" marT="0" marB="0"/>
                </a:tc>
                <a:tc>
                  <a:txBody>
                    <a:bodyPr/>
                    <a:lstStyle/>
                    <a:p>
                      <a:pPr algn="ctr">
                        <a:spcAft>
                          <a:spcPts val="0"/>
                        </a:spcAft>
                      </a:pPr>
                      <a:r>
                        <a:rPr lang="pt-PT" sz="2000" b="1">
                          <a:effectLst/>
                        </a:rPr>
                        <a:t>26</a:t>
                      </a:r>
                      <a:endParaRPr lang="cs-CZ" sz="2000" b="1">
                        <a:effectLst/>
                        <a:latin typeface="Times New Roman"/>
                        <a:ea typeface="Times New Roman"/>
                      </a:endParaRPr>
                    </a:p>
                  </a:txBody>
                  <a:tcPr marL="68580" marR="68580" marT="0" marB="0">
                    <a:solidFill>
                      <a:schemeClr val="accent3">
                        <a:lumMod val="40000"/>
                        <a:lumOff val="60000"/>
                      </a:schemeClr>
                    </a:solidFill>
                  </a:tcPr>
                </a:tc>
                <a:tc>
                  <a:txBody>
                    <a:bodyPr/>
                    <a:lstStyle/>
                    <a:p>
                      <a:pPr algn="ctr">
                        <a:spcAft>
                          <a:spcPts val="0"/>
                        </a:spcAft>
                      </a:pPr>
                      <a:r>
                        <a:rPr lang="pt-PT" sz="2000">
                          <a:effectLst/>
                        </a:rPr>
                        <a:t>0</a:t>
                      </a:r>
                      <a:endParaRPr lang="cs-CZ" sz="2000">
                        <a:effectLst/>
                        <a:latin typeface="Times New Roman"/>
                        <a:ea typeface="Times New Roman"/>
                      </a:endParaRPr>
                    </a:p>
                  </a:txBody>
                  <a:tcPr marL="68580" marR="68580" marT="0" marB="0">
                    <a:solidFill>
                      <a:schemeClr val="accent1">
                        <a:lumMod val="20000"/>
                        <a:lumOff val="80000"/>
                      </a:schemeClr>
                    </a:solidFill>
                  </a:tcPr>
                </a:tc>
              </a:tr>
              <a:tr h="475971">
                <a:tc>
                  <a:txBody>
                    <a:bodyPr/>
                    <a:lstStyle/>
                    <a:p>
                      <a:pPr algn="just">
                        <a:spcAft>
                          <a:spcPts val="0"/>
                        </a:spcAft>
                      </a:pPr>
                      <a:r>
                        <a:rPr lang="pt-PT" sz="2000">
                          <a:effectLst/>
                        </a:rPr>
                        <a:t>domingo</a:t>
                      </a:r>
                      <a:endParaRPr lang="cs-CZ" sz="2000">
                        <a:effectLst/>
                        <a:latin typeface="Times New Roman"/>
                        <a:ea typeface="Times New Roman"/>
                      </a:endParaRPr>
                    </a:p>
                  </a:txBody>
                  <a:tcPr marL="68580" marR="68580" marT="0" marB="0"/>
                </a:tc>
                <a:tc vMerge="1">
                  <a:txBody>
                    <a:bodyPr/>
                    <a:lstStyle/>
                    <a:p>
                      <a:endParaRPr lang="cs-CZ"/>
                    </a:p>
                  </a:txBody>
                  <a:tcPr/>
                </a:tc>
                <a:tc>
                  <a:txBody>
                    <a:bodyPr/>
                    <a:lstStyle/>
                    <a:p>
                      <a:pPr algn="ctr">
                        <a:spcAft>
                          <a:spcPts val="0"/>
                        </a:spcAft>
                      </a:pPr>
                      <a:r>
                        <a:rPr lang="pt-PT" sz="2000" b="1">
                          <a:effectLst/>
                        </a:rPr>
                        <a:t>22</a:t>
                      </a:r>
                      <a:endParaRPr lang="cs-CZ" sz="2000" b="1">
                        <a:effectLst/>
                        <a:latin typeface="Times New Roman"/>
                        <a:ea typeface="Times New Roman"/>
                      </a:endParaRPr>
                    </a:p>
                  </a:txBody>
                  <a:tcPr marL="68580" marR="68580" marT="0" marB="0">
                    <a:solidFill>
                      <a:schemeClr val="accent3">
                        <a:lumMod val="40000"/>
                        <a:lumOff val="60000"/>
                      </a:schemeClr>
                    </a:solidFill>
                  </a:tcPr>
                </a:tc>
                <a:tc>
                  <a:txBody>
                    <a:bodyPr/>
                    <a:lstStyle/>
                    <a:p>
                      <a:pPr algn="ctr">
                        <a:spcAft>
                          <a:spcPts val="0"/>
                        </a:spcAft>
                      </a:pPr>
                      <a:r>
                        <a:rPr lang="pt-PT" sz="2000">
                          <a:effectLst/>
                        </a:rPr>
                        <a:t>3</a:t>
                      </a:r>
                      <a:endParaRPr lang="cs-CZ" sz="2000">
                        <a:effectLst/>
                        <a:latin typeface="Times New Roman"/>
                        <a:ea typeface="Times New Roman"/>
                      </a:endParaRPr>
                    </a:p>
                  </a:txBody>
                  <a:tcPr marL="68580" marR="68580" marT="0" marB="0">
                    <a:solidFill>
                      <a:schemeClr val="accent3">
                        <a:lumMod val="40000"/>
                        <a:lumOff val="60000"/>
                      </a:schemeClr>
                    </a:solidFill>
                  </a:tcPr>
                </a:tc>
              </a:tr>
            </a:tbl>
          </a:graphicData>
        </a:graphic>
      </p:graphicFrame>
    </p:spTree>
    <p:extLst>
      <p:ext uri="{BB962C8B-B14F-4D97-AF65-F5344CB8AC3E}">
        <p14:creationId xmlns:p14="http://schemas.microsoft.com/office/powerpoint/2010/main" val="386454828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pt-PT" b="1"/>
              <a:t>Sintagma não preposicionado </a:t>
            </a:r>
            <a:r>
              <a:rPr lang="pt-PT" b="1" smtClean="0"/>
              <a:t/>
            </a:r>
            <a:br>
              <a:rPr lang="pt-PT" b="1" smtClean="0"/>
            </a:br>
            <a:r>
              <a:rPr lang="pt-PT" b="1" smtClean="0"/>
              <a:t>,</a:t>
            </a:r>
            <a:r>
              <a:rPr lang="pt-PT" sz="3600" b="1"/>
              <a:t>passada x-feira </a:t>
            </a:r>
            <a:r>
              <a:rPr lang="pt-PT" sz="3600" i="1"/>
              <a:t>versus</a:t>
            </a:r>
            <a:r>
              <a:rPr lang="pt-PT" sz="3600" b="1"/>
              <a:t> ,x-feira </a:t>
            </a:r>
            <a:r>
              <a:rPr lang="pt-PT" sz="3600" b="1" smtClean="0"/>
              <a:t>passada,</a:t>
            </a:r>
            <a:endParaRPr lang="cs-CZ" sz="3600"/>
          </a:p>
        </p:txBody>
      </p:sp>
      <p:graphicFrame>
        <p:nvGraphicFramePr>
          <p:cNvPr id="7" name="Zástupný symbol pro obsah 6"/>
          <p:cNvGraphicFramePr>
            <a:graphicFrameLocks noGrp="1"/>
          </p:cNvGraphicFramePr>
          <p:nvPr>
            <p:ph idx="1"/>
            <p:extLst>
              <p:ext uri="{D42A27DB-BD31-4B8C-83A1-F6EECF244321}">
                <p14:modId xmlns:p14="http://schemas.microsoft.com/office/powerpoint/2010/main" val="585030104"/>
              </p:ext>
            </p:extLst>
          </p:nvPr>
        </p:nvGraphicFramePr>
        <p:xfrm>
          <a:off x="395536" y="1628802"/>
          <a:ext cx="8352929" cy="4580411"/>
        </p:xfrm>
        <a:graphic>
          <a:graphicData uri="http://schemas.openxmlformats.org/drawingml/2006/table">
            <a:tbl>
              <a:tblPr firstRow="1" firstCol="1" bandRow="1">
                <a:tableStyleId>{5C22544A-7EE6-4342-B048-85BDC9FD1C3A}</a:tableStyleId>
              </a:tblPr>
              <a:tblGrid>
                <a:gridCol w="1463916"/>
                <a:gridCol w="1190286"/>
                <a:gridCol w="3158317"/>
                <a:gridCol w="2540410"/>
              </a:tblGrid>
              <a:tr h="504054">
                <a:tc>
                  <a:txBody>
                    <a:bodyPr/>
                    <a:lstStyle/>
                    <a:p>
                      <a:pPr algn="just">
                        <a:spcAft>
                          <a:spcPts val="0"/>
                        </a:spcAft>
                      </a:pPr>
                      <a:r>
                        <a:rPr lang="pt-PT" sz="2400">
                          <a:effectLst/>
                        </a:rPr>
                        <a:t> </a:t>
                      </a:r>
                      <a:endParaRPr lang="cs-CZ" sz="2400">
                        <a:effectLst/>
                        <a:latin typeface="Times New Roman"/>
                        <a:ea typeface="Times New Roman"/>
                      </a:endParaRPr>
                    </a:p>
                  </a:txBody>
                  <a:tcPr marL="68580" marR="68580" marT="0" marB="0"/>
                </a:tc>
                <a:tc>
                  <a:txBody>
                    <a:bodyPr/>
                    <a:lstStyle/>
                    <a:p>
                      <a:pPr algn="just">
                        <a:spcAft>
                          <a:spcPts val="0"/>
                        </a:spcAft>
                      </a:pPr>
                      <a:r>
                        <a:rPr lang="pt-PT" sz="2400">
                          <a:effectLst/>
                        </a:rPr>
                        <a:t> </a:t>
                      </a:r>
                      <a:endParaRPr lang="cs-CZ" sz="2400">
                        <a:effectLst/>
                        <a:latin typeface="Times New Roman"/>
                        <a:ea typeface="Times New Roman"/>
                      </a:endParaRPr>
                    </a:p>
                  </a:txBody>
                  <a:tcPr marL="68580" marR="68580" marT="0" marB="0"/>
                </a:tc>
                <a:tc gridSpan="2">
                  <a:txBody>
                    <a:bodyPr/>
                    <a:lstStyle/>
                    <a:p>
                      <a:pPr algn="ctr">
                        <a:spcAft>
                          <a:spcPts val="0"/>
                        </a:spcAft>
                      </a:pPr>
                      <a:r>
                        <a:rPr lang="pt-PT" sz="2400">
                          <a:effectLst/>
                        </a:rPr>
                        <a:t>número das ocorrências encontradas </a:t>
                      </a:r>
                      <a:endParaRPr lang="cs-CZ" sz="2400">
                        <a:effectLst/>
                        <a:latin typeface="Times New Roman"/>
                        <a:ea typeface="Times New Roman"/>
                      </a:endParaRPr>
                    </a:p>
                  </a:txBody>
                  <a:tcPr marL="68580" marR="68580" marT="0" marB="0"/>
                </a:tc>
                <a:tc hMerge="1">
                  <a:txBody>
                    <a:bodyPr/>
                    <a:lstStyle/>
                    <a:p>
                      <a:endParaRPr lang="cs-CZ"/>
                    </a:p>
                  </a:txBody>
                  <a:tcPr/>
                </a:tc>
              </a:tr>
              <a:tr h="436685">
                <a:tc rowSpan="2">
                  <a:txBody>
                    <a:bodyPr/>
                    <a:lstStyle/>
                    <a:p>
                      <a:pPr algn="just">
                        <a:spcAft>
                          <a:spcPts val="0"/>
                        </a:spcAft>
                      </a:pPr>
                      <a:r>
                        <a:rPr lang="pt-PT" sz="2400">
                          <a:effectLst/>
                        </a:rPr>
                        <a:t> </a:t>
                      </a:r>
                      <a:endParaRPr lang="cs-CZ" sz="2400">
                        <a:effectLst/>
                      </a:endParaRPr>
                    </a:p>
                    <a:p>
                      <a:pPr algn="just">
                        <a:spcAft>
                          <a:spcPts val="0"/>
                        </a:spcAft>
                      </a:pPr>
                      <a:r>
                        <a:rPr lang="pt-PT" sz="2400">
                          <a:effectLst/>
                        </a:rPr>
                        <a:t>x</a:t>
                      </a:r>
                      <a:endParaRPr lang="cs-CZ" sz="2400">
                        <a:effectLst/>
                        <a:latin typeface="Times New Roman"/>
                        <a:ea typeface="Times New Roman"/>
                      </a:endParaRPr>
                    </a:p>
                  </a:txBody>
                  <a:tcPr marL="68580" marR="68580" marT="0" marB="0"/>
                </a:tc>
                <a:tc rowSpan="2">
                  <a:txBody>
                    <a:bodyPr/>
                    <a:lstStyle/>
                    <a:p>
                      <a:pPr algn="just">
                        <a:spcAft>
                          <a:spcPts val="0"/>
                        </a:spcAft>
                      </a:pPr>
                      <a:r>
                        <a:rPr lang="pt-PT" sz="2400">
                          <a:effectLst/>
                        </a:rPr>
                        <a:t> </a:t>
                      </a:r>
                      <a:endParaRPr lang="cs-CZ" sz="2400">
                        <a:effectLst/>
                        <a:latin typeface="Times New Roman"/>
                        <a:ea typeface="Times New Roman"/>
                      </a:endParaRPr>
                    </a:p>
                  </a:txBody>
                  <a:tcPr marL="68580" marR="68580" marT="0" marB="0">
                    <a:solidFill>
                      <a:schemeClr val="tx2">
                        <a:lumMod val="20000"/>
                        <a:lumOff val="80000"/>
                      </a:schemeClr>
                    </a:solidFill>
                  </a:tcPr>
                </a:tc>
                <a:tc>
                  <a:txBody>
                    <a:bodyPr/>
                    <a:lstStyle/>
                    <a:p>
                      <a:pPr algn="ctr">
                        <a:spcAft>
                          <a:spcPts val="0"/>
                        </a:spcAft>
                      </a:pPr>
                      <a:r>
                        <a:rPr lang="pt-PT" sz="2400">
                          <a:effectLst/>
                        </a:rPr>
                        <a:t>,[Adj+N],</a:t>
                      </a:r>
                      <a:endParaRPr lang="cs-CZ" sz="2400">
                        <a:effectLst/>
                        <a:latin typeface="Times New Roman"/>
                        <a:ea typeface="Times New Roman"/>
                      </a:endParaRPr>
                    </a:p>
                  </a:txBody>
                  <a:tcPr marL="68580" marR="68580" marT="0" marB="0">
                    <a:solidFill>
                      <a:schemeClr val="accent1">
                        <a:lumMod val="20000"/>
                        <a:lumOff val="80000"/>
                      </a:schemeClr>
                    </a:solidFill>
                  </a:tcPr>
                </a:tc>
                <a:tc>
                  <a:txBody>
                    <a:bodyPr/>
                    <a:lstStyle/>
                    <a:p>
                      <a:pPr algn="ctr">
                        <a:spcAft>
                          <a:spcPts val="0"/>
                        </a:spcAft>
                      </a:pPr>
                      <a:r>
                        <a:rPr lang="pt-PT" sz="2400">
                          <a:effectLst/>
                        </a:rPr>
                        <a:t>,[N+Adj],</a:t>
                      </a:r>
                      <a:endParaRPr lang="cs-CZ" sz="2400">
                        <a:effectLst/>
                        <a:latin typeface="Times New Roman"/>
                        <a:ea typeface="Times New Roman"/>
                      </a:endParaRPr>
                    </a:p>
                  </a:txBody>
                  <a:tcPr marL="68580" marR="68580" marT="0" marB="0">
                    <a:solidFill>
                      <a:schemeClr val="accent3">
                        <a:lumMod val="60000"/>
                        <a:lumOff val="40000"/>
                      </a:schemeClr>
                    </a:solidFill>
                  </a:tcPr>
                </a:tc>
              </a:tr>
              <a:tr h="467595">
                <a:tc vMerge="1">
                  <a:txBody>
                    <a:bodyPr/>
                    <a:lstStyle/>
                    <a:p>
                      <a:endParaRPr lang="cs-CZ"/>
                    </a:p>
                  </a:txBody>
                  <a:tcPr/>
                </a:tc>
                <a:tc vMerge="1">
                  <a:txBody>
                    <a:bodyPr/>
                    <a:lstStyle/>
                    <a:p>
                      <a:endParaRPr lang="cs-CZ"/>
                    </a:p>
                  </a:txBody>
                  <a:tcPr/>
                </a:tc>
                <a:tc>
                  <a:txBody>
                    <a:bodyPr/>
                    <a:lstStyle/>
                    <a:p>
                      <a:pPr algn="ctr">
                        <a:spcAft>
                          <a:spcPts val="0"/>
                        </a:spcAft>
                      </a:pPr>
                      <a:r>
                        <a:rPr lang="pt-PT" sz="2400">
                          <a:effectLst/>
                        </a:rPr>
                        <a:t>,</a:t>
                      </a:r>
                      <a:r>
                        <a:rPr lang="pt-PT" sz="2400" b="1" u="sng">
                          <a:effectLst/>
                        </a:rPr>
                        <a:t>passada</a:t>
                      </a:r>
                      <a:r>
                        <a:rPr lang="pt-PT" sz="2400" b="1">
                          <a:effectLst/>
                        </a:rPr>
                        <a:t> x-feira,</a:t>
                      </a:r>
                      <a:endParaRPr lang="cs-CZ" sz="2400" b="1">
                        <a:effectLst/>
                        <a:latin typeface="Times New Roman"/>
                        <a:ea typeface="Times New Roman"/>
                      </a:endParaRPr>
                    </a:p>
                  </a:txBody>
                  <a:tcPr marL="68580" marR="68580" marT="0" marB="0">
                    <a:solidFill>
                      <a:schemeClr val="accent1">
                        <a:lumMod val="20000"/>
                        <a:lumOff val="80000"/>
                      </a:schemeClr>
                    </a:solidFill>
                  </a:tcPr>
                </a:tc>
                <a:tc>
                  <a:txBody>
                    <a:bodyPr/>
                    <a:lstStyle/>
                    <a:p>
                      <a:pPr algn="ctr">
                        <a:spcAft>
                          <a:spcPts val="0"/>
                        </a:spcAft>
                      </a:pPr>
                      <a:r>
                        <a:rPr lang="pt-PT" sz="2400">
                          <a:effectLst/>
                        </a:rPr>
                        <a:t>, x-feira </a:t>
                      </a:r>
                      <a:r>
                        <a:rPr lang="pt-PT" sz="2400" b="1" u="sng">
                          <a:effectLst/>
                        </a:rPr>
                        <a:t>passada</a:t>
                      </a:r>
                      <a:r>
                        <a:rPr lang="pt-PT" sz="2400">
                          <a:effectLst/>
                        </a:rPr>
                        <a:t>,</a:t>
                      </a:r>
                      <a:endParaRPr lang="cs-CZ" sz="2400">
                        <a:effectLst/>
                        <a:latin typeface="Times New Roman"/>
                        <a:ea typeface="Times New Roman"/>
                      </a:endParaRPr>
                    </a:p>
                  </a:txBody>
                  <a:tcPr marL="68580" marR="68580" marT="0" marB="0">
                    <a:solidFill>
                      <a:schemeClr val="accent3">
                        <a:lumMod val="60000"/>
                        <a:lumOff val="40000"/>
                      </a:schemeClr>
                    </a:solidFill>
                  </a:tcPr>
                </a:tc>
              </a:tr>
              <a:tr h="436685">
                <a:tc>
                  <a:txBody>
                    <a:bodyPr/>
                    <a:lstStyle/>
                    <a:p>
                      <a:pPr algn="just">
                        <a:spcAft>
                          <a:spcPts val="0"/>
                        </a:spcAft>
                      </a:pPr>
                      <a:r>
                        <a:rPr lang="pt-PT" sz="2400">
                          <a:effectLst/>
                        </a:rPr>
                        <a:t>2ª- </a:t>
                      </a:r>
                      <a:endParaRPr lang="cs-CZ" sz="2400">
                        <a:effectLst/>
                        <a:latin typeface="Times New Roman"/>
                        <a:ea typeface="Times New Roman"/>
                      </a:endParaRPr>
                    </a:p>
                  </a:txBody>
                  <a:tcPr marL="68580" marR="68580" marT="0" marB="0"/>
                </a:tc>
                <a:tc rowSpan="5">
                  <a:txBody>
                    <a:bodyPr/>
                    <a:lstStyle/>
                    <a:p>
                      <a:pPr algn="ctr">
                        <a:spcAft>
                          <a:spcPts val="0"/>
                        </a:spcAft>
                      </a:pPr>
                      <a:r>
                        <a:rPr lang="pt-PT" sz="2400">
                          <a:effectLst/>
                        </a:rPr>
                        <a:t> </a:t>
                      </a:r>
                      <a:endParaRPr lang="cs-CZ" sz="2400">
                        <a:effectLst/>
                      </a:endParaRPr>
                    </a:p>
                    <a:p>
                      <a:pPr algn="ctr">
                        <a:spcAft>
                          <a:spcPts val="0"/>
                        </a:spcAft>
                      </a:pPr>
                      <a:r>
                        <a:rPr lang="pt-PT" sz="2400">
                          <a:effectLst/>
                        </a:rPr>
                        <a:t> </a:t>
                      </a:r>
                      <a:endParaRPr lang="cs-CZ" sz="2400">
                        <a:effectLst/>
                      </a:endParaRPr>
                    </a:p>
                    <a:p>
                      <a:pPr algn="ctr">
                        <a:spcAft>
                          <a:spcPts val="0"/>
                        </a:spcAft>
                      </a:pPr>
                      <a:r>
                        <a:rPr lang="pt-PT" sz="2400">
                          <a:effectLst/>
                        </a:rPr>
                        <a:t>feira</a:t>
                      </a:r>
                      <a:endParaRPr lang="cs-CZ" sz="2400">
                        <a:effectLst/>
                        <a:latin typeface="Times New Roman"/>
                        <a:ea typeface="Times New Roman"/>
                      </a:endParaRPr>
                    </a:p>
                  </a:txBody>
                  <a:tcPr marL="68580" marR="68580" marT="0" marB="0">
                    <a:solidFill>
                      <a:schemeClr val="tx2">
                        <a:lumMod val="20000"/>
                        <a:lumOff val="80000"/>
                      </a:schemeClr>
                    </a:solidFill>
                  </a:tcPr>
                </a:tc>
                <a:tc>
                  <a:txBody>
                    <a:bodyPr/>
                    <a:lstStyle/>
                    <a:p>
                      <a:pPr algn="ctr">
                        <a:spcAft>
                          <a:spcPts val="0"/>
                        </a:spcAft>
                      </a:pPr>
                      <a:r>
                        <a:rPr lang="pt-PT" sz="2400">
                          <a:effectLst/>
                        </a:rPr>
                        <a:t> 0</a:t>
                      </a:r>
                      <a:endParaRPr lang="cs-CZ" sz="2400">
                        <a:effectLst/>
                        <a:latin typeface="Times New Roman"/>
                        <a:ea typeface="Times New Roman"/>
                      </a:endParaRPr>
                    </a:p>
                  </a:txBody>
                  <a:tcPr marL="68580" marR="68580" marT="0" marB="0">
                    <a:solidFill>
                      <a:schemeClr val="accent1">
                        <a:lumMod val="20000"/>
                        <a:lumOff val="80000"/>
                      </a:schemeClr>
                    </a:solidFill>
                  </a:tcPr>
                </a:tc>
                <a:tc>
                  <a:txBody>
                    <a:bodyPr/>
                    <a:lstStyle/>
                    <a:p>
                      <a:pPr algn="ctr">
                        <a:spcAft>
                          <a:spcPts val="0"/>
                        </a:spcAft>
                      </a:pPr>
                      <a:r>
                        <a:rPr lang="pt-PT" sz="2400">
                          <a:effectLst/>
                        </a:rPr>
                        <a:t>36 </a:t>
                      </a:r>
                      <a:endParaRPr lang="cs-CZ" sz="2400">
                        <a:effectLst/>
                        <a:latin typeface="Times New Roman"/>
                        <a:ea typeface="Times New Roman"/>
                      </a:endParaRPr>
                    </a:p>
                  </a:txBody>
                  <a:tcPr marL="68580" marR="68580" marT="0" marB="0">
                    <a:solidFill>
                      <a:schemeClr val="accent3">
                        <a:lumMod val="60000"/>
                        <a:lumOff val="40000"/>
                      </a:schemeClr>
                    </a:solidFill>
                  </a:tcPr>
                </a:tc>
              </a:tr>
              <a:tr h="436685">
                <a:tc>
                  <a:txBody>
                    <a:bodyPr/>
                    <a:lstStyle/>
                    <a:p>
                      <a:pPr algn="just">
                        <a:spcAft>
                          <a:spcPts val="0"/>
                        </a:spcAft>
                      </a:pPr>
                      <a:r>
                        <a:rPr lang="pt-PT" sz="2400">
                          <a:effectLst/>
                        </a:rPr>
                        <a:t>3ª- </a:t>
                      </a:r>
                      <a:endParaRPr lang="cs-CZ" sz="2400">
                        <a:effectLst/>
                        <a:latin typeface="Times New Roman"/>
                        <a:ea typeface="Times New Roman"/>
                      </a:endParaRPr>
                    </a:p>
                  </a:txBody>
                  <a:tcPr marL="68580" marR="68580" marT="0" marB="0"/>
                </a:tc>
                <a:tc vMerge="1">
                  <a:txBody>
                    <a:bodyPr/>
                    <a:lstStyle/>
                    <a:p>
                      <a:endParaRPr lang="cs-CZ"/>
                    </a:p>
                  </a:txBody>
                  <a:tcPr/>
                </a:tc>
                <a:tc>
                  <a:txBody>
                    <a:bodyPr/>
                    <a:lstStyle/>
                    <a:p>
                      <a:pPr algn="ctr">
                        <a:spcAft>
                          <a:spcPts val="0"/>
                        </a:spcAft>
                      </a:pPr>
                      <a:r>
                        <a:rPr lang="pt-PT" sz="2400">
                          <a:effectLst/>
                        </a:rPr>
                        <a:t> 0</a:t>
                      </a:r>
                      <a:endParaRPr lang="cs-CZ" sz="2400">
                        <a:effectLst/>
                        <a:latin typeface="Times New Roman"/>
                        <a:ea typeface="Times New Roman"/>
                      </a:endParaRPr>
                    </a:p>
                  </a:txBody>
                  <a:tcPr marL="68580" marR="68580" marT="0" marB="0">
                    <a:solidFill>
                      <a:schemeClr val="accent1">
                        <a:lumMod val="20000"/>
                        <a:lumOff val="80000"/>
                      </a:schemeClr>
                    </a:solidFill>
                  </a:tcPr>
                </a:tc>
                <a:tc>
                  <a:txBody>
                    <a:bodyPr/>
                    <a:lstStyle/>
                    <a:p>
                      <a:pPr algn="ctr">
                        <a:spcAft>
                          <a:spcPts val="0"/>
                        </a:spcAft>
                      </a:pPr>
                      <a:r>
                        <a:rPr lang="pt-PT" sz="2400">
                          <a:effectLst/>
                        </a:rPr>
                        <a:t> 36</a:t>
                      </a:r>
                      <a:endParaRPr lang="cs-CZ" sz="2400">
                        <a:effectLst/>
                        <a:latin typeface="Times New Roman"/>
                        <a:ea typeface="Times New Roman"/>
                      </a:endParaRPr>
                    </a:p>
                  </a:txBody>
                  <a:tcPr marL="68580" marR="68580" marT="0" marB="0">
                    <a:solidFill>
                      <a:schemeClr val="accent3">
                        <a:lumMod val="60000"/>
                        <a:lumOff val="40000"/>
                      </a:schemeClr>
                    </a:solidFill>
                  </a:tcPr>
                </a:tc>
              </a:tr>
              <a:tr h="436685">
                <a:tc>
                  <a:txBody>
                    <a:bodyPr/>
                    <a:lstStyle/>
                    <a:p>
                      <a:pPr algn="just">
                        <a:spcAft>
                          <a:spcPts val="0"/>
                        </a:spcAft>
                      </a:pPr>
                      <a:r>
                        <a:rPr lang="pt-PT" sz="2400">
                          <a:effectLst/>
                        </a:rPr>
                        <a:t>4ª- </a:t>
                      </a:r>
                      <a:endParaRPr lang="cs-CZ" sz="2400">
                        <a:effectLst/>
                        <a:latin typeface="Times New Roman"/>
                        <a:ea typeface="Times New Roman"/>
                      </a:endParaRPr>
                    </a:p>
                  </a:txBody>
                  <a:tcPr marL="68580" marR="68580" marT="0" marB="0"/>
                </a:tc>
                <a:tc vMerge="1">
                  <a:txBody>
                    <a:bodyPr/>
                    <a:lstStyle/>
                    <a:p>
                      <a:endParaRPr lang="cs-CZ"/>
                    </a:p>
                  </a:txBody>
                  <a:tcPr/>
                </a:tc>
                <a:tc>
                  <a:txBody>
                    <a:bodyPr/>
                    <a:lstStyle/>
                    <a:p>
                      <a:pPr algn="ctr">
                        <a:spcAft>
                          <a:spcPts val="0"/>
                        </a:spcAft>
                      </a:pPr>
                      <a:r>
                        <a:rPr lang="pt-PT" sz="2400">
                          <a:effectLst/>
                        </a:rPr>
                        <a:t> 0</a:t>
                      </a:r>
                      <a:endParaRPr lang="cs-CZ" sz="2400">
                        <a:effectLst/>
                        <a:latin typeface="Times New Roman"/>
                        <a:ea typeface="Times New Roman"/>
                      </a:endParaRPr>
                    </a:p>
                  </a:txBody>
                  <a:tcPr marL="68580" marR="68580" marT="0" marB="0">
                    <a:solidFill>
                      <a:schemeClr val="accent1">
                        <a:lumMod val="20000"/>
                        <a:lumOff val="80000"/>
                      </a:schemeClr>
                    </a:solidFill>
                  </a:tcPr>
                </a:tc>
                <a:tc>
                  <a:txBody>
                    <a:bodyPr/>
                    <a:lstStyle/>
                    <a:p>
                      <a:pPr algn="ctr">
                        <a:spcAft>
                          <a:spcPts val="0"/>
                        </a:spcAft>
                      </a:pPr>
                      <a:r>
                        <a:rPr lang="pt-PT" sz="2400">
                          <a:effectLst/>
                        </a:rPr>
                        <a:t> 47</a:t>
                      </a:r>
                      <a:endParaRPr lang="cs-CZ" sz="2400">
                        <a:effectLst/>
                        <a:latin typeface="Times New Roman"/>
                        <a:ea typeface="Times New Roman"/>
                      </a:endParaRPr>
                    </a:p>
                  </a:txBody>
                  <a:tcPr marL="68580" marR="68580" marT="0" marB="0">
                    <a:solidFill>
                      <a:schemeClr val="accent3">
                        <a:lumMod val="60000"/>
                        <a:lumOff val="40000"/>
                      </a:schemeClr>
                    </a:solidFill>
                  </a:tcPr>
                </a:tc>
              </a:tr>
              <a:tr h="436685">
                <a:tc>
                  <a:txBody>
                    <a:bodyPr/>
                    <a:lstStyle/>
                    <a:p>
                      <a:pPr algn="just">
                        <a:spcAft>
                          <a:spcPts val="0"/>
                        </a:spcAft>
                      </a:pPr>
                      <a:r>
                        <a:rPr lang="pt-PT" sz="2400">
                          <a:effectLst/>
                        </a:rPr>
                        <a:t>5ª- </a:t>
                      </a:r>
                      <a:endParaRPr lang="cs-CZ" sz="2400">
                        <a:effectLst/>
                        <a:latin typeface="Times New Roman"/>
                        <a:ea typeface="Times New Roman"/>
                      </a:endParaRPr>
                    </a:p>
                  </a:txBody>
                  <a:tcPr marL="68580" marR="68580" marT="0" marB="0"/>
                </a:tc>
                <a:tc vMerge="1">
                  <a:txBody>
                    <a:bodyPr/>
                    <a:lstStyle/>
                    <a:p>
                      <a:endParaRPr lang="cs-CZ"/>
                    </a:p>
                  </a:txBody>
                  <a:tcPr/>
                </a:tc>
                <a:tc>
                  <a:txBody>
                    <a:bodyPr/>
                    <a:lstStyle/>
                    <a:p>
                      <a:pPr algn="ctr">
                        <a:spcAft>
                          <a:spcPts val="0"/>
                        </a:spcAft>
                      </a:pPr>
                      <a:r>
                        <a:rPr lang="pt-PT" sz="2400">
                          <a:effectLst/>
                        </a:rPr>
                        <a:t> 0</a:t>
                      </a:r>
                      <a:endParaRPr lang="cs-CZ" sz="2400">
                        <a:effectLst/>
                        <a:latin typeface="Times New Roman"/>
                        <a:ea typeface="Times New Roman"/>
                      </a:endParaRPr>
                    </a:p>
                  </a:txBody>
                  <a:tcPr marL="68580" marR="68580" marT="0" marB="0">
                    <a:solidFill>
                      <a:schemeClr val="accent1">
                        <a:lumMod val="20000"/>
                        <a:lumOff val="80000"/>
                      </a:schemeClr>
                    </a:solidFill>
                  </a:tcPr>
                </a:tc>
                <a:tc>
                  <a:txBody>
                    <a:bodyPr/>
                    <a:lstStyle/>
                    <a:p>
                      <a:pPr algn="ctr">
                        <a:spcAft>
                          <a:spcPts val="0"/>
                        </a:spcAft>
                      </a:pPr>
                      <a:r>
                        <a:rPr lang="pt-PT" sz="2400">
                          <a:effectLst/>
                        </a:rPr>
                        <a:t> 62</a:t>
                      </a:r>
                      <a:endParaRPr lang="cs-CZ" sz="2400">
                        <a:effectLst/>
                        <a:latin typeface="Times New Roman"/>
                        <a:ea typeface="Times New Roman"/>
                      </a:endParaRPr>
                    </a:p>
                  </a:txBody>
                  <a:tcPr marL="68580" marR="68580" marT="0" marB="0">
                    <a:solidFill>
                      <a:schemeClr val="accent3">
                        <a:lumMod val="60000"/>
                        <a:lumOff val="40000"/>
                      </a:schemeClr>
                    </a:solidFill>
                  </a:tcPr>
                </a:tc>
              </a:tr>
              <a:tr h="436685">
                <a:tc>
                  <a:txBody>
                    <a:bodyPr/>
                    <a:lstStyle/>
                    <a:p>
                      <a:pPr algn="just">
                        <a:spcAft>
                          <a:spcPts val="0"/>
                        </a:spcAft>
                      </a:pPr>
                      <a:r>
                        <a:rPr lang="pt-PT" sz="2400">
                          <a:effectLst/>
                        </a:rPr>
                        <a:t>6ª- </a:t>
                      </a:r>
                      <a:endParaRPr lang="cs-CZ" sz="2400">
                        <a:effectLst/>
                        <a:latin typeface="Times New Roman"/>
                        <a:ea typeface="Times New Roman"/>
                      </a:endParaRPr>
                    </a:p>
                  </a:txBody>
                  <a:tcPr marL="68580" marR="68580" marT="0" marB="0"/>
                </a:tc>
                <a:tc vMerge="1">
                  <a:txBody>
                    <a:bodyPr/>
                    <a:lstStyle/>
                    <a:p>
                      <a:endParaRPr lang="cs-CZ"/>
                    </a:p>
                  </a:txBody>
                  <a:tcPr/>
                </a:tc>
                <a:tc>
                  <a:txBody>
                    <a:bodyPr/>
                    <a:lstStyle/>
                    <a:p>
                      <a:pPr>
                        <a:spcAft>
                          <a:spcPts val="0"/>
                        </a:spcAft>
                        <a:tabLst>
                          <a:tab pos="437515" algn="l"/>
                          <a:tab pos="554355" algn="ctr"/>
                        </a:tabLst>
                      </a:pPr>
                      <a:r>
                        <a:rPr lang="pt-PT" sz="2400">
                          <a:effectLst/>
                        </a:rPr>
                        <a:t>	      </a:t>
                      </a:r>
                      <a:r>
                        <a:rPr lang="pt-PT" sz="2400" smtClean="0">
                          <a:effectLst/>
                        </a:rPr>
                        <a:t>         0</a:t>
                      </a:r>
                      <a:endParaRPr lang="cs-CZ" sz="2400">
                        <a:effectLst/>
                        <a:latin typeface="Times New Roman"/>
                        <a:ea typeface="Times New Roman"/>
                      </a:endParaRPr>
                    </a:p>
                  </a:txBody>
                  <a:tcPr marL="68580" marR="68580" marT="0" marB="0">
                    <a:solidFill>
                      <a:schemeClr val="accent1">
                        <a:lumMod val="20000"/>
                        <a:lumOff val="80000"/>
                      </a:schemeClr>
                    </a:solidFill>
                  </a:tcPr>
                </a:tc>
                <a:tc>
                  <a:txBody>
                    <a:bodyPr/>
                    <a:lstStyle/>
                    <a:p>
                      <a:pPr algn="ctr">
                        <a:spcAft>
                          <a:spcPts val="0"/>
                        </a:spcAft>
                      </a:pPr>
                      <a:r>
                        <a:rPr lang="pt-PT" sz="2400">
                          <a:effectLst/>
                        </a:rPr>
                        <a:t> 71</a:t>
                      </a:r>
                      <a:endParaRPr lang="cs-CZ" sz="2400">
                        <a:effectLst/>
                        <a:latin typeface="Times New Roman"/>
                        <a:ea typeface="Times New Roman"/>
                      </a:endParaRPr>
                    </a:p>
                  </a:txBody>
                  <a:tcPr marL="68580" marR="68580" marT="0" marB="0">
                    <a:solidFill>
                      <a:schemeClr val="accent3">
                        <a:lumMod val="60000"/>
                        <a:lumOff val="40000"/>
                      </a:schemeClr>
                    </a:solidFill>
                  </a:tcPr>
                </a:tc>
              </a:tr>
              <a:tr h="436685">
                <a:tc>
                  <a:txBody>
                    <a:bodyPr/>
                    <a:lstStyle/>
                    <a:p>
                      <a:pPr algn="just">
                        <a:spcAft>
                          <a:spcPts val="0"/>
                        </a:spcAft>
                      </a:pPr>
                      <a:r>
                        <a:rPr lang="pt-PT" sz="2400">
                          <a:effectLst/>
                        </a:rPr>
                        <a:t>sábado</a:t>
                      </a:r>
                      <a:endParaRPr lang="cs-CZ" sz="2400">
                        <a:effectLst/>
                        <a:latin typeface="Times New Roman"/>
                        <a:ea typeface="Times New Roman"/>
                      </a:endParaRPr>
                    </a:p>
                  </a:txBody>
                  <a:tcPr marL="68580" marR="68580" marT="0" marB="0"/>
                </a:tc>
                <a:tc rowSpan="2">
                  <a:txBody>
                    <a:bodyPr/>
                    <a:lstStyle/>
                    <a:p>
                      <a:pPr algn="ctr">
                        <a:spcAft>
                          <a:spcPts val="0"/>
                        </a:spcAft>
                      </a:pPr>
                      <a:r>
                        <a:rPr lang="pt-PT" sz="2400">
                          <a:effectLst/>
                        </a:rPr>
                        <a:t> </a:t>
                      </a:r>
                      <a:endParaRPr lang="cs-CZ" sz="2400">
                        <a:effectLst/>
                        <a:latin typeface="Times New Roman"/>
                        <a:ea typeface="Times New Roman"/>
                      </a:endParaRPr>
                    </a:p>
                  </a:txBody>
                  <a:tcPr marL="68580" marR="68580" marT="0" marB="0">
                    <a:solidFill>
                      <a:schemeClr val="tx2">
                        <a:lumMod val="20000"/>
                        <a:lumOff val="80000"/>
                      </a:schemeClr>
                    </a:solidFill>
                  </a:tcPr>
                </a:tc>
                <a:tc>
                  <a:txBody>
                    <a:bodyPr/>
                    <a:lstStyle/>
                    <a:p>
                      <a:pPr algn="ctr">
                        <a:spcAft>
                          <a:spcPts val="0"/>
                        </a:spcAft>
                      </a:pPr>
                      <a:r>
                        <a:rPr lang="pt-PT" sz="2400">
                          <a:effectLst/>
                        </a:rPr>
                        <a:t> 1</a:t>
                      </a:r>
                      <a:endParaRPr lang="cs-CZ" sz="2400">
                        <a:effectLst/>
                        <a:latin typeface="Times New Roman"/>
                        <a:ea typeface="Times New Roman"/>
                      </a:endParaRPr>
                    </a:p>
                  </a:txBody>
                  <a:tcPr marL="68580" marR="68580" marT="0" marB="0">
                    <a:solidFill>
                      <a:schemeClr val="accent3">
                        <a:lumMod val="40000"/>
                        <a:lumOff val="60000"/>
                      </a:schemeClr>
                    </a:solidFill>
                  </a:tcPr>
                </a:tc>
                <a:tc>
                  <a:txBody>
                    <a:bodyPr/>
                    <a:lstStyle/>
                    <a:p>
                      <a:pPr algn="ctr">
                        <a:spcAft>
                          <a:spcPts val="0"/>
                        </a:spcAft>
                      </a:pPr>
                      <a:r>
                        <a:rPr lang="pt-PT" sz="2400">
                          <a:effectLst/>
                        </a:rPr>
                        <a:t> 84</a:t>
                      </a:r>
                      <a:endParaRPr lang="cs-CZ" sz="2400">
                        <a:effectLst/>
                        <a:latin typeface="Times New Roman"/>
                        <a:ea typeface="Times New Roman"/>
                      </a:endParaRPr>
                    </a:p>
                  </a:txBody>
                  <a:tcPr marL="68580" marR="68580" marT="0" marB="0">
                    <a:solidFill>
                      <a:schemeClr val="accent3">
                        <a:lumMod val="60000"/>
                        <a:lumOff val="40000"/>
                      </a:schemeClr>
                    </a:solidFill>
                  </a:tcPr>
                </a:tc>
              </a:tr>
              <a:tr h="551967">
                <a:tc>
                  <a:txBody>
                    <a:bodyPr/>
                    <a:lstStyle/>
                    <a:p>
                      <a:pPr algn="just">
                        <a:spcAft>
                          <a:spcPts val="0"/>
                        </a:spcAft>
                      </a:pPr>
                      <a:r>
                        <a:rPr lang="pt-PT" sz="2400">
                          <a:effectLst/>
                        </a:rPr>
                        <a:t>domingo</a:t>
                      </a:r>
                      <a:endParaRPr lang="cs-CZ" sz="2400">
                        <a:effectLst/>
                        <a:latin typeface="Times New Roman"/>
                        <a:ea typeface="Times New Roman"/>
                      </a:endParaRPr>
                    </a:p>
                  </a:txBody>
                  <a:tcPr marL="68580" marR="68580" marT="0" marB="0"/>
                </a:tc>
                <a:tc vMerge="1">
                  <a:txBody>
                    <a:bodyPr/>
                    <a:lstStyle/>
                    <a:p>
                      <a:endParaRPr lang="cs-CZ"/>
                    </a:p>
                  </a:txBody>
                  <a:tcPr/>
                </a:tc>
                <a:tc>
                  <a:txBody>
                    <a:bodyPr/>
                    <a:lstStyle/>
                    <a:p>
                      <a:pPr algn="ctr">
                        <a:spcAft>
                          <a:spcPts val="0"/>
                        </a:spcAft>
                      </a:pPr>
                      <a:r>
                        <a:rPr lang="pt-PT" sz="2400">
                          <a:effectLst/>
                        </a:rPr>
                        <a:t> 0</a:t>
                      </a:r>
                      <a:endParaRPr lang="cs-CZ" sz="2400">
                        <a:effectLst/>
                        <a:latin typeface="Times New Roman"/>
                        <a:ea typeface="Times New Roman"/>
                      </a:endParaRPr>
                    </a:p>
                  </a:txBody>
                  <a:tcPr marL="68580" marR="68580" marT="0" marB="0">
                    <a:solidFill>
                      <a:schemeClr val="accent1">
                        <a:lumMod val="20000"/>
                        <a:lumOff val="80000"/>
                      </a:schemeClr>
                    </a:solidFill>
                  </a:tcPr>
                </a:tc>
                <a:tc>
                  <a:txBody>
                    <a:bodyPr/>
                    <a:lstStyle/>
                    <a:p>
                      <a:pPr algn="ctr">
                        <a:spcAft>
                          <a:spcPts val="0"/>
                        </a:spcAft>
                      </a:pPr>
                      <a:r>
                        <a:rPr lang="pt-PT" sz="2400">
                          <a:effectLst/>
                        </a:rPr>
                        <a:t> 72</a:t>
                      </a:r>
                      <a:endParaRPr lang="cs-CZ" sz="2400">
                        <a:effectLst/>
                        <a:latin typeface="Times New Roman"/>
                        <a:ea typeface="Times New Roman"/>
                      </a:endParaRPr>
                    </a:p>
                  </a:txBody>
                  <a:tcPr marL="68580" marR="68580" marT="0" marB="0">
                    <a:solidFill>
                      <a:schemeClr val="accent3">
                        <a:lumMod val="60000"/>
                        <a:lumOff val="40000"/>
                      </a:schemeClr>
                    </a:solidFill>
                  </a:tcPr>
                </a:tc>
              </a:tr>
            </a:tbl>
          </a:graphicData>
        </a:graphic>
      </p:graphicFrame>
    </p:spTree>
    <p:extLst>
      <p:ext uri="{BB962C8B-B14F-4D97-AF65-F5344CB8AC3E}">
        <p14:creationId xmlns:p14="http://schemas.microsoft.com/office/powerpoint/2010/main" val="193968816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lvl="1" algn="ctr" rtl="0">
              <a:spcBef>
                <a:spcPct val="0"/>
              </a:spcBef>
            </a:pPr>
            <a:r>
              <a:rPr lang="pt-PT" sz="4000" b="1" smtClean="0">
                <a:solidFill>
                  <a:schemeClr val="tx2">
                    <a:lumMod val="60000"/>
                    <a:lumOff val="40000"/>
                  </a:schemeClr>
                </a:solidFill>
              </a:rPr>
              <a:t>Análise aspetual</a:t>
            </a:r>
            <a:r>
              <a:rPr lang="cs-CZ" sz="4000" smtClean="0"/>
              <a:t/>
            </a:r>
            <a:br>
              <a:rPr lang="cs-CZ" sz="4000" smtClean="0"/>
            </a:br>
            <a:endParaRPr lang="cs-CZ" sz="4000"/>
          </a:p>
        </p:txBody>
      </p:sp>
      <p:sp>
        <p:nvSpPr>
          <p:cNvPr id="3" name="Zástupný symbol pro obsah 2"/>
          <p:cNvSpPr>
            <a:spLocks noGrp="1"/>
          </p:cNvSpPr>
          <p:nvPr>
            <p:ph idx="1"/>
          </p:nvPr>
        </p:nvSpPr>
        <p:spPr/>
        <p:txBody>
          <a:bodyPr>
            <a:noAutofit/>
          </a:bodyPr>
          <a:lstStyle/>
          <a:p>
            <a:pPr marL="0" indent="0">
              <a:buNone/>
            </a:pPr>
            <a:r>
              <a:rPr lang="pt-PT" sz="2800" smtClean="0"/>
              <a:t>singularidade oposta à  </a:t>
            </a:r>
            <a:r>
              <a:rPr lang="pt-PT" sz="2800" b="1"/>
              <a:t>pluralidade das ocorrências </a:t>
            </a:r>
            <a:r>
              <a:rPr lang="pt-PT" sz="2800"/>
              <a:t>da predicação </a:t>
            </a:r>
            <a:endParaRPr lang="pt-PT" sz="2800" smtClean="0"/>
          </a:p>
          <a:p>
            <a:pPr marL="0" indent="0">
              <a:buNone/>
            </a:pPr>
            <a:endParaRPr lang="pt-PT" sz="2800"/>
          </a:p>
          <a:p>
            <a:pPr marL="0" indent="0">
              <a:buNone/>
            </a:pPr>
            <a:r>
              <a:rPr lang="pt-PT" sz="2800" smtClean="0">
                <a:solidFill>
                  <a:srgbClr val="FF0000"/>
                </a:solidFill>
              </a:rPr>
              <a:t>ITERATIVO</a:t>
            </a:r>
            <a:r>
              <a:rPr lang="pt-PT" sz="2800">
                <a:solidFill>
                  <a:srgbClr val="FF0000"/>
                </a:solidFill>
              </a:rPr>
              <a:t>:		</a:t>
            </a:r>
            <a:r>
              <a:rPr lang="pt-PT" sz="2800" i="1">
                <a:solidFill>
                  <a:srgbClr val="FF0000"/>
                </a:solidFill>
              </a:rPr>
              <a:t>Este mês, vamos à piscina </a:t>
            </a:r>
            <a:r>
              <a:rPr lang="pt-PT" sz="2800" b="1" i="1">
                <a:solidFill>
                  <a:srgbClr val="FF0000"/>
                </a:solidFill>
              </a:rPr>
              <a:t>às sextas</a:t>
            </a:r>
            <a:r>
              <a:rPr lang="pt-PT" sz="2800" i="1">
                <a:solidFill>
                  <a:srgbClr val="FF0000"/>
                </a:solidFill>
              </a:rPr>
              <a:t>.</a:t>
            </a:r>
            <a:r>
              <a:rPr lang="pt-PT" sz="2800">
                <a:solidFill>
                  <a:srgbClr val="FF0000"/>
                </a:solidFill>
              </a:rPr>
              <a:t> </a:t>
            </a:r>
            <a:endParaRPr lang="cs-CZ" sz="2800">
              <a:solidFill>
                <a:srgbClr val="FF0000"/>
              </a:solidFill>
            </a:endParaRPr>
          </a:p>
          <a:p>
            <a:pPr marL="0" lvl="0" indent="0">
              <a:buNone/>
            </a:pPr>
            <a:r>
              <a:rPr lang="pt-PT" sz="2800">
                <a:solidFill>
                  <a:schemeClr val="tx2">
                    <a:lumMod val="60000"/>
                    <a:lumOff val="40000"/>
                  </a:schemeClr>
                </a:solidFill>
              </a:rPr>
              <a:t>FREQUENTATIVO:	</a:t>
            </a:r>
            <a:r>
              <a:rPr lang="pt-PT" sz="2800" b="1" i="1">
                <a:solidFill>
                  <a:schemeClr val="tx2">
                    <a:lumMod val="60000"/>
                    <a:lumOff val="40000"/>
                  </a:schemeClr>
                </a:solidFill>
              </a:rPr>
              <a:t>Aos domingos</a:t>
            </a:r>
            <a:r>
              <a:rPr lang="pt-PT" sz="2800" i="1">
                <a:solidFill>
                  <a:schemeClr val="tx2">
                    <a:lumMod val="60000"/>
                    <a:lumOff val="40000"/>
                  </a:schemeClr>
                </a:solidFill>
              </a:rPr>
              <a:t> almoçamos fora</a:t>
            </a:r>
            <a:r>
              <a:rPr lang="pt-PT" sz="2800">
                <a:solidFill>
                  <a:schemeClr val="tx2">
                    <a:lumMod val="60000"/>
                    <a:lumOff val="40000"/>
                  </a:schemeClr>
                </a:solidFill>
              </a:rPr>
              <a:t>.</a:t>
            </a:r>
            <a:endParaRPr lang="cs-CZ" sz="2800">
              <a:solidFill>
                <a:schemeClr val="tx2">
                  <a:lumMod val="60000"/>
                  <a:lumOff val="40000"/>
                </a:schemeClr>
              </a:solidFill>
            </a:endParaRPr>
          </a:p>
          <a:p>
            <a:pPr marL="0" lvl="0" indent="0">
              <a:buNone/>
            </a:pPr>
            <a:r>
              <a:rPr lang="pt-PT" sz="2800">
                <a:solidFill>
                  <a:srgbClr val="7030A0"/>
                </a:solidFill>
              </a:rPr>
              <a:t>HABITUAL:  	</a:t>
            </a:r>
            <a:r>
              <a:rPr lang="pt-PT" sz="2800" smtClean="0">
                <a:solidFill>
                  <a:srgbClr val="7030A0"/>
                </a:solidFill>
              </a:rPr>
              <a:t>	</a:t>
            </a:r>
            <a:r>
              <a:rPr lang="pt-PT" sz="2800" i="1" smtClean="0">
                <a:solidFill>
                  <a:srgbClr val="7030A0"/>
                </a:solidFill>
              </a:rPr>
              <a:t>É </a:t>
            </a:r>
            <a:r>
              <a:rPr lang="pt-PT" sz="2800" i="1">
                <a:solidFill>
                  <a:srgbClr val="7030A0"/>
                </a:solidFill>
              </a:rPr>
              <a:t>costume ela vir </a:t>
            </a:r>
            <a:r>
              <a:rPr lang="pt-PT" sz="2800" b="1" i="1" smtClean="0">
                <a:solidFill>
                  <a:srgbClr val="7030A0"/>
                </a:solidFill>
              </a:rPr>
              <a:t>à terça-</a:t>
            </a:r>
            <a:r>
              <a:rPr lang="pt-PT" sz="2800" b="1" i="1">
                <a:solidFill>
                  <a:srgbClr val="7030A0"/>
                </a:solidFill>
              </a:rPr>
              <a:t>	</a:t>
            </a:r>
            <a:r>
              <a:rPr lang="pt-PT" sz="2800" b="1" i="1" smtClean="0">
                <a:solidFill>
                  <a:srgbClr val="7030A0"/>
                </a:solidFill>
              </a:rPr>
              <a:t>feira</a:t>
            </a:r>
            <a:r>
              <a:rPr lang="pt-PT" sz="2800" b="1" i="1"/>
              <a:t>.</a:t>
            </a:r>
            <a:r>
              <a:rPr lang="pt-PT" sz="2800" i="1"/>
              <a:t> </a:t>
            </a:r>
            <a:endParaRPr lang="cs-CZ" sz="2800"/>
          </a:p>
          <a:p>
            <a:pPr marL="0" indent="0">
              <a:buNone/>
            </a:pPr>
            <a:r>
              <a:rPr lang="pt-PT" sz="2800">
                <a:solidFill>
                  <a:schemeClr val="accent3">
                    <a:lumMod val="75000"/>
                  </a:schemeClr>
                </a:solidFill>
              </a:rPr>
              <a:t>GNÓMICO:		</a:t>
            </a:r>
            <a:r>
              <a:rPr lang="pt-PT" sz="2800" i="1">
                <a:solidFill>
                  <a:schemeClr val="accent3">
                    <a:lumMod val="75000"/>
                  </a:schemeClr>
                </a:solidFill>
              </a:rPr>
              <a:t>Talvez chore</a:t>
            </a:r>
            <a:r>
              <a:rPr lang="pt-PT" sz="2800">
                <a:solidFill>
                  <a:schemeClr val="accent3">
                    <a:lumMod val="75000"/>
                  </a:schemeClr>
                </a:solidFill>
              </a:rPr>
              <a:t> </a:t>
            </a:r>
            <a:r>
              <a:rPr lang="pt-PT" sz="2800" b="1" i="1">
                <a:solidFill>
                  <a:schemeClr val="accent3">
                    <a:lumMod val="75000"/>
                  </a:schemeClr>
                </a:solidFill>
              </a:rPr>
              <a:t>ao domingo</a:t>
            </a:r>
            <a:r>
              <a:rPr lang="pt-PT" sz="2800">
                <a:solidFill>
                  <a:schemeClr val="accent3">
                    <a:lumMod val="75000"/>
                  </a:schemeClr>
                </a:solidFill>
              </a:rPr>
              <a:t> </a:t>
            </a:r>
            <a:r>
              <a:rPr lang="pt-PT" sz="2800" i="1">
                <a:solidFill>
                  <a:schemeClr val="accent3">
                    <a:lumMod val="75000"/>
                  </a:schemeClr>
                </a:solidFill>
              </a:rPr>
              <a:t>o que ri </a:t>
            </a:r>
            <a:r>
              <a:rPr lang="pt-PT" sz="2800" b="1" i="1">
                <a:solidFill>
                  <a:schemeClr val="accent3">
                    <a:lumMod val="75000"/>
                  </a:schemeClr>
                </a:solidFill>
              </a:rPr>
              <a:t>à </a:t>
            </a:r>
            <a:endParaRPr lang="pt-PT" sz="2800" b="1" i="1" smtClean="0">
              <a:solidFill>
                <a:schemeClr val="accent3">
                  <a:lumMod val="75000"/>
                </a:schemeClr>
              </a:solidFill>
            </a:endParaRPr>
          </a:p>
          <a:p>
            <a:pPr marL="0" indent="0">
              <a:buNone/>
            </a:pPr>
            <a:r>
              <a:rPr lang="pt-PT" sz="2800" b="1" i="1">
                <a:solidFill>
                  <a:schemeClr val="accent3">
                    <a:lumMod val="75000"/>
                  </a:schemeClr>
                </a:solidFill>
              </a:rPr>
              <a:t>	</a:t>
            </a:r>
            <a:r>
              <a:rPr lang="pt-PT" sz="2800" b="1" i="1" smtClean="0">
                <a:solidFill>
                  <a:schemeClr val="accent3">
                    <a:lumMod val="75000"/>
                  </a:schemeClr>
                </a:solidFill>
              </a:rPr>
              <a:t>		sexta-feira</a:t>
            </a:r>
          </a:p>
          <a:p>
            <a:pPr marL="0" indent="0">
              <a:buNone/>
            </a:pPr>
            <a:endParaRPr lang="pt-PT" sz="2800" b="1" i="1">
              <a:solidFill>
                <a:schemeClr val="accent3">
                  <a:lumMod val="75000"/>
                </a:schemeClr>
              </a:solidFill>
            </a:endParaRPr>
          </a:p>
          <a:p>
            <a:pPr marL="0" indent="0">
              <a:buNone/>
            </a:pPr>
            <a:r>
              <a:rPr lang="cs-CZ" sz="2800" smtClean="0"/>
              <a:t> </a:t>
            </a:r>
            <a:endParaRPr lang="cs-CZ" sz="2800"/>
          </a:p>
        </p:txBody>
      </p:sp>
    </p:spTree>
    <p:extLst>
      <p:ext uri="{BB962C8B-B14F-4D97-AF65-F5344CB8AC3E}">
        <p14:creationId xmlns:p14="http://schemas.microsoft.com/office/powerpoint/2010/main" val="1451977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125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125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125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125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125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wipe(down)">
                                      <p:cBhvr>
                                        <p:cTn id="37" dur="125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pt-PT" b="1" smtClean="0">
                <a:solidFill>
                  <a:schemeClr val="accent2">
                    <a:lumMod val="60000"/>
                    <a:lumOff val="40000"/>
                  </a:schemeClr>
                </a:solidFill>
              </a:rPr>
              <a:t>pluralidade das ocorrências</a:t>
            </a:r>
            <a:r>
              <a:rPr lang="pt-PT" smtClean="0"/>
              <a:t/>
            </a:r>
            <a:br>
              <a:rPr lang="pt-PT" smtClean="0"/>
            </a:br>
            <a:r>
              <a:rPr lang="pt-PT" b="1" smtClean="0">
                <a:solidFill>
                  <a:schemeClr val="tx2">
                    <a:lumMod val="60000"/>
                    <a:lumOff val="40000"/>
                  </a:schemeClr>
                </a:solidFill>
              </a:rPr>
              <a:t>iteridade, frequência e habitualidade </a:t>
            </a:r>
            <a:endParaRPr lang="cs-CZ" b="1">
              <a:solidFill>
                <a:schemeClr val="tx2">
                  <a:lumMod val="60000"/>
                  <a:lumOff val="40000"/>
                </a:schemeClr>
              </a:solidFill>
            </a:endParaRPr>
          </a:p>
        </p:txBody>
      </p:sp>
      <p:sp>
        <p:nvSpPr>
          <p:cNvPr id="3" name="Zástupný symbol pro obsah 2"/>
          <p:cNvSpPr>
            <a:spLocks noGrp="1"/>
          </p:cNvSpPr>
          <p:nvPr>
            <p:ph idx="1"/>
          </p:nvPr>
        </p:nvSpPr>
        <p:spPr/>
        <p:txBody>
          <a:bodyPr>
            <a:normAutofit fontScale="77500" lnSpcReduction="20000"/>
          </a:bodyPr>
          <a:lstStyle/>
          <a:p>
            <a:pPr marL="0" indent="0" algn="just">
              <a:buNone/>
            </a:pPr>
            <a:endParaRPr lang="pt-PT" b="1" smtClean="0"/>
          </a:p>
          <a:p>
            <a:pPr marL="0" indent="0" algn="just">
              <a:buNone/>
            </a:pPr>
            <a:r>
              <a:rPr lang="pt-PT" b="1" smtClean="0"/>
              <a:t>[N]</a:t>
            </a:r>
            <a:r>
              <a:rPr lang="pt-PT"/>
              <a:t> </a:t>
            </a:r>
            <a:r>
              <a:rPr lang="pt-PT" smtClean="0"/>
              <a:t> 		</a:t>
            </a:r>
            <a:r>
              <a:rPr lang="pt-PT" b="1" i="1" smtClean="0"/>
              <a:t>Quarta</a:t>
            </a:r>
            <a:r>
              <a:rPr lang="pt-PT" smtClean="0"/>
              <a:t> </a:t>
            </a:r>
            <a:r>
              <a:rPr lang="pt-PT" i="1"/>
              <a:t>é o seu dia de ir às aulas de informática.</a:t>
            </a:r>
            <a:r>
              <a:rPr lang="pt-PT"/>
              <a:t> </a:t>
            </a:r>
            <a:endParaRPr lang="pt-PT" smtClean="0"/>
          </a:p>
          <a:p>
            <a:pPr marL="0" indent="0" algn="just">
              <a:buNone/>
            </a:pPr>
            <a:endParaRPr lang="cs-CZ"/>
          </a:p>
          <a:p>
            <a:pPr marL="0" indent="0" algn="just">
              <a:buNone/>
            </a:pPr>
            <a:r>
              <a:rPr lang="pt-PT" b="1" smtClean="0"/>
              <a:t>[Det+N] 	</a:t>
            </a:r>
            <a:r>
              <a:rPr lang="pt-PT" b="1" i="1" smtClean="0"/>
              <a:t>A </a:t>
            </a:r>
            <a:r>
              <a:rPr lang="pt-PT" b="1" i="1"/>
              <a:t>quarta</a:t>
            </a:r>
            <a:r>
              <a:rPr lang="pt-PT" i="1"/>
              <a:t> é o dia da semana em que ela tem </a:t>
            </a:r>
            <a:endParaRPr lang="pt-PT" i="1" smtClean="0"/>
          </a:p>
          <a:p>
            <a:pPr marL="0" indent="0" algn="just">
              <a:buNone/>
            </a:pPr>
            <a:r>
              <a:rPr lang="pt-PT" i="1" smtClean="0"/>
              <a:t>		aulas </a:t>
            </a:r>
            <a:r>
              <a:rPr lang="pt-PT" i="1"/>
              <a:t>de informática</a:t>
            </a:r>
            <a:r>
              <a:rPr lang="pt-PT"/>
              <a:t>.</a:t>
            </a:r>
            <a:endParaRPr lang="cs-CZ"/>
          </a:p>
          <a:p>
            <a:pPr marL="0" indent="0" algn="just">
              <a:buNone/>
            </a:pPr>
            <a:r>
              <a:rPr lang="pt-PT" b="1"/>
              <a:t> </a:t>
            </a:r>
            <a:endParaRPr lang="cs-CZ" b="1"/>
          </a:p>
          <a:p>
            <a:pPr marL="0" indent="0" algn="just">
              <a:buNone/>
            </a:pPr>
            <a:r>
              <a:rPr lang="pt-PT" b="1" smtClean="0"/>
              <a:t>[</a:t>
            </a:r>
            <a:r>
              <a:rPr lang="pt-PT" b="1"/>
              <a:t>Prep+Det+N] </a:t>
            </a:r>
            <a:r>
              <a:rPr lang="pt-PT" b="1" smtClean="0"/>
              <a:t> </a:t>
            </a:r>
            <a:r>
              <a:rPr lang="pt-PT" i="1" smtClean="0"/>
              <a:t>Tem </a:t>
            </a:r>
            <a:r>
              <a:rPr lang="pt-PT" i="1"/>
              <a:t>aulas de música </a:t>
            </a:r>
            <a:r>
              <a:rPr lang="pt-PT" b="1" i="1"/>
              <a:t>à quinta-feira</a:t>
            </a:r>
            <a:r>
              <a:rPr lang="pt-PT" i="1"/>
              <a:t> à tarde</a:t>
            </a:r>
            <a:r>
              <a:rPr lang="pt-PT"/>
              <a:t>. </a:t>
            </a:r>
            <a:endParaRPr lang="cs-CZ"/>
          </a:p>
          <a:p>
            <a:pPr marL="0" indent="0" algn="just">
              <a:buNone/>
            </a:pPr>
            <a:endParaRPr lang="pt-PT" smtClean="0"/>
          </a:p>
          <a:p>
            <a:pPr marL="0" indent="0" algn="just">
              <a:buNone/>
            </a:pPr>
            <a:r>
              <a:rPr lang="pt-PT" b="1" smtClean="0"/>
              <a:t>[</a:t>
            </a:r>
            <a:r>
              <a:rPr lang="pt-PT" b="1"/>
              <a:t>Prep+Det+N+N] </a:t>
            </a:r>
            <a:r>
              <a:rPr lang="pt-PT" b="1" i="1" smtClean="0"/>
              <a:t>Às </a:t>
            </a:r>
            <a:r>
              <a:rPr lang="pt-PT" b="1" i="1"/>
              <a:t>quintas-feiras</a:t>
            </a:r>
            <a:r>
              <a:rPr lang="pt-PT" i="1"/>
              <a:t>  tem aulas de música.</a:t>
            </a:r>
            <a:endParaRPr lang="cs-CZ"/>
          </a:p>
          <a:p>
            <a:pPr marL="0" indent="0" algn="just">
              <a:buNone/>
            </a:pPr>
            <a:endParaRPr lang="pt-PT"/>
          </a:p>
          <a:p>
            <a:pPr marL="0" indent="0" algn="just">
              <a:buNone/>
            </a:pPr>
            <a:r>
              <a:rPr lang="pt-PT" b="1" smtClean="0"/>
              <a:t>N</a:t>
            </a:r>
            <a:r>
              <a:rPr lang="pt-PT" b="1"/>
              <a:t>+[Prep+Det+N]  </a:t>
            </a:r>
            <a:r>
              <a:rPr lang="pt-PT" i="1" smtClean="0"/>
              <a:t>reunião</a:t>
            </a:r>
            <a:r>
              <a:rPr lang="pt-PT" smtClean="0"/>
              <a:t> </a:t>
            </a:r>
            <a:r>
              <a:rPr lang="pt-PT" b="1" i="1"/>
              <a:t>das</a:t>
            </a:r>
            <a:r>
              <a:rPr lang="pt-PT" i="1"/>
              <a:t> segundas-feiras</a:t>
            </a:r>
            <a:r>
              <a:rPr lang="pt-PT"/>
              <a:t> 		 </a:t>
            </a:r>
            <a:r>
              <a:rPr lang="pt-PT" i="1"/>
              <a:t> </a:t>
            </a:r>
            <a:r>
              <a:rPr lang="pt-PT"/>
              <a:t> </a:t>
            </a:r>
            <a:endParaRPr lang="cs-CZ"/>
          </a:p>
          <a:p>
            <a:endParaRPr lang="cs-CZ"/>
          </a:p>
        </p:txBody>
      </p:sp>
    </p:spTree>
    <p:extLst>
      <p:ext uri="{BB962C8B-B14F-4D97-AF65-F5344CB8AC3E}">
        <p14:creationId xmlns:p14="http://schemas.microsoft.com/office/powerpoint/2010/main" val="2225359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wipe(down)">
                                      <p:cBhvr>
                                        <p:cTn id="32" dur="500"/>
                                        <p:tgtEl>
                                          <p:spTgt spid="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wipe(down)">
                                      <p:cBhvr>
                                        <p:cTn id="3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t-PT" b="1" i="1" smtClean="0">
                <a:solidFill>
                  <a:schemeClr val="accent3">
                    <a:lumMod val="60000"/>
                    <a:lumOff val="40000"/>
                  </a:schemeClr>
                </a:solidFill>
              </a:rPr>
              <a:t>aspeto gnómico</a:t>
            </a:r>
            <a:endParaRPr lang="cs-CZ" b="1" i="1">
              <a:solidFill>
                <a:schemeClr val="accent3">
                  <a:lumMod val="60000"/>
                  <a:lumOff val="40000"/>
                </a:schemeClr>
              </a:solidFill>
            </a:endParaRPr>
          </a:p>
        </p:txBody>
      </p:sp>
      <p:sp>
        <p:nvSpPr>
          <p:cNvPr id="3" name="Zástupný symbol pro obsah 2"/>
          <p:cNvSpPr>
            <a:spLocks noGrp="1"/>
          </p:cNvSpPr>
          <p:nvPr>
            <p:ph idx="1"/>
          </p:nvPr>
        </p:nvSpPr>
        <p:spPr>
          <a:xfrm>
            <a:off x="457200" y="1340768"/>
            <a:ext cx="8229600" cy="5400600"/>
          </a:xfrm>
        </p:spPr>
        <p:txBody>
          <a:bodyPr>
            <a:noAutofit/>
          </a:bodyPr>
          <a:lstStyle/>
          <a:p>
            <a:pPr marL="0" indent="0" algn="ctr">
              <a:buNone/>
            </a:pPr>
            <a:r>
              <a:rPr lang="pt-PT" sz="1800" b="1" smtClean="0"/>
              <a:t> [</a:t>
            </a:r>
            <a:r>
              <a:rPr lang="pt-PT" sz="1800" b="1"/>
              <a:t>N</a:t>
            </a:r>
            <a:r>
              <a:rPr lang="pt-PT" sz="1800" b="1" smtClean="0"/>
              <a:t>]</a:t>
            </a:r>
            <a:endParaRPr lang="cs-CZ" sz="1800" b="1"/>
          </a:p>
          <a:p>
            <a:pPr marL="0" indent="0" algn="ctr">
              <a:buNone/>
            </a:pPr>
            <a:r>
              <a:rPr lang="pt-PT" sz="1800" b="1" i="1" smtClean="0"/>
              <a:t>Sexta-feira</a:t>
            </a:r>
            <a:r>
              <a:rPr lang="pt-PT" sz="1800" i="1" smtClean="0"/>
              <a:t> </a:t>
            </a:r>
            <a:r>
              <a:rPr lang="pt-PT" sz="1800" i="1"/>
              <a:t>treze dá azar. </a:t>
            </a:r>
            <a:endParaRPr lang="cs-CZ" sz="1800"/>
          </a:p>
          <a:p>
            <a:pPr marL="0" indent="0" algn="ctr">
              <a:buNone/>
            </a:pPr>
            <a:r>
              <a:rPr lang="pt-PT" sz="1800" i="1" smtClean="0"/>
              <a:t>Não </a:t>
            </a:r>
            <a:r>
              <a:rPr lang="pt-PT" sz="1800" i="1"/>
              <a:t>há </a:t>
            </a:r>
            <a:r>
              <a:rPr lang="pt-PT" sz="1800" b="1" i="1"/>
              <a:t>domingo</a:t>
            </a:r>
            <a:r>
              <a:rPr lang="pt-PT" sz="1800" i="1"/>
              <a:t> sem missa, nem segunda sem premissa. </a:t>
            </a:r>
            <a:endParaRPr lang="cs-CZ" sz="1800"/>
          </a:p>
          <a:p>
            <a:pPr marL="0" indent="0" algn="ctr">
              <a:buNone/>
            </a:pPr>
            <a:r>
              <a:rPr lang="pt-PT" sz="1800" i="1"/>
              <a:t>Não há </a:t>
            </a:r>
            <a:r>
              <a:rPr lang="pt-PT" sz="1800" b="1" i="1"/>
              <a:t>sábado</a:t>
            </a:r>
            <a:r>
              <a:rPr lang="pt-PT" sz="1800" i="1"/>
              <a:t> sem sol, nem </a:t>
            </a:r>
            <a:r>
              <a:rPr lang="pt-PT" sz="1800" b="1" i="1"/>
              <a:t>domingo</a:t>
            </a:r>
            <a:r>
              <a:rPr lang="pt-PT" sz="1800" i="1"/>
              <a:t> sem missa, nem </a:t>
            </a:r>
            <a:r>
              <a:rPr lang="pt-PT" sz="1800" b="1" i="1"/>
              <a:t>segunda</a:t>
            </a:r>
            <a:r>
              <a:rPr lang="pt-PT" sz="1800" i="1"/>
              <a:t> sem preguiça. </a:t>
            </a:r>
            <a:endParaRPr lang="cs-CZ" sz="1800"/>
          </a:p>
          <a:p>
            <a:pPr marL="0" indent="0" algn="ctr">
              <a:buNone/>
            </a:pPr>
            <a:endParaRPr lang="cs-CZ" sz="1800" b="1"/>
          </a:p>
          <a:p>
            <a:pPr marL="0" indent="0" algn="ctr">
              <a:buNone/>
            </a:pPr>
            <a:r>
              <a:rPr lang="pt-PT" sz="1800" b="1" smtClean="0"/>
              <a:t>[Prep+Det+N</a:t>
            </a:r>
            <a:r>
              <a:rPr lang="pt-PT" sz="1800" b="1"/>
              <a:t>]</a:t>
            </a:r>
            <a:endParaRPr lang="cs-CZ" sz="1800" b="1"/>
          </a:p>
          <a:p>
            <a:pPr marL="0" indent="0" algn="ctr">
              <a:buNone/>
            </a:pPr>
            <a:r>
              <a:rPr lang="pt-PT" sz="1800" b="1" i="1"/>
              <a:t>Às terças e sextas-feiras</a:t>
            </a:r>
            <a:r>
              <a:rPr lang="pt-PT" sz="1800" i="1"/>
              <a:t>, não cases as filhas nem urdas a teia. </a:t>
            </a:r>
            <a:endParaRPr lang="cs-CZ" sz="1800"/>
          </a:p>
          <a:p>
            <a:pPr marL="0" indent="0" algn="ctr">
              <a:buNone/>
            </a:pPr>
            <a:r>
              <a:rPr lang="pt-PT" sz="1800" i="1"/>
              <a:t>Comido o Natal </a:t>
            </a:r>
            <a:r>
              <a:rPr lang="pt-PT" sz="1800" b="1" i="1"/>
              <a:t>à segunda-feira</a:t>
            </a:r>
            <a:r>
              <a:rPr lang="pt-PT" sz="1800" i="1"/>
              <a:t> tem o lavrador que alugar a eira. </a:t>
            </a:r>
            <a:endParaRPr lang="cs-CZ" sz="1800"/>
          </a:p>
          <a:p>
            <a:pPr marL="0" indent="0" algn="ctr">
              <a:buNone/>
            </a:pPr>
            <a:r>
              <a:rPr lang="pt-PT" sz="1800" i="1"/>
              <a:t>Quem promete </a:t>
            </a:r>
            <a:r>
              <a:rPr lang="pt-PT" sz="1800" b="1" i="1"/>
              <a:t>à quarta </a:t>
            </a:r>
            <a:r>
              <a:rPr lang="pt-PT" sz="1800" i="1"/>
              <a:t>e vem </a:t>
            </a:r>
            <a:r>
              <a:rPr lang="pt-PT" sz="1800" b="1" i="1"/>
              <a:t>à quinta,</a:t>
            </a:r>
            <a:r>
              <a:rPr lang="pt-PT" sz="1800" i="1"/>
              <a:t> não faz falta que se sinta. </a:t>
            </a:r>
            <a:endParaRPr lang="cs-CZ" sz="1800"/>
          </a:p>
          <a:p>
            <a:pPr marL="0" indent="0" algn="ctr">
              <a:buNone/>
            </a:pPr>
            <a:r>
              <a:rPr lang="pt-PT" sz="1800" i="1"/>
              <a:t>Natal </a:t>
            </a:r>
            <a:r>
              <a:rPr lang="pt-PT" sz="1800" b="1" i="1"/>
              <a:t>à sexta-feira</a:t>
            </a:r>
            <a:r>
              <a:rPr lang="pt-PT" sz="1800" i="1"/>
              <a:t> por onde puderes semeia; </a:t>
            </a:r>
            <a:r>
              <a:rPr lang="pt-PT" sz="1800" b="1" i="1"/>
              <a:t>domingo</a:t>
            </a:r>
            <a:r>
              <a:rPr lang="pt-PT" sz="1800" i="1"/>
              <a:t> vende bois e compra trigo. </a:t>
            </a:r>
            <a:endParaRPr lang="cs-CZ" sz="1800"/>
          </a:p>
          <a:p>
            <a:pPr marL="0" indent="0" algn="ctr">
              <a:buNone/>
            </a:pPr>
            <a:r>
              <a:rPr lang="pt-PT" sz="1800"/>
              <a:t> </a:t>
            </a:r>
            <a:endParaRPr lang="cs-CZ" sz="1800"/>
          </a:p>
          <a:p>
            <a:pPr marL="0" indent="0" algn="ctr">
              <a:buNone/>
            </a:pPr>
            <a:r>
              <a:rPr lang="pt-PT" sz="1800" b="1"/>
              <a:t>[Adj+Det+N</a:t>
            </a:r>
            <a:r>
              <a:rPr lang="pt-PT" sz="1800" b="1" smtClean="0"/>
              <a:t>]</a:t>
            </a:r>
            <a:endParaRPr lang="cs-CZ" sz="1800" b="1"/>
          </a:p>
          <a:p>
            <a:pPr marL="0" indent="0" algn="ctr">
              <a:buNone/>
            </a:pPr>
            <a:r>
              <a:rPr lang="pt-PT" sz="1800"/>
              <a:t>Quem quer couves aos braçados cava-as </a:t>
            </a:r>
            <a:r>
              <a:rPr lang="pt-PT" sz="1800" b="1" i="1"/>
              <a:t>todos os sábados</a:t>
            </a:r>
            <a:r>
              <a:rPr lang="pt-PT" sz="1800"/>
              <a:t>. </a:t>
            </a:r>
            <a:endParaRPr lang="cs-CZ" sz="1800"/>
          </a:p>
          <a:p>
            <a:pPr marL="0" indent="0" algn="ctr">
              <a:buNone/>
            </a:pPr>
            <a:r>
              <a:rPr lang="pt-PT" sz="1800"/>
              <a:t> </a:t>
            </a:r>
            <a:endParaRPr lang="cs-CZ" sz="1800"/>
          </a:p>
          <a:p>
            <a:pPr marL="0" indent="0" algn="ctr">
              <a:buNone/>
            </a:pPr>
            <a:endParaRPr lang="cs-CZ" sz="1800"/>
          </a:p>
        </p:txBody>
      </p:sp>
    </p:spTree>
    <p:extLst>
      <p:ext uri="{BB962C8B-B14F-4D97-AF65-F5344CB8AC3E}">
        <p14:creationId xmlns:p14="http://schemas.microsoft.com/office/powerpoint/2010/main" val="2407814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down)">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wipe(down)">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wipe(down)">
                                      <p:cBhvr>
                                        <p:cTn id="47" dur="5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wipe(down)">
                                      <p:cBhvr>
                                        <p:cTn id="52" dur="500"/>
                                        <p:tgtEl>
                                          <p:spTgt spid="3">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Effect transition="in" filter="wipe(down)">
                                      <p:cBhvr>
                                        <p:cTn id="57" dur="500"/>
                                        <p:tgtEl>
                                          <p:spTgt spid="3">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3">
                                            <p:txEl>
                                              <p:pRg st="12" end="12"/>
                                            </p:txEl>
                                          </p:spTgt>
                                        </p:tgtEl>
                                        <p:attrNameLst>
                                          <p:attrName>style.visibility</p:attrName>
                                        </p:attrNameLst>
                                      </p:cBhvr>
                                      <p:to>
                                        <p:strVal val="visible"/>
                                      </p:to>
                                    </p:set>
                                    <p:animEffect transition="in" filter="wipe(down)">
                                      <p:cBhvr>
                                        <p:cTn id="62" dur="500"/>
                                        <p:tgtEl>
                                          <p:spTgt spid="3">
                                            <p:txEl>
                                              <p:pRg st="12" end="1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3">
                                            <p:txEl>
                                              <p:pRg st="13" end="13"/>
                                            </p:txEl>
                                          </p:spTgt>
                                        </p:tgtEl>
                                        <p:attrNameLst>
                                          <p:attrName>style.visibility</p:attrName>
                                        </p:attrNameLst>
                                      </p:cBhvr>
                                      <p:to>
                                        <p:strVal val="visible"/>
                                      </p:to>
                                    </p:set>
                                    <p:animEffect transition="in" filter="wipe(down)">
                                      <p:cBhvr>
                                        <p:cTn id="67"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lvl="0"/>
            <a:r>
              <a:rPr lang="pt-PT" b="1" smtClean="0"/>
              <a:t/>
            </a:r>
            <a:br>
              <a:rPr lang="pt-PT" b="1" smtClean="0"/>
            </a:br>
            <a:r>
              <a:rPr lang="pt-PT" b="1" smtClean="0">
                <a:solidFill>
                  <a:schemeClr val="accent4">
                    <a:lumMod val="60000"/>
                    <a:lumOff val="40000"/>
                  </a:schemeClr>
                </a:solidFill>
              </a:rPr>
              <a:t>O </a:t>
            </a:r>
            <a:r>
              <a:rPr lang="pt-PT" b="1">
                <a:solidFill>
                  <a:schemeClr val="accent4">
                    <a:lumMod val="60000"/>
                    <a:lumOff val="40000"/>
                  </a:schemeClr>
                </a:solidFill>
              </a:rPr>
              <a:t>papel do </a:t>
            </a:r>
            <a:r>
              <a:rPr lang="pt-PT" b="1" u="sng">
                <a:solidFill>
                  <a:schemeClr val="accent4">
                    <a:lumMod val="60000"/>
                    <a:lumOff val="40000"/>
                  </a:schemeClr>
                </a:solidFill>
              </a:rPr>
              <a:t>artigo</a:t>
            </a:r>
            <a:r>
              <a:rPr lang="pt-PT" b="1">
                <a:solidFill>
                  <a:schemeClr val="accent4">
                    <a:lumMod val="60000"/>
                    <a:lumOff val="40000"/>
                  </a:schemeClr>
                </a:solidFill>
              </a:rPr>
              <a:t> nos sintagmas preposicionados</a:t>
            </a:r>
            <a:r>
              <a:rPr lang="cs-CZ">
                <a:solidFill>
                  <a:schemeClr val="accent4">
                    <a:lumMod val="60000"/>
                    <a:lumOff val="40000"/>
                  </a:schemeClr>
                </a:solidFill>
              </a:rPr>
              <a:t/>
            </a:r>
            <a:br>
              <a:rPr lang="cs-CZ">
                <a:solidFill>
                  <a:schemeClr val="accent4">
                    <a:lumMod val="60000"/>
                    <a:lumOff val="40000"/>
                  </a:schemeClr>
                </a:solidFill>
              </a:rPr>
            </a:br>
            <a:endParaRPr lang="cs-CZ">
              <a:solidFill>
                <a:schemeClr val="accent4">
                  <a:lumMod val="60000"/>
                  <a:lumOff val="40000"/>
                </a:schemeClr>
              </a:solidFill>
            </a:endParaRPr>
          </a:p>
        </p:txBody>
      </p:sp>
      <p:sp>
        <p:nvSpPr>
          <p:cNvPr id="3" name="Zástupný symbol pro obsah 2"/>
          <p:cNvSpPr>
            <a:spLocks noGrp="1"/>
          </p:cNvSpPr>
          <p:nvPr>
            <p:ph idx="1"/>
          </p:nvPr>
        </p:nvSpPr>
        <p:spPr>
          <a:xfrm>
            <a:off x="457200" y="1600200"/>
            <a:ext cx="8229600" cy="4925144"/>
          </a:xfrm>
        </p:spPr>
        <p:txBody>
          <a:bodyPr>
            <a:normAutofit fontScale="92500" lnSpcReduction="20000"/>
          </a:bodyPr>
          <a:lstStyle/>
          <a:p>
            <a:pPr marL="0" indent="0" algn="ctr">
              <a:buNone/>
            </a:pPr>
            <a:endParaRPr lang="pt-PT" smtClean="0"/>
          </a:p>
          <a:p>
            <a:pPr marL="0" indent="0" algn="ctr">
              <a:buNone/>
            </a:pPr>
            <a:r>
              <a:rPr lang="pt-PT" i="1" smtClean="0"/>
              <a:t> </a:t>
            </a:r>
            <a:r>
              <a:rPr lang="pt-PT" smtClean="0"/>
              <a:t> </a:t>
            </a:r>
            <a:r>
              <a:rPr lang="pt-PT"/>
              <a:t>[Prep+N</a:t>
            </a:r>
            <a:r>
              <a:rPr lang="pt-PT" smtClean="0"/>
              <a:t>]  </a:t>
            </a:r>
            <a:endParaRPr lang="pt-PT"/>
          </a:p>
          <a:p>
            <a:pPr marL="0" indent="0" algn="ctr">
              <a:buNone/>
            </a:pPr>
            <a:r>
              <a:rPr lang="pt-PT" smtClean="0"/>
              <a:t>Ter </a:t>
            </a:r>
            <a:r>
              <a:rPr lang="pt-PT"/>
              <a:t>cara </a:t>
            </a:r>
            <a:r>
              <a:rPr lang="pt-PT" b="1" i="1"/>
              <a:t>de</a:t>
            </a:r>
            <a:r>
              <a:rPr lang="pt-PT"/>
              <a:t> </a:t>
            </a:r>
            <a:r>
              <a:rPr lang="pt-PT" i="1"/>
              <a:t>sexta-feira</a:t>
            </a:r>
            <a:r>
              <a:rPr lang="pt-PT"/>
              <a:t> Santa.   </a:t>
            </a:r>
            <a:endParaRPr lang="cs-CZ"/>
          </a:p>
          <a:p>
            <a:pPr marL="0" indent="0" algn="ctr">
              <a:buNone/>
            </a:pPr>
            <a:r>
              <a:rPr lang="pt-PT"/>
              <a:t>Chuva/Obra </a:t>
            </a:r>
            <a:r>
              <a:rPr lang="pt-PT" b="1" i="1"/>
              <a:t>de</a:t>
            </a:r>
            <a:r>
              <a:rPr lang="pt-PT"/>
              <a:t> </a:t>
            </a:r>
            <a:r>
              <a:rPr lang="pt-PT" i="1"/>
              <a:t>sábado</a:t>
            </a:r>
            <a:r>
              <a:rPr lang="pt-PT"/>
              <a:t> nunca </a:t>
            </a:r>
            <a:r>
              <a:rPr lang="pt-PT" smtClean="0"/>
              <a:t>acaba</a:t>
            </a:r>
          </a:p>
          <a:p>
            <a:pPr marL="0" indent="0" algn="ctr">
              <a:buNone/>
            </a:pPr>
            <a:endParaRPr lang="pt-PT" smtClean="0"/>
          </a:p>
          <a:p>
            <a:pPr marL="0" indent="0" algn="just">
              <a:buNone/>
            </a:pPr>
            <a:r>
              <a:rPr lang="pt-PT"/>
              <a:t>Assim, a preposição “de”, sem o artigo, não só aponta para um </a:t>
            </a:r>
            <a:r>
              <a:rPr lang="pt-PT" b="1"/>
              <a:t>carácter gnómico </a:t>
            </a:r>
            <a:r>
              <a:rPr lang="pt-PT"/>
              <a:t>de toda a frase, como também classifica o nome do dia como entidade universal. </a:t>
            </a:r>
            <a:r>
              <a:rPr lang="pt-PT" b="1"/>
              <a:t>A presença do artigo</a:t>
            </a:r>
            <a:r>
              <a:rPr lang="pt-PT"/>
              <a:t>, em casos contextualmente compatíveis, permitiria </a:t>
            </a:r>
            <a:r>
              <a:rPr lang="pt-PT" b="1"/>
              <a:t>transformar</a:t>
            </a:r>
            <a:r>
              <a:rPr lang="pt-PT"/>
              <a:t> o nome classificador no </a:t>
            </a:r>
            <a:r>
              <a:rPr lang="pt-PT" smtClean="0"/>
              <a:t>identificador. </a:t>
            </a:r>
            <a:endParaRPr lang="cs-CZ"/>
          </a:p>
        </p:txBody>
      </p:sp>
    </p:spTree>
    <p:extLst>
      <p:ext uri="{BB962C8B-B14F-4D97-AF65-F5344CB8AC3E}">
        <p14:creationId xmlns:p14="http://schemas.microsoft.com/office/powerpoint/2010/main" val="564652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3">
                                            <p:txEl>
                                              <p:pRg st="2" end="2"/>
                                            </p:txEl>
                                          </p:spTgt>
                                        </p:tgtEl>
                                      </p:cBhvr>
                                      <p:by x="150000" y="150000"/>
                                    </p:animScale>
                                  </p:childTnLst>
                                </p:cTn>
                              </p:par>
                              <p:par>
                                <p:cTn id="7" presetID="6" presetClass="emph" presetSubtype="0" fill="hold" nodeType="withEffect">
                                  <p:stCondLst>
                                    <p:cond delay="0"/>
                                  </p:stCondLst>
                                  <p:childTnLst>
                                    <p:animScale>
                                      <p:cBhvr>
                                        <p:cTn id="8" dur="2000" fill="hold"/>
                                        <p:tgtEl>
                                          <p:spTgt spid="3">
                                            <p:txEl>
                                              <p:pRg st="3" end="3"/>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t-PT" b="1"/>
              <a:t>classificador </a:t>
            </a:r>
            <a:r>
              <a:rPr lang="pt-PT" b="1" smtClean="0">
                <a:latin typeface="Times New Roman"/>
                <a:cs typeface="Times New Roman"/>
              </a:rPr>
              <a:t>→ </a:t>
            </a:r>
            <a:r>
              <a:rPr lang="pt-PT" b="1" smtClean="0"/>
              <a:t>identificador</a:t>
            </a:r>
            <a:endParaRPr lang="cs-CZ" b="1"/>
          </a:p>
        </p:txBody>
      </p:sp>
      <p:sp>
        <p:nvSpPr>
          <p:cNvPr id="3" name="Zástupný symbol pro obsah 2"/>
          <p:cNvSpPr>
            <a:spLocks noGrp="1"/>
          </p:cNvSpPr>
          <p:nvPr>
            <p:ph idx="1"/>
          </p:nvPr>
        </p:nvSpPr>
        <p:spPr>
          <a:xfrm>
            <a:off x="457200" y="1600200"/>
            <a:ext cx="8229600" cy="5141168"/>
          </a:xfrm>
        </p:spPr>
        <p:txBody>
          <a:bodyPr>
            <a:normAutofit/>
          </a:bodyPr>
          <a:lstStyle/>
          <a:p>
            <a:pPr marL="0" indent="0">
              <a:buNone/>
            </a:pPr>
            <a:endParaRPr lang="pt-PT" sz="3000" i="1" smtClean="0"/>
          </a:p>
          <a:p>
            <a:pPr marL="0" indent="0">
              <a:buNone/>
            </a:pPr>
            <a:r>
              <a:rPr lang="pt-PT" sz="3000" b="1" i="1" smtClean="0"/>
              <a:t>classificador 			identificador </a:t>
            </a:r>
          </a:p>
          <a:p>
            <a:pPr marL="0" indent="0">
              <a:buNone/>
            </a:pPr>
            <a:r>
              <a:rPr lang="pt-PT" sz="3000" b="1" smtClean="0"/>
              <a:t>[</a:t>
            </a:r>
            <a:r>
              <a:rPr lang="pt-PT" sz="3000" b="1"/>
              <a:t>Prep+N]</a:t>
            </a:r>
            <a:r>
              <a:rPr lang="pt-PT" sz="3000" b="1" i="1"/>
              <a:t>		</a:t>
            </a:r>
            <a:r>
              <a:rPr lang="pt-PT" sz="3000" b="1" i="1" smtClean="0"/>
              <a:t>	x </a:t>
            </a:r>
            <a:r>
              <a:rPr lang="pt-PT" sz="3000" b="1" i="1"/>
              <a:t>	</a:t>
            </a:r>
            <a:r>
              <a:rPr lang="pt-PT" sz="3000" b="1" smtClean="0"/>
              <a:t>[</a:t>
            </a:r>
            <a:r>
              <a:rPr lang="pt-PT" sz="3000" b="1"/>
              <a:t>Prep+Det+N]</a:t>
            </a:r>
            <a:endParaRPr lang="cs-CZ" sz="3000" b="1"/>
          </a:p>
          <a:p>
            <a:pPr marL="0" indent="0">
              <a:buNone/>
            </a:pPr>
            <a:endParaRPr lang="pt-PT" sz="3000" i="1" smtClean="0"/>
          </a:p>
          <a:p>
            <a:pPr marL="0" indent="0">
              <a:buNone/>
            </a:pPr>
            <a:r>
              <a:rPr lang="pt-PT" sz="3000" i="1" smtClean="0"/>
              <a:t>preocupações </a:t>
            </a:r>
            <a:r>
              <a:rPr lang="pt-PT" sz="3000" b="1" i="1"/>
              <a:t>de</a:t>
            </a:r>
            <a:r>
              <a:rPr lang="pt-PT" sz="3000" i="1"/>
              <a:t> mãe</a:t>
            </a:r>
            <a:r>
              <a:rPr lang="pt-PT" sz="3000"/>
              <a:t>	</a:t>
            </a:r>
            <a:r>
              <a:rPr lang="pt-PT" sz="3000" smtClean="0"/>
              <a:t>x</a:t>
            </a:r>
            <a:r>
              <a:rPr lang="pt-PT" sz="3000"/>
              <a:t>	</a:t>
            </a:r>
            <a:r>
              <a:rPr lang="pt-PT" sz="3000" i="1"/>
              <a:t>preocupações </a:t>
            </a:r>
            <a:r>
              <a:rPr lang="pt-PT" sz="3000" b="1" i="1"/>
              <a:t>da</a:t>
            </a:r>
            <a:r>
              <a:rPr lang="pt-PT" sz="3000" i="1"/>
              <a:t> mãe</a:t>
            </a:r>
            <a:r>
              <a:rPr lang="pt-PT" sz="3000"/>
              <a:t>  </a:t>
            </a:r>
            <a:endParaRPr lang="cs-CZ" sz="3000"/>
          </a:p>
          <a:p>
            <a:pPr marL="0" indent="0">
              <a:buNone/>
            </a:pPr>
            <a:r>
              <a:rPr lang="pt-PT" sz="3000" i="1"/>
              <a:t>orçamento </a:t>
            </a:r>
            <a:r>
              <a:rPr lang="pt-PT" sz="3000" b="1" i="1"/>
              <a:t>de</a:t>
            </a:r>
            <a:r>
              <a:rPr lang="pt-PT" sz="3000" i="1"/>
              <a:t> Estado</a:t>
            </a:r>
            <a:r>
              <a:rPr lang="pt-PT" sz="3000"/>
              <a:t> 	</a:t>
            </a:r>
            <a:r>
              <a:rPr lang="pt-PT" sz="3000" smtClean="0"/>
              <a:t>x</a:t>
            </a:r>
            <a:r>
              <a:rPr lang="pt-PT" sz="3000"/>
              <a:t>	</a:t>
            </a:r>
            <a:r>
              <a:rPr lang="pt-PT" sz="3000" i="1"/>
              <a:t>orçamento </a:t>
            </a:r>
            <a:r>
              <a:rPr lang="pt-PT" sz="3000" b="1" i="1"/>
              <a:t>do</a:t>
            </a:r>
            <a:r>
              <a:rPr lang="pt-PT" sz="3000" i="1"/>
              <a:t> Estado</a:t>
            </a:r>
            <a:endParaRPr lang="cs-CZ" sz="3000"/>
          </a:p>
          <a:p>
            <a:pPr marL="0" indent="0">
              <a:buNone/>
            </a:pPr>
            <a:r>
              <a:rPr lang="pt-PT" sz="3000" i="1"/>
              <a:t>reunião </a:t>
            </a:r>
            <a:r>
              <a:rPr lang="pt-PT" sz="3000" b="1" i="1"/>
              <a:t>de</a:t>
            </a:r>
            <a:r>
              <a:rPr lang="pt-PT" sz="3000" i="1"/>
              <a:t> </a:t>
            </a:r>
            <a:r>
              <a:rPr lang="pt-PT" sz="3000" b="1" i="1"/>
              <a:t>sexta-feira</a:t>
            </a:r>
            <a:r>
              <a:rPr lang="pt-PT" sz="3000"/>
              <a:t>	</a:t>
            </a:r>
            <a:r>
              <a:rPr lang="pt-PT" sz="3000" smtClean="0"/>
              <a:t>x </a:t>
            </a:r>
            <a:r>
              <a:rPr lang="pt-PT" sz="3000"/>
              <a:t>	</a:t>
            </a:r>
            <a:r>
              <a:rPr lang="pt-PT" sz="3000" i="1"/>
              <a:t>reunião </a:t>
            </a:r>
            <a:r>
              <a:rPr lang="pt-PT" sz="3000" b="1" i="1"/>
              <a:t>da</a:t>
            </a:r>
            <a:r>
              <a:rPr lang="pt-PT" sz="3000" i="1"/>
              <a:t> </a:t>
            </a:r>
            <a:r>
              <a:rPr lang="pt-PT" sz="3000" b="1" i="1"/>
              <a:t>sexta-feira</a:t>
            </a:r>
            <a:endParaRPr lang="cs-CZ" sz="3000"/>
          </a:p>
          <a:p>
            <a:pPr marL="0" indent="0">
              <a:buNone/>
            </a:pPr>
            <a:r>
              <a:rPr lang="pt-PT" sz="3000" i="1" smtClean="0"/>
              <a:t> </a:t>
            </a:r>
            <a:endParaRPr lang="cs-CZ"/>
          </a:p>
        </p:txBody>
      </p:sp>
    </p:spTree>
    <p:extLst>
      <p:ext uri="{BB962C8B-B14F-4D97-AF65-F5344CB8AC3E}">
        <p14:creationId xmlns:p14="http://schemas.microsoft.com/office/powerpoint/2010/main" val="316253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anim calcmode="lin" valueType="num">
                                      <p:cBhvr>
                                        <p:cTn id="8"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1" end="1"/>
                                            </p:txEl>
                                          </p:spTgt>
                                        </p:tgtEl>
                                        <p:attrNameLst>
                                          <p:attrName>ppt_h</p:attrName>
                                        </p:attrNameLst>
                                      </p:cBhvr>
                                      <p:tavLst>
                                        <p:tav tm="0">
                                          <p:val>
                                            <p:strVal val="#ppt_h"/>
                                          </p:val>
                                        </p:tav>
                                        <p:tav tm="100000">
                                          <p:val>
                                            <p:strVal val="#ppt_h"/>
                                          </p:val>
                                        </p:tav>
                                      </p:tavLst>
                                    </p:anim>
                                  </p:childTnLst>
                                </p:cTn>
                              </p:par>
                              <p:par>
                                <p:cTn id="10" presetID="45"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anim calcmode="lin" valueType="num">
                                      <p:cBhvr>
                                        <p:cTn id="13"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14"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down)">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wipe(down)">
                                      <p:cBhvr>
                                        <p:cTn id="2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t-PT" b="1" i="1" smtClean="0">
                <a:solidFill>
                  <a:schemeClr val="tx2">
                    <a:lumMod val="40000"/>
                    <a:lumOff val="60000"/>
                  </a:schemeClr>
                </a:solidFill>
              </a:rPr>
              <a:t>coleção de premissas</a:t>
            </a:r>
            <a:endParaRPr lang="cs-CZ" b="1" i="1">
              <a:solidFill>
                <a:schemeClr val="tx2">
                  <a:lumMod val="40000"/>
                  <a:lumOff val="60000"/>
                </a:schemeClr>
              </a:solidFill>
            </a:endParaRPr>
          </a:p>
        </p:txBody>
      </p:sp>
      <p:sp>
        <p:nvSpPr>
          <p:cNvPr id="3" name="Zástupný symbol pro obsah 2"/>
          <p:cNvSpPr>
            <a:spLocks noGrp="1"/>
          </p:cNvSpPr>
          <p:nvPr>
            <p:ph idx="1"/>
          </p:nvPr>
        </p:nvSpPr>
        <p:spPr/>
        <p:txBody>
          <a:bodyPr>
            <a:normAutofit/>
          </a:bodyPr>
          <a:lstStyle/>
          <a:p>
            <a:pPr marL="0" indent="0" algn="just">
              <a:buNone/>
            </a:pPr>
            <a:r>
              <a:rPr lang="pt-PT" smtClean="0"/>
              <a:t>Uma </a:t>
            </a:r>
            <a:r>
              <a:rPr lang="pt-PT" b="1"/>
              <a:t>premissa</a:t>
            </a:r>
            <a:r>
              <a:rPr lang="pt-PT"/>
              <a:t> é uma </a:t>
            </a:r>
            <a:r>
              <a:rPr lang="pt-PT" b="1" smtClean="0"/>
              <a:t>fórmula considerada </a:t>
            </a:r>
            <a:r>
              <a:rPr lang="pt-PT" b="1"/>
              <a:t>hipoteticamente </a:t>
            </a:r>
            <a:r>
              <a:rPr lang="pt-PT" b="1" smtClean="0"/>
              <a:t>verdadeira</a:t>
            </a:r>
            <a:r>
              <a:rPr lang="pt-PT" smtClean="0"/>
              <a:t>. </a:t>
            </a:r>
            <a:r>
              <a:rPr lang="pt-PT"/>
              <a:t>Esta constitui-se de duas partes: </a:t>
            </a:r>
            <a:r>
              <a:rPr lang="pt-PT" b="1" i="1" u="sng">
                <a:solidFill>
                  <a:srgbClr val="FF0000"/>
                </a:solidFill>
              </a:rPr>
              <a:t>uma coleção de premissas</a:t>
            </a:r>
            <a:r>
              <a:rPr lang="pt-PT"/>
              <a:t>, e uma </a:t>
            </a:r>
            <a:r>
              <a:rPr lang="pt-PT" smtClean="0"/>
              <a:t>conclusão (na parte final da análise). </a:t>
            </a:r>
          </a:p>
          <a:p>
            <a:pPr marL="0" indent="0" algn="just">
              <a:buNone/>
            </a:pPr>
            <a:r>
              <a:rPr lang="pt-PT" smtClean="0"/>
              <a:t>Premissa </a:t>
            </a:r>
            <a:r>
              <a:rPr lang="pt-PT"/>
              <a:t>significa a proposição, o conteúdo, às informações essenciais que servem de base para um raciocínio, para um estudo que levará a uma conclusão</a:t>
            </a:r>
            <a:r>
              <a:rPr lang="pt-PT" smtClean="0"/>
              <a:t>.</a:t>
            </a:r>
            <a:endParaRPr lang="pt-PT"/>
          </a:p>
        </p:txBody>
      </p:sp>
    </p:spTree>
    <p:extLst>
      <p:ext uri="{BB962C8B-B14F-4D97-AF65-F5344CB8AC3E}">
        <p14:creationId xmlns:p14="http://schemas.microsoft.com/office/powerpoint/2010/main" val="361531593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pt-PT" smtClean="0"/>
              <a:t/>
            </a:r>
            <a:br>
              <a:rPr lang="pt-PT" smtClean="0"/>
            </a:br>
            <a:r>
              <a:rPr lang="pt-PT" smtClean="0"/>
              <a:t>não </a:t>
            </a:r>
            <a:r>
              <a:rPr lang="pt-PT"/>
              <a:t>possível nos nomes dos dias da semana</a:t>
            </a:r>
            <a:br>
              <a:rPr lang="pt-PT"/>
            </a:br>
            <a:endParaRPr lang="cs-CZ"/>
          </a:p>
        </p:txBody>
      </p:sp>
      <p:sp>
        <p:nvSpPr>
          <p:cNvPr id="3" name="Zástupný symbol pro obsah 2"/>
          <p:cNvSpPr>
            <a:spLocks noGrp="1"/>
          </p:cNvSpPr>
          <p:nvPr>
            <p:ph idx="1"/>
          </p:nvPr>
        </p:nvSpPr>
        <p:spPr/>
        <p:txBody>
          <a:bodyPr/>
          <a:lstStyle/>
          <a:p>
            <a:pPr marL="0" indent="0">
              <a:buNone/>
            </a:pPr>
            <a:endParaRPr lang="pt-PT" smtClean="0"/>
          </a:p>
          <a:p>
            <a:endParaRPr lang="pt-PT"/>
          </a:p>
          <a:p>
            <a:pPr marL="0" indent="0" algn="ctr">
              <a:buNone/>
            </a:pPr>
            <a:r>
              <a:rPr lang="pt-PT" i="1"/>
              <a:t>chuva </a:t>
            </a:r>
            <a:r>
              <a:rPr lang="pt-PT" b="1" i="1"/>
              <a:t>de</a:t>
            </a:r>
            <a:r>
              <a:rPr lang="pt-PT" i="1"/>
              <a:t>  </a:t>
            </a:r>
            <a:r>
              <a:rPr lang="pt-PT" b="1" i="1"/>
              <a:t>sábado</a:t>
            </a:r>
            <a:r>
              <a:rPr lang="pt-PT" i="1"/>
              <a:t> nunca acaba</a:t>
            </a:r>
            <a:r>
              <a:rPr lang="pt-PT"/>
              <a:t>	</a:t>
            </a:r>
            <a:endParaRPr lang="pt-PT" smtClean="0"/>
          </a:p>
          <a:p>
            <a:pPr marL="0" indent="0" algn="ctr">
              <a:buNone/>
            </a:pPr>
            <a:r>
              <a:rPr lang="pt-PT" smtClean="0"/>
              <a:t>x </a:t>
            </a:r>
            <a:r>
              <a:rPr lang="pt-PT"/>
              <a:t>	</a:t>
            </a:r>
            <a:endParaRPr lang="pt-PT" smtClean="0"/>
          </a:p>
          <a:p>
            <a:pPr marL="0" indent="0" algn="ctr">
              <a:buNone/>
            </a:pPr>
            <a:r>
              <a:rPr lang="pt-PT" i="1" smtClean="0"/>
              <a:t>chuva </a:t>
            </a:r>
            <a:r>
              <a:rPr lang="pt-PT" i="1"/>
              <a:t>*</a:t>
            </a:r>
            <a:r>
              <a:rPr lang="pt-PT" b="1" i="1"/>
              <a:t>do</a:t>
            </a:r>
            <a:r>
              <a:rPr lang="pt-PT" i="1"/>
              <a:t> </a:t>
            </a:r>
            <a:r>
              <a:rPr lang="pt-PT" b="1" i="1"/>
              <a:t>sábado</a:t>
            </a:r>
            <a:r>
              <a:rPr lang="pt-PT" i="1"/>
              <a:t> nunca acabava</a:t>
            </a:r>
            <a:r>
              <a:rPr lang="pt-PT"/>
              <a:t> </a:t>
            </a:r>
            <a:endParaRPr lang="cs-CZ"/>
          </a:p>
          <a:p>
            <a:pPr marL="0" indent="0" algn="ctr">
              <a:buNone/>
            </a:pPr>
            <a:r>
              <a:rPr lang="pt-PT"/>
              <a:t>	</a:t>
            </a:r>
            <a:endParaRPr lang="cs-CZ"/>
          </a:p>
        </p:txBody>
      </p:sp>
    </p:spTree>
    <p:extLst>
      <p:ext uri="{BB962C8B-B14F-4D97-AF65-F5344CB8AC3E}">
        <p14:creationId xmlns:p14="http://schemas.microsoft.com/office/powerpoint/2010/main" val="130053573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pt-PT" smtClean="0"/>
              <a:t>divisão sintático-semântica</a:t>
            </a:r>
            <a:endParaRPr lang="cs-CZ"/>
          </a:p>
        </p:txBody>
      </p:sp>
      <p:sp>
        <p:nvSpPr>
          <p:cNvPr id="3" name="Zástupný symbol pro obsah 2"/>
          <p:cNvSpPr>
            <a:spLocks noGrp="1"/>
          </p:cNvSpPr>
          <p:nvPr>
            <p:ph idx="1"/>
          </p:nvPr>
        </p:nvSpPr>
        <p:spPr/>
        <p:txBody>
          <a:bodyPr>
            <a:normAutofit fontScale="70000" lnSpcReduction="20000"/>
          </a:bodyPr>
          <a:lstStyle/>
          <a:p>
            <a:pPr marL="0" indent="0" algn="just">
              <a:buNone/>
            </a:pPr>
            <a:r>
              <a:rPr lang="pt-PT" smtClean="0"/>
              <a:t>dois </a:t>
            </a:r>
            <a:r>
              <a:rPr lang="pt-PT"/>
              <a:t>tipos, de acordo com a função sintática e do aspeto. Na função </a:t>
            </a:r>
            <a:r>
              <a:rPr lang="pt-PT" b="1"/>
              <a:t>sintática atributiva</a:t>
            </a:r>
            <a:r>
              <a:rPr lang="pt-PT"/>
              <a:t>, </a:t>
            </a:r>
            <a:r>
              <a:rPr lang="pt-PT" b="1"/>
              <a:t>a ausência do artigo</a:t>
            </a:r>
            <a:r>
              <a:rPr lang="pt-PT"/>
              <a:t>, inclusive nos casos em que figura o modificador, é </a:t>
            </a:r>
            <a:r>
              <a:rPr lang="pt-PT" b="1"/>
              <a:t>canónica</a:t>
            </a:r>
            <a:r>
              <a:rPr lang="pt-PT"/>
              <a:t> quando a expressão remete para a </a:t>
            </a:r>
            <a:r>
              <a:rPr lang="pt-PT" b="1"/>
              <a:t>ocorrência singular de ação</a:t>
            </a:r>
            <a:r>
              <a:rPr lang="pt-PT"/>
              <a:t>.  </a:t>
            </a:r>
            <a:endParaRPr lang="pt-PT" smtClean="0"/>
          </a:p>
          <a:p>
            <a:pPr marL="0" indent="0">
              <a:buNone/>
            </a:pPr>
            <a:endParaRPr lang="cs-CZ"/>
          </a:p>
          <a:p>
            <a:pPr marL="0" indent="0" algn="ctr">
              <a:buNone/>
            </a:pPr>
            <a:r>
              <a:rPr lang="pt-PT" i="1">
                <a:solidFill>
                  <a:schemeClr val="accent2">
                    <a:lumMod val="60000"/>
                    <a:lumOff val="40000"/>
                  </a:schemeClr>
                </a:solidFill>
              </a:rPr>
              <a:t>reunião </a:t>
            </a:r>
            <a:r>
              <a:rPr lang="pt-PT" b="1" i="1"/>
              <a:t>de</a:t>
            </a:r>
            <a:r>
              <a:rPr lang="pt-PT" i="1"/>
              <a:t> </a:t>
            </a:r>
            <a:r>
              <a:rPr lang="pt-PT" b="1" i="1">
                <a:solidFill>
                  <a:schemeClr val="accent2">
                    <a:lumMod val="60000"/>
                    <a:lumOff val="40000"/>
                  </a:schemeClr>
                </a:solidFill>
              </a:rPr>
              <a:t>sexta-feira/</a:t>
            </a:r>
            <a:r>
              <a:rPr lang="pt-PT" i="1">
                <a:solidFill>
                  <a:schemeClr val="accent2">
                    <a:lumMod val="60000"/>
                    <a:lumOff val="40000"/>
                  </a:schemeClr>
                </a:solidFill>
              </a:rPr>
              <a:t>reunião </a:t>
            </a:r>
            <a:r>
              <a:rPr lang="pt-PT" b="1" i="1"/>
              <a:t>de</a:t>
            </a:r>
            <a:r>
              <a:rPr lang="pt-PT" b="1" i="1">
                <a:solidFill>
                  <a:schemeClr val="accent2">
                    <a:lumMod val="60000"/>
                    <a:lumOff val="40000"/>
                  </a:schemeClr>
                </a:solidFill>
              </a:rPr>
              <a:t> sexta-feira passada	</a:t>
            </a:r>
            <a:endParaRPr lang="pt-PT" b="1" i="1" smtClean="0">
              <a:solidFill>
                <a:schemeClr val="accent2">
                  <a:lumMod val="60000"/>
                  <a:lumOff val="40000"/>
                </a:schemeClr>
              </a:solidFill>
            </a:endParaRPr>
          </a:p>
          <a:p>
            <a:pPr marL="0" indent="0" algn="ctr">
              <a:buNone/>
            </a:pPr>
            <a:r>
              <a:rPr lang="pt-PT" b="1" i="1" smtClean="0">
                <a:solidFill>
                  <a:schemeClr val="accent2">
                    <a:lumMod val="60000"/>
                    <a:lumOff val="40000"/>
                  </a:schemeClr>
                </a:solidFill>
              </a:rPr>
              <a:t>singularidade</a:t>
            </a:r>
            <a:endParaRPr lang="cs-CZ" b="1">
              <a:solidFill>
                <a:schemeClr val="accent2">
                  <a:lumMod val="60000"/>
                  <a:lumOff val="40000"/>
                </a:schemeClr>
              </a:solidFill>
            </a:endParaRPr>
          </a:p>
          <a:p>
            <a:pPr marL="0" indent="0">
              <a:buNone/>
            </a:pPr>
            <a:r>
              <a:rPr lang="pt-PT" b="1" i="1">
                <a:solidFill>
                  <a:schemeClr val="accent2">
                    <a:lumMod val="60000"/>
                    <a:lumOff val="40000"/>
                  </a:schemeClr>
                </a:solidFill>
              </a:rPr>
              <a:t>	</a:t>
            </a:r>
            <a:endParaRPr lang="pt-PT" b="1" i="1" smtClean="0">
              <a:solidFill>
                <a:schemeClr val="accent2">
                  <a:lumMod val="60000"/>
                  <a:lumOff val="40000"/>
                </a:schemeClr>
              </a:solidFill>
            </a:endParaRPr>
          </a:p>
          <a:p>
            <a:pPr marL="0" indent="0" algn="just">
              <a:buNone/>
            </a:pPr>
            <a:r>
              <a:rPr lang="pt-PT" smtClean="0"/>
              <a:t>Por </a:t>
            </a:r>
            <a:r>
              <a:rPr lang="pt-PT"/>
              <a:t>outro lado, o </a:t>
            </a:r>
            <a:r>
              <a:rPr lang="pt-PT" b="1"/>
              <a:t>artigo</a:t>
            </a:r>
            <a:r>
              <a:rPr lang="pt-PT"/>
              <a:t> é indispensável nos sintagmas que implicam a </a:t>
            </a:r>
            <a:r>
              <a:rPr lang="pt-PT" b="1"/>
              <a:t>natureza iterativa, </a:t>
            </a:r>
            <a:r>
              <a:rPr lang="pt-PT" b="1" smtClean="0"/>
              <a:t>frequentativa </a:t>
            </a:r>
            <a:r>
              <a:rPr lang="pt-PT" b="1"/>
              <a:t>ou habitual </a:t>
            </a:r>
            <a:r>
              <a:rPr lang="pt-PT"/>
              <a:t>de ação</a:t>
            </a:r>
            <a:r>
              <a:rPr lang="pt-PT" smtClean="0"/>
              <a:t>.</a:t>
            </a:r>
          </a:p>
          <a:p>
            <a:pPr marL="0" indent="0" algn="just">
              <a:buNone/>
            </a:pPr>
            <a:endParaRPr lang="cs-CZ"/>
          </a:p>
          <a:p>
            <a:pPr marL="0" indent="0" algn="ctr">
              <a:buNone/>
            </a:pPr>
            <a:r>
              <a:rPr lang="pt-PT" i="1" smtClean="0">
                <a:solidFill>
                  <a:schemeClr val="accent3">
                    <a:lumMod val="75000"/>
                  </a:schemeClr>
                </a:solidFill>
              </a:rPr>
              <a:t>reuniões </a:t>
            </a:r>
            <a:r>
              <a:rPr lang="pt-PT" b="1" i="1"/>
              <a:t>das</a:t>
            </a:r>
            <a:r>
              <a:rPr lang="pt-PT" i="1">
                <a:solidFill>
                  <a:schemeClr val="accent3">
                    <a:lumMod val="75000"/>
                  </a:schemeClr>
                </a:solidFill>
              </a:rPr>
              <a:t> </a:t>
            </a:r>
            <a:r>
              <a:rPr lang="pt-PT" b="1" i="1" smtClean="0">
                <a:solidFill>
                  <a:schemeClr val="accent3">
                    <a:lumMod val="75000"/>
                  </a:schemeClr>
                </a:solidFill>
              </a:rPr>
              <a:t>sextas-feiras</a:t>
            </a:r>
          </a:p>
          <a:p>
            <a:pPr marL="0" indent="0" algn="ctr">
              <a:buNone/>
            </a:pPr>
            <a:r>
              <a:rPr lang="pt-PT" b="1" i="1" smtClean="0">
                <a:solidFill>
                  <a:schemeClr val="accent3">
                    <a:lumMod val="75000"/>
                  </a:schemeClr>
                </a:solidFill>
              </a:rPr>
              <a:t>pluralidade</a:t>
            </a:r>
            <a:r>
              <a:rPr lang="pt-PT" i="1" smtClean="0">
                <a:solidFill>
                  <a:schemeClr val="accent3">
                    <a:lumMod val="75000"/>
                  </a:schemeClr>
                </a:solidFill>
              </a:rPr>
              <a:t> </a:t>
            </a:r>
            <a:endParaRPr lang="cs-CZ">
              <a:solidFill>
                <a:schemeClr val="accent3">
                  <a:lumMod val="75000"/>
                </a:schemeClr>
              </a:solidFill>
            </a:endParaRPr>
          </a:p>
          <a:p>
            <a:endParaRPr lang="cs-CZ"/>
          </a:p>
        </p:txBody>
      </p:sp>
    </p:spTree>
    <p:extLst>
      <p:ext uri="{BB962C8B-B14F-4D97-AF65-F5344CB8AC3E}">
        <p14:creationId xmlns:p14="http://schemas.microsoft.com/office/powerpoint/2010/main" val="3040321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1000"/>
                                        <p:tgtEl>
                                          <p:spTgt spid="3">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6" dur="10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 calcmode="lin" valueType="num">
                                      <p:cBhvr>
                                        <p:cTn id="21"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23" dur="1000"/>
                                        <p:tgtEl>
                                          <p:spTgt spid="3">
                                            <p:txEl>
                                              <p:pRg st="7" end="7"/>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 calcmode="lin" valueType="num">
                                      <p:cBhvr>
                                        <p:cTn id="28"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30"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t-PT" b="1"/>
              <a:t>restrição combinatória</a:t>
            </a:r>
            <a:endParaRPr lang="cs-CZ"/>
          </a:p>
        </p:txBody>
      </p:sp>
      <p:sp>
        <p:nvSpPr>
          <p:cNvPr id="3" name="Zástupný symbol pro obsah 2"/>
          <p:cNvSpPr>
            <a:spLocks noGrp="1"/>
          </p:cNvSpPr>
          <p:nvPr>
            <p:ph idx="1"/>
          </p:nvPr>
        </p:nvSpPr>
        <p:spPr/>
        <p:txBody>
          <a:bodyPr>
            <a:normAutofit fontScale="70000" lnSpcReduction="20000"/>
          </a:bodyPr>
          <a:lstStyle/>
          <a:p>
            <a:pPr marL="0" indent="0" algn="just">
              <a:buNone/>
            </a:pPr>
            <a:r>
              <a:rPr lang="pt-PT"/>
              <a:t>Por outro lado, na função adverbial, a ocorrência do artigo, opostamente  às construções atributivas tipo </a:t>
            </a:r>
            <a:r>
              <a:rPr lang="pt-PT" i="1"/>
              <a:t>reunião de sexta-feira passada</a:t>
            </a:r>
            <a:r>
              <a:rPr lang="pt-PT"/>
              <a:t>, vê-se submetida à </a:t>
            </a:r>
            <a:r>
              <a:rPr lang="pt-PT" b="1"/>
              <a:t>restrição combinatória </a:t>
            </a:r>
            <a:r>
              <a:rPr lang="pt-PT"/>
              <a:t>que consiste na ocorrência do artigo sempre que os nomes do dia da semana são acompanhados por </a:t>
            </a:r>
            <a:r>
              <a:rPr lang="pt-PT" b="1"/>
              <a:t>algum modificador</a:t>
            </a:r>
            <a:r>
              <a:rPr lang="pt-PT"/>
              <a:t>. Neste caso, o artigo pode desempenhar a função textual referencial no sentido catafórico. Compare-se as seguintes construções.</a:t>
            </a:r>
            <a:endParaRPr lang="cs-CZ"/>
          </a:p>
          <a:p>
            <a:endParaRPr lang="cs-CZ"/>
          </a:p>
          <a:p>
            <a:pPr marL="0" indent="0">
              <a:buNone/>
            </a:pPr>
            <a:r>
              <a:rPr lang="pt-PT" sz="2600" i="1"/>
              <a:t>d</a:t>
            </a:r>
            <a:r>
              <a:rPr lang="pt-PT" sz="2600" i="1" smtClean="0"/>
              <a:t>epois</a:t>
            </a:r>
            <a:r>
              <a:rPr lang="pt-PT" sz="2600" b="1" i="1" smtClean="0"/>
              <a:t> </a:t>
            </a:r>
            <a:r>
              <a:rPr lang="pt-PT" sz="2600" b="1" i="1"/>
              <a:t>do</a:t>
            </a:r>
            <a:r>
              <a:rPr lang="pt-PT" sz="2600"/>
              <a:t> </a:t>
            </a:r>
            <a:r>
              <a:rPr lang="pt-PT" sz="2600" b="1" i="1"/>
              <a:t>sábado</a:t>
            </a:r>
            <a:r>
              <a:rPr lang="pt-PT" sz="2600"/>
              <a:t> </a:t>
            </a:r>
            <a:r>
              <a:rPr lang="pt-PT" sz="2600" b="1" i="1"/>
              <a:t>de Aleluia // </a:t>
            </a:r>
            <a:r>
              <a:rPr lang="pt-PT" sz="2600" i="1"/>
              <a:t>depois</a:t>
            </a:r>
            <a:r>
              <a:rPr lang="pt-PT" sz="2600" b="1" i="1"/>
              <a:t> da</a:t>
            </a:r>
            <a:r>
              <a:rPr lang="pt-PT" sz="2600"/>
              <a:t> </a:t>
            </a:r>
            <a:r>
              <a:rPr lang="pt-PT" sz="2600" b="1" i="1"/>
              <a:t>sexta-feira</a:t>
            </a:r>
            <a:r>
              <a:rPr lang="pt-PT" sz="2600"/>
              <a:t> </a:t>
            </a:r>
            <a:r>
              <a:rPr lang="pt-PT" sz="2600" b="1" smtClean="0"/>
              <a:t>s</a:t>
            </a:r>
            <a:r>
              <a:rPr lang="pt-PT" sz="2600" b="1" i="1" smtClean="0"/>
              <a:t>angrenta                                      </a:t>
            </a:r>
            <a:r>
              <a:rPr lang="pt-PT" b="1" smtClean="0">
                <a:solidFill>
                  <a:srgbClr val="FF0000"/>
                </a:solidFill>
                <a:latin typeface="Times New Roman"/>
                <a:cs typeface="Times New Roman"/>
              </a:rPr>
              <a:t>  	↓                    ↑		 </a:t>
            </a:r>
            <a:r>
              <a:rPr lang="pt-PT" b="1">
                <a:solidFill>
                  <a:srgbClr val="FF0000"/>
                </a:solidFill>
                <a:latin typeface="Times New Roman"/>
                <a:cs typeface="Times New Roman"/>
              </a:rPr>
              <a:t>↓  </a:t>
            </a:r>
            <a:r>
              <a:rPr lang="pt-PT" b="1" smtClean="0">
                <a:solidFill>
                  <a:srgbClr val="FF0000"/>
                </a:solidFill>
                <a:latin typeface="Times New Roman"/>
                <a:cs typeface="Times New Roman"/>
              </a:rPr>
              <a:t>                     ↑</a:t>
            </a:r>
          </a:p>
          <a:p>
            <a:pPr marL="0" indent="0">
              <a:buNone/>
            </a:pPr>
            <a:r>
              <a:rPr lang="pt-PT" b="1" smtClean="0">
                <a:latin typeface="Times New Roman"/>
                <a:cs typeface="Times New Roman"/>
              </a:rPr>
              <a:t>	 </a:t>
            </a:r>
            <a:r>
              <a:rPr lang="pt-PT" b="1" smtClean="0">
                <a:solidFill>
                  <a:srgbClr val="FF0000"/>
                </a:solidFill>
                <a:latin typeface="Times New Roman"/>
                <a:cs typeface="Times New Roman"/>
              </a:rPr>
              <a:t>→  </a:t>
            </a:r>
            <a:r>
              <a:rPr lang="pt-PT" b="1">
                <a:solidFill>
                  <a:srgbClr val="FF0000"/>
                </a:solidFill>
                <a:latin typeface="Times New Roman"/>
                <a:cs typeface="Times New Roman"/>
              </a:rPr>
              <a:t>→ </a:t>
            </a:r>
            <a:r>
              <a:rPr lang="pt-PT" b="1" smtClean="0">
                <a:solidFill>
                  <a:srgbClr val="FF0000"/>
                </a:solidFill>
                <a:latin typeface="Times New Roman"/>
                <a:cs typeface="Times New Roman"/>
              </a:rPr>
              <a:t> →  →                    →  </a:t>
            </a:r>
            <a:r>
              <a:rPr lang="pt-PT" b="1">
                <a:solidFill>
                  <a:srgbClr val="FF0000"/>
                </a:solidFill>
                <a:latin typeface="Times New Roman"/>
                <a:cs typeface="Times New Roman"/>
              </a:rPr>
              <a:t>→ </a:t>
            </a:r>
            <a:r>
              <a:rPr lang="pt-PT" b="1" smtClean="0">
                <a:solidFill>
                  <a:srgbClr val="FF0000"/>
                </a:solidFill>
                <a:latin typeface="Times New Roman"/>
                <a:cs typeface="Times New Roman"/>
              </a:rPr>
              <a:t> →  </a:t>
            </a:r>
            <a:r>
              <a:rPr lang="pt-PT" b="1">
                <a:solidFill>
                  <a:srgbClr val="FF0000"/>
                </a:solidFill>
                <a:latin typeface="Times New Roman"/>
                <a:cs typeface="Times New Roman"/>
              </a:rPr>
              <a:t>→</a:t>
            </a:r>
            <a:r>
              <a:rPr lang="pt-PT" b="1">
                <a:latin typeface="Times New Roman"/>
                <a:cs typeface="Times New Roman"/>
              </a:rPr>
              <a:t> </a:t>
            </a:r>
            <a:endParaRPr lang="pt-PT" b="1" smtClean="0">
              <a:latin typeface="Times New Roman"/>
              <a:cs typeface="Times New Roman"/>
            </a:endParaRPr>
          </a:p>
          <a:p>
            <a:pPr marL="0" indent="0" algn="ctr">
              <a:buNone/>
            </a:pPr>
            <a:r>
              <a:rPr lang="pt-PT" b="1" smtClean="0">
                <a:latin typeface="Times New Roman"/>
                <a:cs typeface="Times New Roman"/>
              </a:rPr>
              <a:t>mas cuidado:</a:t>
            </a:r>
          </a:p>
          <a:p>
            <a:pPr marL="0" indent="0">
              <a:buNone/>
            </a:pPr>
            <a:r>
              <a:rPr lang="pt-PT" i="1"/>
              <a:t>depois</a:t>
            </a:r>
            <a:r>
              <a:rPr lang="pt-PT" b="1" i="1"/>
              <a:t> </a:t>
            </a:r>
            <a:r>
              <a:rPr lang="pt-PT" b="1" i="1">
                <a:solidFill>
                  <a:srgbClr val="FF0000"/>
                </a:solidFill>
              </a:rPr>
              <a:t>do</a:t>
            </a:r>
            <a:r>
              <a:rPr lang="pt-PT">
                <a:solidFill>
                  <a:srgbClr val="FF0000"/>
                </a:solidFill>
              </a:rPr>
              <a:t> </a:t>
            </a:r>
            <a:r>
              <a:rPr lang="pt-PT" b="1" i="1"/>
              <a:t>sábado</a:t>
            </a:r>
            <a:r>
              <a:rPr lang="pt-PT"/>
              <a:t> </a:t>
            </a:r>
            <a:r>
              <a:rPr lang="pt-PT" b="1" i="1"/>
              <a:t>de Aleluia // </a:t>
            </a:r>
            <a:r>
              <a:rPr lang="pt-PT" i="1"/>
              <a:t>depois</a:t>
            </a:r>
            <a:r>
              <a:rPr lang="pt-PT" b="1" i="1"/>
              <a:t> </a:t>
            </a:r>
            <a:r>
              <a:rPr lang="pt-PT" b="1" i="1" smtClean="0">
                <a:solidFill>
                  <a:srgbClr val="FF0000"/>
                </a:solidFill>
              </a:rPr>
              <a:t>de</a:t>
            </a:r>
            <a:r>
              <a:rPr lang="pt-PT" smtClean="0">
                <a:solidFill>
                  <a:srgbClr val="FF0000"/>
                </a:solidFill>
              </a:rPr>
              <a:t> </a:t>
            </a:r>
            <a:r>
              <a:rPr lang="pt-PT" b="1" i="1"/>
              <a:t>sexta-feira</a:t>
            </a:r>
            <a:r>
              <a:rPr lang="pt-PT"/>
              <a:t> </a:t>
            </a:r>
            <a:r>
              <a:rPr lang="pt-PT" b="1" smtClean="0"/>
              <a:t>p</a:t>
            </a:r>
            <a:r>
              <a:rPr lang="pt-PT" b="1" i="1" smtClean="0"/>
              <a:t>assada                                      </a:t>
            </a:r>
            <a:r>
              <a:rPr lang="pt-PT" b="1" smtClean="0">
                <a:solidFill>
                  <a:srgbClr val="FF0000"/>
                </a:solidFill>
                <a:latin typeface="Times New Roman"/>
                <a:cs typeface="Times New Roman"/>
              </a:rPr>
              <a:t>  </a:t>
            </a:r>
            <a:r>
              <a:rPr lang="pt-PT" b="1">
                <a:solidFill>
                  <a:srgbClr val="FF0000"/>
                </a:solidFill>
                <a:latin typeface="Times New Roman"/>
                <a:cs typeface="Times New Roman"/>
              </a:rPr>
              <a:t>	↓                      ↑		 ↓                       </a:t>
            </a:r>
            <a:r>
              <a:rPr lang="pt-PT" b="1" smtClean="0">
                <a:solidFill>
                  <a:srgbClr val="FF0000"/>
                </a:solidFill>
                <a:latin typeface="Times New Roman"/>
                <a:cs typeface="Times New Roman"/>
              </a:rPr>
              <a:t>           ↑</a:t>
            </a:r>
            <a:endParaRPr lang="pt-PT" b="1">
              <a:solidFill>
                <a:srgbClr val="FF0000"/>
              </a:solidFill>
              <a:latin typeface="Times New Roman"/>
              <a:cs typeface="Times New Roman"/>
            </a:endParaRPr>
          </a:p>
          <a:p>
            <a:pPr marL="0" indent="0">
              <a:buNone/>
            </a:pPr>
            <a:r>
              <a:rPr lang="pt-PT" b="1">
                <a:latin typeface="Times New Roman"/>
                <a:cs typeface="Times New Roman"/>
              </a:rPr>
              <a:t>	 </a:t>
            </a:r>
            <a:r>
              <a:rPr lang="pt-PT" b="1">
                <a:solidFill>
                  <a:srgbClr val="FF0000"/>
                </a:solidFill>
                <a:latin typeface="Times New Roman"/>
                <a:cs typeface="Times New Roman"/>
              </a:rPr>
              <a:t>→  →  →  →                    </a:t>
            </a:r>
            <a:r>
              <a:rPr lang="pt-PT" b="1" smtClean="0">
                <a:solidFill>
                  <a:srgbClr val="FF0000"/>
                </a:solidFill>
                <a:latin typeface="Times New Roman"/>
                <a:cs typeface="Times New Roman"/>
              </a:rPr>
              <a:t> </a:t>
            </a:r>
            <a:r>
              <a:rPr lang="pt-PT" b="1">
                <a:solidFill>
                  <a:srgbClr val="FF0000"/>
                </a:solidFill>
                <a:latin typeface="Times New Roman"/>
                <a:cs typeface="Times New Roman"/>
              </a:rPr>
              <a:t>→  →  →  </a:t>
            </a:r>
            <a:r>
              <a:rPr lang="pt-PT" b="1" smtClean="0">
                <a:solidFill>
                  <a:srgbClr val="FF0000"/>
                </a:solidFill>
                <a:latin typeface="Times New Roman"/>
                <a:cs typeface="Times New Roman"/>
              </a:rPr>
              <a:t>→</a:t>
            </a:r>
            <a:r>
              <a:rPr lang="pt-PT" b="1">
                <a:solidFill>
                  <a:srgbClr val="FF0000"/>
                </a:solidFill>
                <a:latin typeface="Times New Roman"/>
                <a:cs typeface="Times New Roman"/>
              </a:rPr>
              <a:t>→  →</a:t>
            </a:r>
            <a:r>
              <a:rPr lang="pt-PT" b="1">
                <a:latin typeface="Times New Roman"/>
                <a:cs typeface="Times New Roman"/>
              </a:rPr>
              <a:t> </a:t>
            </a:r>
            <a:r>
              <a:rPr lang="pt-PT" b="1" smtClean="0">
                <a:latin typeface="Times New Roman"/>
                <a:cs typeface="Times New Roman"/>
              </a:rPr>
              <a:t> </a:t>
            </a:r>
            <a:endParaRPr lang="pt-PT" b="1">
              <a:latin typeface="Times New Roman"/>
              <a:cs typeface="Times New Roman"/>
            </a:endParaRPr>
          </a:p>
          <a:p>
            <a:pPr marL="0" indent="0">
              <a:buNone/>
            </a:pPr>
            <a:endParaRPr lang="pt-PT" b="1" smtClean="0">
              <a:latin typeface="Times New Roman"/>
              <a:cs typeface="Times New Roman"/>
            </a:endParaRPr>
          </a:p>
        </p:txBody>
      </p:sp>
    </p:spTree>
    <p:extLst>
      <p:ext uri="{BB962C8B-B14F-4D97-AF65-F5344CB8AC3E}">
        <p14:creationId xmlns:p14="http://schemas.microsoft.com/office/powerpoint/2010/main" val="3415603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2" end="2"/>
                                            </p:txEl>
                                          </p:spTgt>
                                        </p:tgtEl>
                                      </p:cBhvr>
                                    </p:animEffect>
                                    <p:animScale>
                                      <p:cBhvr>
                                        <p:cTn id="7" dur="250" autoRev="1" fill="hold"/>
                                        <p:tgtEl>
                                          <p:spTgt spid="3">
                                            <p:txEl>
                                              <p:pRg st="2" end="2"/>
                                            </p:txEl>
                                          </p:spTgt>
                                        </p:tgtEl>
                                      </p:cBhvr>
                                      <p:by x="105000" y="105000"/>
                                    </p:animScale>
                                  </p:childTnLst>
                                </p:cTn>
                              </p:par>
                              <p:par>
                                <p:cTn id="8" presetID="26" presetClass="emph" presetSubtype="0" fill="hold" nodeType="withEffect">
                                  <p:stCondLst>
                                    <p:cond delay="0"/>
                                  </p:stCondLst>
                                  <p:childTnLst>
                                    <p:animEffect transition="out" filter="fade">
                                      <p:cBhvr>
                                        <p:cTn id="9" dur="500" tmFilter="0, 0; .2, .5; .8, .5; 1, 0"/>
                                        <p:tgtEl>
                                          <p:spTgt spid="3">
                                            <p:txEl>
                                              <p:pRg st="3" end="3"/>
                                            </p:txEl>
                                          </p:spTgt>
                                        </p:tgtEl>
                                      </p:cBhvr>
                                    </p:animEffect>
                                    <p:animScale>
                                      <p:cBhvr>
                                        <p:cTn id="10" dur="250" autoRev="1" fill="hold"/>
                                        <p:tgtEl>
                                          <p:spTgt spid="3">
                                            <p:txEl>
                                              <p:pRg st="3" end="3"/>
                                            </p:txEl>
                                          </p:spTgt>
                                        </p:tgtEl>
                                      </p:cBhvr>
                                      <p:by x="105000" y="105000"/>
                                    </p:animScale>
                                  </p:childTnLst>
                                </p:cTn>
                              </p:par>
                            </p:childTnLst>
                          </p:cTn>
                        </p:par>
                      </p:childTnLst>
                    </p:cTn>
                  </p:par>
                  <p:par>
                    <p:cTn id="11" fill="hold">
                      <p:stCondLst>
                        <p:cond delay="indefinite"/>
                      </p:stCondLst>
                      <p:childTnLst>
                        <p:par>
                          <p:cTn id="12" fill="hold">
                            <p:stCondLst>
                              <p:cond delay="0"/>
                            </p:stCondLst>
                            <p:childTnLst>
                              <p:par>
                                <p:cTn id="13" presetID="45"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fade">
                                      <p:cBhvr>
                                        <p:cTn id="15" dur="2000"/>
                                        <p:tgtEl>
                                          <p:spTgt spid="3">
                                            <p:txEl>
                                              <p:pRg st="5" end="5"/>
                                            </p:txEl>
                                          </p:spTgt>
                                        </p:tgtEl>
                                      </p:cBhvr>
                                    </p:animEffect>
                                    <p:anim calcmode="lin" valueType="num">
                                      <p:cBhvr>
                                        <p:cTn id="16" dur="2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17" dur="2000" fill="hold"/>
                                        <p:tgtEl>
                                          <p:spTgt spid="3">
                                            <p:txEl>
                                              <p:pRg st="5" end="5"/>
                                            </p:txEl>
                                          </p:spTgt>
                                        </p:tgtEl>
                                        <p:attrNameLst>
                                          <p:attrName>ppt_h</p:attrName>
                                        </p:attrNameLst>
                                      </p:cBhvr>
                                      <p:tavLst>
                                        <p:tav tm="0">
                                          <p:val>
                                            <p:strVal val="#ppt_h"/>
                                          </p:val>
                                        </p:tav>
                                        <p:tav tm="100000">
                                          <p:val>
                                            <p:strVal val="#ppt_h"/>
                                          </p:val>
                                        </p:tav>
                                      </p:tavLst>
                                    </p:anim>
                                  </p:childTnLst>
                                </p:cTn>
                              </p:par>
                              <p:par>
                                <p:cTn id="18" presetID="45" presetClass="entr" presetSubtype="0" fill="hold" nodeType="with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fade">
                                      <p:cBhvr>
                                        <p:cTn id="20" dur="2000"/>
                                        <p:tgtEl>
                                          <p:spTgt spid="3">
                                            <p:txEl>
                                              <p:pRg st="6" end="6"/>
                                            </p:txEl>
                                          </p:spTgt>
                                        </p:tgtEl>
                                      </p:cBhvr>
                                    </p:animEffect>
                                    <p:anim calcmode="lin" valueType="num">
                                      <p:cBhvr>
                                        <p:cTn id="21" dur="2000" fill="hold"/>
                                        <p:tgtEl>
                                          <p:spTgt spid="3">
                                            <p:txEl>
                                              <p:pRg st="6" end="6"/>
                                            </p:txEl>
                                          </p:spTgt>
                                        </p:tgtEl>
                                        <p:attrNameLst>
                                          <p:attrName>ppt_w</p:attrName>
                                        </p:attrNameLst>
                                      </p:cBhvr>
                                      <p:tavLst>
                                        <p:tav tm="0" fmla="#ppt_w*sin(2.5*pi*$)">
                                          <p:val>
                                            <p:fltVal val="0"/>
                                          </p:val>
                                        </p:tav>
                                        <p:tav tm="100000">
                                          <p:val>
                                            <p:fltVal val="1"/>
                                          </p:val>
                                        </p:tav>
                                      </p:tavLst>
                                    </p:anim>
                                    <p:anim calcmode="lin" valueType="num">
                                      <p:cBhvr>
                                        <p:cTn id="22" dur="20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pt-PT"/>
              <a:t>quatro diferentes construções sintagmáticas</a:t>
            </a:r>
            <a:endParaRPr lang="cs-CZ"/>
          </a:p>
        </p:txBody>
      </p:sp>
      <p:sp>
        <p:nvSpPr>
          <p:cNvPr id="3" name="Zástupný symbol pro obsah 2"/>
          <p:cNvSpPr>
            <a:spLocks noGrp="1"/>
          </p:cNvSpPr>
          <p:nvPr>
            <p:ph idx="1"/>
          </p:nvPr>
        </p:nvSpPr>
        <p:spPr>
          <a:xfrm>
            <a:off x="457200" y="1600200"/>
            <a:ext cx="8229600" cy="4925144"/>
          </a:xfrm>
        </p:spPr>
        <p:txBody>
          <a:bodyPr>
            <a:normAutofit fontScale="70000" lnSpcReduction="20000"/>
          </a:bodyPr>
          <a:lstStyle/>
          <a:p>
            <a:pPr marL="0" indent="0">
              <a:buNone/>
            </a:pPr>
            <a:r>
              <a:rPr lang="pt-PT" smtClean="0"/>
              <a:t> </a:t>
            </a:r>
            <a:endParaRPr lang="cs-CZ"/>
          </a:p>
          <a:p>
            <a:pPr marL="0" indent="0" algn="ctr">
              <a:buNone/>
            </a:pPr>
            <a:r>
              <a:rPr lang="en-GB" smtClean="0"/>
              <a:t>		</a:t>
            </a:r>
            <a:r>
              <a:rPr lang="en-GB" smtClean="0">
                <a:solidFill>
                  <a:srgbClr val="FF0000"/>
                </a:solidFill>
              </a:rPr>
              <a:t>SN </a:t>
            </a:r>
            <a:r>
              <a:rPr lang="en-GB">
                <a:solidFill>
                  <a:srgbClr val="FF0000"/>
                </a:solidFill>
              </a:rPr>
              <a:t>= [N + Sprep=</a:t>
            </a:r>
            <a:r>
              <a:rPr lang="en-GB" b="1">
                <a:solidFill>
                  <a:srgbClr val="FF0000"/>
                </a:solidFill>
              </a:rPr>
              <a:t>Prep+Det</a:t>
            </a:r>
            <a:r>
              <a:rPr lang="en-GB">
                <a:solidFill>
                  <a:srgbClr val="FF0000"/>
                </a:solidFill>
              </a:rPr>
              <a:t>+N+Adj]		</a:t>
            </a:r>
          </a:p>
          <a:p>
            <a:pPr marL="0" indent="0" algn="ctr">
              <a:buNone/>
            </a:pPr>
            <a:r>
              <a:rPr lang="pt-PT" smtClean="0">
                <a:solidFill>
                  <a:srgbClr val="FF0000"/>
                </a:solidFill>
              </a:rPr>
              <a:t>	reunião </a:t>
            </a:r>
            <a:r>
              <a:rPr lang="pt-PT" b="1" i="1">
                <a:solidFill>
                  <a:srgbClr val="FF0000"/>
                </a:solidFill>
              </a:rPr>
              <a:t>de </a:t>
            </a:r>
            <a:r>
              <a:rPr lang="pt-PT">
                <a:solidFill>
                  <a:srgbClr val="FF0000"/>
                </a:solidFill>
              </a:rPr>
              <a:t>sexta-feira  	</a:t>
            </a:r>
            <a:r>
              <a:rPr lang="pt-PT"/>
              <a:t>	</a:t>
            </a:r>
            <a:endParaRPr lang="cs-CZ"/>
          </a:p>
          <a:p>
            <a:pPr marL="0" indent="0" algn="ctr">
              <a:buNone/>
            </a:pPr>
            <a:r>
              <a:rPr lang="pt-PT"/>
              <a:t>		</a:t>
            </a:r>
            <a:endParaRPr lang="cs-CZ"/>
          </a:p>
          <a:p>
            <a:pPr marL="0" indent="0" algn="ctr">
              <a:buNone/>
            </a:pPr>
            <a:r>
              <a:rPr lang="pt-PT" smtClean="0"/>
              <a:t>		</a:t>
            </a:r>
            <a:r>
              <a:rPr lang="pt-PT" smtClean="0">
                <a:solidFill>
                  <a:srgbClr val="92D050"/>
                </a:solidFill>
              </a:rPr>
              <a:t>SN</a:t>
            </a:r>
            <a:r>
              <a:rPr lang="pt-PT" smtClean="0"/>
              <a:t> </a:t>
            </a:r>
            <a:r>
              <a:rPr lang="pt-PT">
                <a:solidFill>
                  <a:srgbClr val="92D050"/>
                </a:solidFill>
              </a:rPr>
              <a:t>= [N + Sprep=</a:t>
            </a:r>
            <a:r>
              <a:rPr lang="pt-PT" b="1">
                <a:solidFill>
                  <a:srgbClr val="92D050"/>
                </a:solidFill>
              </a:rPr>
              <a:t>Prep</a:t>
            </a:r>
            <a:r>
              <a:rPr lang="pt-PT">
                <a:solidFill>
                  <a:srgbClr val="92D050"/>
                </a:solidFill>
              </a:rPr>
              <a:t>+N+Adj]			</a:t>
            </a:r>
            <a:endParaRPr lang="cs-CZ">
              <a:solidFill>
                <a:srgbClr val="92D050"/>
              </a:solidFill>
            </a:endParaRPr>
          </a:p>
          <a:p>
            <a:pPr marL="0" indent="0" algn="ctr">
              <a:buNone/>
            </a:pPr>
            <a:r>
              <a:rPr lang="pt-PT" smtClean="0">
                <a:solidFill>
                  <a:srgbClr val="92D050"/>
                </a:solidFill>
              </a:rPr>
              <a:t>	reunião </a:t>
            </a:r>
            <a:r>
              <a:rPr lang="pt-PT" b="1" i="1">
                <a:solidFill>
                  <a:srgbClr val="92D050"/>
                </a:solidFill>
              </a:rPr>
              <a:t>de</a:t>
            </a:r>
            <a:r>
              <a:rPr lang="pt-PT">
                <a:solidFill>
                  <a:srgbClr val="92D050"/>
                </a:solidFill>
              </a:rPr>
              <a:t> sexta-feira passada</a:t>
            </a:r>
            <a:r>
              <a:rPr lang="pt-PT"/>
              <a:t>		</a:t>
            </a:r>
            <a:endParaRPr lang="cs-CZ"/>
          </a:p>
          <a:p>
            <a:pPr marL="0" indent="0" algn="ctr">
              <a:buNone/>
            </a:pPr>
            <a:r>
              <a:rPr lang="pt-PT"/>
              <a:t> </a:t>
            </a:r>
            <a:endParaRPr lang="cs-CZ"/>
          </a:p>
          <a:p>
            <a:pPr marL="0" indent="0" algn="ctr">
              <a:buNone/>
            </a:pPr>
            <a:r>
              <a:rPr lang="pt-PT">
                <a:solidFill>
                  <a:srgbClr val="00B0F0"/>
                </a:solidFill>
              </a:rPr>
              <a:t>SPrep = [Prep+</a:t>
            </a:r>
            <a:r>
              <a:rPr lang="pt-PT" b="1">
                <a:solidFill>
                  <a:srgbClr val="00B0F0"/>
                </a:solidFill>
              </a:rPr>
              <a:t>Prep</a:t>
            </a:r>
            <a:r>
              <a:rPr lang="pt-PT">
                <a:solidFill>
                  <a:srgbClr val="00B0F0"/>
                </a:solidFill>
              </a:rPr>
              <a:t>+N]</a:t>
            </a:r>
            <a:endParaRPr lang="cs-CZ">
              <a:solidFill>
                <a:srgbClr val="00B0F0"/>
              </a:solidFill>
            </a:endParaRPr>
          </a:p>
          <a:p>
            <a:pPr marL="0" indent="0" algn="ctr">
              <a:buNone/>
            </a:pPr>
            <a:r>
              <a:rPr lang="pt-PT">
                <a:solidFill>
                  <a:srgbClr val="00B0F0"/>
                </a:solidFill>
              </a:rPr>
              <a:t>depois </a:t>
            </a:r>
            <a:r>
              <a:rPr lang="pt-PT" b="1" i="1">
                <a:solidFill>
                  <a:srgbClr val="00B0F0"/>
                </a:solidFill>
              </a:rPr>
              <a:t>de </a:t>
            </a:r>
            <a:r>
              <a:rPr lang="pt-PT">
                <a:solidFill>
                  <a:srgbClr val="00B0F0"/>
                </a:solidFill>
              </a:rPr>
              <a:t>sexta-feira. </a:t>
            </a:r>
            <a:endParaRPr lang="cs-CZ">
              <a:solidFill>
                <a:srgbClr val="00B0F0"/>
              </a:solidFill>
            </a:endParaRPr>
          </a:p>
          <a:p>
            <a:pPr marL="0" indent="0" algn="ctr">
              <a:buNone/>
            </a:pPr>
            <a:r>
              <a:rPr lang="pt-PT"/>
              <a:t> </a:t>
            </a:r>
            <a:endParaRPr lang="cs-CZ"/>
          </a:p>
          <a:p>
            <a:pPr marL="0" indent="0" algn="ctr">
              <a:buNone/>
            </a:pPr>
            <a:r>
              <a:rPr lang="en-GB">
                <a:solidFill>
                  <a:schemeClr val="accent6">
                    <a:lumMod val="75000"/>
                  </a:schemeClr>
                </a:solidFill>
              </a:rPr>
              <a:t>SPrep = [Prep+</a:t>
            </a:r>
            <a:r>
              <a:rPr lang="en-GB" b="1">
                <a:solidFill>
                  <a:schemeClr val="accent6">
                    <a:lumMod val="75000"/>
                  </a:schemeClr>
                </a:solidFill>
              </a:rPr>
              <a:t>Prep</a:t>
            </a:r>
            <a:r>
              <a:rPr lang="en-GB">
                <a:solidFill>
                  <a:schemeClr val="accent6">
                    <a:lumMod val="75000"/>
                  </a:schemeClr>
                </a:solidFill>
              </a:rPr>
              <a:t>+Det+N+Adj]</a:t>
            </a:r>
            <a:endParaRPr lang="cs-CZ">
              <a:solidFill>
                <a:schemeClr val="accent6">
                  <a:lumMod val="75000"/>
                </a:schemeClr>
              </a:solidFill>
            </a:endParaRPr>
          </a:p>
          <a:p>
            <a:pPr marL="0" indent="0" algn="ctr">
              <a:buNone/>
            </a:pPr>
            <a:r>
              <a:rPr lang="pt-PT">
                <a:solidFill>
                  <a:schemeClr val="accent6">
                    <a:lumMod val="75000"/>
                  </a:schemeClr>
                </a:solidFill>
              </a:rPr>
              <a:t>depois </a:t>
            </a:r>
            <a:r>
              <a:rPr lang="pt-PT" b="1" i="1">
                <a:solidFill>
                  <a:schemeClr val="accent6">
                    <a:lumMod val="75000"/>
                  </a:schemeClr>
                </a:solidFill>
              </a:rPr>
              <a:t>da </a:t>
            </a:r>
            <a:r>
              <a:rPr lang="pt-PT" i="1">
                <a:solidFill>
                  <a:schemeClr val="accent6">
                    <a:lumMod val="75000"/>
                  </a:schemeClr>
                </a:solidFill>
              </a:rPr>
              <a:t>sexta-feira</a:t>
            </a:r>
            <a:r>
              <a:rPr lang="pt-PT" b="1" i="1">
                <a:solidFill>
                  <a:schemeClr val="accent6">
                    <a:lumMod val="75000"/>
                  </a:schemeClr>
                </a:solidFill>
              </a:rPr>
              <a:t> passada</a:t>
            </a:r>
            <a:r>
              <a:rPr lang="pt-PT"/>
              <a:t>	</a:t>
            </a:r>
            <a:endParaRPr lang="cs-CZ"/>
          </a:p>
          <a:p>
            <a:pPr marL="0" indent="0" algn="ctr">
              <a:buNone/>
            </a:pPr>
            <a:r>
              <a:rPr lang="pt-PT"/>
              <a:t> </a:t>
            </a:r>
            <a:endParaRPr lang="cs-CZ"/>
          </a:p>
          <a:p>
            <a:endParaRPr lang="cs-CZ"/>
          </a:p>
        </p:txBody>
      </p:sp>
    </p:spTree>
    <p:extLst>
      <p:ext uri="{BB962C8B-B14F-4D97-AF65-F5344CB8AC3E}">
        <p14:creationId xmlns:p14="http://schemas.microsoft.com/office/powerpoint/2010/main" val="2132938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2000" tmFilter="0, 0; .2, .5; .8, .5; 1, 0"/>
                                        <p:tgtEl>
                                          <p:spTgt spid="3">
                                            <p:txEl>
                                              <p:pRg st="1" end="1"/>
                                            </p:txEl>
                                          </p:spTgt>
                                        </p:tgtEl>
                                      </p:cBhvr>
                                    </p:animEffect>
                                    <p:animScale>
                                      <p:cBhvr>
                                        <p:cTn id="7" dur="1000" autoRev="1" fill="hold"/>
                                        <p:tgtEl>
                                          <p:spTgt spid="3">
                                            <p:txEl>
                                              <p:pRg st="1" end="1"/>
                                            </p:txEl>
                                          </p:spTgt>
                                        </p:tgtEl>
                                      </p:cBhvr>
                                      <p:by x="105000" y="105000"/>
                                    </p:animScale>
                                  </p:childTnLst>
                                </p:cTn>
                              </p:par>
                              <p:par>
                                <p:cTn id="8" presetID="26" presetClass="emph" presetSubtype="0" fill="hold" nodeType="withEffect">
                                  <p:stCondLst>
                                    <p:cond delay="0"/>
                                  </p:stCondLst>
                                  <p:childTnLst>
                                    <p:animEffect transition="out" filter="fade">
                                      <p:cBhvr>
                                        <p:cTn id="9" dur="2000" tmFilter="0, 0; .2, .5; .8, .5; 1, 0"/>
                                        <p:tgtEl>
                                          <p:spTgt spid="3">
                                            <p:txEl>
                                              <p:pRg st="2" end="2"/>
                                            </p:txEl>
                                          </p:spTgt>
                                        </p:tgtEl>
                                      </p:cBhvr>
                                    </p:animEffect>
                                    <p:animScale>
                                      <p:cBhvr>
                                        <p:cTn id="10" dur="1000" autoRev="1" fill="hold"/>
                                        <p:tgtEl>
                                          <p:spTgt spid="3">
                                            <p:txEl>
                                              <p:pRg st="2" end="2"/>
                                            </p:txEl>
                                          </p:spTgt>
                                        </p:tgtEl>
                                      </p:cBhvr>
                                      <p:by x="105000" y="105000"/>
                                    </p:animScale>
                                  </p:childTnLst>
                                </p:cTn>
                              </p:par>
                            </p:childTnLst>
                          </p:cTn>
                        </p:par>
                      </p:childTnLst>
                    </p:cTn>
                  </p:par>
                  <p:par>
                    <p:cTn id="11" fill="hold">
                      <p:stCondLst>
                        <p:cond delay="indefinite"/>
                      </p:stCondLst>
                      <p:childTnLst>
                        <p:par>
                          <p:cTn id="12" fill="hold">
                            <p:stCondLst>
                              <p:cond delay="0"/>
                            </p:stCondLst>
                            <p:childTnLst>
                              <p:par>
                                <p:cTn id="13" presetID="26" presetClass="emph" presetSubtype="0" fill="hold" nodeType="clickEffect">
                                  <p:stCondLst>
                                    <p:cond delay="0"/>
                                  </p:stCondLst>
                                  <p:childTnLst>
                                    <p:animEffect transition="out" filter="fade">
                                      <p:cBhvr>
                                        <p:cTn id="14" dur="2000" tmFilter="0, 0; .2, .5; .8, .5; 1, 0"/>
                                        <p:tgtEl>
                                          <p:spTgt spid="3">
                                            <p:txEl>
                                              <p:pRg st="4" end="4"/>
                                            </p:txEl>
                                          </p:spTgt>
                                        </p:tgtEl>
                                      </p:cBhvr>
                                    </p:animEffect>
                                    <p:animScale>
                                      <p:cBhvr>
                                        <p:cTn id="15" dur="1000" autoRev="1" fill="hold"/>
                                        <p:tgtEl>
                                          <p:spTgt spid="3">
                                            <p:txEl>
                                              <p:pRg st="4" end="4"/>
                                            </p:txEl>
                                          </p:spTgt>
                                        </p:tgtEl>
                                      </p:cBhvr>
                                      <p:by x="105000" y="105000"/>
                                    </p:animScale>
                                  </p:childTnLst>
                                </p:cTn>
                              </p:par>
                              <p:par>
                                <p:cTn id="16" presetID="26" presetClass="emph" presetSubtype="0" fill="hold" nodeType="withEffect">
                                  <p:stCondLst>
                                    <p:cond delay="0"/>
                                  </p:stCondLst>
                                  <p:childTnLst>
                                    <p:animEffect transition="out" filter="fade">
                                      <p:cBhvr>
                                        <p:cTn id="17" dur="2000" tmFilter="0, 0; .2, .5; .8, .5; 1, 0"/>
                                        <p:tgtEl>
                                          <p:spTgt spid="3">
                                            <p:txEl>
                                              <p:pRg st="5" end="5"/>
                                            </p:txEl>
                                          </p:spTgt>
                                        </p:tgtEl>
                                      </p:cBhvr>
                                    </p:animEffect>
                                    <p:animScale>
                                      <p:cBhvr>
                                        <p:cTn id="18" dur="1000" autoRev="1" fill="hold"/>
                                        <p:tgtEl>
                                          <p:spTgt spid="3">
                                            <p:txEl>
                                              <p:pRg st="5" end="5"/>
                                            </p:txEl>
                                          </p:spTgt>
                                        </p:tgtEl>
                                      </p:cBhvr>
                                      <p:by x="105000" y="105000"/>
                                    </p:animScale>
                                  </p:childTnLst>
                                </p:cTn>
                              </p:par>
                            </p:childTnLst>
                          </p:cTn>
                        </p:par>
                      </p:childTnLst>
                    </p:cTn>
                  </p:par>
                  <p:par>
                    <p:cTn id="19" fill="hold">
                      <p:stCondLst>
                        <p:cond delay="indefinite"/>
                      </p:stCondLst>
                      <p:childTnLst>
                        <p:par>
                          <p:cTn id="20" fill="hold">
                            <p:stCondLst>
                              <p:cond delay="0"/>
                            </p:stCondLst>
                            <p:childTnLst>
                              <p:par>
                                <p:cTn id="21" presetID="26" presetClass="emph" presetSubtype="0" fill="hold" nodeType="clickEffect">
                                  <p:stCondLst>
                                    <p:cond delay="0"/>
                                  </p:stCondLst>
                                  <p:childTnLst>
                                    <p:animEffect transition="out" filter="fade">
                                      <p:cBhvr>
                                        <p:cTn id="22" dur="2000" tmFilter="0, 0; .2, .5; .8, .5; 1, 0"/>
                                        <p:tgtEl>
                                          <p:spTgt spid="3">
                                            <p:txEl>
                                              <p:pRg st="7" end="7"/>
                                            </p:txEl>
                                          </p:spTgt>
                                        </p:tgtEl>
                                      </p:cBhvr>
                                    </p:animEffect>
                                    <p:animScale>
                                      <p:cBhvr>
                                        <p:cTn id="23" dur="1000" autoRev="1" fill="hold"/>
                                        <p:tgtEl>
                                          <p:spTgt spid="3">
                                            <p:txEl>
                                              <p:pRg st="7" end="7"/>
                                            </p:txEl>
                                          </p:spTgt>
                                        </p:tgtEl>
                                      </p:cBhvr>
                                      <p:by x="105000" y="105000"/>
                                    </p:animScale>
                                  </p:childTnLst>
                                </p:cTn>
                              </p:par>
                              <p:par>
                                <p:cTn id="24" presetID="26" presetClass="emph" presetSubtype="0" fill="hold" nodeType="withEffect">
                                  <p:stCondLst>
                                    <p:cond delay="0"/>
                                  </p:stCondLst>
                                  <p:childTnLst>
                                    <p:animEffect transition="out" filter="fade">
                                      <p:cBhvr>
                                        <p:cTn id="25" dur="2000" tmFilter="0, 0; .2, .5; .8, .5; 1, 0"/>
                                        <p:tgtEl>
                                          <p:spTgt spid="3">
                                            <p:txEl>
                                              <p:pRg st="8" end="8"/>
                                            </p:txEl>
                                          </p:spTgt>
                                        </p:tgtEl>
                                      </p:cBhvr>
                                    </p:animEffect>
                                    <p:animScale>
                                      <p:cBhvr>
                                        <p:cTn id="26" dur="1000" autoRev="1" fill="hold"/>
                                        <p:tgtEl>
                                          <p:spTgt spid="3">
                                            <p:txEl>
                                              <p:pRg st="8" end="8"/>
                                            </p:txEl>
                                          </p:spTgt>
                                        </p:tgtEl>
                                      </p:cBhvr>
                                      <p:by x="105000" y="105000"/>
                                    </p:animScale>
                                  </p:childTnLst>
                                </p:cTn>
                              </p:par>
                              <p:par>
                                <p:cTn id="27" presetID="26" presetClass="emph" presetSubtype="0" fill="hold" nodeType="withEffect">
                                  <p:stCondLst>
                                    <p:cond delay="0"/>
                                  </p:stCondLst>
                                  <p:childTnLst>
                                    <p:animEffect transition="out" filter="fade">
                                      <p:cBhvr>
                                        <p:cTn id="28" dur="2000" tmFilter="0, 0; .2, .5; .8, .5; 1, 0"/>
                                        <p:tgtEl>
                                          <p:spTgt spid="3">
                                            <p:txEl>
                                              <p:pRg st="9" end="9"/>
                                            </p:txEl>
                                          </p:spTgt>
                                        </p:tgtEl>
                                      </p:cBhvr>
                                    </p:animEffect>
                                    <p:animScale>
                                      <p:cBhvr>
                                        <p:cTn id="29" dur="1000" autoRev="1" fill="hold"/>
                                        <p:tgtEl>
                                          <p:spTgt spid="3">
                                            <p:txEl>
                                              <p:pRg st="9" end="9"/>
                                            </p:txEl>
                                          </p:spTgt>
                                        </p:tgtEl>
                                      </p:cBhvr>
                                      <p:by x="105000" y="105000"/>
                                    </p:animScale>
                                  </p:childTnLst>
                                </p:cTn>
                              </p:par>
                            </p:childTnLst>
                          </p:cTn>
                        </p:par>
                      </p:childTnLst>
                    </p:cTn>
                  </p:par>
                  <p:par>
                    <p:cTn id="30" fill="hold">
                      <p:stCondLst>
                        <p:cond delay="indefinite"/>
                      </p:stCondLst>
                      <p:childTnLst>
                        <p:par>
                          <p:cTn id="31" fill="hold">
                            <p:stCondLst>
                              <p:cond delay="0"/>
                            </p:stCondLst>
                            <p:childTnLst>
                              <p:par>
                                <p:cTn id="32" presetID="26" presetClass="emph" presetSubtype="0" fill="hold" nodeType="clickEffect">
                                  <p:stCondLst>
                                    <p:cond delay="0"/>
                                  </p:stCondLst>
                                  <p:childTnLst>
                                    <p:animEffect transition="out" filter="fade">
                                      <p:cBhvr>
                                        <p:cTn id="33" dur="2000" tmFilter="0, 0; .2, .5; .8, .5; 1, 0"/>
                                        <p:tgtEl>
                                          <p:spTgt spid="3">
                                            <p:txEl>
                                              <p:pRg st="10" end="10"/>
                                            </p:txEl>
                                          </p:spTgt>
                                        </p:tgtEl>
                                      </p:cBhvr>
                                    </p:animEffect>
                                    <p:animScale>
                                      <p:cBhvr>
                                        <p:cTn id="34" dur="1000" autoRev="1" fill="hold"/>
                                        <p:tgtEl>
                                          <p:spTgt spid="3">
                                            <p:txEl>
                                              <p:pRg st="10" end="10"/>
                                            </p:txEl>
                                          </p:spTgt>
                                        </p:tgtEl>
                                      </p:cBhvr>
                                      <p:by x="105000" y="105000"/>
                                    </p:animScale>
                                  </p:childTnLst>
                                </p:cTn>
                              </p:par>
                              <p:par>
                                <p:cTn id="35" presetID="26" presetClass="emph" presetSubtype="0" fill="hold" nodeType="withEffect">
                                  <p:stCondLst>
                                    <p:cond delay="0"/>
                                  </p:stCondLst>
                                  <p:childTnLst>
                                    <p:animEffect transition="out" filter="fade">
                                      <p:cBhvr>
                                        <p:cTn id="36" dur="2000" tmFilter="0, 0; .2, .5; .8, .5; 1, 0"/>
                                        <p:tgtEl>
                                          <p:spTgt spid="3">
                                            <p:txEl>
                                              <p:pRg st="11" end="11"/>
                                            </p:txEl>
                                          </p:spTgt>
                                        </p:tgtEl>
                                      </p:cBhvr>
                                    </p:animEffect>
                                    <p:animScale>
                                      <p:cBhvr>
                                        <p:cTn id="37" dur="1000" autoRev="1" fill="hold"/>
                                        <p:tgtEl>
                                          <p:spTgt spid="3">
                                            <p:txEl>
                                              <p:pRg st="11" end="1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pt-PT" sz="3600" b="1" smtClean="0"/>
              <a:t>depois de + N </a:t>
            </a:r>
            <a:r>
              <a:rPr lang="pt-PT" sz="3600" i="1" smtClean="0"/>
              <a:t>versus</a:t>
            </a:r>
            <a:r>
              <a:rPr lang="pt-PT" sz="3600" smtClean="0"/>
              <a:t> </a:t>
            </a:r>
            <a:r>
              <a:rPr lang="pt-PT" sz="3600" b="1" smtClean="0"/>
              <a:t>depois de</a:t>
            </a:r>
            <a:r>
              <a:rPr lang="pt-PT" sz="3600" b="1"/>
              <a:t> </a:t>
            </a:r>
            <a:r>
              <a:rPr lang="pt-PT" sz="3600" b="1" smtClean="0"/>
              <a:t>+ Det +N</a:t>
            </a:r>
            <a:endParaRPr lang="cs-CZ" sz="3600" b="1"/>
          </a:p>
        </p:txBody>
      </p:sp>
      <p:sp>
        <p:nvSpPr>
          <p:cNvPr id="3" name="Zástupný symbol pro obsah 2"/>
          <p:cNvSpPr>
            <a:spLocks noGrp="1"/>
          </p:cNvSpPr>
          <p:nvPr>
            <p:ph idx="1"/>
          </p:nvPr>
        </p:nvSpPr>
        <p:spPr/>
        <p:txBody>
          <a:bodyPr>
            <a:normAutofit fontScale="92500" lnSpcReduction="20000"/>
          </a:bodyPr>
          <a:lstStyle/>
          <a:p>
            <a:pPr marL="0" indent="0" algn="ctr">
              <a:buNone/>
            </a:pPr>
            <a:endParaRPr lang="pt-PT" smtClean="0"/>
          </a:p>
          <a:p>
            <a:pPr marL="0" indent="0" algn="ctr">
              <a:buNone/>
            </a:pPr>
            <a:r>
              <a:rPr lang="pt-PT" smtClean="0"/>
              <a:t>depois </a:t>
            </a:r>
            <a:r>
              <a:rPr lang="pt-PT" b="1" i="1" smtClean="0"/>
              <a:t>de</a:t>
            </a:r>
            <a:r>
              <a:rPr lang="pt-PT" smtClean="0"/>
              <a:t> sábado</a:t>
            </a:r>
          </a:p>
          <a:p>
            <a:pPr marL="0" indent="0" algn="ctr">
              <a:buNone/>
            </a:pPr>
            <a:r>
              <a:rPr lang="pt-PT" smtClean="0"/>
              <a:t>depois </a:t>
            </a:r>
            <a:r>
              <a:rPr lang="pt-PT" b="1" i="1" smtClean="0"/>
              <a:t>de</a:t>
            </a:r>
            <a:r>
              <a:rPr lang="pt-PT" smtClean="0"/>
              <a:t> domingo</a:t>
            </a:r>
          </a:p>
          <a:p>
            <a:pPr marL="0" indent="0" algn="ctr">
              <a:buNone/>
            </a:pPr>
            <a:endParaRPr lang="pt-PT" i="1" smtClean="0"/>
          </a:p>
          <a:p>
            <a:pPr marL="0" indent="0" algn="ctr">
              <a:buNone/>
            </a:pPr>
            <a:r>
              <a:rPr lang="pt-PT" i="1" smtClean="0"/>
              <a:t>versus</a:t>
            </a:r>
            <a:endParaRPr lang="pt-PT" i="1"/>
          </a:p>
          <a:p>
            <a:pPr marL="0" indent="0" algn="ctr">
              <a:buNone/>
            </a:pPr>
            <a:endParaRPr lang="pt-PT" smtClean="0"/>
          </a:p>
          <a:p>
            <a:pPr marL="0" indent="0" algn="ctr">
              <a:buNone/>
            </a:pPr>
            <a:r>
              <a:rPr lang="pt-PT" smtClean="0"/>
              <a:t>depois </a:t>
            </a:r>
            <a:r>
              <a:rPr lang="pt-PT" b="1" i="1"/>
              <a:t>da</a:t>
            </a:r>
            <a:r>
              <a:rPr lang="pt-PT"/>
              <a:t> </a:t>
            </a:r>
            <a:r>
              <a:rPr lang="pt-PT" smtClean="0"/>
              <a:t>revolução</a:t>
            </a:r>
            <a:endParaRPr lang="pt-PT"/>
          </a:p>
          <a:p>
            <a:pPr marL="0" indent="0" algn="ctr">
              <a:buNone/>
            </a:pPr>
            <a:r>
              <a:rPr lang="pt-PT"/>
              <a:t>depois </a:t>
            </a:r>
            <a:r>
              <a:rPr lang="pt-PT" b="1" i="1"/>
              <a:t>do</a:t>
            </a:r>
            <a:r>
              <a:rPr lang="pt-PT"/>
              <a:t> derrube</a:t>
            </a:r>
          </a:p>
          <a:p>
            <a:pPr marL="0" indent="0" algn="ctr">
              <a:buNone/>
            </a:pPr>
            <a:r>
              <a:rPr lang="pt-PT" smtClean="0"/>
              <a:t> </a:t>
            </a:r>
            <a:endParaRPr lang="cs-CZ"/>
          </a:p>
        </p:txBody>
      </p:sp>
    </p:spTree>
    <p:extLst>
      <p:ext uri="{BB962C8B-B14F-4D97-AF65-F5344CB8AC3E}">
        <p14:creationId xmlns:p14="http://schemas.microsoft.com/office/powerpoint/2010/main" val="2616827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grpId="0" nodeType="clickEffect">
                                  <p:stCondLst>
                                    <p:cond delay="0"/>
                                  </p:stCondLst>
                                  <p:childTnLst>
                                    <p:animClr clrSpc="rgb" dir="cw">
                                      <p:cBhvr override="childStyle">
                                        <p:cTn id="6" dur="500" fill="hold"/>
                                        <p:tgtEl>
                                          <p:spTgt spid="3">
                                            <p:txEl>
                                              <p:pRg st="1" end="1"/>
                                            </p:txEl>
                                          </p:spTgt>
                                        </p:tgtEl>
                                        <p:attrNameLst>
                                          <p:attrName>style.color</p:attrName>
                                        </p:attrNameLst>
                                      </p:cBhvr>
                                      <p:to>
                                        <a:srgbClr val="548DD4"/>
                                      </p:to>
                                    </p:animClr>
                                    <p:animClr clrSpc="rgb" dir="cw">
                                      <p:cBhvr>
                                        <p:cTn id="7" dur="500" fill="hold"/>
                                        <p:tgtEl>
                                          <p:spTgt spid="3">
                                            <p:txEl>
                                              <p:pRg st="1" end="1"/>
                                            </p:txEl>
                                          </p:spTgt>
                                        </p:tgtEl>
                                        <p:attrNameLst>
                                          <p:attrName>fillcolor</p:attrName>
                                        </p:attrNameLst>
                                      </p:cBhvr>
                                      <p:to>
                                        <a:srgbClr val="548DD4"/>
                                      </p:to>
                                    </p:animClr>
                                    <p:set>
                                      <p:cBhvr>
                                        <p:cTn id="8" dur="500" fill="hold"/>
                                        <p:tgtEl>
                                          <p:spTgt spid="3">
                                            <p:txEl>
                                              <p:pRg st="1" end="1"/>
                                            </p:txEl>
                                          </p:spTgt>
                                        </p:tgtEl>
                                        <p:attrNameLst>
                                          <p:attrName>fill.type</p:attrName>
                                        </p:attrNameLst>
                                      </p:cBhvr>
                                      <p:to>
                                        <p:strVal val="solid"/>
                                      </p:to>
                                    </p:set>
                                    <p:set>
                                      <p:cBhvr>
                                        <p:cTn id="9" dur="500" fill="hold"/>
                                        <p:tgtEl>
                                          <p:spTgt spid="3">
                                            <p:txEl>
                                              <p:pRg st="1" end="1"/>
                                            </p:txEl>
                                          </p:spTgt>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19" presetClass="emph" presetSubtype="0" fill="hold" grpId="0" nodeType="clickEffect">
                                  <p:stCondLst>
                                    <p:cond delay="0"/>
                                  </p:stCondLst>
                                  <p:childTnLst>
                                    <p:animClr clrSpc="rgb" dir="cw">
                                      <p:cBhvr override="childStyle">
                                        <p:cTn id="13" dur="500" fill="hold"/>
                                        <p:tgtEl>
                                          <p:spTgt spid="3">
                                            <p:txEl>
                                              <p:pRg st="2" end="2"/>
                                            </p:txEl>
                                          </p:spTgt>
                                        </p:tgtEl>
                                        <p:attrNameLst>
                                          <p:attrName>style.color</p:attrName>
                                        </p:attrNameLst>
                                      </p:cBhvr>
                                      <p:to>
                                        <a:srgbClr val="548DD4"/>
                                      </p:to>
                                    </p:animClr>
                                    <p:animClr clrSpc="rgb" dir="cw">
                                      <p:cBhvr>
                                        <p:cTn id="14" dur="500" fill="hold"/>
                                        <p:tgtEl>
                                          <p:spTgt spid="3">
                                            <p:txEl>
                                              <p:pRg st="2" end="2"/>
                                            </p:txEl>
                                          </p:spTgt>
                                        </p:tgtEl>
                                        <p:attrNameLst>
                                          <p:attrName>fillcolor</p:attrName>
                                        </p:attrNameLst>
                                      </p:cBhvr>
                                      <p:to>
                                        <a:srgbClr val="548DD4"/>
                                      </p:to>
                                    </p:animClr>
                                    <p:set>
                                      <p:cBhvr>
                                        <p:cTn id="15" dur="500" fill="hold"/>
                                        <p:tgtEl>
                                          <p:spTgt spid="3">
                                            <p:txEl>
                                              <p:pRg st="2" end="2"/>
                                            </p:txEl>
                                          </p:spTgt>
                                        </p:tgtEl>
                                        <p:attrNameLst>
                                          <p:attrName>fill.type</p:attrName>
                                        </p:attrNameLst>
                                      </p:cBhvr>
                                      <p:to>
                                        <p:strVal val="solid"/>
                                      </p:to>
                                    </p:set>
                                    <p:set>
                                      <p:cBhvr>
                                        <p:cTn id="16" dur="500" fill="hold"/>
                                        <p:tgtEl>
                                          <p:spTgt spid="3">
                                            <p:txEl>
                                              <p:pRg st="2" end="2"/>
                                            </p:tx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19" presetClass="emph" presetSubtype="0" fill="hold" grpId="0" nodeType="clickEffect">
                                  <p:stCondLst>
                                    <p:cond delay="0"/>
                                  </p:stCondLst>
                                  <p:childTnLst>
                                    <p:animClr clrSpc="rgb" dir="cw">
                                      <p:cBhvr override="childStyle">
                                        <p:cTn id="20" dur="500" fill="hold"/>
                                        <p:tgtEl>
                                          <p:spTgt spid="3">
                                            <p:txEl>
                                              <p:pRg st="6" end="6"/>
                                            </p:txEl>
                                          </p:spTgt>
                                        </p:tgtEl>
                                        <p:attrNameLst>
                                          <p:attrName>style.color</p:attrName>
                                        </p:attrNameLst>
                                      </p:cBhvr>
                                      <p:to>
                                        <a:srgbClr val="548DD4"/>
                                      </p:to>
                                    </p:animClr>
                                    <p:animClr clrSpc="rgb" dir="cw">
                                      <p:cBhvr>
                                        <p:cTn id="21" dur="500" fill="hold"/>
                                        <p:tgtEl>
                                          <p:spTgt spid="3">
                                            <p:txEl>
                                              <p:pRg st="6" end="6"/>
                                            </p:txEl>
                                          </p:spTgt>
                                        </p:tgtEl>
                                        <p:attrNameLst>
                                          <p:attrName>fillcolor</p:attrName>
                                        </p:attrNameLst>
                                      </p:cBhvr>
                                      <p:to>
                                        <a:srgbClr val="548DD4"/>
                                      </p:to>
                                    </p:animClr>
                                    <p:set>
                                      <p:cBhvr>
                                        <p:cTn id="22" dur="500" fill="hold"/>
                                        <p:tgtEl>
                                          <p:spTgt spid="3">
                                            <p:txEl>
                                              <p:pRg st="6" end="6"/>
                                            </p:txEl>
                                          </p:spTgt>
                                        </p:tgtEl>
                                        <p:attrNameLst>
                                          <p:attrName>fill.type</p:attrName>
                                        </p:attrNameLst>
                                      </p:cBhvr>
                                      <p:to>
                                        <p:strVal val="solid"/>
                                      </p:to>
                                    </p:set>
                                    <p:set>
                                      <p:cBhvr>
                                        <p:cTn id="23" dur="500" fill="hold"/>
                                        <p:tgtEl>
                                          <p:spTgt spid="3">
                                            <p:txEl>
                                              <p:pRg st="6" end="6"/>
                                            </p:txEl>
                                          </p:spTgt>
                                        </p:tgtEl>
                                        <p:attrNameLst>
                                          <p:attrName>fill.on</p:attrName>
                                        </p:attrNameLst>
                                      </p:cBhvr>
                                      <p:to>
                                        <p:strVal val="true"/>
                                      </p:to>
                                    </p:set>
                                  </p:childTnLst>
                                </p:cTn>
                              </p:par>
                            </p:childTnLst>
                          </p:cTn>
                        </p:par>
                      </p:childTnLst>
                    </p:cTn>
                  </p:par>
                  <p:par>
                    <p:cTn id="24" fill="hold">
                      <p:stCondLst>
                        <p:cond delay="indefinite"/>
                      </p:stCondLst>
                      <p:childTnLst>
                        <p:par>
                          <p:cTn id="25" fill="hold">
                            <p:stCondLst>
                              <p:cond delay="0"/>
                            </p:stCondLst>
                            <p:childTnLst>
                              <p:par>
                                <p:cTn id="26" presetID="19" presetClass="emph" presetSubtype="0" fill="hold" grpId="0" nodeType="clickEffect">
                                  <p:stCondLst>
                                    <p:cond delay="0"/>
                                  </p:stCondLst>
                                  <p:childTnLst>
                                    <p:animClr clrSpc="rgb" dir="cw">
                                      <p:cBhvr override="childStyle">
                                        <p:cTn id="27" dur="500" fill="hold"/>
                                        <p:tgtEl>
                                          <p:spTgt spid="3">
                                            <p:txEl>
                                              <p:pRg st="7" end="7"/>
                                            </p:txEl>
                                          </p:spTgt>
                                        </p:tgtEl>
                                        <p:attrNameLst>
                                          <p:attrName>style.color</p:attrName>
                                        </p:attrNameLst>
                                      </p:cBhvr>
                                      <p:to>
                                        <a:srgbClr val="548DD4"/>
                                      </p:to>
                                    </p:animClr>
                                    <p:animClr clrSpc="rgb" dir="cw">
                                      <p:cBhvr>
                                        <p:cTn id="28" dur="500" fill="hold"/>
                                        <p:tgtEl>
                                          <p:spTgt spid="3">
                                            <p:txEl>
                                              <p:pRg st="7" end="7"/>
                                            </p:txEl>
                                          </p:spTgt>
                                        </p:tgtEl>
                                        <p:attrNameLst>
                                          <p:attrName>fillcolor</p:attrName>
                                        </p:attrNameLst>
                                      </p:cBhvr>
                                      <p:to>
                                        <a:srgbClr val="548DD4"/>
                                      </p:to>
                                    </p:animClr>
                                    <p:set>
                                      <p:cBhvr>
                                        <p:cTn id="29" dur="500" fill="hold"/>
                                        <p:tgtEl>
                                          <p:spTgt spid="3">
                                            <p:txEl>
                                              <p:pRg st="7" end="7"/>
                                            </p:txEl>
                                          </p:spTgt>
                                        </p:tgtEl>
                                        <p:attrNameLst>
                                          <p:attrName>fill.type</p:attrName>
                                        </p:attrNameLst>
                                      </p:cBhvr>
                                      <p:to>
                                        <p:strVal val="solid"/>
                                      </p:to>
                                    </p:set>
                                    <p:set>
                                      <p:cBhvr>
                                        <p:cTn id="30" dur="500" fill="hold"/>
                                        <p:tgtEl>
                                          <p:spTgt spid="3">
                                            <p:txEl>
                                              <p:pRg st="7" end="7"/>
                                            </p:txEl>
                                          </p:spTgt>
                                        </p:tgtEl>
                                        <p:attrNameLst>
                                          <p:attrName>fill.on</p:attrName>
                                        </p:attrNameLst>
                                      </p:cBhvr>
                                      <p:to>
                                        <p:strVal val="true"/>
                                      </p:to>
                                    </p:set>
                                  </p:childTnLst>
                                </p:cTn>
                              </p:par>
                            </p:childTnLst>
                          </p:cTn>
                        </p:par>
                      </p:childTnLst>
                    </p:cTn>
                  </p:par>
                  <p:par>
                    <p:cTn id="31" fill="hold">
                      <p:stCondLst>
                        <p:cond delay="indefinite"/>
                      </p:stCondLst>
                      <p:childTnLst>
                        <p:par>
                          <p:cTn id="32" fill="hold">
                            <p:stCondLst>
                              <p:cond delay="0"/>
                            </p:stCondLst>
                            <p:childTnLst>
                              <p:par>
                                <p:cTn id="33" presetID="19" presetClass="emph" presetSubtype="0" fill="hold" grpId="0" nodeType="clickEffect">
                                  <p:stCondLst>
                                    <p:cond delay="0"/>
                                  </p:stCondLst>
                                  <p:childTnLst>
                                    <p:animClr clrSpc="rgb" dir="cw">
                                      <p:cBhvr override="childStyle">
                                        <p:cTn id="34" dur="500" fill="hold"/>
                                        <p:tgtEl>
                                          <p:spTgt spid="3">
                                            <p:txEl>
                                              <p:pRg st="8" end="8"/>
                                            </p:txEl>
                                          </p:spTgt>
                                        </p:tgtEl>
                                        <p:attrNameLst>
                                          <p:attrName>style.color</p:attrName>
                                        </p:attrNameLst>
                                      </p:cBhvr>
                                      <p:to>
                                        <a:srgbClr val="548DD4"/>
                                      </p:to>
                                    </p:animClr>
                                    <p:animClr clrSpc="rgb" dir="cw">
                                      <p:cBhvr>
                                        <p:cTn id="35" dur="500" fill="hold"/>
                                        <p:tgtEl>
                                          <p:spTgt spid="3">
                                            <p:txEl>
                                              <p:pRg st="8" end="8"/>
                                            </p:txEl>
                                          </p:spTgt>
                                        </p:tgtEl>
                                        <p:attrNameLst>
                                          <p:attrName>fillcolor</p:attrName>
                                        </p:attrNameLst>
                                      </p:cBhvr>
                                      <p:to>
                                        <a:srgbClr val="548DD4"/>
                                      </p:to>
                                    </p:animClr>
                                    <p:set>
                                      <p:cBhvr>
                                        <p:cTn id="36" dur="500" fill="hold"/>
                                        <p:tgtEl>
                                          <p:spTgt spid="3">
                                            <p:txEl>
                                              <p:pRg st="8" end="8"/>
                                            </p:txEl>
                                          </p:spTgt>
                                        </p:tgtEl>
                                        <p:attrNameLst>
                                          <p:attrName>fill.type</p:attrName>
                                        </p:attrNameLst>
                                      </p:cBhvr>
                                      <p:to>
                                        <p:strVal val="solid"/>
                                      </p:to>
                                    </p:set>
                                    <p:set>
                                      <p:cBhvr>
                                        <p:cTn id="37" dur="500" fill="hold"/>
                                        <p:tgtEl>
                                          <p:spTgt spid="3">
                                            <p:txEl>
                                              <p:pRg st="8" end="8"/>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t-PT" smtClean="0"/>
              <a:t>estudo quantitativo</a:t>
            </a:r>
            <a:endParaRPr lang="cs-CZ"/>
          </a:p>
        </p:txBody>
      </p:sp>
      <p:sp>
        <p:nvSpPr>
          <p:cNvPr id="3" name="Zástupný symbol pro obsah 2"/>
          <p:cNvSpPr>
            <a:spLocks noGrp="1"/>
          </p:cNvSpPr>
          <p:nvPr>
            <p:ph idx="1"/>
          </p:nvPr>
        </p:nvSpPr>
        <p:spPr/>
        <p:txBody>
          <a:bodyPr/>
          <a:lstStyle/>
          <a:p>
            <a:pPr marL="0" indent="0" algn="just">
              <a:buNone/>
            </a:pPr>
            <a:r>
              <a:rPr lang="pt-PT"/>
              <a:t>Para podermos definitivamente tirar conclusões relativas </a:t>
            </a:r>
            <a:r>
              <a:rPr lang="pt-PT" b="1"/>
              <a:t>ao uso do artigo </a:t>
            </a:r>
            <a:r>
              <a:rPr lang="pt-PT"/>
              <a:t>com os nomes dos dias da semana, percorremos nos </a:t>
            </a:r>
            <a:r>
              <a:rPr lang="pt-PT" i="1"/>
              <a:t>corpora</a:t>
            </a:r>
            <a:r>
              <a:rPr lang="pt-PT"/>
              <a:t> </a:t>
            </a:r>
            <a:r>
              <a:rPr lang="pt-PT">
                <a:hlinkClick r:id="rId2"/>
              </a:rPr>
              <a:t>www.linguateca.pt</a:t>
            </a:r>
            <a:r>
              <a:rPr lang="pt-PT"/>
              <a:t> todas as possíveis ocorrências preposicionadas sem e com o artigo e chegámos às seguintes </a:t>
            </a:r>
            <a:r>
              <a:rPr lang="pt-PT" smtClean="0"/>
              <a:t>frequências:</a:t>
            </a:r>
            <a:endParaRPr lang="cs-CZ"/>
          </a:p>
        </p:txBody>
      </p:sp>
    </p:spTree>
    <p:extLst>
      <p:ext uri="{BB962C8B-B14F-4D97-AF65-F5344CB8AC3E}">
        <p14:creationId xmlns:p14="http://schemas.microsoft.com/office/powerpoint/2010/main" val="70200157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t-PT" smtClean="0"/>
              <a:t>artigo presente</a:t>
            </a:r>
            <a:endParaRPr lang="cs-CZ"/>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646146104"/>
              </p:ext>
            </p:extLst>
          </p:nvPr>
        </p:nvGraphicFramePr>
        <p:xfrm>
          <a:off x="539550" y="1772818"/>
          <a:ext cx="8352929" cy="4680516"/>
        </p:xfrm>
        <a:graphic>
          <a:graphicData uri="http://schemas.openxmlformats.org/drawingml/2006/table">
            <a:tbl>
              <a:tblPr>
                <a:tableStyleId>{5C22544A-7EE6-4342-B048-85BDC9FD1C3A}</a:tableStyleId>
              </a:tblPr>
              <a:tblGrid>
                <a:gridCol w="1096382"/>
                <a:gridCol w="1030869"/>
                <a:gridCol w="953795"/>
                <a:gridCol w="927782"/>
                <a:gridCol w="1200432"/>
                <a:gridCol w="1125285"/>
                <a:gridCol w="1075187"/>
                <a:gridCol w="943197"/>
              </a:tblGrid>
              <a:tr h="745158">
                <a:tc gridSpan="8">
                  <a:txBody>
                    <a:bodyPr/>
                    <a:lstStyle/>
                    <a:p>
                      <a:pPr algn="ctr">
                        <a:spcAft>
                          <a:spcPts val="0"/>
                        </a:spcAft>
                      </a:pPr>
                      <a:r>
                        <a:rPr lang="pt-PT" sz="2000">
                          <a:effectLst/>
                        </a:rPr>
                        <a:t>SP = [Prep+Det+N]</a:t>
                      </a:r>
                      <a:endParaRPr lang="cs-CZ" sz="2000">
                        <a:effectLst/>
                      </a:endParaRPr>
                    </a:p>
                    <a:p>
                      <a:pPr algn="just">
                        <a:spcAft>
                          <a:spcPts val="0"/>
                        </a:spcAft>
                      </a:pPr>
                      <a:r>
                        <a:rPr lang="pt-PT" sz="2000">
                          <a:effectLst/>
                        </a:rPr>
                        <a:t> </a:t>
                      </a:r>
                      <a:endParaRPr lang="cs-CZ" sz="2000">
                        <a:effectLst/>
                        <a:latin typeface="Times New Roman"/>
                        <a:ea typeface="Times New Roman"/>
                      </a:endParaRPr>
                    </a:p>
                  </a:txBody>
                  <a:tcPr marL="0" marR="0" marT="0" marB="0" anchor="b"/>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r>
              <a:tr h="372578">
                <a:tc>
                  <a:txBody>
                    <a:bodyPr/>
                    <a:lstStyle/>
                    <a:p>
                      <a:pPr algn="just">
                        <a:spcAft>
                          <a:spcPts val="0"/>
                        </a:spcAft>
                      </a:pPr>
                      <a:r>
                        <a:rPr lang="pt-PT" sz="2000">
                          <a:effectLst/>
                        </a:rPr>
                        <a:t> </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2ª-feira</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3ª-feira </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4ª-feira</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5ª-feira</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6ª-feira</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sábado</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domingo</a:t>
                      </a:r>
                      <a:endParaRPr lang="cs-CZ" sz="2000">
                        <a:effectLst/>
                        <a:latin typeface="Times New Roman"/>
                        <a:ea typeface="Times New Roman"/>
                      </a:endParaRPr>
                    </a:p>
                  </a:txBody>
                  <a:tcPr marL="0" marR="0" marT="0" marB="0"/>
                </a:tc>
              </a:tr>
              <a:tr h="372578">
                <a:tc>
                  <a:txBody>
                    <a:bodyPr/>
                    <a:lstStyle/>
                    <a:p>
                      <a:pPr algn="just">
                        <a:spcAft>
                          <a:spcPts val="0"/>
                        </a:spcAft>
                      </a:pPr>
                      <a:r>
                        <a:rPr lang="pt-PT" sz="2000">
                          <a:effectLst/>
                        </a:rPr>
                        <a:t>na/no </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5403</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4462</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4689</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4458</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5455</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5330</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5316</a:t>
                      </a:r>
                      <a:endParaRPr lang="cs-CZ" sz="2000">
                        <a:effectLst/>
                        <a:latin typeface="Times New Roman"/>
                        <a:ea typeface="Times New Roman"/>
                      </a:endParaRPr>
                    </a:p>
                  </a:txBody>
                  <a:tcPr marL="0" marR="0" marT="0" marB="0">
                    <a:solidFill>
                      <a:schemeClr val="accent3">
                        <a:lumMod val="60000"/>
                        <a:lumOff val="40000"/>
                      </a:schemeClr>
                    </a:solidFill>
                  </a:tcPr>
                </a:tc>
              </a:tr>
              <a:tr h="489010">
                <a:tc>
                  <a:txBody>
                    <a:bodyPr/>
                    <a:lstStyle/>
                    <a:p>
                      <a:pPr algn="just">
                        <a:spcAft>
                          <a:spcPts val="0"/>
                        </a:spcAft>
                      </a:pPr>
                      <a:r>
                        <a:rPr lang="pt-PT" sz="2000">
                          <a:effectLst/>
                        </a:rPr>
                        <a:t>para a/o</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12</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8</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6 </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4</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7 </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15</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9 )</a:t>
                      </a:r>
                      <a:endParaRPr lang="cs-CZ" sz="2000">
                        <a:effectLst/>
                        <a:latin typeface="Times New Roman"/>
                        <a:ea typeface="Times New Roman"/>
                      </a:endParaRPr>
                    </a:p>
                  </a:txBody>
                  <a:tcPr marL="0" marR="0" marT="0" marB="0"/>
                </a:tc>
              </a:tr>
              <a:tr h="372578">
                <a:tc>
                  <a:txBody>
                    <a:bodyPr/>
                    <a:lstStyle/>
                    <a:p>
                      <a:pPr algn="just">
                        <a:spcAft>
                          <a:spcPts val="0"/>
                        </a:spcAft>
                      </a:pPr>
                      <a:r>
                        <a:rPr lang="pt-PT" sz="2000">
                          <a:effectLst/>
                        </a:rPr>
                        <a:t>da/do</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22</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22</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27</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27</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55</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43</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149</a:t>
                      </a:r>
                      <a:endParaRPr lang="cs-CZ" sz="2000">
                        <a:effectLst/>
                        <a:latin typeface="Times New Roman"/>
                        <a:ea typeface="Times New Roman"/>
                      </a:endParaRPr>
                    </a:p>
                  </a:txBody>
                  <a:tcPr marL="0" marR="0" marT="0" marB="0"/>
                </a:tc>
              </a:tr>
              <a:tr h="372578">
                <a:tc>
                  <a:txBody>
                    <a:bodyPr/>
                    <a:lstStyle/>
                    <a:p>
                      <a:pPr algn="just">
                        <a:spcAft>
                          <a:spcPts val="0"/>
                        </a:spcAft>
                      </a:pPr>
                      <a:r>
                        <a:rPr lang="pt-PT" sz="2000">
                          <a:effectLst/>
                        </a:rPr>
                        <a:t>desde a/o</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2</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1</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3</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1</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3</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1</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6</a:t>
                      </a:r>
                      <a:endParaRPr lang="cs-CZ" sz="2000">
                        <a:effectLst/>
                        <a:latin typeface="Times New Roman"/>
                        <a:ea typeface="Times New Roman"/>
                      </a:endParaRPr>
                    </a:p>
                  </a:txBody>
                  <a:tcPr marL="0" marR="0" marT="0" marB="0"/>
                </a:tc>
              </a:tr>
              <a:tr h="372578">
                <a:tc>
                  <a:txBody>
                    <a:bodyPr/>
                    <a:lstStyle/>
                    <a:p>
                      <a:pPr algn="just">
                        <a:spcAft>
                          <a:spcPts val="0"/>
                        </a:spcAft>
                      </a:pPr>
                      <a:r>
                        <a:rPr lang="pt-PT" sz="2000">
                          <a:effectLst/>
                        </a:rPr>
                        <a:t>entre o/a</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1</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0</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0</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0</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1</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0</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0</a:t>
                      </a:r>
                      <a:endParaRPr lang="cs-CZ" sz="2000">
                        <a:effectLst/>
                        <a:latin typeface="Times New Roman"/>
                        <a:ea typeface="Times New Roman"/>
                      </a:endParaRPr>
                    </a:p>
                  </a:txBody>
                  <a:tcPr marL="0" marR="0" marT="0" marB="0"/>
                </a:tc>
              </a:tr>
              <a:tr h="372578">
                <a:tc>
                  <a:txBody>
                    <a:bodyPr/>
                    <a:lstStyle/>
                    <a:p>
                      <a:pPr algn="just">
                        <a:spcAft>
                          <a:spcPts val="0"/>
                        </a:spcAft>
                      </a:pPr>
                      <a:r>
                        <a:rPr lang="pt-PT" sz="2000">
                          <a:effectLst/>
                        </a:rPr>
                        <a:t>até o/a</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0</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0</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0</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0</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0</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0</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0</a:t>
                      </a:r>
                      <a:endParaRPr lang="cs-CZ" sz="2000">
                        <a:effectLst/>
                        <a:latin typeface="Times New Roman"/>
                        <a:ea typeface="Times New Roman"/>
                      </a:endParaRPr>
                    </a:p>
                  </a:txBody>
                  <a:tcPr marL="0" marR="0" marT="0" marB="0"/>
                </a:tc>
              </a:tr>
              <a:tr h="465724">
                <a:tc>
                  <a:txBody>
                    <a:bodyPr/>
                    <a:lstStyle/>
                    <a:p>
                      <a:pPr algn="just">
                        <a:spcAft>
                          <a:spcPts val="0"/>
                        </a:spcAft>
                      </a:pPr>
                      <a:r>
                        <a:rPr lang="pt-PT" sz="2000">
                          <a:effectLst/>
                        </a:rPr>
                        <a:t>nas/nos </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13</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0</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0</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0</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0</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4</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0</a:t>
                      </a:r>
                      <a:endParaRPr lang="cs-CZ" sz="2000">
                        <a:effectLst/>
                        <a:latin typeface="Times New Roman"/>
                        <a:ea typeface="Times New Roman"/>
                      </a:endParaRPr>
                    </a:p>
                  </a:txBody>
                  <a:tcPr marL="0" marR="0" marT="0" marB="0"/>
                </a:tc>
              </a:tr>
              <a:tr h="372578">
                <a:tc>
                  <a:txBody>
                    <a:bodyPr/>
                    <a:lstStyle/>
                    <a:p>
                      <a:pPr algn="just">
                        <a:spcAft>
                          <a:spcPts val="0"/>
                        </a:spcAft>
                      </a:pPr>
                      <a:r>
                        <a:rPr lang="pt-PT" sz="2000">
                          <a:effectLst/>
                        </a:rPr>
                        <a:t>às/aos </a:t>
                      </a:r>
                      <a:endParaRPr lang="cs-CZ" sz="2000">
                        <a:effectLst/>
                        <a:latin typeface="Times New Roman"/>
                        <a:ea typeface="Times New Roman"/>
                      </a:endParaRPr>
                    </a:p>
                  </a:txBody>
                  <a:tcPr marL="0" marR="0" marT="0" marB="0" anchor="b">
                    <a:solidFill>
                      <a:schemeClr val="accent3">
                        <a:lumMod val="60000"/>
                        <a:lumOff val="40000"/>
                      </a:schemeClr>
                    </a:solidFill>
                  </a:tcPr>
                </a:tc>
                <a:tc>
                  <a:txBody>
                    <a:bodyPr/>
                    <a:lstStyle/>
                    <a:p>
                      <a:pPr algn="just">
                        <a:spcAft>
                          <a:spcPts val="0"/>
                        </a:spcAft>
                      </a:pPr>
                      <a:r>
                        <a:rPr lang="pt-PT" sz="2000">
                          <a:effectLst/>
                        </a:rPr>
                        <a:t>142 </a:t>
                      </a:r>
                      <a:endParaRPr lang="cs-CZ" sz="2000">
                        <a:effectLst/>
                        <a:latin typeface="Times New Roman"/>
                        <a:ea typeface="Times New Roman"/>
                      </a:endParaRPr>
                    </a:p>
                  </a:txBody>
                  <a:tcPr marL="0" marR="0" marT="0" marB="0" anchor="b">
                    <a:solidFill>
                      <a:schemeClr val="accent3">
                        <a:lumMod val="60000"/>
                        <a:lumOff val="40000"/>
                      </a:schemeClr>
                    </a:solidFill>
                  </a:tcPr>
                </a:tc>
                <a:tc>
                  <a:txBody>
                    <a:bodyPr/>
                    <a:lstStyle/>
                    <a:p>
                      <a:pPr algn="just">
                        <a:spcAft>
                          <a:spcPts val="0"/>
                        </a:spcAft>
                      </a:pPr>
                      <a:r>
                        <a:rPr lang="pt-PT" sz="2000">
                          <a:effectLst/>
                        </a:rPr>
                        <a:t>96</a:t>
                      </a:r>
                      <a:endParaRPr lang="cs-CZ" sz="2000">
                        <a:effectLst/>
                        <a:latin typeface="Times New Roman"/>
                        <a:ea typeface="Times New Roman"/>
                      </a:endParaRPr>
                    </a:p>
                  </a:txBody>
                  <a:tcPr marL="0" marR="0" marT="0" marB="0" anchor="b">
                    <a:solidFill>
                      <a:schemeClr val="accent3">
                        <a:lumMod val="60000"/>
                        <a:lumOff val="40000"/>
                      </a:schemeClr>
                    </a:solidFill>
                  </a:tcPr>
                </a:tc>
                <a:tc>
                  <a:txBody>
                    <a:bodyPr/>
                    <a:lstStyle/>
                    <a:p>
                      <a:pPr algn="just">
                        <a:spcAft>
                          <a:spcPts val="0"/>
                        </a:spcAft>
                      </a:pPr>
                      <a:r>
                        <a:rPr lang="pt-PT" sz="2000">
                          <a:effectLst/>
                        </a:rPr>
                        <a:t>148</a:t>
                      </a:r>
                      <a:endParaRPr lang="cs-CZ" sz="2000">
                        <a:effectLst/>
                        <a:latin typeface="Times New Roman"/>
                        <a:ea typeface="Times New Roman"/>
                      </a:endParaRPr>
                    </a:p>
                  </a:txBody>
                  <a:tcPr marL="0" marR="0" marT="0" marB="0" anchor="b">
                    <a:solidFill>
                      <a:schemeClr val="accent3">
                        <a:lumMod val="60000"/>
                        <a:lumOff val="40000"/>
                      </a:schemeClr>
                    </a:solidFill>
                  </a:tcPr>
                </a:tc>
                <a:tc>
                  <a:txBody>
                    <a:bodyPr/>
                    <a:lstStyle/>
                    <a:p>
                      <a:pPr algn="just">
                        <a:spcAft>
                          <a:spcPts val="0"/>
                        </a:spcAft>
                      </a:pPr>
                      <a:r>
                        <a:rPr lang="pt-PT" sz="2000">
                          <a:effectLst/>
                        </a:rPr>
                        <a:t>154</a:t>
                      </a:r>
                      <a:endParaRPr lang="cs-CZ" sz="2000">
                        <a:effectLst/>
                        <a:latin typeface="Times New Roman"/>
                        <a:ea typeface="Times New Roman"/>
                      </a:endParaRPr>
                    </a:p>
                  </a:txBody>
                  <a:tcPr marL="0" marR="0" marT="0" marB="0" anchor="b">
                    <a:solidFill>
                      <a:schemeClr val="accent3">
                        <a:lumMod val="60000"/>
                        <a:lumOff val="40000"/>
                      </a:schemeClr>
                    </a:solidFill>
                  </a:tcPr>
                </a:tc>
                <a:tc>
                  <a:txBody>
                    <a:bodyPr/>
                    <a:lstStyle/>
                    <a:p>
                      <a:pPr algn="just">
                        <a:spcAft>
                          <a:spcPts val="0"/>
                        </a:spcAft>
                      </a:pPr>
                      <a:r>
                        <a:rPr lang="pt-PT" sz="2000">
                          <a:effectLst/>
                        </a:rPr>
                        <a:t>135</a:t>
                      </a:r>
                      <a:endParaRPr lang="cs-CZ" sz="2000">
                        <a:effectLst/>
                        <a:latin typeface="Times New Roman"/>
                        <a:ea typeface="Times New Roman"/>
                      </a:endParaRPr>
                    </a:p>
                  </a:txBody>
                  <a:tcPr marL="0" marR="0" marT="0" marB="0" anchor="b">
                    <a:solidFill>
                      <a:schemeClr val="accent3">
                        <a:lumMod val="60000"/>
                        <a:lumOff val="40000"/>
                      </a:schemeClr>
                    </a:solidFill>
                  </a:tcPr>
                </a:tc>
                <a:tc>
                  <a:txBody>
                    <a:bodyPr/>
                    <a:lstStyle/>
                    <a:p>
                      <a:pPr algn="just">
                        <a:spcAft>
                          <a:spcPts val="0"/>
                        </a:spcAft>
                      </a:pPr>
                      <a:r>
                        <a:rPr lang="pt-PT" sz="2000">
                          <a:effectLst/>
                        </a:rPr>
                        <a:t>623</a:t>
                      </a:r>
                      <a:endParaRPr lang="cs-CZ" sz="2000">
                        <a:effectLst/>
                        <a:latin typeface="Times New Roman"/>
                        <a:ea typeface="Times New Roman"/>
                      </a:endParaRPr>
                    </a:p>
                  </a:txBody>
                  <a:tcPr marL="0" marR="0" marT="0" marB="0" anchor="b">
                    <a:solidFill>
                      <a:schemeClr val="accent3">
                        <a:lumMod val="60000"/>
                        <a:lumOff val="40000"/>
                      </a:schemeClr>
                    </a:solidFill>
                  </a:tcPr>
                </a:tc>
                <a:tc>
                  <a:txBody>
                    <a:bodyPr/>
                    <a:lstStyle/>
                    <a:p>
                      <a:pPr algn="just">
                        <a:spcAft>
                          <a:spcPts val="0"/>
                        </a:spcAft>
                      </a:pPr>
                      <a:r>
                        <a:rPr lang="pt-PT" sz="2000">
                          <a:effectLst/>
                        </a:rPr>
                        <a:t>840</a:t>
                      </a:r>
                      <a:endParaRPr lang="cs-CZ" sz="2000">
                        <a:effectLst/>
                        <a:latin typeface="Times New Roman"/>
                        <a:ea typeface="Times New Roman"/>
                      </a:endParaRPr>
                    </a:p>
                  </a:txBody>
                  <a:tcPr marL="0" marR="0" marT="0" marB="0" anchor="b">
                    <a:solidFill>
                      <a:schemeClr val="accent3">
                        <a:lumMod val="60000"/>
                        <a:lumOff val="40000"/>
                      </a:schemeClr>
                    </a:solidFill>
                  </a:tcPr>
                </a:tc>
              </a:tr>
              <a:tr h="372578">
                <a:tc>
                  <a:txBody>
                    <a:bodyPr/>
                    <a:lstStyle/>
                    <a:p>
                      <a:pPr algn="just">
                        <a:spcAft>
                          <a:spcPts val="0"/>
                        </a:spcAft>
                      </a:pPr>
                      <a:r>
                        <a:rPr lang="pt-PT" sz="2000">
                          <a:effectLst/>
                        </a:rPr>
                        <a:t>à/ao</a:t>
                      </a:r>
                      <a:endParaRPr lang="cs-CZ" sz="2000">
                        <a:effectLst/>
                        <a:latin typeface="Times New Roman"/>
                        <a:ea typeface="Times New Roman"/>
                      </a:endParaRPr>
                    </a:p>
                  </a:txBody>
                  <a:tcPr marL="0" marR="0" marT="0" marB="0" anchor="b">
                    <a:solidFill>
                      <a:schemeClr val="accent3">
                        <a:lumMod val="60000"/>
                        <a:lumOff val="40000"/>
                      </a:schemeClr>
                    </a:solidFill>
                  </a:tcPr>
                </a:tc>
                <a:tc>
                  <a:txBody>
                    <a:bodyPr/>
                    <a:lstStyle/>
                    <a:p>
                      <a:pPr algn="just">
                        <a:spcAft>
                          <a:spcPts val="0"/>
                        </a:spcAft>
                      </a:pPr>
                      <a:r>
                        <a:rPr lang="pt-PT" sz="2000">
                          <a:effectLst/>
                        </a:rPr>
                        <a:t>160</a:t>
                      </a:r>
                      <a:endParaRPr lang="cs-CZ" sz="2000">
                        <a:effectLst/>
                        <a:latin typeface="Times New Roman"/>
                        <a:ea typeface="Times New Roman"/>
                      </a:endParaRPr>
                    </a:p>
                  </a:txBody>
                  <a:tcPr marL="0" marR="0" marT="0" marB="0" anchor="b">
                    <a:solidFill>
                      <a:schemeClr val="accent3">
                        <a:lumMod val="60000"/>
                        <a:lumOff val="40000"/>
                      </a:schemeClr>
                    </a:solidFill>
                  </a:tcPr>
                </a:tc>
                <a:tc>
                  <a:txBody>
                    <a:bodyPr/>
                    <a:lstStyle/>
                    <a:p>
                      <a:pPr algn="just">
                        <a:spcAft>
                          <a:spcPts val="0"/>
                        </a:spcAft>
                      </a:pPr>
                      <a:r>
                        <a:rPr lang="pt-PT" sz="2000">
                          <a:effectLst/>
                        </a:rPr>
                        <a:t>51</a:t>
                      </a:r>
                      <a:endParaRPr lang="cs-CZ" sz="2000">
                        <a:effectLst/>
                        <a:latin typeface="Times New Roman"/>
                        <a:ea typeface="Times New Roman"/>
                      </a:endParaRPr>
                    </a:p>
                  </a:txBody>
                  <a:tcPr marL="0" marR="0" marT="0" marB="0" anchor="b">
                    <a:solidFill>
                      <a:schemeClr val="accent3">
                        <a:lumMod val="60000"/>
                        <a:lumOff val="40000"/>
                      </a:schemeClr>
                    </a:solidFill>
                  </a:tcPr>
                </a:tc>
                <a:tc>
                  <a:txBody>
                    <a:bodyPr/>
                    <a:lstStyle/>
                    <a:p>
                      <a:pPr algn="just">
                        <a:spcAft>
                          <a:spcPts val="0"/>
                        </a:spcAft>
                      </a:pPr>
                      <a:r>
                        <a:rPr lang="pt-PT" sz="2000">
                          <a:effectLst/>
                        </a:rPr>
                        <a:t>97</a:t>
                      </a:r>
                      <a:endParaRPr lang="cs-CZ" sz="2000">
                        <a:effectLst/>
                        <a:latin typeface="Times New Roman"/>
                        <a:ea typeface="Times New Roman"/>
                      </a:endParaRPr>
                    </a:p>
                  </a:txBody>
                  <a:tcPr marL="0" marR="0" marT="0" marB="0" anchor="b">
                    <a:solidFill>
                      <a:schemeClr val="accent3">
                        <a:lumMod val="60000"/>
                        <a:lumOff val="40000"/>
                      </a:schemeClr>
                    </a:solidFill>
                  </a:tcPr>
                </a:tc>
                <a:tc>
                  <a:txBody>
                    <a:bodyPr/>
                    <a:lstStyle/>
                    <a:p>
                      <a:pPr algn="just">
                        <a:spcAft>
                          <a:spcPts val="0"/>
                        </a:spcAft>
                      </a:pPr>
                      <a:r>
                        <a:rPr lang="pt-PT" sz="2000">
                          <a:effectLst/>
                        </a:rPr>
                        <a:t>74</a:t>
                      </a:r>
                      <a:endParaRPr lang="cs-CZ" sz="2000">
                        <a:effectLst/>
                        <a:latin typeface="Times New Roman"/>
                        <a:ea typeface="Times New Roman"/>
                      </a:endParaRPr>
                    </a:p>
                  </a:txBody>
                  <a:tcPr marL="0" marR="0" marT="0" marB="0" anchor="b">
                    <a:solidFill>
                      <a:schemeClr val="accent3">
                        <a:lumMod val="60000"/>
                        <a:lumOff val="40000"/>
                      </a:schemeClr>
                    </a:solidFill>
                  </a:tcPr>
                </a:tc>
                <a:tc>
                  <a:txBody>
                    <a:bodyPr/>
                    <a:lstStyle/>
                    <a:p>
                      <a:pPr algn="just">
                        <a:spcAft>
                          <a:spcPts val="0"/>
                        </a:spcAft>
                      </a:pPr>
                      <a:r>
                        <a:rPr lang="pt-PT" sz="2000">
                          <a:effectLst/>
                        </a:rPr>
                        <a:t>189</a:t>
                      </a:r>
                      <a:endParaRPr lang="cs-CZ" sz="2000">
                        <a:effectLst/>
                        <a:latin typeface="Times New Roman"/>
                        <a:ea typeface="Times New Roman"/>
                      </a:endParaRPr>
                    </a:p>
                  </a:txBody>
                  <a:tcPr marL="0" marR="0" marT="0" marB="0" anchor="b">
                    <a:solidFill>
                      <a:schemeClr val="accent3">
                        <a:lumMod val="60000"/>
                        <a:lumOff val="40000"/>
                      </a:schemeClr>
                    </a:solidFill>
                  </a:tcPr>
                </a:tc>
                <a:tc>
                  <a:txBody>
                    <a:bodyPr/>
                    <a:lstStyle/>
                    <a:p>
                      <a:pPr algn="just">
                        <a:spcAft>
                          <a:spcPts val="0"/>
                        </a:spcAft>
                      </a:pPr>
                      <a:r>
                        <a:rPr lang="pt-PT" sz="2000">
                          <a:effectLst/>
                        </a:rPr>
                        <a:t>364</a:t>
                      </a:r>
                      <a:endParaRPr lang="cs-CZ" sz="2000">
                        <a:effectLst/>
                        <a:latin typeface="Times New Roman"/>
                        <a:ea typeface="Times New Roman"/>
                      </a:endParaRPr>
                    </a:p>
                  </a:txBody>
                  <a:tcPr marL="0" marR="0" marT="0" marB="0" anchor="b">
                    <a:solidFill>
                      <a:schemeClr val="accent3">
                        <a:lumMod val="60000"/>
                        <a:lumOff val="40000"/>
                      </a:schemeClr>
                    </a:solidFill>
                  </a:tcPr>
                </a:tc>
                <a:tc>
                  <a:txBody>
                    <a:bodyPr/>
                    <a:lstStyle/>
                    <a:p>
                      <a:pPr algn="just">
                        <a:spcAft>
                          <a:spcPts val="0"/>
                        </a:spcAft>
                      </a:pPr>
                      <a:r>
                        <a:rPr lang="pt-PT" sz="2000">
                          <a:effectLst/>
                        </a:rPr>
                        <a:t>1092</a:t>
                      </a:r>
                      <a:endParaRPr lang="cs-CZ" sz="2000">
                        <a:effectLst/>
                        <a:latin typeface="Times New Roman"/>
                        <a:ea typeface="Times New Roman"/>
                      </a:endParaRPr>
                    </a:p>
                  </a:txBody>
                  <a:tcPr marL="0" marR="0" marT="0" marB="0" anchor="b">
                    <a:solidFill>
                      <a:schemeClr val="accent3">
                        <a:lumMod val="60000"/>
                        <a:lumOff val="40000"/>
                      </a:schemeClr>
                    </a:solidFill>
                  </a:tcPr>
                </a:tc>
              </a:tr>
            </a:tbl>
          </a:graphicData>
        </a:graphic>
      </p:graphicFrame>
    </p:spTree>
    <p:extLst>
      <p:ext uri="{BB962C8B-B14F-4D97-AF65-F5344CB8AC3E}">
        <p14:creationId xmlns:p14="http://schemas.microsoft.com/office/powerpoint/2010/main" val="382477064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t-PT" smtClean="0"/>
              <a:t>artigo ausente</a:t>
            </a:r>
            <a:endParaRPr lang="cs-CZ"/>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746087062"/>
              </p:ext>
            </p:extLst>
          </p:nvPr>
        </p:nvGraphicFramePr>
        <p:xfrm>
          <a:off x="467542" y="1772815"/>
          <a:ext cx="8352929" cy="4608512"/>
        </p:xfrm>
        <a:graphic>
          <a:graphicData uri="http://schemas.openxmlformats.org/drawingml/2006/table">
            <a:tbl>
              <a:tblPr>
                <a:tableStyleId>{5C22544A-7EE6-4342-B048-85BDC9FD1C3A}</a:tableStyleId>
              </a:tblPr>
              <a:tblGrid>
                <a:gridCol w="1096381"/>
                <a:gridCol w="1030869"/>
                <a:gridCol w="849745"/>
                <a:gridCol w="1031833"/>
                <a:gridCol w="1200433"/>
                <a:gridCol w="1062662"/>
                <a:gridCol w="1040503"/>
                <a:gridCol w="1040503"/>
              </a:tblGrid>
              <a:tr h="628006">
                <a:tc gridSpan="8">
                  <a:txBody>
                    <a:bodyPr/>
                    <a:lstStyle/>
                    <a:p>
                      <a:pPr algn="ctr">
                        <a:spcAft>
                          <a:spcPts val="0"/>
                        </a:spcAft>
                      </a:pPr>
                      <a:r>
                        <a:rPr lang="pt-PT" sz="2000">
                          <a:effectLst/>
                        </a:rPr>
                        <a:t>Sp=[Prep.+N]</a:t>
                      </a:r>
                      <a:endParaRPr lang="cs-CZ" sz="2000">
                        <a:effectLst/>
                        <a:latin typeface="Times New Roman"/>
                        <a:ea typeface="Times New Roman"/>
                      </a:endParaRPr>
                    </a:p>
                  </a:txBody>
                  <a:tcPr marL="0" marR="0" marT="0" marB="0" anchor="b"/>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r>
              <a:tr h="486987">
                <a:tc>
                  <a:txBody>
                    <a:bodyPr/>
                    <a:lstStyle/>
                    <a:p>
                      <a:pPr algn="just">
                        <a:spcAft>
                          <a:spcPts val="0"/>
                        </a:spcAft>
                      </a:pPr>
                      <a:r>
                        <a:rPr lang="pt-PT" sz="2000">
                          <a:effectLst/>
                        </a:rPr>
                        <a:t> </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segunda</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terça</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quarta</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quinta</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sexta</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sábado</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domingo</a:t>
                      </a:r>
                      <a:endParaRPr lang="cs-CZ" sz="2000">
                        <a:effectLst/>
                        <a:latin typeface="Times New Roman"/>
                        <a:ea typeface="Times New Roman"/>
                      </a:endParaRPr>
                    </a:p>
                  </a:txBody>
                  <a:tcPr marL="0" marR="0" marT="0" marB="0"/>
                </a:tc>
              </a:tr>
              <a:tr h="518951">
                <a:tc>
                  <a:txBody>
                    <a:bodyPr/>
                    <a:lstStyle/>
                    <a:p>
                      <a:pPr algn="just">
                        <a:spcAft>
                          <a:spcPts val="0"/>
                        </a:spcAft>
                      </a:pPr>
                      <a:r>
                        <a:rPr lang="pt-PT" sz="2000">
                          <a:effectLst/>
                        </a:rPr>
                        <a:t>em</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0</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0</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0</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3</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3</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2</a:t>
                      </a:r>
                      <a:endParaRPr lang="cs-CZ" sz="2000">
                        <a:effectLst/>
                        <a:latin typeface="Times New Roman"/>
                        <a:ea typeface="Times New Roman"/>
                      </a:endParaRPr>
                    </a:p>
                  </a:txBody>
                  <a:tcPr marL="0" marR="0" marT="0" marB="0"/>
                </a:tc>
                <a:tc>
                  <a:txBody>
                    <a:bodyPr/>
                    <a:lstStyle/>
                    <a:p>
                      <a:pPr algn="just">
                        <a:spcAft>
                          <a:spcPts val="0"/>
                        </a:spcAft>
                      </a:pPr>
                      <a:r>
                        <a:rPr lang="pt-PT" sz="2000">
                          <a:effectLst/>
                        </a:rPr>
                        <a:t>5</a:t>
                      </a:r>
                      <a:endParaRPr lang="cs-CZ" sz="2000">
                        <a:effectLst/>
                        <a:latin typeface="Times New Roman"/>
                        <a:ea typeface="Times New Roman"/>
                      </a:endParaRPr>
                    </a:p>
                  </a:txBody>
                  <a:tcPr marL="0" marR="0" marT="0" marB="0"/>
                </a:tc>
              </a:tr>
              <a:tr h="475706">
                <a:tc>
                  <a:txBody>
                    <a:bodyPr/>
                    <a:lstStyle/>
                    <a:p>
                      <a:pPr algn="just">
                        <a:spcAft>
                          <a:spcPts val="0"/>
                        </a:spcAft>
                      </a:pPr>
                      <a:r>
                        <a:rPr lang="pt-PT" sz="2000">
                          <a:effectLst/>
                        </a:rPr>
                        <a:t>para  </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372</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317</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307</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334</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354</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451</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417</a:t>
                      </a:r>
                      <a:endParaRPr lang="cs-CZ" sz="2000">
                        <a:effectLst/>
                        <a:latin typeface="Times New Roman"/>
                        <a:ea typeface="Times New Roman"/>
                      </a:endParaRPr>
                    </a:p>
                  </a:txBody>
                  <a:tcPr marL="0" marR="0" marT="0" marB="0">
                    <a:solidFill>
                      <a:schemeClr val="accent3">
                        <a:lumMod val="60000"/>
                        <a:lumOff val="40000"/>
                      </a:schemeClr>
                    </a:solidFill>
                  </a:tcPr>
                </a:tc>
              </a:tr>
              <a:tr h="451262">
                <a:tc>
                  <a:txBody>
                    <a:bodyPr/>
                    <a:lstStyle/>
                    <a:p>
                      <a:pPr algn="just">
                        <a:spcAft>
                          <a:spcPts val="0"/>
                        </a:spcAft>
                      </a:pPr>
                      <a:r>
                        <a:rPr lang="pt-PT" sz="2000">
                          <a:effectLst/>
                        </a:rPr>
                        <a:t>de  </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2762</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2416</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2586</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2464</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3132</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3762</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4258</a:t>
                      </a:r>
                      <a:endParaRPr lang="cs-CZ" sz="2000">
                        <a:effectLst/>
                        <a:latin typeface="Times New Roman"/>
                        <a:ea typeface="Times New Roman"/>
                      </a:endParaRPr>
                    </a:p>
                  </a:txBody>
                  <a:tcPr marL="0" marR="0" marT="0" marB="0">
                    <a:solidFill>
                      <a:schemeClr val="accent3">
                        <a:lumMod val="60000"/>
                        <a:lumOff val="40000"/>
                      </a:schemeClr>
                    </a:solidFill>
                  </a:tcPr>
                </a:tc>
              </a:tr>
              <a:tr h="596042">
                <a:tc>
                  <a:txBody>
                    <a:bodyPr/>
                    <a:lstStyle/>
                    <a:p>
                      <a:pPr algn="just">
                        <a:spcAft>
                          <a:spcPts val="0"/>
                        </a:spcAft>
                      </a:pPr>
                      <a:r>
                        <a:rPr lang="pt-PT" sz="2000">
                          <a:effectLst/>
                        </a:rPr>
                        <a:t>desde  </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406</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224</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248</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301</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337</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270</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234</a:t>
                      </a:r>
                      <a:endParaRPr lang="cs-CZ" sz="2000">
                        <a:effectLst/>
                        <a:latin typeface="Times New Roman"/>
                        <a:ea typeface="Times New Roman"/>
                      </a:endParaRPr>
                    </a:p>
                  </a:txBody>
                  <a:tcPr marL="0" marR="0" marT="0" marB="0">
                    <a:solidFill>
                      <a:schemeClr val="accent3">
                        <a:lumMod val="60000"/>
                        <a:lumOff val="40000"/>
                      </a:schemeClr>
                    </a:solidFill>
                  </a:tcPr>
                </a:tc>
              </a:tr>
              <a:tr h="500148">
                <a:tc>
                  <a:txBody>
                    <a:bodyPr/>
                    <a:lstStyle/>
                    <a:p>
                      <a:pPr algn="just">
                        <a:spcAft>
                          <a:spcPts val="0"/>
                        </a:spcAft>
                      </a:pPr>
                      <a:r>
                        <a:rPr lang="pt-PT" sz="2000">
                          <a:effectLst/>
                        </a:rPr>
                        <a:t>entre  </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9</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8</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17</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39</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50</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30</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21</a:t>
                      </a:r>
                      <a:endParaRPr lang="cs-CZ" sz="2000">
                        <a:effectLst/>
                        <a:latin typeface="Times New Roman"/>
                        <a:ea typeface="Times New Roman"/>
                      </a:endParaRPr>
                    </a:p>
                  </a:txBody>
                  <a:tcPr marL="0" marR="0" marT="0" marB="0">
                    <a:solidFill>
                      <a:schemeClr val="accent3">
                        <a:lumMod val="60000"/>
                        <a:lumOff val="40000"/>
                      </a:schemeClr>
                    </a:solidFill>
                  </a:tcPr>
                </a:tc>
              </a:tr>
              <a:tr h="500148">
                <a:tc>
                  <a:txBody>
                    <a:bodyPr/>
                    <a:lstStyle/>
                    <a:p>
                      <a:pPr algn="just">
                        <a:spcAft>
                          <a:spcPts val="0"/>
                        </a:spcAft>
                      </a:pPr>
                      <a:r>
                        <a:rPr lang="pt-PT" sz="2000">
                          <a:effectLst/>
                        </a:rPr>
                        <a:t>até</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281</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176</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238</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276</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445</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422</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771</a:t>
                      </a:r>
                      <a:endParaRPr lang="cs-CZ" sz="2000">
                        <a:effectLst/>
                        <a:latin typeface="Times New Roman"/>
                        <a:ea typeface="Times New Roman"/>
                      </a:endParaRPr>
                    </a:p>
                  </a:txBody>
                  <a:tcPr marL="0" marR="0" marT="0" marB="0">
                    <a:solidFill>
                      <a:schemeClr val="accent3">
                        <a:lumMod val="60000"/>
                        <a:lumOff val="40000"/>
                      </a:schemeClr>
                    </a:solidFill>
                  </a:tcPr>
                </a:tc>
              </a:tr>
              <a:tr h="451262">
                <a:tc>
                  <a:txBody>
                    <a:bodyPr/>
                    <a:lstStyle/>
                    <a:p>
                      <a:pPr algn="just">
                        <a:spcAft>
                          <a:spcPts val="0"/>
                        </a:spcAft>
                      </a:pPr>
                      <a:r>
                        <a:rPr lang="pt-PT" sz="2000">
                          <a:effectLst/>
                        </a:rPr>
                        <a:t>N (pl)</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144</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144</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187</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240</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369</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352</a:t>
                      </a:r>
                      <a:endParaRPr lang="cs-CZ" sz="2000">
                        <a:effectLst/>
                        <a:latin typeface="Times New Roman"/>
                        <a:ea typeface="Times New Roman"/>
                      </a:endParaRPr>
                    </a:p>
                  </a:txBody>
                  <a:tcPr marL="0" marR="0" marT="0" marB="0">
                    <a:solidFill>
                      <a:schemeClr val="accent3">
                        <a:lumMod val="60000"/>
                        <a:lumOff val="40000"/>
                      </a:schemeClr>
                    </a:solidFill>
                  </a:tcPr>
                </a:tc>
                <a:tc>
                  <a:txBody>
                    <a:bodyPr/>
                    <a:lstStyle/>
                    <a:p>
                      <a:pPr algn="just">
                        <a:spcAft>
                          <a:spcPts val="0"/>
                        </a:spcAft>
                      </a:pPr>
                      <a:r>
                        <a:rPr lang="pt-PT" sz="2000">
                          <a:effectLst/>
                        </a:rPr>
                        <a:t>618</a:t>
                      </a:r>
                      <a:endParaRPr lang="cs-CZ" sz="2000">
                        <a:effectLst/>
                        <a:latin typeface="Times New Roman"/>
                        <a:ea typeface="Times New Roman"/>
                      </a:endParaRPr>
                    </a:p>
                  </a:txBody>
                  <a:tcPr marL="0" marR="0" marT="0" marB="0">
                    <a:solidFill>
                      <a:schemeClr val="accent3">
                        <a:lumMod val="60000"/>
                        <a:lumOff val="40000"/>
                      </a:schemeClr>
                    </a:solidFill>
                  </a:tcPr>
                </a:tc>
              </a:tr>
            </a:tbl>
          </a:graphicData>
        </a:graphic>
      </p:graphicFrame>
    </p:spTree>
    <p:extLst>
      <p:ext uri="{BB962C8B-B14F-4D97-AF65-F5344CB8AC3E}">
        <p14:creationId xmlns:p14="http://schemas.microsoft.com/office/powerpoint/2010/main" val="192406591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pt-PT" b="1"/>
              <a:t>c</a:t>
            </a:r>
            <a:r>
              <a:rPr lang="pt-PT" b="1" smtClean="0"/>
              <a:t>onclusões – deduções </a:t>
            </a:r>
            <a:endParaRPr lang="cs-CZ"/>
          </a:p>
        </p:txBody>
      </p:sp>
      <p:sp>
        <p:nvSpPr>
          <p:cNvPr id="3" name="Zástupný symbol pro obsah 2"/>
          <p:cNvSpPr>
            <a:spLocks noGrp="1"/>
          </p:cNvSpPr>
          <p:nvPr>
            <p:ph idx="1"/>
          </p:nvPr>
        </p:nvSpPr>
        <p:spPr>
          <a:xfrm>
            <a:off x="107504" y="980728"/>
            <a:ext cx="9036496" cy="5760640"/>
          </a:xfrm>
        </p:spPr>
        <p:txBody>
          <a:bodyPr>
            <a:noAutofit/>
          </a:bodyPr>
          <a:lstStyle/>
          <a:p>
            <a:pPr algn="just"/>
            <a:r>
              <a:rPr lang="cs-CZ" sz="1800" b="1" smtClean="0">
                <a:latin typeface="Times New Roman" panose="02020603050405020304" pitchFamily="18" charset="0"/>
                <a:cs typeface="Times New Roman" panose="02020603050405020304" pitchFamily="18" charset="0"/>
              </a:rPr>
              <a:t>variabilidade </a:t>
            </a:r>
            <a:r>
              <a:rPr lang="cs-CZ" sz="1800" b="1">
                <a:latin typeface="Times New Roman" panose="02020603050405020304" pitchFamily="18" charset="0"/>
                <a:cs typeface="Times New Roman" panose="02020603050405020304" pitchFamily="18" charset="0"/>
              </a:rPr>
              <a:t>estutural </a:t>
            </a:r>
            <a:r>
              <a:rPr lang="cs-CZ" sz="1800">
                <a:latin typeface="Times New Roman" panose="02020603050405020304" pitchFamily="18" charset="0"/>
                <a:cs typeface="Times New Roman" panose="02020603050405020304" pitchFamily="18" charset="0"/>
              </a:rPr>
              <a:t>dos sintagmas preposicionados ou não preposicionados que contêm um nome do dia da semana constitui um problema que pode ser analisado, subatomicamente, sob vários pontos. </a:t>
            </a:r>
            <a:endParaRPr lang="pt-PT" sz="1800" smtClean="0">
              <a:latin typeface="Times New Roman" panose="02020603050405020304" pitchFamily="18" charset="0"/>
              <a:cs typeface="Times New Roman" panose="02020603050405020304" pitchFamily="18" charset="0"/>
            </a:endParaRPr>
          </a:p>
          <a:p>
            <a:pPr algn="just"/>
            <a:r>
              <a:rPr lang="cs-CZ" sz="1800" b="1" smtClean="0">
                <a:latin typeface="Times New Roman" panose="02020603050405020304" pitchFamily="18" charset="0"/>
                <a:cs typeface="Times New Roman" panose="02020603050405020304" pitchFamily="18" charset="0"/>
              </a:rPr>
              <a:t>referência </a:t>
            </a:r>
            <a:r>
              <a:rPr lang="cs-CZ" sz="1800" b="1">
                <a:latin typeface="Times New Roman" panose="02020603050405020304" pitchFamily="18" charset="0"/>
                <a:cs typeface="Times New Roman" panose="02020603050405020304" pitchFamily="18" charset="0"/>
              </a:rPr>
              <a:t>temporal </a:t>
            </a:r>
            <a:r>
              <a:rPr lang="cs-CZ" sz="1800">
                <a:latin typeface="Times New Roman" panose="02020603050405020304" pitchFamily="18" charset="0"/>
                <a:cs typeface="Times New Roman" panose="02020603050405020304" pitchFamily="18" charset="0"/>
              </a:rPr>
              <a:t>que apresentou </a:t>
            </a:r>
            <a:r>
              <a:rPr lang="cs-CZ" sz="1800" b="1">
                <a:latin typeface="Times New Roman" panose="02020603050405020304" pitchFamily="18" charset="0"/>
                <a:cs typeface="Times New Roman" panose="02020603050405020304" pitchFamily="18" charset="0"/>
              </a:rPr>
              <a:t>cinco pontos distribuídos </a:t>
            </a:r>
            <a:r>
              <a:rPr lang="cs-CZ" sz="1800">
                <a:latin typeface="Times New Roman" panose="02020603050405020304" pitchFamily="18" charset="0"/>
                <a:cs typeface="Times New Roman" panose="02020603050405020304" pitchFamily="18" charset="0"/>
              </a:rPr>
              <a:t>no eixo temporal. Vimos que a seleção da estrutura interna dos sintagmas analisados se depreende, muitas vezes, da perceção subjetiva e individual do interlocutor. </a:t>
            </a:r>
            <a:endParaRPr lang="pt-PT" sz="1800" smtClean="0">
              <a:latin typeface="Times New Roman" panose="02020603050405020304" pitchFamily="18" charset="0"/>
              <a:cs typeface="Times New Roman" panose="02020603050405020304" pitchFamily="18" charset="0"/>
            </a:endParaRPr>
          </a:p>
          <a:p>
            <a:pPr algn="just"/>
            <a:r>
              <a:rPr lang="cs-CZ" sz="1800" b="1" smtClean="0">
                <a:latin typeface="Times New Roman" panose="02020603050405020304" pitchFamily="18" charset="0"/>
                <a:cs typeface="Times New Roman" panose="02020603050405020304" pitchFamily="18" charset="0"/>
              </a:rPr>
              <a:t>flutuação</a:t>
            </a:r>
            <a:r>
              <a:rPr lang="cs-CZ" sz="1800" smtClean="0">
                <a:latin typeface="Times New Roman" panose="02020603050405020304" pitchFamily="18" charset="0"/>
                <a:cs typeface="Times New Roman" panose="02020603050405020304" pitchFamily="18" charset="0"/>
              </a:rPr>
              <a:t> </a:t>
            </a:r>
            <a:r>
              <a:rPr lang="cs-CZ" sz="1800">
                <a:latin typeface="Times New Roman" panose="02020603050405020304" pitchFamily="18" charset="0"/>
                <a:cs typeface="Times New Roman" panose="02020603050405020304" pitchFamily="18" charset="0"/>
              </a:rPr>
              <a:t>dos modificadores </a:t>
            </a:r>
            <a:r>
              <a:rPr lang="cs-CZ" sz="1800" b="1" i="1">
                <a:latin typeface="Times New Roman" panose="02020603050405020304" pitchFamily="18" charset="0"/>
                <a:cs typeface="Times New Roman" panose="02020603050405020304" pitchFamily="18" charset="0"/>
              </a:rPr>
              <a:t>próximo</a:t>
            </a:r>
            <a:r>
              <a:rPr lang="cs-CZ" sz="1800" b="1">
                <a:latin typeface="Times New Roman" panose="02020603050405020304" pitchFamily="18" charset="0"/>
                <a:cs typeface="Times New Roman" panose="02020603050405020304" pitchFamily="18" charset="0"/>
              </a:rPr>
              <a:t> e </a:t>
            </a:r>
            <a:r>
              <a:rPr lang="cs-CZ" sz="1800" b="1" i="1">
                <a:latin typeface="Times New Roman" panose="02020603050405020304" pitchFamily="18" charset="0"/>
                <a:cs typeface="Times New Roman" panose="02020603050405020304" pitchFamily="18" charset="0"/>
              </a:rPr>
              <a:t>passado</a:t>
            </a:r>
            <a:r>
              <a:rPr lang="cs-CZ" sz="1800">
                <a:latin typeface="Times New Roman" panose="02020603050405020304" pitchFamily="18" charset="0"/>
                <a:cs typeface="Times New Roman" panose="02020603050405020304" pitchFamily="18" charset="0"/>
              </a:rPr>
              <a:t>, que mostraram uma considerável assimetria nos sintagmas preposicionados e não preposicionados: isto é,  ambos são, preferencialmente, colocados em posição pré-nominal no sintagma preposicionado, mas, por outro lado, em sintagmas não preposicionados, tendem para a posição pós-nominal. </a:t>
            </a:r>
            <a:endParaRPr lang="pt-PT" sz="1800" smtClean="0">
              <a:latin typeface="Times New Roman" panose="02020603050405020304" pitchFamily="18" charset="0"/>
              <a:cs typeface="Times New Roman" panose="02020603050405020304" pitchFamily="18" charset="0"/>
            </a:endParaRPr>
          </a:p>
          <a:p>
            <a:pPr algn="just"/>
            <a:r>
              <a:rPr lang="cs-CZ" sz="1800" b="1" smtClean="0">
                <a:latin typeface="Times New Roman" panose="02020603050405020304" pitchFamily="18" charset="0"/>
                <a:cs typeface="Times New Roman" panose="02020603050405020304" pitchFamily="18" charset="0"/>
              </a:rPr>
              <a:t>subtipos </a:t>
            </a:r>
            <a:r>
              <a:rPr lang="cs-CZ" sz="1800" b="1">
                <a:latin typeface="Times New Roman" panose="02020603050405020304" pitchFamily="18" charset="0"/>
                <a:cs typeface="Times New Roman" panose="02020603050405020304" pitchFamily="18" charset="0"/>
              </a:rPr>
              <a:t>aspetuais </a:t>
            </a:r>
            <a:r>
              <a:rPr lang="cs-CZ" sz="1800">
                <a:latin typeface="Times New Roman" panose="02020603050405020304" pitchFamily="18" charset="0"/>
                <a:cs typeface="Times New Roman" panose="02020603050405020304" pitchFamily="18" charset="0"/>
              </a:rPr>
              <a:t>(eventos, processos, culminações, processos culminados, pontos) e classes aspetuais (valores incoativo, causativo, incetivo, permansivo, cessativo e conclusivo, cursivo e permansivo). Já no que diz respeito à subdivisão do valor durativo, foi verificada a </a:t>
            </a:r>
            <a:r>
              <a:rPr lang="cs-CZ" sz="1800" b="1">
                <a:latin typeface="Times New Roman" panose="02020603050405020304" pitchFamily="18" charset="0"/>
                <a:cs typeface="Times New Roman" panose="02020603050405020304" pitchFamily="18" charset="0"/>
              </a:rPr>
              <a:t>relevância da singularidade ou pluralidade </a:t>
            </a:r>
            <a:r>
              <a:rPr lang="cs-CZ" sz="1800">
                <a:latin typeface="Times New Roman" panose="02020603050405020304" pitchFamily="18" charset="0"/>
                <a:cs typeface="Times New Roman" panose="02020603050405020304" pitchFamily="18" charset="0"/>
              </a:rPr>
              <a:t>da proposição</a:t>
            </a:r>
            <a:r>
              <a:rPr lang="cs-CZ" sz="1800" smtClean="0">
                <a:latin typeface="Times New Roman" panose="02020603050405020304" pitchFamily="18" charset="0"/>
                <a:cs typeface="Times New Roman" panose="02020603050405020304" pitchFamily="18" charset="0"/>
              </a:rPr>
              <a:t>.</a:t>
            </a:r>
            <a:endParaRPr lang="pt-PT" sz="1800" smtClean="0">
              <a:latin typeface="Times New Roman" panose="02020603050405020304" pitchFamily="18" charset="0"/>
              <a:cs typeface="Times New Roman" panose="02020603050405020304" pitchFamily="18" charset="0"/>
            </a:endParaRPr>
          </a:p>
          <a:p>
            <a:pPr algn="just"/>
            <a:r>
              <a:rPr lang="cs-CZ" sz="1800" smtClean="0">
                <a:latin typeface="Times New Roman" panose="02020603050405020304" pitchFamily="18" charset="0"/>
                <a:cs typeface="Times New Roman" panose="02020603050405020304" pitchFamily="18" charset="0"/>
              </a:rPr>
              <a:t> </a:t>
            </a:r>
            <a:r>
              <a:rPr lang="cs-CZ" sz="1800" b="1" smtClean="0">
                <a:latin typeface="Times New Roman" panose="02020603050405020304" pitchFamily="18" charset="0"/>
                <a:cs typeface="Times New Roman" panose="02020603050405020304" pitchFamily="18" charset="0"/>
              </a:rPr>
              <a:t>carácter </a:t>
            </a:r>
            <a:r>
              <a:rPr lang="cs-CZ" sz="1800" b="1">
                <a:latin typeface="Times New Roman" panose="02020603050405020304" pitchFamily="18" charset="0"/>
                <a:cs typeface="Times New Roman" panose="02020603050405020304" pitchFamily="18" charset="0"/>
              </a:rPr>
              <a:t>gnómico e universal</a:t>
            </a:r>
            <a:r>
              <a:rPr lang="cs-CZ" sz="1800">
                <a:latin typeface="Times New Roman" panose="02020603050405020304" pitchFamily="18" charset="0"/>
                <a:cs typeface="Times New Roman" panose="02020603050405020304" pitchFamily="18" charset="0"/>
              </a:rPr>
              <a:t>, o que também se refletiu na análise das construções preposicionadas em função modificadora. </a:t>
            </a:r>
            <a:endParaRPr lang="pt-PT" sz="1800" smtClean="0">
              <a:latin typeface="Times New Roman" panose="02020603050405020304" pitchFamily="18" charset="0"/>
              <a:cs typeface="Times New Roman" panose="02020603050405020304" pitchFamily="18" charset="0"/>
            </a:endParaRPr>
          </a:p>
          <a:p>
            <a:pPr algn="just"/>
            <a:r>
              <a:rPr lang="cs-CZ" sz="1800" smtClean="0">
                <a:latin typeface="Times New Roman" panose="02020603050405020304" pitchFamily="18" charset="0"/>
                <a:cs typeface="Times New Roman" panose="02020603050405020304" pitchFamily="18" charset="0"/>
              </a:rPr>
              <a:t>a </a:t>
            </a:r>
            <a:r>
              <a:rPr lang="cs-CZ" sz="1800">
                <a:latin typeface="Times New Roman" panose="02020603050405020304" pitchFamily="18" charset="0"/>
                <a:cs typeface="Times New Roman" panose="02020603050405020304" pitchFamily="18" charset="0"/>
              </a:rPr>
              <a:t>ocorrência do artigo nos sintagmas preposicionados em que, </a:t>
            </a:r>
            <a:r>
              <a:rPr lang="cs-CZ" sz="1800" smtClean="0">
                <a:latin typeface="Times New Roman" panose="02020603050405020304" pitchFamily="18" charset="0"/>
                <a:cs typeface="Times New Roman" panose="02020603050405020304" pitchFamily="18" charset="0"/>
              </a:rPr>
              <a:t>como</a:t>
            </a:r>
            <a:r>
              <a:rPr lang="cs-CZ" sz="1800">
                <a:latin typeface="Times New Roman" panose="02020603050405020304" pitchFamily="18" charset="0"/>
                <a:cs typeface="Times New Roman" panose="02020603050405020304" pitchFamily="18" charset="0"/>
              </a:rPr>
              <a:t> vimos, a </a:t>
            </a:r>
            <a:r>
              <a:rPr lang="cs-CZ" sz="1800" b="1">
                <a:latin typeface="Times New Roman" panose="02020603050405020304" pitchFamily="18" charset="0"/>
                <a:cs typeface="Times New Roman" panose="02020603050405020304" pitchFamily="18" charset="0"/>
              </a:rPr>
              <a:t>variabilidade da ocorrência se depreende diretamente do núcleo preposicional.</a:t>
            </a:r>
          </a:p>
          <a:p>
            <a:pPr marL="0" indent="0" algn="just">
              <a:buNone/>
            </a:pPr>
            <a:endParaRPr lang="cs-CZ" sz="1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6810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down)">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p:cTn id="33"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 calcmode="lin" valueType="num">
                                      <p:cBhvr>
                                        <p:cTn id="40"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1"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t-PT" b="1" smtClean="0"/>
              <a:t>conclusões - deduções</a:t>
            </a:r>
            <a:endParaRPr lang="cs-CZ" b="1"/>
          </a:p>
        </p:txBody>
      </p:sp>
      <p:sp>
        <p:nvSpPr>
          <p:cNvPr id="3" name="Zástupný symbol pro obsah 2"/>
          <p:cNvSpPr>
            <a:spLocks noGrp="1"/>
          </p:cNvSpPr>
          <p:nvPr>
            <p:ph idx="1"/>
          </p:nvPr>
        </p:nvSpPr>
        <p:spPr>
          <a:xfrm>
            <a:off x="457200" y="1340768"/>
            <a:ext cx="8229600" cy="5400600"/>
          </a:xfrm>
        </p:spPr>
        <p:txBody>
          <a:bodyPr>
            <a:normAutofit fontScale="70000" lnSpcReduction="20000"/>
          </a:bodyPr>
          <a:lstStyle/>
          <a:p>
            <a:pPr algn="just"/>
            <a:r>
              <a:rPr lang="pt-PT" smtClean="0"/>
              <a:t>os </a:t>
            </a:r>
            <a:r>
              <a:rPr lang="pt-PT"/>
              <a:t>números mais elevados da ocorrência do artigo se referem às preposições “</a:t>
            </a:r>
            <a:r>
              <a:rPr lang="pt-PT" b="1"/>
              <a:t>em</a:t>
            </a:r>
            <a:r>
              <a:rPr lang="pt-PT"/>
              <a:t>“ e “</a:t>
            </a:r>
            <a:r>
              <a:rPr lang="pt-PT" b="1"/>
              <a:t>a</a:t>
            </a:r>
            <a:r>
              <a:rPr lang="pt-PT"/>
              <a:t>”; </a:t>
            </a:r>
            <a:endParaRPr lang="cs-CZ"/>
          </a:p>
          <a:p>
            <a:pPr algn="just"/>
            <a:r>
              <a:rPr lang="pt-PT" smtClean="0"/>
              <a:t>as </a:t>
            </a:r>
            <a:r>
              <a:rPr lang="pt-PT"/>
              <a:t>ocorrências mais frequentes o artigo omitido se referem aos núcleos preposicionais (</a:t>
            </a:r>
            <a:r>
              <a:rPr lang="pt-PT" b="1"/>
              <a:t>para, de, desde, entre, sem</a:t>
            </a:r>
            <a:r>
              <a:rPr lang="pt-PT"/>
              <a:t>);</a:t>
            </a:r>
            <a:endParaRPr lang="cs-CZ"/>
          </a:p>
          <a:p>
            <a:pPr algn="just"/>
            <a:r>
              <a:rPr lang="pt-PT" smtClean="0"/>
              <a:t>casos </a:t>
            </a:r>
            <a:r>
              <a:rPr lang="pt-PT"/>
              <a:t>contraditórios de imprevisibilidade, que foram registados apenas nos sintagmas adverbiais sempre </a:t>
            </a:r>
            <a:r>
              <a:rPr lang="pt-PT" b="1"/>
              <a:t>que o dia da semana era seguido por um modificador</a:t>
            </a:r>
            <a:r>
              <a:rPr lang="pt-PT"/>
              <a:t>: “depois </a:t>
            </a:r>
            <a:r>
              <a:rPr lang="pt-PT" i="1"/>
              <a:t>do</a:t>
            </a:r>
            <a:r>
              <a:rPr lang="pt-PT"/>
              <a:t> sábado </a:t>
            </a:r>
            <a:r>
              <a:rPr lang="pt-PT" i="1"/>
              <a:t>de Aleluia</a:t>
            </a:r>
            <a:r>
              <a:rPr lang="pt-PT"/>
              <a:t>, depois </a:t>
            </a:r>
            <a:r>
              <a:rPr lang="pt-PT" i="1"/>
              <a:t>da</a:t>
            </a:r>
            <a:r>
              <a:rPr lang="pt-PT"/>
              <a:t> quinta-feira </a:t>
            </a:r>
            <a:r>
              <a:rPr lang="pt-PT" i="1"/>
              <a:t>negra</a:t>
            </a:r>
            <a:r>
              <a:rPr lang="pt-PT"/>
              <a:t>, antes </a:t>
            </a:r>
            <a:r>
              <a:rPr lang="pt-PT" i="1"/>
              <a:t>da</a:t>
            </a:r>
            <a:r>
              <a:rPr lang="pt-PT"/>
              <a:t> sexta-feira </a:t>
            </a:r>
            <a:r>
              <a:rPr lang="pt-PT" i="1"/>
              <a:t>sangrenta</a:t>
            </a:r>
            <a:r>
              <a:rPr lang="pt-PT"/>
              <a:t>, para </a:t>
            </a:r>
            <a:r>
              <a:rPr lang="pt-PT" i="1"/>
              <a:t>a</a:t>
            </a:r>
            <a:r>
              <a:rPr lang="pt-PT"/>
              <a:t> sexta-feira, </a:t>
            </a:r>
            <a:r>
              <a:rPr lang="pt-PT" i="1"/>
              <a:t>17 de junho</a:t>
            </a:r>
            <a:r>
              <a:rPr lang="pt-PT"/>
              <a:t>. e também na locução prepositiva: “por causa de“ (por causa </a:t>
            </a:r>
            <a:r>
              <a:rPr lang="pt-PT" i="1"/>
              <a:t>da</a:t>
            </a:r>
            <a:r>
              <a:rPr lang="pt-PT"/>
              <a:t> segunda-feira); </a:t>
            </a:r>
            <a:endParaRPr lang="cs-CZ"/>
          </a:p>
          <a:p>
            <a:pPr algn="just"/>
            <a:r>
              <a:rPr lang="pt-PT" smtClean="0"/>
              <a:t>ocorrência </a:t>
            </a:r>
            <a:r>
              <a:rPr lang="pt-PT"/>
              <a:t>de “em“ sem artigo, com os nomes dos dias da </a:t>
            </a:r>
            <a:r>
              <a:rPr lang="pt-PT" b="1"/>
              <a:t>semana litúrgica</a:t>
            </a:r>
            <a:r>
              <a:rPr lang="pt-PT"/>
              <a:t>. Devido ao número reduzido de frases encontradas, não podemos tirar nenhumas conclusões definitivas. Ao consultarmos esta construção com os falantes nativos, parece que podemos atribuir estas formas à linguagem escrita, enquanto na linguagem falada, os nomes dos dias da semana se usam com o artigo. </a:t>
            </a:r>
            <a:endParaRPr lang="cs-CZ"/>
          </a:p>
        </p:txBody>
      </p:sp>
    </p:spTree>
    <p:extLst>
      <p:ext uri="{BB962C8B-B14F-4D97-AF65-F5344CB8AC3E}">
        <p14:creationId xmlns:p14="http://schemas.microsoft.com/office/powerpoint/2010/main" val="1911745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marL="0" indent="0">
              <a:buNone/>
            </a:pPr>
            <a:r>
              <a:rPr lang="cs-CZ" smtClean="0"/>
              <a:t> </a:t>
            </a:r>
            <a:endParaRPr lang="cs-CZ"/>
          </a:p>
        </p:txBody>
      </p:sp>
      <p:sp>
        <p:nvSpPr>
          <p:cNvPr id="5" name="Ovál 4"/>
          <p:cNvSpPr/>
          <p:nvPr/>
        </p:nvSpPr>
        <p:spPr>
          <a:xfrm>
            <a:off x="4139952" y="3501008"/>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6000" smtClean="0"/>
              <a:t>?</a:t>
            </a:r>
            <a:endParaRPr lang="cs-CZ" sz="6000"/>
          </a:p>
        </p:txBody>
      </p:sp>
      <p:sp>
        <p:nvSpPr>
          <p:cNvPr id="10" name="Ovál 9"/>
          <p:cNvSpPr/>
          <p:nvPr/>
        </p:nvSpPr>
        <p:spPr>
          <a:xfrm>
            <a:off x="827584" y="5373216"/>
            <a:ext cx="360040" cy="36004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11" name="Ovál 10"/>
          <p:cNvSpPr/>
          <p:nvPr/>
        </p:nvSpPr>
        <p:spPr>
          <a:xfrm>
            <a:off x="1051992" y="1997224"/>
            <a:ext cx="360040" cy="36004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12" name="Ovál 11"/>
          <p:cNvSpPr/>
          <p:nvPr/>
        </p:nvSpPr>
        <p:spPr>
          <a:xfrm>
            <a:off x="8172400" y="5445224"/>
            <a:ext cx="360040" cy="36004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13" name="Ovál 12"/>
          <p:cNvSpPr/>
          <p:nvPr/>
        </p:nvSpPr>
        <p:spPr>
          <a:xfrm>
            <a:off x="2987824" y="5301208"/>
            <a:ext cx="360040" cy="36004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14" name="Ovál 13"/>
          <p:cNvSpPr/>
          <p:nvPr/>
        </p:nvSpPr>
        <p:spPr>
          <a:xfrm>
            <a:off x="7020272" y="2060848"/>
            <a:ext cx="360040" cy="36004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16" name="Ovál 15"/>
          <p:cNvSpPr/>
          <p:nvPr/>
        </p:nvSpPr>
        <p:spPr>
          <a:xfrm>
            <a:off x="8100392" y="1916832"/>
            <a:ext cx="360040" cy="36004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18" name="Ovál 17"/>
          <p:cNvSpPr/>
          <p:nvPr/>
        </p:nvSpPr>
        <p:spPr>
          <a:xfrm>
            <a:off x="6588224" y="4437112"/>
            <a:ext cx="360040" cy="36004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20" name="Ovál 19"/>
          <p:cNvSpPr/>
          <p:nvPr/>
        </p:nvSpPr>
        <p:spPr>
          <a:xfrm>
            <a:off x="6732240" y="3140968"/>
            <a:ext cx="360040" cy="36004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21" name="Ovál 20"/>
          <p:cNvSpPr/>
          <p:nvPr/>
        </p:nvSpPr>
        <p:spPr>
          <a:xfrm>
            <a:off x="1475656" y="4509120"/>
            <a:ext cx="360040" cy="36004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22" name="Ovál 21"/>
          <p:cNvSpPr/>
          <p:nvPr/>
        </p:nvSpPr>
        <p:spPr>
          <a:xfrm>
            <a:off x="4427984" y="5085184"/>
            <a:ext cx="360040" cy="36004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23" name="Ovál 22"/>
          <p:cNvSpPr/>
          <p:nvPr/>
        </p:nvSpPr>
        <p:spPr>
          <a:xfrm>
            <a:off x="6084168" y="1916832"/>
            <a:ext cx="395064" cy="360040"/>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24" name="Ovál 23"/>
          <p:cNvSpPr/>
          <p:nvPr/>
        </p:nvSpPr>
        <p:spPr>
          <a:xfrm>
            <a:off x="1547664" y="2780928"/>
            <a:ext cx="360040" cy="360040"/>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25" name="Ovál 24"/>
          <p:cNvSpPr/>
          <p:nvPr/>
        </p:nvSpPr>
        <p:spPr>
          <a:xfrm>
            <a:off x="2771800" y="2420888"/>
            <a:ext cx="360040" cy="36004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26" name="Ovál 25"/>
          <p:cNvSpPr/>
          <p:nvPr/>
        </p:nvSpPr>
        <p:spPr>
          <a:xfrm>
            <a:off x="8316416" y="2636912"/>
            <a:ext cx="360040" cy="36004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27" name="Ovál 26"/>
          <p:cNvSpPr/>
          <p:nvPr/>
        </p:nvSpPr>
        <p:spPr>
          <a:xfrm>
            <a:off x="1619672" y="3573016"/>
            <a:ext cx="360040" cy="36004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28" name="Ovál 27"/>
          <p:cNvSpPr/>
          <p:nvPr/>
        </p:nvSpPr>
        <p:spPr>
          <a:xfrm>
            <a:off x="3635896" y="1844824"/>
            <a:ext cx="360040" cy="360040"/>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29" name="Ovál 28"/>
          <p:cNvSpPr/>
          <p:nvPr/>
        </p:nvSpPr>
        <p:spPr>
          <a:xfrm>
            <a:off x="4788024" y="2060848"/>
            <a:ext cx="360040" cy="36004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31" name="Ovál 30"/>
          <p:cNvSpPr/>
          <p:nvPr/>
        </p:nvSpPr>
        <p:spPr>
          <a:xfrm>
            <a:off x="5220072" y="3212976"/>
            <a:ext cx="360040" cy="360040"/>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32" name="Ovál 31"/>
          <p:cNvSpPr/>
          <p:nvPr/>
        </p:nvSpPr>
        <p:spPr>
          <a:xfrm>
            <a:off x="971600" y="4005064"/>
            <a:ext cx="360040" cy="36004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33" name="Ovál 32"/>
          <p:cNvSpPr/>
          <p:nvPr/>
        </p:nvSpPr>
        <p:spPr>
          <a:xfrm>
            <a:off x="2915816" y="3861048"/>
            <a:ext cx="360040" cy="36004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34" name="Ovál 33"/>
          <p:cNvSpPr/>
          <p:nvPr/>
        </p:nvSpPr>
        <p:spPr>
          <a:xfrm>
            <a:off x="8244408" y="4077072"/>
            <a:ext cx="360040" cy="36004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35" name="Ovál 34"/>
          <p:cNvSpPr/>
          <p:nvPr/>
        </p:nvSpPr>
        <p:spPr>
          <a:xfrm>
            <a:off x="2699792" y="4581128"/>
            <a:ext cx="360040" cy="360040"/>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36" name="Ovál 35"/>
          <p:cNvSpPr/>
          <p:nvPr/>
        </p:nvSpPr>
        <p:spPr>
          <a:xfrm>
            <a:off x="5652120" y="5877272"/>
            <a:ext cx="360040" cy="36004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37" name="Ovál 36"/>
          <p:cNvSpPr/>
          <p:nvPr/>
        </p:nvSpPr>
        <p:spPr>
          <a:xfrm>
            <a:off x="1763688" y="5373216"/>
            <a:ext cx="360040" cy="36004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38" name="Ovál 37"/>
          <p:cNvSpPr/>
          <p:nvPr/>
        </p:nvSpPr>
        <p:spPr>
          <a:xfrm>
            <a:off x="4211960" y="5805264"/>
            <a:ext cx="360040" cy="36004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39" name="Ovál 38"/>
          <p:cNvSpPr/>
          <p:nvPr/>
        </p:nvSpPr>
        <p:spPr>
          <a:xfrm>
            <a:off x="5868144" y="4149080"/>
            <a:ext cx="360040" cy="36004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40" name="Ovál 39"/>
          <p:cNvSpPr/>
          <p:nvPr/>
        </p:nvSpPr>
        <p:spPr>
          <a:xfrm>
            <a:off x="6372200" y="5157192"/>
            <a:ext cx="360040" cy="36004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41" name="Ovál 40"/>
          <p:cNvSpPr/>
          <p:nvPr/>
        </p:nvSpPr>
        <p:spPr>
          <a:xfrm>
            <a:off x="7452320" y="3212976"/>
            <a:ext cx="360040" cy="36004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42" name="Nadpis 41"/>
          <p:cNvSpPr>
            <a:spLocks noGrp="1"/>
          </p:cNvSpPr>
          <p:nvPr>
            <p:ph type="title"/>
          </p:nvPr>
        </p:nvSpPr>
        <p:spPr/>
        <p:txBody>
          <a:bodyPr/>
          <a:lstStyle/>
          <a:p>
            <a:r>
              <a:rPr lang="pt-PT" b="1" i="1">
                <a:solidFill>
                  <a:srgbClr val="00B050"/>
                </a:solidFill>
              </a:rPr>
              <a:t>a 3ª fase: </a:t>
            </a:r>
            <a:r>
              <a:rPr lang="pt-PT" b="1">
                <a:solidFill>
                  <a:srgbClr val="FF0000"/>
                </a:solidFill>
              </a:rPr>
              <a:t>agrupamento</a:t>
            </a:r>
            <a:endParaRPr lang="cs-CZ" i="1"/>
          </a:p>
        </p:txBody>
      </p:sp>
    </p:spTree>
    <p:extLst>
      <p:ext uri="{BB962C8B-B14F-4D97-AF65-F5344CB8AC3E}">
        <p14:creationId xmlns:p14="http://schemas.microsoft.com/office/powerpoint/2010/main" val="1180371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1.94444E-6 1.85185E-6 L -0.05521 -0.14699 " pathEditMode="relative" rAng="0" ptsTypes="AA">
                                      <p:cBhvr>
                                        <p:cTn id="6" dur="500" fill="hold"/>
                                        <p:tgtEl>
                                          <p:spTgt spid="27"/>
                                        </p:tgtEl>
                                        <p:attrNameLst>
                                          <p:attrName>ppt_x</p:attrName>
                                          <p:attrName>ppt_y</p:attrName>
                                        </p:attrNameLst>
                                      </p:cBhvr>
                                      <p:rCtr x="-2760" y="-7361"/>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0.03941 -0.03149 L -0.24792 -0.46713 " pathEditMode="relative" rAng="0" ptsTypes="AA">
                                      <p:cBhvr>
                                        <p:cTn id="10" dur="500" fill="hold"/>
                                        <p:tgtEl>
                                          <p:spTgt spid="38"/>
                                        </p:tgtEl>
                                        <p:attrNameLst>
                                          <p:attrName>ppt_x</p:attrName>
                                          <p:attrName>ppt_y</p:attrName>
                                        </p:attrNameLst>
                                      </p:cBhvr>
                                      <p:rCtr x="-10434" y="-21782"/>
                                    </p:animMotion>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0" nodeType="clickEffect">
                                  <p:stCondLst>
                                    <p:cond delay="0"/>
                                  </p:stCondLst>
                                  <p:childTnLst>
                                    <p:animMotion origin="layout" path="M -0.11805 -0.14699 L -0.5 -0.47778 " pathEditMode="relative" rAng="0" ptsTypes="AA">
                                      <p:cBhvr>
                                        <p:cTn id="14" dur="500" fill="hold"/>
                                        <p:tgtEl>
                                          <p:spTgt spid="40"/>
                                        </p:tgtEl>
                                        <p:attrNameLst>
                                          <p:attrName>ppt_x</p:attrName>
                                          <p:attrName>ppt_y</p:attrName>
                                        </p:attrNameLst>
                                      </p:cBhvr>
                                      <p:rCtr x="-19097" y="-16551"/>
                                    </p:animMotion>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grpId="0" nodeType="clickEffect">
                                  <p:stCondLst>
                                    <p:cond delay="0"/>
                                  </p:stCondLst>
                                  <p:childTnLst>
                                    <p:animMotion origin="layout" path="M -3.05556E-6 3.33333E-6 L -0.12986 -0.02616 " pathEditMode="relative" rAng="0" ptsTypes="AA">
                                      <p:cBhvr>
                                        <p:cTn id="18" dur="250" fill="hold"/>
                                        <p:tgtEl>
                                          <p:spTgt spid="25"/>
                                        </p:tgtEl>
                                        <p:attrNameLst>
                                          <p:attrName>ppt_x</p:attrName>
                                          <p:attrName>ppt_y</p:attrName>
                                        </p:attrNameLst>
                                      </p:cBhvr>
                                      <p:rCtr x="-6493" y="-1319"/>
                                    </p:animMotion>
                                  </p:childTnLst>
                                </p:cTn>
                              </p:par>
                            </p:childTnLst>
                          </p:cTn>
                        </p:par>
                      </p:childTnLst>
                    </p:cTn>
                  </p:par>
                  <p:par>
                    <p:cTn id="19" fill="hold">
                      <p:stCondLst>
                        <p:cond delay="indefinite"/>
                      </p:stCondLst>
                      <p:childTnLst>
                        <p:par>
                          <p:cTn id="20" fill="hold">
                            <p:stCondLst>
                              <p:cond delay="0"/>
                            </p:stCondLst>
                            <p:childTnLst>
                              <p:par>
                                <p:cTn id="21" presetID="42" presetClass="path" presetSubtype="0" accel="50000" decel="50000" fill="hold" grpId="0" nodeType="clickEffect">
                                  <p:stCondLst>
                                    <p:cond delay="0"/>
                                  </p:stCondLst>
                                  <p:childTnLst>
                                    <p:animMotion origin="layout" path="M 8.33333E-7 -3.7037E-7 L 0.24809 0.12083 " pathEditMode="relative" rAng="0" ptsTypes="AA">
                                      <p:cBhvr>
                                        <p:cTn id="22" dur="500" fill="hold"/>
                                        <p:tgtEl>
                                          <p:spTgt spid="29"/>
                                        </p:tgtEl>
                                        <p:attrNameLst>
                                          <p:attrName>ppt_x</p:attrName>
                                          <p:attrName>ppt_y</p:attrName>
                                        </p:attrNameLst>
                                      </p:cBhvr>
                                      <p:rCtr x="12396" y="6042"/>
                                    </p:animMotion>
                                  </p:childTnLst>
                                </p:cTn>
                              </p:par>
                            </p:childTnLst>
                          </p:cTn>
                        </p:par>
                      </p:childTnLst>
                    </p:cTn>
                  </p:par>
                  <p:par>
                    <p:cTn id="23" fill="hold">
                      <p:stCondLst>
                        <p:cond delay="indefinite"/>
                      </p:stCondLst>
                      <p:childTnLst>
                        <p:par>
                          <p:cTn id="24" fill="hold">
                            <p:stCondLst>
                              <p:cond delay="0"/>
                            </p:stCondLst>
                            <p:childTnLst>
                              <p:par>
                                <p:cTn id="25" presetID="35" presetClass="path" presetSubtype="0" accel="50000" decel="50000" fill="hold" grpId="0" nodeType="clickEffect">
                                  <p:stCondLst>
                                    <p:cond delay="0"/>
                                  </p:stCondLst>
                                  <p:childTnLst>
                                    <p:animMotion origin="layout" path="M 3.33333E-6 1.85185E-6 L -0.05122 0.06829 " pathEditMode="relative" rAng="0" ptsTypes="AA">
                                      <p:cBhvr>
                                        <p:cTn id="26" dur="500" fill="hold"/>
                                        <p:tgtEl>
                                          <p:spTgt spid="26"/>
                                        </p:tgtEl>
                                        <p:attrNameLst>
                                          <p:attrName>ppt_x</p:attrName>
                                          <p:attrName>ppt_y</p:attrName>
                                        </p:attrNameLst>
                                      </p:cBhvr>
                                      <p:rCtr x="-2569" y="3403"/>
                                    </p:animMotion>
                                  </p:childTnLst>
                                </p:cTn>
                              </p:par>
                            </p:childTnLst>
                          </p:cTn>
                        </p:par>
                      </p:childTnLst>
                    </p:cTn>
                  </p:par>
                  <p:par>
                    <p:cTn id="27" fill="hold">
                      <p:stCondLst>
                        <p:cond delay="indefinite"/>
                      </p:stCondLst>
                      <p:childTnLst>
                        <p:par>
                          <p:cTn id="28" fill="hold">
                            <p:stCondLst>
                              <p:cond delay="0"/>
                            </p:stCondLst>
                            <p:childTnLst>
                              <p:par>
                                <p:cTn id="29" presetID="42" presetClass="path" presetSubtype="0" accel="50000" decel="50000" fill="hold" grpId="0" nodeType="clickEffect">
                                  <p:stCondLst>
                                    <p:cond delay="0"/>
                                  </p:stCondLst>
                                  <p:childTnLst>
                                    <p:animMotion origin="layout" path="M -1.11111E-6 7.40741E-7 L -0.03941 -0.07361 " pathEditMode="relative" rAng="0" ptsTypes="AA">
                                      <p:cBhvr>
                                        <p:cTn id="30" dur="500" fill="hold"/>
                                        <p:tgtEl>
                                          <p:spTgt spid="34"/>
                                        </p:tgtEl>
                                        <p:attrNameLst>
                                          <p:attrName>ppt_x</p:attrName>
                                          <p:attrName>ppt_y</p:attrName>
                                        </p:attrNameLst>
                                      </p:cBhvr>
                                      <p:rCtr x="-1979" y="-3681"/>
                                    </p:animMotion>
                                  </p:childTnLst>
                                </p:cTn>
                              </p:par>
                            </p:childTnLst>
                          </p:cTn>
                        </p:par>
                      </p:childTnLst>
                    </p:cTn>
                  </p:par>
                  <p:par>
                    <p:cTn id="31" fill="hold">
                      <p:stCondLst>
                        <p:cond delay="indefinite"/>
                      </p:stCondLst>
                      <p:childTnLst>
                        <p:par>
                          <p:cTn id="32" fill="hold">
                            <p:stCondLst>
                              <p:cond delay="0"/>
                            </p:stCondLst>
                            <p:childTnLst>
                              <p:par>
                                <p:cTn id="33" presetID="42" presetClass="path" presetSubtype="0" accel="50000" decel="50000" fill="hold" grpId="0" nodeType="clickEffect">
                                  <p:stCondLst>
                                    <p:cond delay="0"/>
                                  </p:stCondLst>
                                  <p:childTnLst>
                                    <p:animMotion origin="layout" path="M -4.16667E-6 1.11022E-16 L 0.21268 -0.29097 " pathEditMode="relative" rAng="0" ptsTypes="AA">
                                      <p:cBhvr>
                                        <p:cTn id="34" dur="500" fill="hold"/>
                                        <p:tgtEl>
                                          <p:spTgt spid="36"/>
                                        </p:tgtEl>
                                        <p:attrNameLst>
                                          <p:attrName>ppt_x</p:attrName>
                                          <p:attrName>ppt_y</p:attrName>
                                        </p:attrNameLst>
                                      </p:cBhvr>
                                      <p:rCtr x="10625" y="-14560"/>
                                    </p:animMotion>
                                  </p:childTnLst>
                                </p:cTn>
                              </p:par>
                            </p:childTnLst>
                          </p:cTn>
                        </p:par>
                      </p:childTnLst>
                    </p:cTn>
                  </p:par>
                  <p:par>
                    <p:cTn id="35" fill="hold">
                      <p:stCondLst>
                        <p:cond delay="indefinite"/>
                      </p:stCondLst>
                      <p:childTnLst>
                        <p:par>
                          <p:cTn id="36" fill="hold">
                            <p:stCondLst>
                              <p:cond delay="0"/>
                            </p:stCondLst>
                            <p:childTnLst>
                              <p:par>
                                <p:cTn id="37" presetID="42" presetClass="path" presetSubtype="0" accel="50000" decel="50000" fill="hold" grpId="0" nodeType="clickEffect">
                                  <p:stCondLst>
                                    <p:cond delay="0"/>
                                  </p:stCondLst>
                                  <p:childTnLst>
                                    <p:animMotion origin="layout" path="M 2.77556E-17 -2.22222E-6 L 0.60243 -0.24676 " pathEditMode="relative" rAng="0" ptsTypes="AA">
                                      <p:cBhvr>
                                        <p:cTn id="38" dur="500" fill="hold"/>
                                        <p:tgtEl>
                                          <p:spTgt spid="37"/>
                                        </p:tgtEl>
                                        <p:attrNameLst>
                                          <p:attrName>ppt_x</p:attrName>
                                          <p:attrName>ppt_y</p:attrName>
                                        </p:attrNameLst>
                                      </p:cBhvr>
                                      <p:rCtr x="30122" y="-12338"/>
                                    </p:animMotion>
                                  </p:childTnLst>
                                </p:cTn>
                              </p:par>
                            </p:childTnLst>
                          </p:cTn>
                        </p:par>
                      </p:childTnLst>
                    </p:cTn>
                  </p:par>
                  <p:par>
                    <p:cTn id="39" fill="hold">
                      <p:stCondLst>
                        <p:cond delay="indefinite"/>
                      </p:stCondLst>
                      <p:childTnLst>
                        <p:par>
                          <p:cTn id="40" fill="hold">
                            <p:stCondLst>
                              <p:cond delay="0"/>
                            </p:stCondLst>
                            <p:childTnLst>
                              <p:par>
                                <p:cTn id="41" presetID="42" presetClass="path" presetSubtype="0" accel="50000" decel="50000" fill="hold" grpId="0" nodeType="clickEffect">
                                  <p:stCondLst>
                                    <p:cond delay="0"/>
                                  </p:stCondLst>
                                  <p:childTnLst>
                                    <p:animMotion origin="layout" path="M 1.38889E-6 2.22222E-6 L 0.48038 -0.14699 " pathEditMode="relative" rAng="0" ptsTypes="AA">
                                      <p:cBhvr>
                                        <p:cTn id="42" dur="2000" fill="hold"/>
                                        <p:tgtEl>
                                          <p:spTgt spid="33"/>
                                        </p:tgtEl>
                                        <p:attrNameLst>
                                          <p:attrName>ppt_x</p:attrName>
                                          <p:attrName>ppt_y</p:attrName>
                                        </p:attrNameLst>
                                      </p:cBhvr>
                                      <p:rCtr x="24010" y="-7361"/>
                                    </p:animMotion>
                                  </p:childTnLst>
                                </p:cTn>
                              </p:par>
                            </p:childTnLst>
                          </p:cTn>
                        </p:par>
                      </p:childTnLst>
                    </p:cTn>
                  </p:par>
                  <p:par>
                    <p:cTn id="43" fill="hold">
                      <p:stCondLst>
                        <p:cond delay="indefinite"/>
                      </p:stCondLst>
                      <p:childTnLst>
                        <p:par>
                          <p:cTn id="44" fill="hold">
                            <p:stCondLst>
                              <p:cond delay="0"/>
                            </p:stCondLst>
                            <p:childTnLst>
                              <p:par>
                                <p:cTn id="45" presetID="42" presetClass="path" presetSubtype="0" accel="50000" decel="50000" fill="hold" grpId="0" nodeType="clickEffect">
                                  <p:stCondLst>
                                    <p:cond delay="0"/>
                                  </p:stCondLst>
                                  <p:childTnLst>
                                    <p:animMotion origin="layout" path="M 1.94444E-6 4.81481E-6 L 0.79149 -0.09977 " pathEditMode="relative" rAng="0" ptsTypes="AA">
                                      <p:cBhvr>
                                        <p:cTn id="46" dur="500" fill="hold"/>
                                        <p:tgtEl>
                                          <p:spTgt spid="32"/>
                                        </p:tgtEl>
                                        <p:attrNameLst>
                                          <p:attrName>ppt_x</p:attrName>
                                          <p:attrName>ppt_y</p:attrName>
                                        </p:attrNameLst>
                                      </p:cBhvr>
                                      <p:rCtr x="39566" y="-5000"/>
                                    </p:animMotion>
                                  </p:childTnLst>
                                </p:cTn>
                              </p:par>
                            </p:childTnLst>
                          </p:cTn>
                        </p:par>
                      </p:childTnLst>
                    </p:cTn>
                  </p:par>
                  <p:par>
                    <p:cTn id="47" fill="hold">
                      <p:stCondLst>
                        <p:cond delay="indefinite"/>
                      </p:stCondLst>
                      <p:childTnLst>
                        <p:par>
                          <p:cTn id="48" fill="hold">
                            <p:stCondLst>
                              <p:cond delay="0"/>
                            </p:stCondLst>
                            <p:childTnLst>
                              <p:par>
                                <p:cTn id="49" presetID="42" presetClass="path" presetSubtype="0" accel="50000" decel="50000" fill="hold" grpId="0" nodeType="clickEffect">
                                  <p:stCondLst>
                                    <p:cond delay="0"/>
                                  </p:stCondLst>
                                  <p:childTnLst>
                                    <p:animMotion origin="layout" path="M -4.72222E-6 1.11022E-16 L 0.18525 -0.19421 " pathEditMode="relative" rAng="0" ptsTypes="AA">
                                      <p:cBhvr>
                                        <p:cTn id="50" dur="2000" fill="hold"/>
                                        <p:tgtEl>
                                          <p:spTgt spid="39"/>
                                        </p:tgtEl>
                                        <p:attrNameLst>
                                          <p:attrName>ppt_x</p:attrName>
                                          <p:attrName>ppt_y</p:attrName>
                                        </p:attrNameLst>
                                      </p:cBhvr>
                                      <p:rCtr x="9253" y="-9722"/>
                                    </p:animMotion>
                                  </p:childTnLst>
                                </p:cTn>
                              </p:par>
                            </p:childTnLst>
                          </p:cTn>
                        </p:par>
                      </p:childTnLst>
                    </p:cTn>
                  </p:par>
                  <p:par>
                    <p:cTn id="51" fill="hold">
                      <p:stCondLst>
                        <p:cond delay="indefinite"/>
                      </p:stCondLst>
                      <p:childTnLst>
                        <p:par>
                          <p:cTn id="52" fill="hold">
                            <p:stCondLst>
                              <p:cond delay="0"/>
                            </p:stCondLst>
                            <p:childTnLst>
                              <p:par>
                                <p:cTn id="53" presetID="42" presetClass="path" presetSubtype="0" accel="50000" decel="50000" fill="hold" grpId="0" nodeType="clickEffect">
                                  <p:stCondLst>
                                    <p:cond delay="0"/>
                                  </p:stCondLst>
                                  <p:childTnLst>
                                    <p:animMotion origin="layout" path="M 1.94444E-6 1.11111E-6 L -0.76771 0.02639 " pathEditMode="relative" rAng="0" ptsTypes="AA">
                                      <p:cBhvr>
                                        <p:cTn id="54" dur="500" fill="hold"/>
                                        <p:tgtEl>
                                          <p:spTgt spid="12"/>
                                        </p:tgtEl>
                                        <p:attrNameLst>
                                          <p:attrName>ppt_x</p:attrName>
                                          <p:attrName>ppt_y</p:attrName>
                                        </p:attrNameLst>
                                      </p:cBhvr>
                                      <p:rCtr x="-38385" y="1319"/>
                                    </p:animMotion>
                                  </p:childTnLst>
                                </p:cTn>
                              </p:par>
                            </p:childTnLst>
                          </p:cTn>
                        </p:par>
                      </p:childTnLst>
                    </p:cTn>
                  </p:par>
                  <p:par>
                    <p:cTn id="55" fill="hold">
                      <p:stCondLst>
                        <p:cond delay="indefinite"/>
                      </p:stCondLst>
                      <p:childTnLst>
                        <p:par>
                          <p:cTn id="56" fill="hold">
                            <p:stCondLst>
                              <p:cond delay="0"/>
                            </p:stCondLst>
                            <p:childTnLst>
                              <p:par>
                                <p:cTn id="57" presetID="42" presetClass="path" presetSubtype="0" accel="50000" decel="50000" fill="hold" grpId="0" nodeType="clickEffect">
                                  <p:stCondLst>
                                    <p:cond delay="0"/>
                                  </p:stCondLst>
                                  <p:childTnLst>
                                    <p:animMotion origin="layout" path="M 3.61111E-6 -4.81481E-6 L -0.04341 0.08936 " pathEditMode="relative" rAng="0" ptsTypes="AA">
                                      <p:cBhvr>
                                        <p:cTn id="58" dur="2000" fill="hold"/>
                                        <p:tgtEl>
                                          <p:spTgt spid="21"/>
                                        </p:tgtEl>
                                        <p:attrNameLst>
                                          <p:attrName>ppt_x</p:attrName>
                                          <p:attrName>ppt_y</p:attrName>
                                        </p:attrNameLst>
                                      </p:cBhvr>
                                      <p:rCtr x="-2170" y="4468"/>
                                    </p:animMotion>
                                  </p:childTnLst>
                                </p:cTn>
                              </p:par>
                            </p:childTnLst>
                          </p:cTn>
                        </p:par>
                      </p:childTnLst>
                    </p:cTn>
                  </p:par>
                  <p:par>
                    <p:cTn id="59" fill="hold">
                      <p:stCondLst>
                        <p:cond delay="indefinite"/>
                      </p:stCondLst>
                      <p:childTnLst>
                        <p:par>
                          <p:cTn id="60" fill="hold">
                            <p:stCondLst>
                              <p:cond delay="0"/>
                            </p:stCondLst>
                            <p:childTnLst>
                              <p:par>
                                <p:cTn id="61" presetID="42" presetClass="path" presetSubtype="0" accel="50000" decel="50000" fill="hold" grpId="0" nodeType="clickEffect">
                                  <p:stCondLst>
                                    <p:cond delay="0"/>
                                  </p:stCondLst>
                                  <p:childTnLst>
                                    <p:animMotion origin="layout" path="M -4.16667E-6 -4.07407E-6 L -0.26371 -0.04699 " pathEditMode="relative" rAng="0" ptsTypes="AA">
                                      <p:cBhvr>
                                        <p:cTn id="62" dur="2000" fill="hold"/>
                                        <p:tgtEl>
                                          <p:spTgt spid="13"/>
                                        </p:tgtEl>
                                        <p:attrNameLst>
                                          <p:attrName>ppt_x</p:attrName>
                                          <p:attrName>ppt_y</p:attrName>
                                        </p:attrNameLst>
                                      </p:cBhvr>
                                      <p:rCtr x="-13194" y="-2361"/>
                                    </p:animMotion>
                                  </p:childTnLst>
                                </p:cTn>
                              </p:par>
                            </p:childTnLst>
                          </p:cTn>
                        </p:par>
                      </p:childTnLst>
                    </p:cTn>
                  </p:par>
                  <p:par>
                    <p:cTn id="63" fill="hold">
                      <p:stCondLst>
                        <p:cond delay="indefinite"/>
                      </p:stCondLst>
                      <p:childTnLst>
                        <p:par>
                          <p:cTn id="64" fill="hold">
                            <p:stCondLst>
                              <p:cond delay="0"/>
                            </p:stCondLst>
                            <p:childTnLst>
                              <p:par>
                                <p:cTn id="65" presetID="42" presetClass="path" presetSubtype="0" accel="50000" decel="50000" fill="hold" grpId="0" nodeType="clickEffect">
                                  <p:stCondLst>
                                    <p:cond delay="0"/>
                                  </p:stCondLst>
                                  <p:childTnLst>
                                    <p:animMotion origin="layout" path="M -0.00382 0.00533 L -0.40955 0.1 " pathEditMode="relative" rAng="0" ptsTypes="AA">
                                      <p:cBhvr>
                                        <p:cTn id="66" dur="500" fill="hold"/>
                                        <p:tgtEl>
                                          <p:spTgt spid="22"/>
                                        </p:tgtEl>
                                        <p:attrNameLst>
                                          <p:attrName>ppt_x</p:attrName>
                                          <p:attrName>ppt_y</p:attrName>
                                        </p:attrNameLst>
                                      </p:cBhvr>
                                      <p:rCtr x="-20295" y="4722"/>
                                    </p:animMotion>
                                  </p:childTnLst>
                                </p:cTn>
                              </p:par>
                            </p:childTnLst>
                          </p:cTn>
                        </p:par>
                      </p:childTnLst>
                    </p:cTn>
                  </p:par>
                  <p:par>
                    <p:cTn id="67" fill="hold">
                      <p:stCondLst>
                        <p:cond delay="indefinite"/>
                      </p:stCondLst>
                      <p:childTnLst>
                        <p:par>
                          <p:cTn id="68" fill="hold">
                            <p:stCondLst>
                              <p:cond delay="0"/>
                            </p:stCondLst>
                            <p:childTnLst>
                              <p:par>
                                <p:cTn id="69" presetID="42" presetClass="path" presetSubtype="0" accel="50000" decel="50000" fill="hold" grpId="0" nodeType="clickEffect">
                                  <p:stCondLst>
                                    <p:cond delay="0"/>
                                  </p:stCondLst>
                                  <p:childTnLst>
                                    <p:animMotion origin="layout" path="M -4.16667E-6 1.85185E-6 L -0.67326 0.1419 " pathEditMode="relative" rAng="0" ptsTypes="AA">
                                      <p:cBhvr>
                                        <p:cTn id="70" dur="500" fill="hold"/>
                                        <p:tgtEl>
                                          <p:spTgt spid="18"/>
                                        </p:tgtEl>
                                        <p:attrNameLst>
                                          <p:attrName>ppt_x</p:attrName>
                                          <p:attrName>ppt_y</p:attrName>
                                        </p:attrNameLst>
                                      </p:cBhvr>
                                      <p:rCtr x="-33663" y="7083"/>
                                    </p:animMotion>
                                  </p:childTnLst>
                                </p:cTn>
                              </p:par>
                            </p:childTnLst>
                          </p:cTn>
                        </p:par>
                      </p:childTnLst>
                    </p:cTn>
                  </p:par>
                  <p:par>
                    <p:cTn id="71" fill="hold">
                      <p:stCondLst>
                        <p:cond delay="indefinite"/>
                      </p:stCondLst>
                      <p:childTnLst>
                        <p:par>
                          <p:cTn id="72" fill="hold">
                            <p:stCondLst>
                              <p:cond delay="0"/>
                            </p:stCondLst>
                            <p:childTnLst>
                              <p:par>
                                <p:cTn id="73" presetID="42" presetClass="path" presetSubtype="0" accel="50000" decel="50000" fill="hold" grpId="0" nodeType="clickEffect">
                                  <p:stCondLst>
                                    <p:cond delay="0"/>
                                  </p:stCondLst>
                                  <p:childTnLst>
                                    <p:animMotion origin="layout" path="M 3.61111E-6 -3.7037E-7 L -0.66528 0.39398 " pathEditMode="relative" rAng="0" ptsTypes="AA">
                                      <p:cBhvr>
                                        <p:cTn id="74" dur="500" fill="hold"/>
                                        <p:tgtEl>
                                          <p:spTgt spid="14"/>
                                        </p:tgtEl>
                                        <p:attrNameLst>
                                          <p:attrName>ppt_x</p:attrName>
                                          <p:attrName>ppt_y</p:attrName>
                                        </p:attrNameLst>
                                      </p:cBhvr>
                                      <p:rCtr x="-33264" y="19699"/>
                                    </p:animMotion>
                                  </p:childTnLst>
                                </p:cTn>
                              </p:par>
                            </p:childTnLst>
                          </p:cTn>
                        </p:par>
                      </p:childTnLst>
                    </p:cTn>
                  </p:par>
                  <p:par>
                    <p:cTn id="75" fill="hold">
                      <p:stCondLst>
                        <p:cond delay="indefinite"/>
                      </p:stCondLst>
                      <p:childTnLst>
                        <p:par>
                          <p:cTn id="76" fill="hold">
                            <p:stCondLst>
                              <p:cond delay="0"/>
                            </p:stCondLst>
                            <p:childTnLst>
                              <p:par>
                                <p:cTn id="77" presetID="42" presetClass="path" presetSubtype="0" accel="50000" decel="50000" fill="hold" grpId="0" nodeType="clickEffect">
                                  <p:stCondLst>
                                    <p:cond delay="0"/>
                                  </p:stCondLst>
                                  <p:childTnLst>
                                    <p:animMotion origin="layout" path="M -0.00399 -0.05787 L -0.72448 0.37801 " pathEditMode="relative" rAng="0" ptsTypes="AA">
                                      <p:cBhvr>
                                        <p:cTn id="78" dur="500" fill="hold"/>
                                        <p:tgtEl>
                                          <p:spTgt spid="16"/>
                                        </p:tgtEl>
                                        <p:attrNameLst>
                                          <p:attrName>ppt_x</p:attrName>
                                          <p:attrName>ppt_y</p:attrName>
                                        </p:attrNameLst>
                                      </p:cBhvr>
                                      <p:rCtr x="-36024" y="21782"/>
                                    </p:animMotion>
                                  </p:childTnLst>
                                </p:cTn>
                              </p:par>
                            </p:childTnLst>
                          </p:cTn>
                        </p:par>
                      </p:childTnLst>
                    </p:cTn>
                  </p:par>
                  <p:par>
                    <p:cTn id="79" fill="hold">
                      <p:stCondLst>
                        <p:cond delay="indefinite"/>
                      </p:stCondLst>
                      <p:childTnLst>
                        <p:par>
                          <p:cTn id="80" fill="hold">
                            <p:stCondLst>
                              <p:cond delay="0"/>
                            </p:stCondLst>
                            <p:childTnLst>
                              <p:par>
                                <p:cTn id="81" presetID="42" presetClass="path" presetSubtype="0" accel="50000" decel="50000" fill="hold" grpId="0" nodeType="clickEffect">
                                  <p:stCondLst>
                                    <p:cond delay="0"/>
                                  </p:stCondLst>
                                  <p:childTnLst>
                                    <p:animMotion origin="layout" path="M 5.55556E-7 -3.7037E-6 L -0.61424 0.30463 " pathEditMode="relative" rAng="0" ptsTypes="AA">
                                      <p:cBhvr>
                                        <p:cTn id="82" dur="250" fill="hold"/>
                                        <p:tgtEl>
                                          <p:spTgt spid="20"/>
                                        </p:tgtEl>
                                        <p:attrNameLst>
                                          <p:attrName>ppt_x</p:attrName>
                                          <p:attrName>ppt_y</p:attrName>
                                        </p:attrNameLst>
                                      </p:cBhvr>
                                      <p:rCtr x="-30712" y="15231"/>
                                    </p:animMotion>
                                  </p:childTnLst>
                                </p:cTn>
                              </p:par>
                            </p:childTnLst>
                          </p:cTn>
                        </p:par>
                      </p:childTnLst>
                    </p:cTn>
                  </p:par>
                  <p:par>
                    <p:cTn id="83" fill="hold">
                      <p:stCondLst>
                        <p:cond delay="indefinite"/>
                      </p:stCondLst>
                      <p:childTnLst>
                        <p:par>
                          <p:cTn id="84" fill="hold">
                            <p:stCondLst>
                              <p:cond delay="0"/>
                            </p:stCondLst>
                            <p:childTnLst>
                              <p:par>
                                <p:cTn id="85" presetID="42" presetClass="path" presetSubtype="0" accel="50000" decel="50000" fill="hold" grpId="0" nodeType="clickEffect">
                                  <p:stCondLst>
                                    <p:cond delay="0"/>
                                  </p:stCondLst>
                                  <p:childTnLst>
                                    <p:animMotion origin="layout" path="M 2.5E-6 1.11111E-6 L 0.42135 0.4463 " pathEditMode="relative" rAng="0" ptsTypes="AA">
                                      <p:cBhvr>
                                        <p:cTn id="86" dur="500" fill="hold"/>
                                        <p:tgtEl>
                                          <p:spTgt spid="28"/>
                                        </p:tgtEl>
                                        <p:attrNameLst>
                                          <p:attrName>ppt_x</p:attrName>
                                          <p:attrName>ppt_y</p:attrName>
                                        </p:attrNameLst>
                                      </p:cBhvr>
                                      <p:rCtr x="21059" y="22315"/>
                                    </p:animMotion>
                                  </p:childTnLst>
                                </p:cTn>
                              </p:par>
                            </p:childTnLst>
                          </p:cTn>
                        </p:par>
                      </p:childTnLst>
                    </p:cTn>
                  </p:par>
                  <p:par>
                    <p:cTn id="87" fill="hold">
                      <p:stCondLst>
                        <p:cond delay="indefinite"/>
                      </p:stCondLst>
                      <p:childTnLst>
                        <p:par>
                          <p:cTn id="88" fill="hold">
                            <p:stCondLst>
                              <p:cond delay="0"/>
                            </p:stCondLst>
                            <p:childTnLst>
                              <p:par>
                                <p:cTn id="89" presetID="42" presetClass="path" presetSubtype="0" accel="50000" decel="50000" fill="hold" grpId="0" nodeType="clickEffect">
                                  <p:stCondLst>
                                    <p:cond delay="0"/>
                                  </p:stCondLst>
                                  <p:childTnLst>
                                    <p:animMotion origin="layout" path="M 8.33333E-7 4.44444E-6 L 0.15156 0.38333 " pathEditMode="relative" rAng="0" ptsTypes="AA">
                                      <p:cBhvr>
                                        <p:cTn id="90" dur="500" fill="hold"/>
                                        <p:tgtEl>
                                          <p:spTgt spid="23"/>
                                        </p:tgtEl>
                                        <p:attrNameLst>
                                          <p:attrName>ppt_x</p:attrName>
                                          <p:attrName>ppt_y</p:attrName>
                                        </p:attrNameLst>
                                      </p:cBhvr>
                                      <p:rCtr x="7569" y="19167"/>
                                    </p:animMotion>
                                  </p:childTnLst>
                                </p:cTn>
                              </p:par>
                            </p:childTnLst>
                          </p:cTn>
                        </p:par>
                      </p:childTnLst>
                    </p:cTn>
                  </p:par>
                  <p:par>
                    <p:cTn id="91" fill="hold">
                      <p:stCondLst>
                        <p:cond delay="indefinite"/>
                      </p:stCondLst>
                      <p:childTnLst>
                        <p:par>
                          <p:cTn id="92" fill="hold">
                            <p:stCondLst>
                              <p:cond delay="0"/>
                            </p:stCondLst>
                            <p:childTnLst>
                              <p:par>
                                <p:cTn id="93" presetID="42" presetClass="path" presetSubtype="0" accel="50000" decel="50000" fill="hold" grpId="0" nodeType="clickEffect">
                                  <p:stCondLst>
                                    <p:cond delay="0"/>
                                  </p:stCondLst>
                                  <p:childTnLst>
                                    <p:animMotion origin="layout" path="M -1.38889E-6 4.07407E-6 L 0.25608 0.21527 " pathEditMode="relative" rAng="0" ptsTypes="AA">
                                      <p:cBhvr>
                                        <p:cTn id="94" dur="500" fill="hold"/>
                                        <p:tgtEl>
                                          <p:spTgt spid="31"/>
                                        </p:tgtEl>
                                        <p:attrNameLst>
                                          <p:attrName>ppt_x</p:attrName>
                                          <p:attrName>ppt_y</p:attrName>
                                        </p:attrNameLst>
                                      </p:cBhvr>
                                      <p:rCtr x="12795" y="10764"/>
                                    </p:animMotion>
                                  </p:childTnLst>
                                </p:cTn>
                              </p:par>
                            </p:childTnLst>
                          </p:cTn>
                        </p:par>
                      </p:childTnLst>
                    </p:cTn>
                  </p:par>
                  <p:par>
                    <p:cTn id="95" fill="hold">
                      <p:stCondLst>
                        <p:cond delay="indefinite"/>
                      </p:stCondLst>
                      <p:childTnLst>
                        <p:par>
                          <p:cTn id="96" fill="hold">
                            <p:stCondLst>
                              <p:cond delay="0"/>
                            </p:stCondLst>
                            <p:childTnLst>
                              <p:par>
                                <p:cTn id="97" presetID="42" presetClass="path" presetSubtype="0" accel="50000" decel="50000" fill="hold" grpId="0" nodeType="clickEffect">
                                  <p:stCondLst>
                                    <p:cond delay="0"/>
                                  </p:stCondLst>
                                  <p:childTnLst>
                                    <p:animMotion origin="layout" path="M -0.04739 -0.03148 L 0.63386 0.25741 " pathEditMode="relative" rAng="0" ptsTypes="AA">
                                      <p:cBhvr>
                                        <p:cTn id="98" dur="250" fill="hold"/>
                                        <p:tgtEl>
                                          <p:spTgt spid="24"/>
                                        </p:tgtEl>
                                        <p:attrNameLst>
                                          <p:attrName>ppt_x</p:attrName>
                                          <p:attrName>ppt_y</p:attrName>
                                        </p:attrNameLst>
                                      </p:cBhvr>
                                      <p:rCtr x="34062" y="14444"/>
                                    </p:animMotion>
                                  </p:childTnLst>
                                </p:cTn>
                              </p:par>
                            </p:childTnLst>
                          </p:cTn>
                        </p:par>
                      </p:childTnLst>
                    </p:cTn>
                  </p:par>
                  <p:par>
                    <p:cTn id="99" fill="hold">
                      <p:stCondLst>
                        <p:cond delay="indefinite"/>
                      </p:stCondLst>
                      <p:childTnLst>
                        <p:par>
                          <p:cTn id="100" fill="hold">
                            <p:stCondLst>
                              <p:cond delay="0"/>
                            </p:stCondLst>
                            <p:childTnLst>
                              <p:par>
                                <p:cTn id="101" presetID="42" presetClass="path" presetSubtype="0" accel="50000" decel="50000" fill="hold" grpId="1" nodeType="clickEffect">
                                  <p:stCondLst>
                                    <p:cond delay="0"/>
                                  </p:stCondLst>
                                  <p:childTnLst>
                                    <p:animMotion origin="layout" path="M -0.04739 -0.03148 L 0.63386 0.27825 " pathEditMode="relative" rAng="0" ptsTypes="AA">
                                      <p:cBhvr>
                                        <p:cTn id="102" dur="250" fill="hold"/>
                                        <p:tgtEl>
                                          <p:spTgt spid="24"/>
                                        </p:tgtEl>
                                        <p:attrNameLst>
                                          <p:attrName>ppt_x</p:attrName>
                                          <p:attrName>ppt_y</p:attrName>
                                        </p:attrNameLst>
                                      </p:cBhvr>
                                      <p:rCtr x="34062" y="15486"/>
                                    </p:animMotion>
                                  </p:childTnLst>
                                </p:cTn>
                              </p:par>
                            </p:childTnLst>
                          </p:cTn>
                        </p:par>
                      </p:childTnLst>
                    </p:cTn>
                  </p:par>
                  <p:par>
                    <p:cTn id="103" fill="hold">
                      <p:stCondLst>
                        <p:cond delay="indefinite"/>
                      </p:stCondLst>
                      <p:childTnLst>
                        <p:par>
                          <p:cTn id="104" fill="hold">
                            <p:stCondLst>
                              <p:cond delay="0"/>
                            </p:stCondLst>
                            <p:childTnLst>
                              <p:par>
                                <p:cTn id="105" presetID="42" presetClass="path" presetSubtype="0" accel="50000" decel="50000" fill="hold" grpId="2" nodeType="clickEffect">
                                  <p:stCondLst>
                                    <p:cond delay="0"/>
                                  </p:stCondLst>
                                  <p:childTnLst>
                                    <p:animMotion origin="layout" path="M -0.04739 -0.03148 L 0.63386 0.26783 " pathEditMode="relative" rAng="0" ptsTypes="AA">
                                      <p:cBhvr>
                                        <p:cTn id="106" dur="250" fill="hold"/>
                                        <p:tgtEl>
                                          <p:spTgt spid="24"/>
                                        </p:tgtEl>
                                        <p:attrNameLst>
                                          <p:attrName>ppt_x</p:attrName>
                                          <p:attrName>ppt_y</p:attrName>
                                        </p:attrNameLst>
                                      </p:cBhvr>
                                      <p:rCtr x="34062" y="14954"/>
                                    </p:animMotion>
                                  </p:childTnLst>
                                </p:cTn>
                              </p:par>
                            </p:childTnLst>
                          </p:cTn>
                        </p:par>
                      </p:childTnLst>
                    </p:cTn>
                  </p:par>
                  <p:par>
                    <p:cTn id="107" fill="hold">
                      <p:stCondLst>
                        <p:cond delay="indefinite"/>
                      </p:stCondLst>
                      <p:childTnLst>
                        <p:par>
                          <p:cTn id="108" fill="hold">
                            <p:stCondLst>
                              <p:cond delay="0"/>
                            </p:stCondLst>
                            <p:childTnLst>
                              <p:par>
                                <p:cTn id="109" presetID="42" presetClass="path" presetSubtype="0" accel="50000" decel="50000" fill="hold" grpId="1" nodeType="clickEffect">
                                  <p:stCondLst>
                                    <p:cond delay="0"/>
                                  </p:stCondLst>
                                  <p:childTnLst>
                                    <p:animMotion origin="layout" path="M 0.03541 -0.0368 L -0.5198 0.20996 " pathEditMode="relative" rAng="0" ptsTypes="AA">
                                      <p:cBhvr>
                                        <p:cTn id="110" dur="500" fill="hold"/>
                                        <p:tgtEl>
                                          <p:spTgt spid="20"/>
                                        </p:tgtEl>
                                        <p:attrNameLst>
                                          <p:attrName>ppt_x</p:attrName>
                                          <p:attrName>ppt_y</p:attrName>
                                        </p:attrNameLst>
                                      </p:cBhvr>
                                      <p:rCtr x="-27760" y="12338"/>
                                    </p:animMotion>
                                  </p:childTnLst>
                                </p:cTn>
                              </p:par>
                            </p:childTnLst>
                          </p:cTn>
                        </p:par>
                      </p:childTnLst>
                    </p:cTn>
                  </p:par>
                  <p:par>
                    <p:cTn id="111" fill="hold">
                      <p:stCondLst>
                        <p:cond delay="indefinite"/>
                      </p:stCondLst>
                      <p:childTnLst>
                        <p:par>
                          <p:cTn id="112" fill="hold">
                            <p:stCondLst>
                              <p:cond delay="0"/>
                            </p:stCondLst>
                            <p:childTnLst>
                              <p:par>
                                <p:cTn id="113" presetID="42" presetClass="path" presetSubtype="0" accel="50000" decel="50000" fill="hold" grpId="0" nodeType="clickEffect">
                                  <p:stCondLst>
                                    <p:cond delay="0"/>
                                  </p:stCondLst>
                                  <p:childTnLst>
                                    <p:animMotion origin="layout" path="M -5.55556E-7 -2.96296E-6 L 0.53941 0.04723 " pathEditMode="relative" rAng="0" ptsTypes="AA">
                                      <p:cBhvr>
                                        <p:cTn id="114" dur="250" fill="hold"/>
                                        <p:tgtEl>
                                          <p:spTgt spid="35"/>
                                        </p:tgtEl>
                                        <p:attrNameLst>
                                          <p:attrName>ppt_x</p:attrName>
                                          <p:attrName>ppt_y</p:attrName>
                                        </p:attrNameLst>
                                      </p:cBhvr>
                                      <p:rCtr x="26962" y="236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6" grpId="0" animBg="1"/>
      <p:bldP spid="18" grpId="0" animBg="1"/>
      <p:bldP spid="20" grpId="0" animBg="1"/>
      <p:bldP spid="20" grpId="1" animBg="1"/>
      <p:bldP spid="21" grpId="0" animBg="1"/>
      <p:bldP spid="22" grpId="0" animBg="1"/>
      <p:bldP spid="23" grpId="0" animBg="1"/>
      <p:bldP spid="24" grpId="0" animBg="1"/>
      <p:bldP spid="24" grpId="1" animBg="1"/>
      <p:bldP spid="24" grpId="2" animBg="1"/>
      <p:bldP spid="25" grpId="0" animBg="1"/>
      <p:bldP spid="26" grpId="0" animBg="1"/>
      <p:bldP spid="27" grpId="0" animBg="1"/>
      <p:bldP spid="28" grpId="0" animBg="1"/>
      <p:bldP spid="29"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smtClean="0"/>
              <a:t>introdu</a:t>
            </a:r>
            <a:r>
              <a:rPr lang="pt-PT" b="1" smtClean="0"/>
              <a:t>ção</a:t>
            </a:r>
            <a:endParaRPr lang="cs-CZ" b="1"/>
          </a:p>
        </p:txBody>
      </p:sp>
      <p:sp>
        <p:nvSpPr>
          <p:cNvPr id="3" name="Zástupný symbol pro obsah 2"/>
          <p:cNvSpPr>
            <a:spLocks noGrp="1"/>
          </p:cNvSpPr>
          <p:nvPr>
            <p:ph idx="1"/>
          </p:nvPr>
        </p:nvSpPr>
        <p:spPr>
          <a:xfrm>
            <a:off x="457200" y="1600200"/>
            <a:ext cx="8229600" cy="4853136"/>
          </a:xfrm>
        </p:spPr>
        <p:txBody>
          <a:bodyPr>
            <a:normAutofit fontScale="70000" lnSpcReduction="20000"/>
          </a:bodyPr>
          <a:lstStyle/>
          <a:p>
            <a:pPr algn="just"/>
            <a:r>
              <a:rPr lang="pt-PT"/>
              <a:t>O presente trabalho tem por objetivo apontar caminhos para possíveis análises dos diferentes comportamentos de expressões adverbiais de tempo quando estas se encontram em sintagmas preposicionados em que o núcleo sintático introduz o nome dos dias da semana. A referência temporal destas expressões adverbiais é submetida, maioritariamente, ao subsistema verbal português, prendendo-se, muitas vezes, com os valores temporal e aspetual. </a:t>
            </a:r>
            <a:endParaRPr lang="cs-CZ"/>
          </a:p>
          <a:p>
            <a:pPr algn="just"/>
            <a:r>
              <a:rPr lang="pt-PT"/>
              <a:t>O propósito da nossa pesquisa será, concomitantemente, analisar a estrutura interna destas expressões, limitando-nos às suas ocorrências em português europeu. Dividiremos o nosso trabalho em duas partes principais. A primeira parte abordará o problema dos sintagmas preposicionados com os núcleos “em” e “a” do ponto de vista temporal e aspetual, sendo a segunda parte dedicada à análise da ocorrência do artigo em outros sintagmas preposicionados. </a:t>
            </a:r>
            <a:endParaRPr lang="cs-CZ"/>
          </a:p>
          <a:p>
            <a:endParaRPr lang="cs-CZ"/>
          </a:p>
        </p:txBody>
      </p:sp>
    </p:spTree>
    <p:extLst>
      <p:ext uri="{BB962C8B-B14F-4D97-AF65-F5344CB8AC3E}">
        <p14:creationId xmlns:p14="http://schemas.microsoft.com/office/powerpoint/2010/main" val="134811825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t-PT" b="1" i="1" smtClean="0"/>
              <a:t>enquadramento metodológico</a:t>
            </a:r>
            <a:endParaRPr lang="cs-CZ" b="1" i="1"/>
          </a:p>
        </p:txBody>
      </p:sp>
      <p:sp>
        <p:nvSpPr>
          <p:cNvPr id="3" name="Zástupný symbol pro obsah 2"/>
          <p:cNvSpPr>
            <a:spLocks noGrp="1"/>
          </p:cNvSpPr>
          <p:nvPr>
            <p:ph idx="1"/>
          </p:nvPr>
        </p:nvSpPr>
        <p:spPr>
          <a:xfrm>
            <a:off x="457200" y="1600200"/>
            <a:ext cx="8229600" cy="4925144"/>
          </a:xfrm>
        </p:spPr>
        <p:txBody>
          <a:bodyPr>
            <a:normAutofit fontScale="55000" lnSpcReduction="20000"/>
          </a:bodyPr>
          <a:lstStyle/>
          <a:p>
            <a:pPr marL="0" indent="0" algn="just">
              <a:buNone/>
            </a:pPr>
            <a:r>
              <a:rPr lang="pt-PT"/>
              <a:t>No presente estudo foram aplicados os princípios da metodologia qualitativa e quantitativa. Na primeira parte, dedicada ao estudo qualitativo das possíveis interpretações aspetuais e temporais das construções encontradas, partimos de “Gramática do Português Contemporâneo” (Cunha e Cintra 1999), “Moderna Gramática Portuguesa” (Bechara 2000), “Gramática de Uso” (Neves 2001), “Gramática da Língua Portuguesa” (Mateus, Brito, Duarte, Hub: 1989 e 2003), entre outros.  Para conseguirmos obter o maior número de exemplos, recorremos aos corpora </a:t>
            </a:r>
            <a:r>
              <a:rPr lang="pt-PT" i="1"/>
              <a:t>Linguateca, Corpus do Português, Interkorp</a:t>
            </a:r>
            <a:r>
              <a:rPr lang="pt-PT"/>
              <a:t> e também ao “Dicionário da Língua Portuguesa Contemporânea” (Casteleiro et.al. 2001). Tal como sinaliza o título do nosso texto, todas as construções encontradas foram analisadas do ponto de vista sintático (observando-se a estrutura interna dos sintagmas preposicionados e não preposicionados) e semântico (analisando-se os valores temporal e aspetual das diferentes construções).  A segunda parte do trabalho, dedicada à pesquisa da ocorrência do artigo nos sintagmas preposicionados, consistiu, pelo contrário, num estudo quantitativo da ocorrência do artigo nestas expressões e da posição do modificador </a:t>
            </a:r>
            <a:r>
              <a:rPr lang="pt-PT" i="1"/>
              <a:t>próximo</a:t>
            </a:r>
            <a:r>
              <a:rPr lang="pt-PT"/>
              <a:t> e </a:t>
            </a:r>
            <a:r>
              <a:rPr lang="pt-PT" i="1"/>
              <a:t>passado</a:t>
            </a:r>
            <a:r>
              <a:rPr lang="pt-PT"/>
              <a:t> no sintagma.</a:t>
            </a:r>
            <a:endParaRPr lang="cs-CZ"/>
          </a:p>
          <a:p>
            <a:pPr marL="0" indent="0" algn="just">
              <a:buNone/>
            </a:pPr>
            <a:r>
              <a:rPr lang="pt-PT"/>
              <a:t>De referir que, ao contrário de outras análises da nossa autoria (p.ex. Svobodová 2009, 2010),  na presente pesquisa partimos dos valores constantes do artigo, sendo que -segundo as nossas observações-, no caso dos dias da semana, o artigo apresenta, em cada construção prototípica, um valor estável, tendo em diferentes registos (oral e falado) um uso consagrado e constante. </a:t>
            </a:r>
            <a:endParaRPr lang="cs-CZ"/>
          </a:p>
        </p:txBody>
      </p:sp>
    </p:spTree>
    <p:extLst>
      <p:ext uri="{BB962C8B-B14F-4D97-AF65-F5344CB8AC3E}">
        <p14:creationId xmlns:p14="http://schemas.microsoft.com/office/powerpoint/2010/main" val="218370647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t-PT" b="1" i="1"/>
              <a:t>enquadramento metodológico</a:t>
            </a:r>
            <a:endParaRPr lang="cs-CZ"/>
          </a:p>
        </p:txBody>
      </p:sp>
      <p:sp>
        <p:nvSpPr>
          <p:cNvPr id="3" name="Zástupný symbol pro obsah 2"/>
          <p:cNvSpPr>
            <a:spLocks noGrp="1"/>
          </p:cNvSpPr>
          <p:nvPr>
            <p:ph idx="1"/>
          </p:nvPr>
        </p:nvSpPr>
        <p:spPr/>
        <p:txBody>
          <a:bodyPr>
            <a:normAutofit fontScale="40000" lnSpcReduction="20000"/>
          </a:bodyPr>
          <a:lstStyle/>
          <a:p>
            <a:pPr marL="0" indent="0">
              <a:buNone/>
            </a:pPr>
            <a:r>
              <a:rPr lang="pt-PT"/>
              <a:t>Destaque-se que o número elevado dos sintagmas encontrados deveria implicar uma maior univocidade semântica. Adiantamos, contudo, que em alguns casos deparamos com o problema de ambiguidade, quando a mesma construção ganha diferentes valores aspetuais de acordo com o texto que orbita em torno dela como mostram os seguintes casos: </a:t>
            </a:r>
            <a:endParaRPr lang="cs-CZ"/>
          </a:p>
          <a:p>
            <a:pPr marL="0" indent="0">
              <a:buNone/>
            </a:pPr>
            <a:r>
              <a:rPr lang="pt-PT" i="1"/>
              <a:t> </a:t>
            </a:r>
            <a:endParaRPr lang="cs-CZ"/>
          </a:p>
          <a:p>
            <a:pPr marL="0" indent="0">
              <a:buNone/>
            </a:pPr>
            <a:r>
              <a:rPr lang="pt-PT" b="1" i="1"/>
              <a:t>Terça(-feira)</a:t>
            </a:r>
            <a:r>
              <a:rPr lang="pt-PT"/>
              <a:t> </a:t>
            </a:r>
            <a:r>
              <a:rPr lang="pt-PT" i="1"/>
              <a:t>é o meu dia de ir a Brno. 	</a:t>
            </a:r>
            <a:r>
              <a:rPr lang="pt-PT"/>
              <a:t>(aspeto durativo: frequentativo/iterativo)</a:t>
            </a:r>
            <a:endParaRPr lang="cs-CZ"/>
          </a:p>
          <a:p>
            <a:pPr marL="0" indent="0">
              <a:buNone/>
            </a:pPr>
            <a:r>
              <a:rPr lang="pt-PT" b="1" i="1"/>
              <a:t>Terça(-feira)</a:t>
            </a:r>
            <a:r>
              <a:rPr lang="pt-PT"/>
              <a:t> </a:t>
            </a:r>
            <a:r>
              <a:rPr lang="pt-PT" i="1"/>
              <a:t>fui a Brno.</a:t>
            </a:r>
            <a:r>
              <a:rPr lang="pt-PT"/>
              <a:t> 		</a:t>
            </a:r>
            <a:r>
              <a:rPr lang="pt-PT" smtClean="0"/>
              <a:t>(</a:t>
            </a:r>
            <a:r>
              <a:rPr lang="pt-PT"/>
              <a:t>aspeto pontual: evento)</a:t>
            </a:r>
            <a:endParaRPr lang="cs-CZ"/>
          </a:p>
          <a:p>
            <a:pPr marL="0" indent="0">
              <a:buNone/>
            </a:pPr>
            <a:r>
              <a:rPr lang="pt-PT"/>
              <a:t> </a:t>
            </a:r>
            <a:endParaRPr lang="cs-CZ"/>
          </a:p>
          <a:p>
            <a:pPr marL="0" indent="0">
              <a:buNone/>
            </a:pPr>
            <a:r>
              <a:rPr lang="pt-PT"/>
              <a:t> A variabilidade das referências temporais e aspetuais, como já foi adiantado, é muitas vezes deduzível a partir do contexto. As formas isoladas, não obstante, levaram-nos a colocar as seguintes questões: </a:t>
            </a:r>
            <a:endParaRPr lang="cs-CZ"/>
          </a:p>
          <a:p>
            <a:pPr marL="0" indent="0">
              <a:buNone/>
            </a:pPr>
            <a:r>
              <a:rPr lang="pt-PT"/>
              <a:t> </a:t>
            </a:r>
            <a:endParaRPr lang="cs-CZ"/>
          </a:p>
          <a:p>
            <a:pPr marL="514350" lvl="0" indent="-514350">
              <a:buFont typeface="+mj-lt"/>
              <a:buAutoNum type="arabicPeriod"/>
            </a:pPr>
            <a:r>
              <a:rPr lang="pt-PT"/>
              <a:t>Como é que as formas concretas dos sintagmas se relacionam com a categoria verbal de tempo e   aspeto? </a:t>
            </a:r>
            <a:endParaRPr lang="cs-CZ"/>
          </a:p>
          <a:p>
            <a:pPr marL="514350" lvl="0" indent="-514350">
              <a:buFont typeface="+mj-lt"/>
              <a:buAutoNum type="arabicPeriod"/>
            </a:pPr>
            <a:r>
              <a:rPr lang="pt-PT"/>
              <a:t>Existem diferenças relativas à frequência de uso de construções sinonímicas como são, por exemplo, </a:t>
            </a:r>
            <a:r>
              <a:rPr lang="pt-PT" i="1"/>
              <a:t>todos os sábados/nos sábados/aos sábados/ao sábado</a:t>
            </a:r>
            <a:r>
              <a:rPr lang="pt-PT"/>
              <a:t>?</a:t>
            </a:r>
            <a:endParaRPr lang="cs-CZ"/>
          </a:p>
          <a:p>
            <a:pPr marL="514350" lvl="0" indent="-514350">
              <a:buFont typeface="+mj-lt"/>
              <a:buAutoNum type="arabicPeriod"/>
            </a:pPr>
            <a:r>
              <a:rPr lang="pt-PT"/>
              <a:t>De que fator depende a ocorrência do artigo nos sintagmas preposicionados (</a:t>
            </a:r>
            <a:r>
              <a:rPr lang="pt-PT" i="1"/>
              <a:t>no sábado</a:t>
            </a:r>
            <a:r>
              <a:rPr lang="pt-PT"/>
              <a:t> x </a:t>
            </a:r>
            <a:r>
              <a:rPr lang="pt-PT" i="1"/>
              <a:t>de sábado</a:t>
            </a:r>
            <a:r>
              <a:rPr lang="pt-PT"/>
              <a:t>)?</a:t>
            </a:r>
            <a:endParaRPr lang="cs-CZ"/>
          </a:p>
          <a:p>
            <a:pPr marL="514350" lvl="0" indent="-514350">
              <a:buFont typeface="+mj-lt"/>
              <a:buAutoNum type="arabicPeriod"/>
            </a:pPr>
            <a:r>
              <a:rPr lang="pt-PT"/>
              <a:t>Qual é a influência do núcleo preposicional na flutuação do modificador?</a:t>
            </a:r>
            <a:endParaRPr lang="cs-CZ"/>
          </a:p>
          <a:p>
            <a:pPr marL="514350" lvl="0" indent="-514350">
              <a:buFont typeface="+mj-lt"/>
              <a:buAutoNum type="arabicPeriod"/>
            </a:pPr>
            <a:r>
              <a:rPr lang="pt-PT"/>
              <a:t>Qual é a posição dos modificadores dentro das construções e de que fatores depende a sua flutuação?</a:t>
            </a:r>
            <a:endParaRPr lang="cs-CZ"/>
          </a:p>
          <a:p>
            <a:pPr marL="514350" lvl="0" indent="-514350">
              <a:buFont typeface="+mj-lt"/>
              <a:buAutoNum type="arabicPeriod"/>
            </a:pPr>
            <a:r>
              <a:rPr lang="pt-PT"/>
              <a:t>Qual é a influência do modificador na ocorrência do artigo?  </a:t>
            </a:r>
            <a:endParaRPr lang="cs-CZ"/>
          </a:p>
          <a:p>
            <a:pPr marL="514350" indent="-514350">
              <a:buFont typeface="+mj-lt"/>
              <a:buAutoNum type="arabicPeriod"/>
            </a:pPr>
            <a:r>
              <a:rPr lang="cs-CZ"/>
              <a:t>Por ter sido realizada em junho de 2013, i. e., antes da publicação de </a:t>
            </a:r>
            <a:r>
              <a:rPr lang="pt-PT"/>
              <a:t>“</a:t>
            </a:r>
            <a:r>
              <a:rPr lang="cs-CZ"/>
              <a:t>Gramática do Português“ (Raposo E. P. 2013), a nossa pesquisa já não inclui a recente gramática nas referências bibliográficas. Apesar deste facto, ao ser consultada posteriormente, chegou-se à conclusão de que não aumentaria a parte material da pesquisa.</a:t>
            </a:r>
          </a:p>
          <a:p>
            <a:pPr marL="514350" indent="-514350">
              <a:buFont typeface="+mj-lt"/>
              <a:buAutoNum type="arabicPeriod"/>
            </a:pPr>
            <a:r>
              <a:rPr lang="cs-CZ"/>
              <a:t>A nossa pesquisa completa encontra-se no link:  </a:t>
            </a:r>
            <a:r>
              <a:rPr lang="cs-CZ">
                <a:hlinkClick r:id="rId2"/>
              </a:rPr>
              <a:t>https://is.muni.cz/www/9255/articles</a:t>
            </a:r>
            <a:r>
              <a:rPr lang="cs-CZ" smtClean="0">
                <a:hlinkClick r:id="rId2"/>
              </a:rPr>
              <a:t>/</a:t>
            </a:r>
            <a:r>
              <a:rPr lang="cs-CZ" smtClean="0"/>
              <a:t>.</a:t>
            </a:r>
            <a:endParaRPr lang="cs-CZ"/>
          </a:p>
          <a:p>
            <a:pPr marL="514350" indent="-514350">
              <a:buFont typeface="+mj-lt"/>
              <a:buAutoNum type="arabicPeriod"/>
            </a:pPr>
            <a:endParaRPr lang="cs-CZ"/>
          </a:p>
        </p:txBody>
      </p:sp>
    </p:spTree>
    <p:extLst>
      <p:ext uri="{BB962C8B-B14F-4D97-AF65-F5344CB8AC3E}">
        <p14:creationId xmlns:p14="http://schemas.microsoft.com/office/powerpoint/2010/main" val="217177405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t-PT" b="1" i="1" smtClean="0"/>
              <a:t>bibliografia</a:t>
            </a:r>
            <a:endParaRPr lang="cs-CZ" b="1" i="1"/>
          </a:p>
        </p:txBody>
      </p:sp>
      <p:sp>
        <p:nvSpPr>
          <p:cNvPr id="3" name="Zástupný symbol pro obsah 2"/>
          <p:cNvSpPr>
            <a:spLocks noGrp="1"/>
          </p:cNvSpPr>
          <p:nvPr>
            <p:ph idx="1"/>
          </p:nvPr>
        </p:nvSpPr>
        <p:spPr/>
        <p:txBody>
          <a:bodyPr>
            <a:normAutofit fontScale="32500" lnSpcReduction="20000"/>
          </a:bodyPr>
          <a:lstStyle/>
          <a:p>
            <a:pPr marL="0" indent="0">
              <a:buNone/>
            </a:pPr>
            <a:r>
              <a:rPr lang="pt-PT"/>
              <a:t>BECHARA, E. (1999): </a:t>
            </a:r>
            <a:r>
              <a:rPr lang="pt-PT" i="1"/>
              <a:t>Moderna Gramática Portuguesa</a:t>
            </a:r>
            <a:r>
              <a:rPr lang="pt-PT"/>
              <a:t>. Rio de Janeiro: Lucerna.</a:t>
            </a:r>
            <a:endParaRPr lang="cs-CZ"/>
          </a:p>
          <a:p>
            <a:pPr marL="0" indent="0">
              <a:buNone/>
            </a:pPr>
            <a:r>
              <a:rPr lang="en-GB"/>
              <a:t>BRITO A.M. e OLIVEIRA, F. (1997): Nominalization, Aspect and Argument Structure</a:t>
            </a:r>
            <a:r>
              <a:rPr lang="cs-CZ"/>
              <a:t>. </a:t>
            </a:r>
            <a:r>
              <a:rPr lang="en-GB"/>
              <a:t>In: G. Matos, I. Miguel, I. Duarte &amp; I. Faria (ed.), </a:t>
            </a:r>
            <a:r>
              <a:rPr lang="en-GB" i="1"/>
              <a:t>Interfaces in Linguistic Theory.</a:t>
            </a:r>
            <a:r>
              <a:rPr lang="en-GB"/>
              <a:t> Lisbon: A.P.L./Colibri, pp. 57 -80.</a:t>
            </a:r>
            <a:endParaRPr lang="cs-CZ"/>
          </a:p>
          <a:p>
            <a:pPr marL="0" indent="0">
              <a:buNone/>
            </a:pPr>
            <a:r>
              <a:rPr lang="pt-PT"/>
              <a:t>BU</a:t>
            </a:r>
            <a:r>
              <a:rPr lang="cs-CZ"/>
              <a:t>ĎA, J. (2013): </a:t>
            </a:r>
            <a:r>
              <a:rPr lang="cs-CZ" i="1"/>
              <a:t>Sobre a Colocação do Adjetivo no Sintagma Nominal.</a:t>
            </a:r>
            <a:r>
              <a:rPr lang="cs-CZ"/>
              <a:t> Tese de mestrado. 2013. Brno:Universidade de Masaryk.</a:t>
            </a:r>
          </a:p>
          <a:p>
            <a:pPr marL="0" indent="0">
              <a:buNone/>
            </a:pPr>
            <a:r>
              <a:rPr lang="pt-PT"/>
              <a:t>CUNHA, C., CINTRA, L.F. (1999): </a:t>
            </a:r>
            <a:r>
              <a:rPr lang="pt-PT" i="1"/>
              <a:t>Gramática do Português Contemporâneo</a:t>
            </a:r>
            <a:r>
              <a:rPr lang="pt-PT"/>
              <a:t>. Lisboa:  João Sá da Costa.</a:t>
            </a:r>
            <a:endParaRPr lang="cs-CZ"/>
          </a:p>
          <a:p>
            <a:pPr marL="0" indent="0">
              <a:buNone/>
            </a:pPr>
            <a:r>
              <a:rPr lang="cs-CZ"/>
              <a:t>CASTILHO, A. T. de (1966): </a:t>
            </a:r>
            <a:r>
              <a:rPr lang="cs-CZ" i="1"/>
              <a:t>Introdução ao estudo do aspecto verbal na língua portuguesa</a:t>
            </a:r>
            <a:r>
              <a:rPr lang="cs-CZ"/>
              <a:t>.  Marília: FFCL.</a:t>
            </a:r>
          </a:p>
          <a:p>
            <a:pPr marL="0" indent="0">
              <a:buNone/>
            </a:pPr>
            <a:r>
              <a:rPr lang="cs-CZ"/>
              <a:t>CASTILHO, A. T. de (2010): </a:t>
            </a:r>
            <a:r>
              <a:rPr lang="cs-CZ" i="1"/>
              <a:t>Nova Gramática do Português Brasileiro</a:t>
            </a:r>
            <a:r>
              <a:rPr lang="cs-CZ"/>
              <a:t>.São Paulo:Contexto.</a:t>
            </a:r>
          </a:p>
          <a:p>
            <a:pPr marL="0" indent="0">
              <a:buNone/>
            </a:pPr>
            <a:r>
              <a:rPr lang="cs-CZ"/>
              <a:t>CUESTA.V., P. LUZ M. da,  ALBERTINA,M. (1980): Gramática da Língua Portuguesa. Lisboa: Edições 70.</a:t>
            </a:r>
          </a:p>
          <a:p>
            <a:pPr marL="0" indent="0">
              <a:buNone/>
            </a:pPr>
            <a:r>
              <a:rPr lang="cs-CZ"/>
              <a:t>HAMPL, Z. (1972):  </a:t>
            </a:r>
            <a:r>
              <a:rPr lang="cs-CZ" i="1"/>
              <a:t>Stručná mluvnice portugalštiny</a:t>
            </a:r>
            <a:r>
              <a:rPr lang="cs-CZ"/>
              <a:t>. Praha: </a:t>
            </a:r>
            <a:r>
              <a:rPr lang="pt-PT"/>
              <a:t>Academia. </a:t>
            </a:r>
            <a:endParaRPr lang="cs-CZ"/>
          </a:p>
          <a:p>
            <a:pPr marL="0" indent="0">
              <a:buNone/>
            </a:pPr>
            <a:r>
              <a:rPr lang="cs-CZ"/>
              <a:t>HRICSINA, J. (2013): A Posição do Adjetivo no Sintagma Nominal no Português Contemporâneo:Análise Corporal.</a:t>
            </a:r>
            <a:r>
              <a:rPr lang="cs-CZ" i="1"/>
              <a:t> Acta Universitatis Carolinae Philologica. Romanistica Pragensia</a:t>
            </a:r>
            <a:r>
              <a:rPr lang="cs-CZ"/>
              <a:t>. 2013, vol. 19, núm.2, pp.203-218.</a:t>
            </a:r>
          </a:p>
          <a:p>
            <a:pPr marL="0" indent="0">
              <a:buNone/>
            </a:pPr>
            <a:r>
              <a:rPr lang="cs-CZ"/>
              <a:t>JINDROVÁ, J. (2011): Modotemporální a aspektuální význam portugalského složeného perfekta. Studie z korpusové lingvistiky.</a:t>
            </a:r>
            <a:r>
              <a:rPr lang="cs-CZ" i="1"/>
              <a:t> Korpusová lingvistika: Praha,</a:t>
            </a:r>
            <a:r>
              <a:rPr lang="cs-CZ"/>
              <a:t> 2011, vol. 14., núm.1, pp. 219–230.</a:t>
            </a:r>
          </a:p>
          <a:p>
            <a:pPr marL="0" indent="0">
              <a:buNone/>
            </a:pPr>
            <a:r>
              <a:rPr lang="cs-CZ"/>
              <a:t>LAPA, M. R. (1984): </a:t>
            </a:r>
            <a:r>
              <a:rPr lang="cs-CZ" i="1"/>
              <a:t>Estilística da Língua Port</a:t>
            </a:r>
            <a:r>
              <a:rPr lang="pt-PT" i="1"/>
              <a:t>uguesa</a:t>
            </a:r>
            <a:r>
              <a:rPr lang="cs-CZ"/>
              <a:t>.</a:t>
            </a:r>
            <a:r>
              <a:rPr lang="pt-PT"/>
              <a:t> Coimbra: Editora Limitada.</a:t>
            </a:r>
            <a:endParaRPr lang="cs-CZ"/>
          </a:p>
          <a:p>
            <a:pPr marL="0" indent="0">
              <a:buNone/>
            </a:pPr>
            <a:r>
              <a:rPr lang="pt-PT"/>
              <a:t>LOPES, Ó. (1991): </a:t>
            </a:r>
            <a:r>
              <a:rPr lang="pt-PT" i="1"/>
              <a:t>Gramática simbólica do Português</a:t>
            </a:r>
            <a:r>
              <a:rPr lang="pt-PT"/>
              <a:t>. Lisboa:Instituto Gulbenkian de Ciência.</a:t>
            </a:r>
            <a:endParaRPr lang="cs-CZ"/>
          </a:p>
          <a:p>
            <a:pPr marL="0" indent="0">
              <a:buNone/>
            </a:pPr>
            <a:r>
              <a:rPr lang="pt-PT"/>
              <a:t>MADEIRA, A. (2008): </a:t>
            </a:r>
            <a:r>
              <a:rPr lang="pt-PT" i="1"/>
              <a:t> </a:t>
            </a:r>
            <a:r>
              <a:rPr lang="pt-PT"/>
              <a:t>Aquisição de L2. In: P. Osório e R. Meyer (coord.) </a:t>
            </a:r>
            <a:r>
              <a:rPr lang="pt-PT" i="1"/>
              <a:t>Português Língua Segunda e Língua Estrangeira</a:t>
            </a:r>
            <a:r>
              <a:rPr lang="pt-PT"/>
              <a:t>. Lisboa: Lidel, Edições Técnicas, pp.189-203.</a:t>
            </a:r>
            <a:endParaRPr lang="cs-CZ"/>
          </a:p>
          <a:p>
            <a:pPr marL="0" indent="0">
              <a:buNone/>
            </a:pPr>
            <a:r>
              <a:rPr lang="cs-CZ"/>
              <a:t>MATEUS, BRITO, DUARTE, FARIA et al. (1989): </a:t>
            </a:r>
            <a:r>
              <a:rPr lang="cs-CZ" i="1"/>
              <a:t>Gramática da Língua Portuguesa. </a:t>
            </a:r>
            <a:r>
              <a:rPr lang="cs-CZ"/>
              <a:t>Lisboa:Editorial Caminho – Colecção Universitária.</a:t>
            </a:r>
          </a:p>
          <a:p>
            <a:pPr marL="0" indent="0">
              <a:buNone/>
            </a:pPr>
            <a:r>
              <a:rPr lang="cs-CZ"/>
              <a:t>MATEUS, BRITO, DUARTE, FARIA et al. (2003): </a:t>
            </a:r>
            <a:r>
              <a:rPr lang="cs-CZ" i="1"/>
              <a:t>Gramática da Língua Portuguesa.</a:t>
            </a:r>
            <a:r>
              <a:rPr lang="cs-CZ"/>
              <a:t> Lisboa: Editorial Caminho – Colecção Universitária.</a:t>
            </a:r>
          </a:p>
          <a:p>
            <a:pPr marL="0" indent="0">
              <a:buNone/>
            </a:pPr>
            <a:r>
              <a:rPr lang="cs-CZ"/>
              <a:t>OLIVEIRA, F., LOPES, A. (1995):  Tense and Aspect in Portuguese. In. Thieroff, R. (org.), </a:t>
            </a:r>
            <a:r>
              <a:rPr lang="cs-CZ" i="1"/>
              <a:t>Tense Systems in European Languages</a:t>
            </a:r>
            <a:r>
              <a:rPr lang="cs-CZ"/>
              <a:t>, vol. 2, </a:t>
            </a:r>
            <a:r>
              <a:rPr lang="en-GB"/>
              <a:t>Max Niemeyer Verlag: Tubingen, p. 95-115.</a:t>
            </a:r>
            <a:endParaRPr lang="cs-CZ"/>
          </a:p>
          <a:p>
            <a:pPr marL="0" indent="0">
              <a:buNone/>
            </a:pPr>
            <a:r>
              <a:rPr lang="en-GB"/>
              <a:t>PARSONS, T. (1990): </a:t>
            </a:r>
            <a:r>
              <a:rPr lang="en-GB" i="1"/>
              <a:t>Events in Semantics of English. A Study in Subatomic Semanitcs</a:t>
            </a:r>
            <a:r>
              <a:rPr lang="en-GB"/>
              <a:t>. </a:t>
            </a:r>
            <a:r>
              <a:rPr lang="pt-PT"/>
              <a:t>Cambridge, Mass: The MITT Press.</a:t>
            </a:r>
            <a:endParaRPr lang="cs-CZ"/>
          </a:p>
          <a:p>
            <a:pPr marL="0" indent="0">
              <a:buNone/>
            </a:pPr>
            <a:r>
              <a:rPr lang="cs-CZ"/>
              <a:t>SANTOS, D. (2008): Corporizando algumas questões. In:  Stella E. O. Tagnin &amp; Oto Araújo Vale (eds.), </a:t>
            </a:r>
            <a:r>
              <a:rPr lang="cs-CZ" i="1"/>
              <a:t>Avanços da Lingüística de Corpus no Brasil.</a:t>
            </a:r>
            <a:r>
              <a:rPr lang="cs-CZ"/>
              <a:t> São Paulo: Editora Humanitas, pp. 41-66.</a:t>
            </a:r>
          </a:p>
          <a:p>
            <a:pPr marL="0" indent="0">
              <a:buNone/>
            </a:pPr>
            <a:r>
              <a:rPr lang="cs-CZ"/>
              <a:t>SVOBODOVÁ, I. (2010): </a:t>
            </a:r>
            <a:r>
              <a:rPr lang="cs-CZ" i="1"/>
              <a:t>Stylisticko-pragmatické faktory použití členu v současné portugalštině</a:t>
            </a:r>
            <a:r>
              <a:rPr lang="cs-CZ"/>
              <a:t>. Brno:Muni press. </a:t>
            </a:r>
          </a:p>
          <a:p>
            <a:pPr marL="0" indent="0">
              <a:buNone/>
            </a:pPr>
            <a:r>
              <a:rPr lang="pt-PT"/>
              <a:t>SVOBODOVÁ, I. (2009): Tempo e espaço como fatores linguísticos e extralinguísticos que compõem o semema do artigo. </a:t>
            </a:r>
            <a:r>
              <a:rPr lang="cs-CZ" i="1"/>
              <a:t>Études Romanes de Brno</a:t>
            </a:r>
            <a:r>
              <a:rPr lang="cs-CZ"/>
              <a:t>, 2009, vol. 30, núm.1, pp. 121-139.</a:t>
            </a:r>
          </a:p>
          <a:p>
            <a:pPr marL="0" indent="0">
              <a:buNone/>
            </a:pPr>
            <a:r>
              <a:rPr lang="cs-CZ"/>
              <a:t>TLÁSKAL, J. (1984): Observações sobre Tempos e Modos em Português. </a:t>
            </a:r>
            <a:r>
              <a:rPr lang="cs-CZ" i="1"/>
              <a:t>Estudos de  Linguística Portuguesa</a:t>
            </a:r>
            <a:r>
              <a:rPr lang="cs-CZ"/>
              <a:t>. Coimbra: Coimbra Editora, pp. 237-255.</a:t>
            </a:r>
          </a:p>
          <a:p>
            <a:pPr marL="0" indent="0">
              <a:buNone/>
            </a:pPr>
            <a:r>
              <a:rPr lang="cs-CZ"/>
              <a:t>ZAVADIL, B. ČERMÁK, P. (2010): </a:t>
            </a:r>
            <a:r>
              <a:rPr lang="cs-CZ" i="1"/>
              <a:t>Mluvnice současné španělštiny, Lingvisticky interpretační</a:t>
            </a:r>
            <a:r>
              <a:rPr lang="cs-CZ"/>
              <a:t> </a:t>
            </a:r>
            <a:r>
              <a:rPr lang="cs-CZ" i="1"/>
              <a:t>přístup</a:t>
            </a:r>
            <a:r>
              <a:rPr lang="cs-CZ"/>
              <a:t>. Praha: Karolinum. </a:t>
            </a:r>
          </a:p>
        </p:txBody>
      </p:sp>
    </p:spTree>
    <p:extLst>
      <p:ext uri="{BB962C8B-B14F-4D97-AF65-F5344CB8AC3E}">
        <p14:creationId xmlns:p14="http://schemas.microsoft.com/office/powerpoint/2010/main" val="425958270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t-PT" b="1" i="1" smtClean="0"/>
              <a:t>bibliografia</a:t>
            </a:r>
            <a:endParaRPr lang="cs-CZ" b="1" i="1"/>
          </a:p>
        </p:txBody>
      </p:sp>
      <p:sp>
        <p:nvSpPr>
          <p:cNvPr id="3" name="Zástupný symbol pro obsah 2"/>
          <p:cNvSpPr>
            <a:spLocks noGrp="1"/>
          </p:cNvSpPr>
          <p:nvPr>
            <p:ph idx="1"/>
          </p:nvPr>
        </p:nvSpPr>
        <p:spPr/>
        <p:txBody>
          <a:bodyPr>
            <a:normAutofit fontScale="40000" lnSpcReduction="20000"/>
          </a:bodyPr>
          <a:lstStyle/>
          <a:p>
            <a:pPr marL="0" indent="0">
              <a:buNone/>
            </a:pPr>
            <a:r>
              <a:rPr lang="cs-CZ" b="1"/>
              <a:t>Dicionários consultados:</a:t>
            </a:r>
            <a:endParaRPr lang="cs-CZ"/>
          </a:p>
          <a:p>
            <a:pPr marL="0" indent="0">
              <a:buNone/>
            </a:pPr>
            <a:endParaRPr lang="pt-BR" smtClean="0"/>
          </a:p>
          <a:p>
            <a:pPr marL="0" indent="0">
              <a:buNone/>
            </a:pPr>
            <a:r>
              <a:rPr lang="pt-BR" smtClean="0"/>
              <a:t>Portugalsko-český </a:t>
            </a:r>
            <a:r>
              <a:rPr lang="pt-BR"/>
              <a:t>slovník, Jindrová, Pasienka. Praha: Leda (2007). </a:t>
            </a:r>
            <a:endParaRPr lang="cs-CZ"/>
          </a:p>
          <a:p>
            <a:pPr marL="0" indent="0">
              <a:buNone/>
            </a:pPr>
            <a:r>
              <a:rPr lang="pt-BR"/>
              <a:t>Česko-portugalský slovník, Jindrová, Hamplová.Praha: Leda (1997).</a:t>
            </a:r>
            <a:endParaRPr lang="cs-CZ"/>
          </a:p>
          <a:p>
            <a:pPr marL="0" indent="0">
              <a:buNone/>
            </a:pPr>
            <a:r>
              <a:rPr lang="pt-BR"/>
              <a:t>Portugalsko-český slovník, Zdeněk Hampl: (1975).</a:t>
            </a:r>
            <a:endParaRPr lang="cs-CZ"/>
          </a:p>
          <a:p>
            <a:pPr marL="0" indent="0">
              <a:buNone/>
            </a:pPr>
            <a:r>
              <a:rPr lang="cs-CZ"/>
              <a:t>Dicionário Houaiss da Língua Portuguesa, Houaiss, Antônio, Mauro Villar. Lisboa: Círculo de Leitores: (2002).</a:t>
            </a:r>
          </a:p>
          <a:p>
            <a:pPr marL="0" indent="0">
              <a:buNone/>
            </a:pPr>
            <a:r>
              <a:rPr lang="cs-CZ"/>
              <a:t>Novo Dicionário Aurélio </a:t>
            </a:r>
            <a:r>
              <a:rPr lang="cs-CZ" i="1"/>
              <a:t>versão 5.0 - Dicionário Eletrônico</a:t>
            </a:r>
            <a:r>
              <a:rPr lang="cs-CZ"/>
              <a:t> [CD-ROM]. Positivo Informática: (2004).</a:t>
            </a:r>
          </a:p>
          <a:p>
            <a:pPr marL="0" indent="0">
              <a:buNone/>
            </a:pPr>
            <a:r>
              <a:rPr lang="pt-PT"/>
              <a:t>Novo Aurélio Século XXI:</a:t>
            </a:r>
            <a:r>
              <a:rPr lang="pt-PT" i="1"/>
              <a:t> O Dicionário da Língua Portuguesa.</a:t>
            </a:r>
            <a:r>
              <a:rPr lang="pt-PT"/>
              <a:t> Ferreira, A. Buarque de Holanda.  Rio de Janeiro: Nova Fronteira:(1999).</a:t>
            </a:r>
            <a:endParaRPr lang="cs-CZ"/>
          </a:p>
          <a:p>
            <a:pPr marL="0" indent="0">
              <a:buNone/>
            </a:pPr>
            <a:r>
              <a:rPr lang="pt-BR"/>
              <a:t>Dicionário da Língua Portuguesa Contemporânea, Academia das Ciências de Lisboa (2001)</a:t>
            </a:r>
            <a:endParaRPr lang="cs-CZ"/>
          </a:p>
          <a:p>
            <a:pPr marL="0" indent="0">
              <a:buNone/>
            </a:pPr>
            <a:r>
              <a:rPr lang="pt-BR"/>
              <a:t> </a:t>
            </a:r>
            <a:endParaRPr lang="cs-CZ"/>
          </a:p>
          <a:p>
            <a:pPr marL="0" indent="0">
              <a:buNone/>
            </a:pPr>
            <a:r>
              <a:rPr lang="pt-BR" b="1"/>
              <a:t>Dicionários consultados online:</a:t>
            </a:r>
            <a:endParaRPr lang="cs-CZ"/>
          </a:p>
          <a:p>
            <a:pPr marL="0" indent="0">
              <a:buNone/>
            </a:pPr>
            <a:r>
              <a:rPr lang="pt-BR"/>
              <a:t> </a:t>
            </a:r>
            <a:r>
              <a:rPr lang="pt-BR" u="sng">
                <a:hlinkClick r:id="rId2"/>
              </a:rPr>
              <a:t>http://aulete.uol.com.br/</a:t>
            </a:r>
            <a:endParaRPr lang="cs-CZ"/>
          </a:p>
          <a:p>
            <a:pPr marL="0" indent="0">
              <a:buNone/>
            </a:pPr>
            <a:r>
              <a:rPr lang="pt-BR"/>
              <a:t> </a:t>
            </a:r>
            <a:r>
              <a:rPr lang="pt-BR" u="sng">
                <a:hlinkClick r:id="rId3"/>
              </a:rPr>
              <a:t>www.priberam.pt</a:t>
            </a:r>
            <a:endParaRPr lang="cs-CZ"/>
          </a:p>
          <a:p>
            <a:pPr marL="0" indent="0">
              <a:buNone/>
            </a:pPr>
            <a:r>
              <a:rPr lang="pt-BR"/>
              <a:t> </a:t>
            </a:r>
            <a:r>
              <a:rPr lang="pt-BR" u="sng">
                <a:hlinkClick r:id="rId4"/>
              </a:rPr>
              <a:t>www.aurelio.pt</a:t>
            </a:r>
            <a:endParaRPr lang="cs-CZ"/>
          </a:p>
          <a:p>
            <a:pPr marL="0" indent="0">
              <a:buNone/>
            </a:pPr>
            <a:r>
              <a:rPr lang="pt-BR"/>
              <a:t> </a:t>
            </a:r>
            <a:endParaRPr lang="cs-CZ"/>
          </a:p>
          <a:p>
            <a:pPr marL="0" indent="0">
              <a:buNone/>
            </a:pPr>
            <a:r>
              <a:rPr lang="pt-BR" b="1" i="1"/>
              <a:t>Corpora</a:t>
            </a:r>
            <a:r>
              <a:rPr lang="pt-BR" b="1"/>
              <a:t> consultados online</a:t>
            </a:r>
            <a:r>
              <a:rPr lang="pt-BR"/>
              <a:t>:</a:t>
            </a:r>
            <a:endParaRPr lang="cs-CZ"/>
          </a:p>
          <a:p>
            <a:pPr marL="0" indent="0">
              <a:buNone/>
            </a:pPr>
            <a:r>
              <a:rPr lang="pt-BR"/>
              <a:t> </a:t>
            </a:r>
            <a:r>
              <a:rPr lang="pt-BR" u="sng">
                <a:hlinkClick r:id="rId5"/>
              </a:rPr>
              <a:t>www.linguateca.pt</a:t>
            </a:r>
            <a:r>
              <a:rPr lang="pt-BR"/>
              <a:t>;</a:t>
            </a:r>
            <a:endParaRPr lang="cs-CZ"/>
          </a:p>
          <a:p>
            <a:pPr marL="0" indent="0">
              <a:buNone/>
            </a:pPr>
            <a:r>
              <a:rPr lang="pt-BR"/>
              <a:t> </a:t>
            </a:r>
            <a:r>
              <a:rPr lang="pt-BR" u="sng">
                <a:hlinkClick r:id="rId6"/>
              </a:rPr>
              <a:t>www.corpusdoportugues.pt</a:t>
            </a:r>
            <a:r>
              <a:rPr lang="pt-BR"/>
              <a:t>; </a:t>
            </a:r>
            <a:endParaRPr lang="cs-CZ"/>
          </a:p>
          <a:p>
            <a:pPr marL="0" indent="0">
              <a:buNone/>
            </a:pPr>
            <a:r>
              <a:rPr lang="pt-BR"/>
              <a:t> </a:t>
            </a:r>
            <a:r>
              <a:rPr lang="pt-BR" u="sng">
                <a:hlinkClick r:id="rId7"/>
              </a:rPr>
              <a:t>www.korpus.cz</a:t>
            </a:r>
            <a:r>
              <a:rPr lang="pt-BR"/>
              <a:t> (</a:t>
            </a:r>
            <a:r>
              <a:rPr lang="cs-CZ"/>
              <a:t>Český národní korpus - InterCorp. Ústav Českého národního korpusu FF UK, Praha.  </a:t>
            </a:r>
          </a:p>
          <a:p>
            <a:pPr marL="0" indent="0">
              <a:buNone/>
            </a:pPr>
            <a:r>
              <a:rPr lang="cs-CZ"/>
              <a:t> </a:t>
            </a:r>
          </a:p>
          <a:p>
            <a:endParaRPr lang="cs-CZ"/>
          </a:p>
        </p:txBody>
      </p:sp>
    </p:spTree>
    <p:extLst>
      <p:ext uri="{BB962C8B-B14F-4D97-AF65-F5344CB8AC3E}">
        <p14:creationId xmlns:p14="http://schemas.microsoft.com/office/powerpoint/2010/main" val="2872422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260648"/>
            <a:ext cx="8229600" cy="1143000"/>
          </a:xfrm>
        </p:spPr>
        <p:txBody>
          <a:bodyPr>
            <a:normAutofit fontScale="90000"/>
          </a:bodyPr>
          <a:lstStyle/>
          <a:p>
            <a:r>
              <a:rPr lang="pt-PT" b="1" i="1" smtClean="0">
                <a:solidFill>
                  <a:srgbClr val="00B050"/>
                </a:solidFill>
              </a:rPr>
              <a:t>a 3ª fase: </a:t>
            </a:r>
            <a:r>
              <a:rPr lang="cs-CZ" b="1" smtClean="0">
                <a:solidFill>
                  <a:srgbClr val="FF0000"/>
                </a:solidFill>
              </a:rPr>
              <a:t>resultado do agrupamento</a:t>
            </a:r>
            <a:endParaRPr lang="cs-CZ" b="1">
              <a:solidFill>
                <a:srgbClr val="FF0000"/>
              </a:solidFill>
            </a:endParaRPr>
          </a:p>
        </p:txBody>
      </p:sp>
      <p:sp>
        <p:nvSpPr>
          <p:cNvPr id="3" name="Zástupný symbol pro obsah 2"/>
          <p:cNvSpPr>
            <a:spLocks noGrp="1"/>
          </p:cNvSpPr>
          <p:nvPr>
            <p:ph idx="1"/>
          </p:nvPr>
        </p:nvSpPr>
        <p:spPr/>
        <p:txBody>
          <a:bodyPr/>
          <a:lstStyle/>
          <a:p>
            <a:pPr marL="0" indent="0">
              <a:buNone/>
            </a:pPr>
            <a:r>
              <a:rPr lang="cs-CZ" smtClean="0"/>
              <a:t> área 1                                       área 2</a:t>
            </a:r>
          </a:p>
          <a:p>
            <a:pPr marL="0" indent="0">
              <a:buNone/>
            </a:pPr>
            <a:endParaRPr lang="cs-CZ"/>
          </a:p>
          <a:p>
            <a:pPr marL="0" indent="0">
              <a:buNone/>
            </a:pPr>
            <a:endParaRPr lang="cs-CZ" smtClean="0"/>
          </a:p>
          <a:p>
            <a:pPr marL="0" indent="0">
              <a:buNone/>
            </a:pPr>
            <a:endParaRPr lang="cs-CZ"/>
          </a:p>
          <a:p>
            <a:pPr marL="0" indent="0">
              <a:buNone/>
            </a:pPr>
            <a:r>
              <a:rPr lang="cs-CZ" smtClean="0"/>
              <a:t>   área 3                                         área 4</a:t>
            </a:r>
            <a:endParaRPr lang="cs-CZ"/>
          </a:p>
          <a:p>
            <a:pPr marL="0" indent="0">
              <a:buNone/>
            </a:pPr>
            <a:endParaRPr lang="cs-CZ" smtClean="0"/>
          </a:p>
        </p:txBody>
      </p:sp>
      <p:sp>
        <p:nvSpPr>
          <p:cNvPr id="5" name="Ovál 4"/>
          <p:cNvSpPr/>
          <p:nvPr/>
        </p:nvSpPr>
        <p:spPr>
          <a:xfrm>
            <a:off x="3707904" y="306896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6000" smtClean="0"/>
              <a:t>?</a:t>
            </a:r>
            <a:endParaRPr lang="cs-CZ" sz="6000"/>
          </a:p>
        </p:txBody>
      </p:sp>
      <p:sp>
        <p:nvSpPr>
          <p:cNvPr id="10" name="Ovál 9"/>
          <p:cNvSpPr/>
          <p:nvPr/>
        </p:nvSpPr>
        <p:spPr>
          <a:xfrm>
            <a:off x="6516216" y="2636912"/>
            <a:ext cx="360040" cy="36004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11" name="Ovál 10"/>
          <p:cNvSpPr/>
          <p:nvPr/>
        </p:nvSpPr>
        <p:spPr>
          <a:xfrm>
            <a:off x="5940152" y="5445224"/>
            <a:ext cx="360040" cy="36004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12" name="Ovál 11"/>
          <p:cNvSpPr/>
          <p:nvPr/>
        </p:nvSpPr>
        <p:spPr>
          <a:xfrm>
            <a:off x="6372200" y="3212976"/>
            <a:ext cx="360040" cy="36004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13" name="Ovál 12"/>
          <p:cNvSpPr/>
          <p:nvPr/>
        </p:nvSpPr>
        <p:spPr>
          <a:xfrm>
            <a:off x="6300192" y="2276872"/>
            <a:ext cx="360040" cy="36004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14" name="Ovál 13"/>
          <p:cNvSpPr/>
          <p:nvPr/>
        </p:nvSpPr>
        <p:spPr>
          <a:xfrm>
            <a:off x="7092280" y="2708920"/>
            <a:ext cx="360040" cy="36004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15" name="Ovál 14"/>
          <p:cNvSpPr/>
          <p:nvPr/>
        </p:nvSpPr>
        <p:spPr>
          <a:xfrm>
            <a:off x="6732240" y="2996952"/>
            <a:ext cx="360040" cy="36004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16" name="Ovál 15"/>
          <p:cNvSpPr/>
          <p:nvPr/>
        </p:nvSpPr>
        <p:spPr>
          <a:xfrm>
            <a:off x="6948264" y="2348880"/>
            <a:ext cx="360040" cy="36004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17" name="Ovál 16"/>
          <p:cNvSpPr/>
          <p:nvPr/>
        </p:nvSpPr>
        <p:spPr>
          <a:xfrm>
            <a:off x="6012160" y="2564904"/>
            <a:ext cx="360040" cy="36004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18" name="Ovál 17"/>
          <p:cNvSpPr/>
          <p:nvPr/>
        </p:nvSpPr>
        <p:spPr>
          <a:xfrm>
            <a:off x="7308304" y="3068960"/>
            <a:ext cx="360040" cy="36004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 name="Ovál 18"/>
          <p:cNvSpPr/>
          <p:nvPr/>
        </p:nvSpPr>
        <p:spPr>
          <a:xfrm>
            <a:off x="6660232" y="2060848"/>
            <a:ext cx="360040" cy="36004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20" name="Ovál 19"/>
          <p:cNvSpPr/>
          <p:nvPr/>
        </p:nvSpPr>
        <p:spPr>
          <a:xfrm>
            <a:off x="6588224" y="3573016"/>
            <a:ext cx="360040" cy="36004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21" name="Ovál 20"/>
          <p:cNvSpPr/>
          <p:nvPr/>
        </p:nvSpPr>
        <p:spPr>
          <a:xfrm>
            <a:off x="6156176" y="2924944"/>
            <a:ext cx="360040" cy="36004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22" name="Ovál 21"/>
          <p:cNvSpPr/>
          <p:nvPr/>
        </p:nvSpPr>
        <p:spPr>
          <a:xfrm>
            <a:off x="6948264" y="3356992"/>
            <a:ext cx="360040" cy="36004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23" name="Ovál 22"/>
          <p:cNvSpPr/>
          <p:nvPr/>
        </p:nvSpPr>
        <p:spPr>
          <a:xfrm>
            <a:off x="755576" y="2564904"/>
            <a:ext cx="395064" cy="360040"/>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24" name="Ovál 23"/>
          <p:cNvSpPr/>
          <p:nvPr/>
        </p:nvSpPr>
        <p:spPr>
          <a:xfrm>
            <a:off x="611560" y="2924944"/>
            <a:ext cx="360040" cy="360040"/>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25" name="Ovál 24"/>
          <p:cNvSpPr/>
          <p:nvPr/>
        </p:nvSpPr>
        <p:spPr>
          <a:xfrm>
            <a:off x="6084168" y="4869160"/>
            <a:ext cx="360040" cy="36004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26" name="Ovál 25"/>
          <p:cNvSpPr/>
          <p:nvPr/>
        </p:nvSpPr>
        <p:spPr>
          <a:xfrm>
            <a:off x="2339752" y="4941168"/>
            <a:ext cx="360040" cy="36004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27" name="Ovál 26"/>
          <p:cNvSpPr/>
          <p:nvPr/>
        </p:nvSpPr>
        <p:spPr>
          <a:xfrm>
            <a:off x="6444208" y="4653136"/>
            <a:ext cx="360040" cy="36004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28" name="Ovál 27"/>
          <p:cNvSpPr/>
          <p:nvPr/>
        </p:nvSpPr>
        <p:spPr>
          <a:xfrm>
            <a:off x="827584" y="2132856"/>
            <a:ext cx="360040" cy="360040"/>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29" name="Ovál 28"/>
          <p:cNvSpPr/>
          <p:nvPr/>
        </p:nvSpPr>
        <p:spPr>
          <a:xfrm>
            <a:off x="1115616" y="4941168"/>
            <a:ext cx="360040" cy="36004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30" name="Ovál 29"/>
          <p:cNvSpPr/>
          <p:nvPr/>
        </p:nvSpPr>
        <p:spPr>
          <a:xfrm>
            <a:off x="2051720" y="4869160"/>
            <a:ext cx="360040" cy="36004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31" name="Ovál 30"/>
          <p:cNvSpPr/>
          <p:nvPr/>
        </p:nvSpPr>
        <p:spPr>
          <a:xfrm>
            <a:off x="1331640" y="3140968"/>
            <a:ext cx="360040" cy="360040"/>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32" name="Ovál 31"/>
          <p:cNvSpPr/>
          <p:nvPr/>
        </p:nvSpPr>
        <p:spPr>
          <a:xfrm>
            <a:off x="1403648" y="5157192"/>
            <a:ext cx="360040" cy="36004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33" name="Ovál 32"/>
          <p:cNvSpPr/>
          <p:nvPr/>
        </p:nvSpPr>
        <p:spPr>
          <a:xfrm>
            <a:off x="1979712" y="5229200"/>
            <a:ext cx="360040" cy="36004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34" name="Ovál 33"/>
          <p:cNvSpPr/>
          <p:nvPr/>
        </p:nvSpPr>
        <p:spPr>
          <a:xfrm>
            <a:off x="1835696" y="4653136"/>
            <a:ext cx="360040" cy="36004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35" name="Ovál 34"/>
          <p:cNvSpPr/>
          <p:nvPr/>
        </p:nvSpPr>
        <p:spPr>
          <a:xfrm>
            <a:off x="1187624" y="2348880"/>
            <a:ext cx="360040" cy="360040"/>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36" name="Ovál 35"/>
          <p:cNvSpPr/>
          <p:nvPr/>
        </p:nvSpPr>
        <p:spPr>
          <a:xfrm>
            <a:off x="1475656" y="4797152"/>
            <a:ext cx="360040" cy="36004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37" name="Ovál 36"/>
          <p:cNvSpPr/>
          <p:nvPr/>
        </p:nvSpPr>
        <p:spPr>
          <a:xfrm>
            <a:off x="1691680" y="5373216"/>
            <a:ext cx="360040" cy="36004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38" name="Ovál 37"/>
          <p:cNvSpPr/>
          <p:nvPr/>
        </p:nvSpPr>
        <p:spPr>
          <a:xfrm>
            <a:off x="6660232" y="4941168"/>
            <a:ext cx="360040" cy="36004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39" name="Ovál 38"/>
          <p:cNvSpPr/>
          <p:nvPr/>
        </p:nvSpPr>
        <p:spPr>
          <a:xfrm>
            <a:off x="2411760" y="4581128"/>
            <a:ext cx="360040" cy="36004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40" name="Ovál 39"/>
          <p:cNvSpPr/>
          <p:nvPr/>
        </p:nvSpPr>
        <p:spPr>
          <a:xfrm>
            <a:off x="6300192" y="5157192"/>
            <a:ext cx="360040" cy="36004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41" name="Ovál 40"/>
          <p:cNvSpPr/>
          <p:nvPr/>
        </p:nvSpPr>
        <p:spPr>
          <a:xfrm>
            <a:off x="1691680" y="4941168"/>
            <a:ext cx="360040" cy="36004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6" name="Oblouk 5"/>
          <p:cNvSpPr/>
          <p:nvPr/>
        </p:nvSpPr>
        <p:spPr>
          <a:xfrm>
            <a:off x="2555776" y="2204864"/>
            <a:ext cx="45719" cy="4571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42" name="Ovál 41"/>
          <p:cNvSpPr/>
          <p:nvPr/>
        </p:nvSpPr>
        <p:spPr>
          <a:xfrm>
            <a:off x="1403648" y="2708920"/>
            <a:ext cx="360040" cy="360040"/>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43" name="Ovál 42"/>
          <p:cNvSpPr/>
          <p:nvPr/>
        </p:nvSpPr>
        <p:spPr>
          <a:xfrm>
            <a:off x="1619672" y="2276872"/>
            <a:ext cx="360040" cy="360040"/>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44" name="Ovál 43"/>
          <p:cNvSpPr/>
          <p:nvPr/>
        </p:nvSpPr>
        <p:spPr>
          <a:xfrm>
            <a:off x="1835696" y="2708920"/>
            <a:ext cx="360040" cy="360040"/>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45" name="Ovál 44"/>
          <p:cNvSpPr/>
          <p:nvPr/>
        </p:nvSpPr>
        <p:spPr>
          <a:xfrm>
            <a:off x="1043608" y="2924944"/>
            <a:ext cx="360040" cy="360040"/>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47" name="Ovál 46"/>
          <p:cNvSpPr/>
          <p:nvPr/>
        </p:nvSpPr>
        <p:spPr>
          <a:xfrm>
            <a:off x="6876256" y="5301208"/>
            <a:ext cx="360040" cy="36004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48" name="Ovál 47"/>
          <p:cNvSpPr/>
          <p:nvPr/>
        </p:nvSpPr>
        <p:spPr>
          <a:xfrm>
            <a:off x="6516216" y="5517232"/>
            <a:ext cx="360040" cy="36004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49" name="Ovál 48"/>
          <p:cNvSpPr/>
          <p:nvPr/>
        </p:nvSpPr>
        <p:spPr>
          <a:xfrm>
            <a:off x="6228184" y="5661248"/>
            <a:ext cx="360040" cy="36004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50" name="Ovál 49"/>
          <p:cNvSpPr/>
          <p:nvPr/>
        </p:nvSpPr>
        <p:spPr>
          <a:xfrm>
            <a:off x="5724128" y="5085184"/>
            <a:ext cx="360040" cy="36004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51" name="Ovál 50"/>
          <p:cNvSpPr/>
          <p:nvPr/>
        </p:nvSpPr>
        <p:spPr>
          <a:xfrm>
            <a:off x="2195736" y="5301208"/>
            <a:ext cx="360040" cy="36004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
        <p:nvSpPr>
          <p:cNvPr id="52" name="Ovál 51"/>
          <p:cNvSpPr/>
          <p:nvPr/>
        </p:nvSpPr>
        <p:spPr>
          <a:xfrm>
            <a:off x="1979712" y="5589240"/>
            <a:ext cx="360040" cy="36004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mtClean="0"/>
              <a:t>?</a:t>
            </a:r>
            <a:endParaRPr lang="cs-CZ"/>
          </a:p>
        </p:txBody>
      </p:sp>
    </p:spTree>
    <p:extLst>
      <p:ext uri="{BB962C8B-B14F-4D97-AF65-F5344CB8AC3E}">
        <p14:creationId xmlns:p14="http://schemas.microsoft.com/office/powerpoint/2010/main" val="39872755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332656"/>
            <a:ext cx="8229600" cy="1143000"/>
          </a:xfrm>
        </p:spPr>
        <p:txBody>
          <a:bodyPr>
            <a:normAutofit/>
          </a:bodyPr>
          <a:lstStyle/>
          <a:p>
            <a:r>
              <a:rPr lang="pt-PT" b="1" i="1" smtClean="0">
                <a:solidFill>
                  <a:srgbClr val="00B050"/>
                </a:solidFill>
              </a:rPr>
              <a:t>a 4ª   fase</a:t>
            </a:r>
            <a:r>
              <a:rPr lang="pt-PT" b="1" smtClean="0">
                <a:solidFill>
                  <a:srgbClr val="FF0000"/>
                </a:solidFill>
              </a:rPr>
              <a:t>: hierarquização textual</a:t>
            </a:r>
            <a:endParaRPr lang="cs-CZ" b="1">
              <a:solidFill>
                <a:srgbClr val="FF0000"/>
              </a:solidFill>
            </a:endParaRPr>
          </a:p>
        </p:txBody>
      </p:sp>
      <p:sp>
        <p:nvSpPr>
          <p:cNvPr id="3" name="Zástupný symbol pro obsah 2"/>
          <p:cNvSpPr>
            <a:spLocks noGrp="1"/>
          </p:cNvSpPr>
          <p:nvPr>
            <p:ph idx="1"/>
          </p:nvPr>
        </p:nvSpPr>
        <p:spPr>
          <a:xfrm>
            <a:off x="457200" y="1340768"/>
            <a:ext cx="8229600" cy="4785395"/>
          </a:xfrm>
        </p:spPr>
        <p:txBody>
          <a:bodyPr>
            <a:normAutofit fontScale="92500" lnSpcReduction="10000"/>
          </a:bodyPr>
          <a:lstStyle/>
          <a:p>
            <a:pPr marL="0" indent="0">
              <a:buNone/>
            </a:pPr>
            <a:r>
              <a:rPr lang="cs-CZ" smtClean="0"/>
              <a:t> </a:t>
            </a:r>
            <a:r>
              <a:rPr lang="pt-PT" smtClean="0"/>
              <a:t>                                   </a:t>
            </a:r>
            <a:r>
              <a:rPr lang="pt-PT" b="1" smtClean="0"/>
              <a:t>nome  universal da pesquisa</a:t>
            </a:r>
            <a:endParaRPr lang="cs-CZ" b="1" smtClean="0"/>
          </a:p>
          <a:p>
            <a:pPr marL="0" indent="0">
              <a:buNone/>
            </a:pPr>
            <a:r>
              <a:rPr lang="pt-PT" smtClean="0"/>
              <a:t>        </a:t>
            </a:r>
          </a:p>
          <a:p>
            <a:pPr marL="0" indent="0">
              <a:buNone/>
            </a:pPr>
            <a:r>
              <a:rPr lang="pt-PT" b="1" smtClean="0"/>
              <a:t>s</a:t>
            </a:r>
          </a:p>
          <a:p>
            <a:pPr marL="0" indent="0">
              <a:buNone/>
            </a:pPr>
            <a:r>
              <a:rPr lang="pt-PT" b="1" smtClean="0"/>
              <a:t>e</a:t>
            </a:r>
          </a:p>
          <a:p>
            <a:pPr marL="0" indent="0">
              <a:buNone/>
            </a:pPr>
            <a:r>
              <a:rPr lang="pt-PT" b="1" smtClean="0"/>
              <a:t>c   </a:t>
            </a:r>
          </a:p>
          <a:p>
            <a:pPr marL="0" indent="0">
              <a:buNone/>
            </a:pPr>
            <a:r>
              <a:rPr lang="pt-PT" b="1" smtClean="0"/>
              <a:t>ç</a:t>
            </a:r>
          </a:p>
          <a:p>
            <a:pPr marL="0" indent="0">
              <a:buNone/>
            </a:pPr>
            <a:r>
              <a:rPr lang="pt-PT" b="1" smtClean="0"/>
              <a:t>õ   </a:t>
            </a:r>
          </a:p>
          <a:p>
            <a:pPr marL="0" indent="0">
              <a:buNone/>
            </a:pPr>
            <a:r>
              <a:rPr lang="pt-PT" b="1" smtClean="0"/>
              <a:t>e</a:t>
            </a:r>
          </a:p>
          <a:p>
            <a:pPr marL="0" indent="0">
              <a:buNone/>
            </a:pPr>
            <a:r>
              <a:rPr lang="pt-PT" b="1" smtClean="0"/>
              <a:t>s </a:t>
            </a:r>
            <a:r>
              <a:rPr lang="pt-PT" smtClean="0"/>
              <a:t>    </a:t>
            </a:r>
          </a:p>
          <a:p>
            <a:pPr marL="0" indent="0">
              <a:buNone/>
            </a:pPr>
            <a:endParaRPr lang="cs-CZ"/>
          </a:p>
        </p:txBody>
      </p:sp>
      <p:sp>
        <p:nvSpPr>
          <p:cNvPr id="5" name="Ovál 4"/>
          <p:cNvSpPr/>
          <p:nvPr/>
        </p:nvSpPr>
        <p:spPr>
          <a:xfrm>
            <a:off x="755576" y="1340768"/>
            <a:ext cx="1202432"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6000" smtClean="0"/>
              <a:t>?</a:t>
            </a:r>
            <a:r>
              <a:rPr lang="pt-PT" sz="6000" smtClean="0"/>
              <a:t>   </a:t>
            </a:r>
            <a:endParaRPr lang="cs-CZ" sz="6000"/>
          </a:p>
        </p:txBody>
      </p:sp>
      <p:sp>
        <p:nvSpPr>
          <p:cNvPr id="19" name="Ovál 18"/>
          <p:cNvSpPr/>
          <p:nvPr/>
        </p:nvSpPr>
        <p:spPr>
          <a:xfrm>
            <a:off x="1115616" y="4725144"/>
            <a:ext cx="936104" cy="648072"/>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b="1" smtClean="0">
                <a:solidFill>
                  <a:schemeClr val="tx1"/>
                </a:solidFill>
              </a:rPr>
              <a:t>3.</a:t>
            </a:r>
            <a:endParaRPr lang="cs-CZ" b="1">
              <a:solidFill>
                <a:schemeClr val="tx1"/>
              </a:solidFill>
            </a:endParaRPr>
          </a:p>
        </p:txBody>
      </p:sp>
      <p:sp>
        <p:nvSpPr>
          <p:cNvPr id="31" name="Ovál 30"/>
          <p:cNvSpPr/>
          <p:nvPr/>
        </p:nvSpPr>
        <p:spPr>
          <a:xfrm>
            <a:off x="1115616" y="2564904"/>
            <a:ext cx="936104" cy="720080"/>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b="1" smtClean="0"/>
              <a:t> </a:t>
            </a:r>
            <a:r>
              <a:rPr lang="pt-PT" b="1" smtClean="0">
                <a:solidFill>
                  <a:schemeClr val="tx1"/>
                </a:solidFill>
              </a:rPr>
              <a:t>1.</a:t>
            </a:r>
            <a:endParaRPr lang="cs-CZ" b="1">
              <a:solidFill>
                <a:schemeClr val="tx1"/>
              </a:solidFill>
            </a:endParaRPr>
          </a:p>
        </p:txBody>
      </p:sp>
      <p:sp>
        <p:nvSpPr>
          <p:cNvPr id="34" name="Ovál 33"/>
          <p:cNvSpPr/>
          <p:nvPr/>
        </p:nvSpPr>
        <p:spPr>
          <a:xfrm>
            <a:off x="1115616" y="3717032"/>
            <a:ext cx="936104" cy="648072"/>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b="1" smtClean="0">
                <a:solidFill>
                  <a:schemeClr val="tx1"/>
                </a:solidFill>
              </a:rPr>
              <a:t>2.</a:t>
            </a:r>
            <a:endParaRPr lang="cs-CZ" b="1">
              <a:solidFill>
                <a:schemeClr val="tx1"/>
              </a:solidFill>
            </a:endParaRPr>
          </a:p>
        </p:txBody>
      </p:sp>
      <p:sp>
        <p:nvSpPr>
          <p:cNvPr id="6" name="Oblouk 5"/>
          <p:cNvSpPr/>
          <p:nvPr/>
        </p:nvSpPr>
        <p:spPr>
          <a:xfrm>
            <a:off x="2555776" y="2204864"/>
            <a:ext cx="45719" cy="4571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79" name="Je rovno 78"/>
          <p:cNvSpPr/>
          <p:nvPr/>
        </p:nvSpPr>
        <p:spPr>
          <a:xfrm>
            <a:off x="2339752" y="1556792"/>
            <a:ext cx="914400" cy="432048"/>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22" name="Ovál 21"/>
          <p:cNvSpPr/>
          <p:nvPr/>
        </p:nvSpPr>
        <p:spPr>
          <a:xfrm>
            <a:off x="2123728" y="2348880"/>
            <a:ext cx="504056" cy="360040"/>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b="1" smtClean="0"/>
              <a:t> 1</a:t>
            </a:r>
            <a:r>
              <a:rPr lang="pt-PT" sz="1100" b="1" smtClean="0"/>
              <a:t>.</a:t>
            </a:r>
            <a:r>
              <a:rPr lang="pt-PT" b="1" smtClean="0">
                <a:solidFill>
                  <a:schemeClr val="tx1"/>
                </a:solidFill>
              </a:rPr>
              <a:t>.</a:t>
            </a:r>
            <a:endParaRPr lang="cs-CZ" b="1">
              <a:solidFill>
                <a:schemeClr val="tx1"/>
              </a:solidFill>
            </a:endParaRPr>
          </a:p>
        </p:txBody>
      </p:sp>
      <p:sp>
        <p:nvSpPr>
          <p:cNvPr id="26" name="Ovál 25"/>
          <p:cNvSpPr/>
          <p:nvPr/>
        </p:nvSpPr>
        <p:spPr>
          <a:xfrm>
            <a:off x="2123728" y="2780928"/>
            <a:ext cx="504056" cy="360040"/>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b="1" smtClean="0"/>
              <a:t> 2</a:t>
            </a:r>
            <a:r>
              <a:rPr lang="pt-PT" sz="1100" b="1" smtClean="0"/>
              <a:t>1.</a:t>
            </a:r>
            <a:r>
              <a:rPr lang="pt-PT" b="1" smtClean="0">
                <a:solidFill>
                  <a:schemeClr val="tx1"/>
                </a:solidFill>
              </a:rPr>
              <a:t>.</a:t>
            </a:r>
            <a:endParaRPr lang="cs-CZ" b="1">
              <a:solidFill>
                <a:schemeClr val="tx1"/>
              </a:solidFill>
            </a:endParaRPr>
          </a:p>
        </p:txBody>
      </p:sp>
      <p:sp>
        <p:nvSpPr>
          <p:cNvPr id="27" name="Ovál 26"/>
          <p:cNvSpPr/>
          <p:nvPr/>
        </p:nvSpPr>
        <p:spPr>
          <a:xfrm>
            <a:off x="2123728" y="3212976"/>
            <a:ext cx="504056" cy="360040"/>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b="1" smtClean="0"/>
              <a:t> 3</a:t>
            </a:r>
            <a:r>
              <a:rPr lang="pt-PT" sz="1100" b="1" smtClean="0"/>
              <a:t>1.</a:t>
            </a:r>
            <a:r>
              <a:rPr lang="pt-PT" b="1" smtClean="0">
                <a:solidFill>
                  <a:schemeClr val="tx1"/>
                </a:solidFill>
              </a:rPr>
              <a:t>.</a:t>
            </a:r>
            <a:endParaRPr lang="cs-CZ" b="1">
              <a:solidFill>
                <a:schemeClr val="tx1"/>
              </a:solidFill>
            </a:endParaRPr>
          </a:p>
        </p:txBody>
      </p:sp>
      <p:sp>
        <p:nvSpPr>
          <p:cNvPr id="28" name="Ovál 27"/>
          <p:cNvSpPr/>
          <p:nvPr/>
        </p:nvSpPr>
        <p:spPr>
          <a:xfrm>
            <a:off x="2195736" y="3645024"/>
            <a:ext cx="368424" cy="296416"/>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b="1" smtClean="0">
                <a:solidFill>
                  <a:schemeClr val="tx1"/>
                </a:solidFill>
              </a:rPr>
              <a:t>1</a:t>
            </a:r>
            <a:endParaRPr lang="cs-CZ" b="1">
              <a:solidFill>
                <a:schemeClr val="tx1"/>
              </a:solidFill>
            </a:endParaRPr>
          </a:p>
        </p:txBody>
      </p:sp>
      <p:sp>
        <p:nvSpPr>
          <p:cNvPr id="29" name="Ovál 28"/>
          <p:cNvSpPr/>
          <p:nvPr/>
        </p:nvSpPr>
        <p:spPr>
          <a:xfrm>
            <a:off x="2195736" y="4005064"/>
            <a:ext cx="368424" cy="296416"/>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b="1" smtClean="0">
                <a:solidFill>
                  <a:schemeClr val="tx1"/>
                </a:solidFill>
              </a:rPr>
              <a:t>2</a:t>
            </a:r>
            <a:endParaRPr lang="cs-CZ" b="1">
              <a:solidFill>
                <a:schemeClr val="tx1"/>
              </a:solidFill>
            </a:endParaRPr>
          </a:p>
        </p:txBody>
      </p:sp>
      <p:sp>
        <p:nvSpPr>
          <p:cNvPr id="30" name="Ovál 29"/>
          <p:cNvSpPr/>
          <p:nvPr/>
        </p:nvSpPr>
        <p:spPr>
          <a:xfrm>
            <a:off x="2195736" y="4365104"/>
            <a:ext cx="368424" cy="296416"/>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b="1" smtClean="0">
                <a:solidFill>
                  <a:schemeClr val="tx1"/>
                </a:solidFill>
              </a:rPr>
              <a:t>3</a:t>
            </a:r>
            <a:endParaRPr lang="cs-CZ" b="1">
              <a:solidFill>
                <a:schemeClr val="tx1"/>
              </a:solidFill>
            </a:endParaRPr>
          </a:p>
        </p:txBody>
      </p:sp>
      <p:sp>
        <p:nvSpPr>
          <p:cNvPr id="33" name="Ovál 32"/>
          <p:cNvSpPr/>
          <p:nvPr/>
        </p:nvSpPr>
        <p:spPr>
          <a:xfrm>
            <a:off x="2123728" y="4797152"/>
            <a:ext cx="440432" cy="296416"/>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b="1" smtClean="0">
                <a:solidFill>
                  <a:schemeClr val="tx1"/>
                </a:solidFill>
              </a:rPr>
              <a:t>1</a:t>
            </a:r>
            <a:endParaRPr lang="cs-CZ" b="1">
              <a:solidFill>
                <a:schemeClr val="tx1"/>
              </a:solidFill>
            </a:endParaRPr>
          </a:p>
        </p:txBody>
      </p:sp>
      <p:sp>
        <p:nvSpPr>
          <p:cNvPr id="35" name="Ovál 34"/>
          <p:cNvSpPr/>
          <p:nvPr/>
        </p:nvSpPr>
        <p:spPr>
          <a:xfrm>
            <a:off x="2123728" y="5220816"/>
            <a:ext cx="440432" cy="296416"/>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b="1" smtClean="0">
                <a:solidFill>
                  <a:schemeClr val="tx1"/>
                </a:solidFill>
              </a:rPr>
              <a:t>2</a:t>
            </a:r>
            <a:endParaRPr lang="pt-PT" b="1">
              <a:solidFill>
                <a:schemeClr val="tx1"/>
              </a:solidFill>
            </a:endParaRPr>
          </a:p>
        </p:txBody>
      </p:sp>
      <p:sp>
        <p:nvSpPr>
          <p:cNvPr id="36" name="Ovál 35"/>
          <p:cNvSpPr/>
          <p:nvPr/>
        </p:nvSpPr>
        <p:spPr>
          <a:xfrm>
            <a:off x="2123728" y="5517232"/>
            <a:ext cx="440432" cy="296416"/>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b="1" smtClean="0">
                <a:solidFill>
                  <a:schemeClr val="tx1"/>
                </a:solidFill>
              </a:rPr>
              <a:t>.3</a:t>
            </a:r>
          </a:p>
          <a:p>
            <a:pPr algn="ctr"/>
            <a:endParaRPr lang="cs-CZ" b="1">
              <a:solidFill>
                <a:schemeClr val="tx1"/>
              </a:solidFill>
            </a:endParaRPr>
          </a:p>
        </p:txBody>
      </p:sp>
    </p:spTree>
    <p:extLst>
      <p:ext uri="{BB962C8B-B14F-4D97-AF65-F5344CB8AC3E}">
        <p14:creationId xmlns:p14="http://schemas.microsoft.com/office/powerpoint/2010/main" val="4104299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499"/>
                                          </p:stCondLst>
                                        </p:cTn>
                                        <p:tgtEl>
                                          <p:spTgt spid="31"/>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45" presetClass="entr" presetSubtype="0" fill="hold" grpId="0" nodeType="clickEffect">
                                  <p:stCondLst>
                                    <p:cond delay="0"/>
                                  </p:stCondLst>
                                  <p:childTnLst>
                                    <p:set>
                                      <p:cBhvr>
                                        <p:cTn id="64" dur="1" fill="hold">
                                          <p:stCondLst>
                                            <p:cond delay="0"/>
                                          </p:stCondLst>
                                        </p:cTn>
                                        <p:tgtEl>
                                          <p:spTgt spid="34"/>
                                        </p:tgtEl>
                                        <p:attrNameLst>
                                          <p:attrName>style.visibility</p:attrName>
                                        </p:attrNameLst>
                                      </p:cBhvr>
                                      <p:to>
                                        <p:strVal val="visible"/>
                                      </p:to>
                                    </p:set>
                                    <p:animEffect transition="in" filter="fade">
                                      <p:cBhvr>
                                        <p:cTn id="65" dur="500"/>
                                        <p:tgtEl>
                                          <p:spTgt spid="34"/>
                                        </p:tgtEl>
                                      </p:cBhvr>
                                    </p:animEffect>
                                    <p:anim calcmode="lin" valueType="num">
                                      <p:cBhvr>
                                        <p:cTn id="66" dur="500" fill="hold"/>
                                        <p:tgtEl>
                                          <p:spTgt spid="34"/>
                                        </p:tgtEl>
                                        <p:attrNameLst>
                                          <p:attrName>ppt_w</p:attrName>
                                        </p:attrNameLst>
                                      </p:cBhvr>
                                      <p:tavLst>
                                        <p:tav tm="0" fmla="#ppt_w*sin(2.5*pi*$)">
                                          <p:val>
                                            <p:fltVal val="0"/>
                                          </p:val>
                                        </p:tav>
                                        <p:tav tm="100000">
                                          <p:val>
                                            <p:fltVal val="1"/>
                                          </p:val>
                                        </p:tav>
                                      </p:tavLst>
                                    </p:anim>
                                    <p:anim calcmode="lin" valueType="num">
                                      <p:cBhvr>
                                        <p:cTn id="67" dur="500" fill="hold"/>
                                        <p:tgtEl>
                                          <p:spTgt spid="34"/>
                                        </p:tgtEl>
                                        <p:attrNameLst>
                                          <p:attrName>ppt_h</p:attrName>
                                        </p:attrNameLst>
                                      </p:cBhvr>
                                      <p:tavLst>
                                        <p:tav tm="0">
                                          <p:val>
                                            <p:strVal val="#ppt_h"/>
                                          </p:val>
                                        </p:tav>
                                        <p:tav tm="100000">
                                          <p:val>
                                            <p:strVal val="#ppt_h"/>
                                          </p:val>
                                        </p:tav>
                                      </p:tavLst>
                                    </p:anim>
                                  </p:childTnLst>
                                </p:cTn>
                              </p:par>
                            </p:childTnLst>
                          </p:cTn>
                        </p:par>
                      </p:childTnLst>
                    </p:cTn>
                  </p:par>
                  <p:par>
                    <p:cTn id="68" fill="hold">
                      <p:stCondLst>
                        <p:cond delay="indefinite"/>
                      </p:stCondLst>
                      <p:childTnLst>
                        <p:par>
                          <p:cTn id="69" fill="hold">
                            <p:stCondLst>
                              <p:cond delay="0"/>
                            </p:stCondLst>
                            <p:childTnLst>
                              <p:par>
                                <p:cTn id="70" presetID="45" presetClass="entr" presetSubtype="0" fill="hold" grpId="0" nodeType="clickEffect">
                                  <p:stCondLst>
                                    <p:cond delay="0"/>
                                  </p:stCondLst>
                                  <p:childTnLst>
                                    <p:set>
                                      <p:cBhvr>
                                        <p:cTn id="71" dur="1" fill="hold">
                                          <p:stCondLst>
                                            <p:cond delay="0"/>
                                          </p:stCondLst>
                                        </p:cTn>
                                        <p:tgtEl>
                                          <p:spTgt spid="19"/>
                                        </p:tgtEl>
                                        <p:attrNameLst>
                                          <p:attrName>style.visibility</p:attrName>
                                        </p:attrNameLst>
                                      </p:cBhvr>
                                      <p:to>
                                        <p:strVal val="visible"/>
                                      </p:to>
                                    </p:set>
                                    <p:animEffect transition="in" filter="fade">
                                      <p:cBhvr>
                                        <p:cTn id="72" dur="500"/>
                                        <p:tgtEl>
                                          <p:spTgt spid="19"/>
                                        </p:tgtEl>
                                      </p:cBhvr>
                                    </p:animEffect>
                                    <p:anim calcmode="lin" valueType="num">
                                      <p:cBhvr>
                                        <p:cTn id="73" dur="500" fill="hold"/>
                                        <p:tgtEl>
                                          <p:spTgt spid="19"/>
                                        </p:tgtEl>
                                        <p:attrNameLst>
                                          <p:attrName>ppt_w</p:attrName>
                                        </p:attrNameLst>
                                      </p:cBhvr>
                                      <p:tavLst>
                                        <p:tav tm="0" fmla="#ppt_w*sin(2.5*pi*$)">
                                          <p:val>
                                            <p:fltVal val="0"/>
                                          </p:val>
                                        </p:tav>
                                        <p:tav tm="100000">
                                          <p:val>
                                            <p:fltVal val="1"/>
                                          </p:val>
                                        </p:tav>
                                      </p:tavLst>
                                    </p:anim>
                                    <p:anim calcmode="lin" valueType="num">
                                      <p:cBhvr>
                                        <p:cTn id="74" dur="500" fill="hold"/>
                                        <p:tgtEl>
                                          <p:spTgt spid="19"/>
                                        </p:tgtEl>
                                        <p:attrNameLst>
                                          <p:attrName>ppt_h</p:attrName>
                                        </p:attrNameLst>
                                      </p:cBhvr>
                                      <p:tavLst>
                                        <p:tav tm="0">
                                          <p:val>
                                            <p:strVal val="#ppt_h"/>
                                          </p:val>
                                        </p:tav>
                                        <p:tav tm="100000">
                                          <p:val>
                                            <p:strVal val="#ppt_h"/>
                                          </p:val>
                                        </p:tav>
                                      </p:tavLst>
                                    </p:anim>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499"/>
                                          </p:stCondLst>
                                        </p:cTn>
                                        <p:tgtEl>
                                          <p:spTgt spid="22"/>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499"/>
                                          </p:stCondLst>
                                        </p:cTn>
                                        <p:tgtEl>
                                          <p:spTgt spid="26"/>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499"/>
                                          </p:stCondLst>
                                        </p:cTn>
                                        <p:tgtEl>
                                          <p:spTgt spid="27"/>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45" presetClass="entr" presetSubtype="0" fill="hold" grpId="0" nodeType="clickEffect">
                                  <p:stCondLst>
                                    <p:cond delay="0"/>
                                  </p:stCondLst>
                                  <p:childTnLst>
                                    <p:set>
                                      <p:cBhvr>
                                        <p:cTn id="90" dur="1" fill="hold">
                                          <p:stCondLst>
                                            <p:cond delay="0"/>
                                          </p:stCondLst>
                                        </p:cTn>
                                        <p:tgtEl>
                                          <p:spTgt spid="28"/>
                                        </p:tgtEl>
                                        <p:attrNameLst>
                                          <p:attrName>style.visibility</p:attrName>
                                        </p:attrNameLst>
                                      </p:cBhvr>
                                      <p:to>
                                        <p:strVal val="visible"/>
                                      </p:to>
                                    </p:set>
                                    <p:animEffect transition="in" filter="fade">
                                      <p:cBhvr>
                                        <p:cTn id="91" dur="500"/>
                                        <p:tgtEl>
                                          <p:spTgt spid="28"/>
                                        </p:tgtEl>
                                      </p:cBhvr>
                                    </p:animEffect>
                                    <p:anim calcmode="lin" valueType="num">
                                      <p:cBhvr>
                                        <p:cTn id="92" dur="500" fill="hold"/>
                                        <p:tgtEl>
                                          <p:spTgt spid="28"/>
                                        </p:tgtEl>
                                        <p:attrNameLst>
                                          <p:attrName>ppt_w</p:attrName>
                                        </p:attrNameLst>
                                      </p:cBhvr>
                                      <p:tavLst>
                                        <p:tav tm="0" fmla="#ppt_w*sin(2.5*pi*$)">
                                          <p:val>
                                            <p:fltVal val="0"/>
                                          </p:val>
                                        </p:tav>
                                        <p:tav tm="100000">
                                          <p:val>
                                            <p:fltVal val="1"/>
                                          </p:val>
                                        </p:tav>
                                      </p:tavLst>
                                    </p:anim>
                                    <p:anim calcmode="lin" valueType="num">
                                      <p:cBhvr>
                                        <p:cTn id="93" dur="500" fill="hold"/>
                                        <p:tgtEl>
                                          <p:spTgt spid="28"/>
                                        </p:tgtEl>
                                        <p:attrNameLst>
                                          <p:attrName>ppt_h</p:attrName>
                                        </p:attrNameLst>
                                      </p:cBhvr>
                                      <p:tavLst>
                                        <p:tav tm="0">
                                          <p:val>
                                            <p:strVal val="#ppt_h"/>
                                          </p:val>
                                        </p:tav>
                                        <p:tav tm="100000">
                                          <p:val>
                                            <p:strVal val="#ppt_h"/>
                                          </p:val>
                                        </p:tav>
                                      </p:tavLst>
                                    </p:anim>
                                  </p:childTnLst>
                                </p:cTn>
                              </p:par>
                            </p:childTnLst>
                          </p:cTn>
                        </p:par>
                      </p:childTnLst>
                    </p:cTn>
                  </p:par>
                  <p:par>
                    <p:cTn id="94" fill="hold">
                      <p:stCondLst>
                        <p:cond delay="indefinite"/>
                      </p:stCondLst>
                      <p:childTnLst>
                        <p:par>
                          <p:cTn id="95" fill="hold">
                            <p:stCondLst>
                              <p:cond delay="0"/>
                            </p:stCondLst>
                            <p:childTnLst>
                              <p:par>
                                <p:cTn id="96" presetID="45" presetClass="entr" presetSubtype="0" fill="hold" grpId="0" nodeType="clickEffect">
                                  <p:stCondLst>
                                    <p:cond delay="0"/>
                                  </p:stCondLst>
                                  <p:childTnLst>
                                    <p:set>
                                      <p:cBhvr>
                                        <p:cTn id="97" dur="1" fill="hold">
                                          <p:stCondLst>
                                            <p:cond delay="0"/>
                                          </p:stCondLst>
                                        </p:cTn>
                                        <p:tgtEl>
                                          <p:spTgt spid="29"/>
                                        </p:tgtEl>
                                        <p:attrNameLst>
                                          <p:attrName>style.visibility</p:attrName>
                                        </p:attrNameLst>
                                      </p:cBhvr>
                                      <p:to>
                                        <p:strVal val="visible"/>
                                      </p:to>
                                    </p:set>
                                    <p:animEffect transition="in" filter="fade">
                                      <p:cBhvr>
                                        <p:cTn id="98" dur="500"/>
                                        <p:tgtEl>
                                          <p:spTgt spid="29"/>
                                        </p:tgtEl>
                                      </p:cBhvr>
                                    </p:animEffect>
                                    <p:anim calcmode="lin" valueType="num">
                                      <p:cBhvr>
                                        <p:cTn id="99" dur="500" fill="hold"/>
                                        <p:tgtEl>
                                          <p:spTgt spid="29"/>
                                        </p:tgtEl>
                                        <p:attrNameLst>
                                          <p:attrName>ppt_w</p:attrName>
                                        </p:attrNameLst>
                                      </p:cBhvr>
                                      <p:tavLst>
                                        <p:tav tm="0" fmla="#ppt_w*sin(2.5*pi*$)">
                                          <p:val>
                                            <p:fltVal val="0"/>
                                          </p:val>
                                        </p:tav>
                                        <p:tav tm="100000">
                                          <p:val>
                                            <p:fltVal val="1"/>
                                          </p:val>
                                        </p:tav>
                                      </p:tavLst>
                                    </p:anim>
                                    <p:anim calcmode="lin" valueType="num">
                                      <p:cBhvr>
                                        <p:cTn id="100" dur="500" fill="hold"/>
                                        <p:tgtEl>
                                          <p:spTgt spid="29"/>
                                        </p:tgtEl>
                                        <p:attrNameLst>
                                          <p:attrName>ppt_h</p:attrName>
                                        </p:attrNameLst>
                                      </p:cBhvr>
                                      <p:tavLst>
                                        <p:tav tm="0">
                                          <p:val>
                                            <p:strVal val="#ppt_h"/>
                                          </p:val>
                                        </p:tav>
                                        <p:tav tm="100000">
                                          <p:val>
                                            <p:strVal val="#ppt_h"/>
                                          </p:val>
                                        </p:tav>
                                      </p:tavLst>
                                    </p:anim>
                                  </p:childTnLst>
                                </p:cTn>
                              </p:par>
                            </p:childTnLst>
                          </p:cTn>
                        </p:par>
                      </p:childTnLst>
                    </p:cTn>
                  </p:par>
                  <p:par>
                    <p:cTn id="101" fill="hold">
                      <p:stCondLst>
                        <p:cond delay="indefinite"/>
                      </p:stCondLst>
                      <p:childTnLst>
                        <p:par>
                          <p:cTn id="102" fill="hold">
                            <p:stCondLst>
                              <p:cond delay="0"/>
                            </p:stCondLst>
                            <p:childTnLst>
                              <p:par>
                                <p:cTn id="103" presetID="45" presetClass="entr" presetSubtype="0" fill="hold" grpId="0" nodeType="clickEffect">
                                  <p:stCondLst>
                                    <p:cond delay="0"/>
                                  </p:stCondLst>
                                  <p:childTnLst>
                                    <p:set>
                                      <p:cBhvr>
                                        <p:cTn id="104" dur="1" fill="hold">
                                          <p:stCondLst>
                                            <p:cond delay="0"/>
                                          </p:stCondLst>
                                        </p:cTn>
                                        <p:tgtEl>
                                          <p:spTgt spid="30"/>
                                        </p:tgtEl>
                                        <p:attrNameLst>
                                          <p:attrName>style.visibility</p:attrName>
                                        </p:attrNameLst>
                                      </p:cBhvr>
                                      <p:to>
                                        <p:strVal val="visible"/>
                                      </p:to>
                                    </p:set>
                                    <p:animEffect transition="in" filter="fade">
                                      <p:cBhvr>
                                        <p:cTn id="105" dur="500"/>
                                        <p:tgtEl>
                                          <p:spTgt spid="30"/>
                                        </p:tgtEl>
                                      </p:cBhvr>
                                    </p:animEffect>
                                    <p:anim calcmode="lin" valueType="num">
                                      <p:cBhvr>
                                        <p:cTn id="106" dur="500" fill="hold"/>
                                        <p:tgtEl>
                                          <p:spTgt spid="30"/>
                                        </p:tgtEl>
                                        <p:attrNameLst>
                                          <p:attrName>ppt_w</p:attrName>
                                        </p:attrNameLst>
                                      </p:cBhvr>
                                      <p:tavLst>
                                        <p:tav tm="0" fmla="#ppt_w*sin(2.5*pi*$)">
                                          <p:val>
                                            <p:fltVal val="0"/>
                                          </p:val>
                                        </p:tav>
                                        <p:tav tm="100000">
                                          <p:val>
                                            <p:fltVal val="1"/>
                                          </p:val>
                                        </p:tav>
                                      </p:tavLst>
                                    </p:anim>
                                    <p:anim calcmode="lin" valueType="num">
                                      <p:cBhvr>
                                        <p:cTn id="107" dur="500" fill="hold"/>
                                        <p:tgtEl>
                                          <p:spTgt spid="30"/>
                                        </p:tgtEl>
                                        <p:attrNameLst>
                                          <p:attrName>ppt_h</p:attrName>
                                        </p:attrNameLst>
                                      </p:cBhvr>
                                      <p:tavLst>
                                        <p:tav tm="0">
                                          <p:val>
                                            <p:strVal val="#ppt_h"/>
                                          </p:val>
                                        </p:tav>
                                        <p:tav tm="100000">
                                          <p:val>
                                            <p:strVal val="#ppt_h"/>
                                          </p:val>
                                        </p:tav>
                                      </p:tavLst>
                                    </p:anim>
                                  </p:childTnLst>
                                </p:cTn>
                              </p:par>
                            </p:childTnLst>
                          </p:cTn>
                        </p:par>
                      </p:childTnLst>
                    </p:cTn>
                  </p:par>
                  <p:par>
                    <p:cTn id="108" fill="hold">
                      <p:stCondLst>
                        <p:cond delay="indefinite"/>
                      </p:stCondLst>
                      <p:childTnLst>
                        <p:par>
                          <p:cTn id="109" fill="hold">
                            <p:stCondLst>
                              <p:cond delay="0"/>
                            </p:stCondLst>
                            <p:childTnLst>
                              <p:par>
                                <p:cTn id="110" presetID="45" presetClass="entr" presetSubtype="0" fill="hold" grpId="0" nodeType="clickEffect">
                                  <p:stCondLst>
                                    <p:cond delay="0"/>
                                  </p:stCondLst>
                                  <p:childTnLst>
                                    <p:set>
                                      <p:cBhvr>
                                        <p:cTn id="111" dur="1" fill="hold">
                                          <p:stCondLst>
                                            <p:cond delay="0"/>
                                          </p:stCondLst>
                                        </p:cTn>
                                        <p:tgtEl>
                                          <p:spTgt spid="33"/>
                                        </p:tgtEl>
                                        <p:attrNameLst>
                                          <p:attrName>style.visibility</p:attrName>
                                        </p:attrNameLst>
                                      </p:cBhvr>
                                      <p:to>
                                        <p:strVal val="visible"/>
                                      </p:to>
                                    </p:set>
                                    <p:animEffect transition="in" filter="fade">
                                      <p:cBhvr>
                                        <p:cTn id="112" dur="500"/>
                                        <p:tgtEl>
                                          <p:spTgt spid="33"/>
                                        </p:tgtEl>
                                      </p:cBhvr>
                                    </p:animEffect>
                                    <p:anim calcmode="lin" valueType="num">
                                      <p:cBhvr>
                                        <p:cTn id="113" dur="500" fill="hold"/>
                                        <p:tgtEl>
                                          <p:spTgt spid="33"/>
                                        </p:tgtEl>
                                        <p:attrNameLst>
                                          <p:attrName>ppt_w</p:attrName>
                                        </p:attrNameLst>
                                      </p:cBhvr>
                                      <p:tavLst>
                                        <p:tav tm="0" fmla="#ppt_w*sin(2.5*pi*$)">
                                          <p:val>
                                            <p:fltVal val="0"/>
                                          </p:val>
                                        </p:tav>
                                        <p:tav tm="100000">
                                          <p:val>
                                            <p:fltVal val="1"/>
                                          </p:val>
                                        </p:tav>
                                      </p:tavLst>
                                    </p:anim>
                                    <p:anim calcmode="lin" valueType="num">
                                      <p:cBhvr>
                                        <p:cTn id="114" dur="500" fill="hold"/>
                                        <p:tgtEl>
                                          <p:spTgt spid="33"/>
                                        </p:tgtEl>
                                        <p:attrNameLst>
                                          <p:attrName>ppt_h</p:attrName>
                                        </p:attrNameLst>
                                      </p:cBhvr>
                                      <p:tavLst>
                                        <p:tav tm="0">
                                          <p:val>
                                            <p:strVal val="#ppt_h"/>
                                          </p:val>
                                        </p:tav>
                                        <p:tav tm="100000">
                                          <p:val>
                                            <p:strVal val="#ppt_h"/>
                                          </p:val>
                                        </p:tav>
                                      </p:tavLst>
                                    </p:anim>
                                  </p:childTnLst>
                                </p:cTn>
                              </p:par>
                            </p:childTnLst>
                          </p:cTn>
                        </p:par>
                      </p:childTnLst>
                    </p:cTn>
                  </p:par>
                  <p:par>
                    <p:cTn id="115" fill="hold">
                      <p:stCondLst>
                        <p:cond delay="indefinite"/>
                      </p:stCondLst>
                      <p:childTnLst>
                        <p:par>
                          <p:cTn id="116" fill="hold">
                            <p:stCondLst>
                              <p:cond delay="0"/>
                            </p:stCondLst>
                            <p:childTnLst>
                              <p:par>
                                <p:cTn id="117" presetID="45" presetClass="entr" presetSubtype="0" fill="hold" grpId="0" nodeType="clickEffect">
                                  <p:stCondLst>
                                    <p:cond delay="0"/>
                                  </p:stCondLst>
                                  <p:childTnLst>
                                    <p:set>
                                      <p:cBhvr>
                                        <p:cTn id="118" dur="1" fill="hold">
                                          <p:stCondLst>
                                            <p:cond delay="0"/>
                                          </p:stCondLst>
                                        </p:cTn>
                                        <p:tgtEl>
                                          <p:spTgt spid="35"/>
                                        </p:tgtEl>
                                        <p:attrNameLst>
                                          <p:attrName>style.visibility</p:attrName>
                                        </p:attrNameLst>
                                      </p:cBhvr>
                                      <p:to>
                                        <p:strVal val="visible"/>
                                      </p:to>
                                    </p:set>
                                    <p:animEffect transition="in" filter="fade">
                                      <p:cBhvr>
                                        <p:cTn id="119" dur="500"/>
                                        <p:tgtEl>
                                          <p:spTgt spid="35"/>
                                        </p:tgtEl>
                                      </p:cBhvr>
                                    </p:animEffect>
                                    <p:anim calcmode="lin" valueType="num">
                                      <p:cBhvr>
                                        <p:cTn id="120" dur="500" fill="hold"/>
                                        <p:tgtEl>
                                          <p:spTgt spid="35"/>
                                        </p:tgtEl>
                                        <p:attrNameLst>
                                          <p:attrName>ppt_w</p:attrName>
                                        </p:attrNameLst>
                                      </p:cBhvr>
                                      <p:tavLst>
                                        <p:tav tm="0" fmla="#ppt_w*sin(2.5*pi*$)">
                                          <p:val>
                                            <p:fltVal val="0"/>
                                          </p:val>
                                        </p:tav>
                                        <p:tav tm="100000">
                                          <p:val>
                                            <p:fltVal val="1"/>
                                          </p:val>
                                        </p:tav>
                                      </p:tavLst>
                                    </p:anim>
                                    <p:anim calcmode="lin" valueType="num">
                                      <p:cBhvr>
                                        <p:cTn id="121" dur="500" fill="hold"/>
                                        <p:tgtEl>
                                          <p:spTgt spid="35"/>
                                        </p:tgtEl>
                                        <p:attrNameLst>
                                          <p:attrName>ppt_h</p:attrName>
                                        </p:attrNameLst>
                                      </p:cBhvr>
                                      <p:tavLst>
                                        <p:tav tm="0">
                                          <p:val>
                                            <p:strVal val="#ppt_h"/>
                                          </p:val>
                                        </p:tav>
                                        <p:tav tm="100000">
                                          <p:val>
                                            <p:strVal val="#ppt_h"/>
                                          </p:val>
                                        </p:tav>
                                      </p:tavLst>
                                    </p:anim>
                                  </p:childTnLst>
                                </p:cTn>
                              </p:par>
                            </p:childTnLst>
                          </p:cTn>
                        </p:par>
                      </p:childTnLst>
                    </p:cTn>
                  </p:par>
                  <p:par>
                    <p:cTn id="122" fill="hold">
                      <p:stCondLst>
                        <p:cond delay="indefinite"/>
                      </p:stCondLst>
                      <p:childTnLst>
                        <p:par>
                          <p:cTn id="123" fill="hold">
                            <p:stCondLst>
                              <p:cond delay="0"/>
                            </p:stCondLst>
                            <p:childTnLst>
                              <p:par>
                                <p:cTn id="124" presetID="45" presetClass="entr" presetSubtype="0" fill="hold" grpId="0" nodeType="clickEffect">
                                  <p:stCondLst>
                                    <p:cond delay="0"/>
                                  </p:stCondLst>
                                  <p:childTnLst>
                                    <p:set>
                                      <p:cBhvr>
                                        <p:cTn id="125" dur="1" fill="hold">
                                          <p:stCondLst>
                                            <p:cond delay="0"/>
                                          </p:stCondLst>
                                        </p:cTn>
                                        <p:tgtEl>
                                          <p:spTgt spid="36"/>
                                        </p:tgtEl>
                                        <p:attrNameLst>
                                          <p:attrName>style.visibility</p:attrName>
                                        </p:attrNameLst>
                                      </p:cBhvr>
                                      <p:to>
                                        <p:strVal val="visible"/>
                                      </p:to>
                                    </p:set>
                                    <p:animEffect transition="in" filter="fade">
                                      <p:cBhvr>
                                        <p:cTn id="126" dur="500"/>
                                        <p:tgtEl>
                                          <p:spTgt spid="36"/>
                                        </p:tgtEl>
                                      </p:cBhvr>
                                    </p:animEffect>
                                    <p:anim calcmode="lin" valueType="num">
                                      <p:cBhvr>
                                        <p:cTn id="127" dur="500" fill="hold"/>
                                        <p:tgtEl>
                                          <p:spTgt spid="36"/>
                                        </p:tgtEl>
                                        <p:attrNameLst>
                                          <p:attrName>ppt_w</p:attrName>
                                        </p:attrNameLst>
                                      </p:cBhvr>
                                      <p:tavLst>
                                        <p:tav tm="0" fmla="#ppt_w*sin(2.5*pi*$)">
                                          <p:val>
                                            <p:fltVal val="0"/>
                                          </p:val>
                                        </p:tav>
                                        <p:tav tm="100000">
                                          <p:val>
                                            <p:fltVal val="1"/>
                                          </p:val>
                                        </p:tav>
                                      </p:tavLst>
                                    </p:anim>
                                    <p:anim calcmode="lin" valueType="num">
                                      <p:cBhvr>
                                        <p:cTn id="128" dur="500" fill="hold"/>
                                        <p:tgtEl>
                                          <p:spTgt spid="3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9" grpId="0" animBg="1"/>
      <p:bldP spid="31" grpId="0" animBg="1"/>
      <p:bldP spid="34" grpId="0" animBg="1"/>
      <p:bldP spid="22" grpId="0" animBg="1"/>
      <p:bldP spid="26" grpId="0" animBg="1"/>
      <p:bldP spid="27" grpId="0" animBg="1"/>
      <p:bldP spid="28" grpId="0" animBg="1"/>
      <p:bldP spid="29" grpId="0" animBg="1"/>
      <p:bldP spid="30" grpId="0" animBg="1"/>
      <p:bldP spid="33" grpId="0" animBg="1"/>
      <p:bldP spid="35" grpId="0" animBg="1"/>
      <p:bldP spid="3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pt-PT" b="1" i="1">
                <a:solidFill>
                  <a:srgbClr val="00B050"/>
                </a:solidFill>
              </a:rPr>
              <a:t>a </a:t>
            </a:r>
            <a:r>
              <a:rPr lang="pt-PT" b="1" i="1" smtClean="0">
                <a:solidFill>
                  <a:srgbClr val="00B050"/>
                </a:solidFill>
              </a:rPr>
              <a:t>5ª   fase: </a:t>
            </a:r>
            <a:r>
              <a:rPr lang="pt-PT" b="1" smtClean="0">
                <a:solidFill>
                  <a:srgbClr val="FF0000"/>
                </a:solidFill>
              </a:rPr>
              <a:t>método dedutivo – conclusões</a:t>
            </a:r>
            <a:endParaRPr lang="cs-CZ">
              <a:solidFill>
                <a:srgbClr val="FF0000"/>
              </a:solidFill>
            </a:endParaRPr>
          </a:p>
        </p:txBody>
      </p:sp>
      <p:sp>
        <p:nvSpPr>
          <p:cNvPr id="3" name="Zástupný symbol pro obsah 2"/>
          <p:cNvSpPr>
            <a:spLocks noGrp="1"/>
          </p:cNvSpPr>
          <p:nvPr>
            <p:ph idx="1"/>
          </p:nvPr>
        </p:nvSpPr>
        <p:spPr/>
        <p:txBody>
          <a:bodyPr/>
          <a:lstStyle/>
          <a:p>
            <a:pPr marL="0" indent="0" algn="just">
              <a:buNone/>
            </a:pPr>
            <a:endParaRPr lang="pt-PT" b="1" smtClean="0"/>
          </a:p>
          <a:p>
            <a:pPr marL="0" indent="0" algn="just">
              <a:buNone/>
            </a:pPr>
            <a:r>
              <a:rPr lang="pt-PT" b="1" smtClean="0"/>
              <a:t>Método </a:t>
            </a:r>
            <a:r>
              <a:rPr lang="pt-PT" b="1"/>
              <a:t>dedutivo</a:t>
            </a:r>
            <a:r>
              <a:rPr lang="pt-PT"/>
              <a:t> é a modalidade de </a:t>
            </a:r>
            <a:r>
              <a:rPr lang="pt-PT" smtClean="0"/>
              <a:t>raciocínio lógico que </a:t>
            </a:r>
            <a:r>
              <a:rPr lang="pt-PT"/>
              <a:t>faz uso da </a:t>
            </a:r>
            <a:r>
              <a:rPr lang="pt-PT" smtClean="0"/>
              <a:t>dedução para </a:t>
            </a:r>
            <a:r>
              <a:rPr lang="pt-PT"/>
              <a:t>obter uma conclusão a respeito de determinada(s) </a:t>
            </a:r>
            <a:r>
              <a:rPr lang="pt-PT" smtClean="0"/>
              <a:t>premissa(s</a:t>
            </a:r>
            <a:r>
              <a:rPr lang="pt-PT"/>
              <a:t>).</a:t>
            </a:r>
            <a:endParaRPr lang="cs-CZ"/>
          </a:p>
        </p:txBody>
      </p:sp>
    </p:spTree>
    <p:extLst>
      <p:ext uri="{BB962C8B-B14F-4D97-AF65-F5344CB8AC3E}">
        <p14:creationId xmlns:p14="http://schemas.microsoft.com/office/powerpoint/2010/main" val="389308859"/>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2501</TotalTime>
  <Words>4617</Words>
  <Application>Microsoft Office PowerPoint</Application>
  <PresentationFormat>Předvádění na obrazovce (4:3)</PresentationFormat>
  <Paragraphs>1038</Paragraphs>
  <Slides>64</Slides>
  <Notes>0</Notes>
  <HiddenSlides>0</HiddenSlides>
  <MMClips>0</MMClips>
  <ScaleCrop>false</ScaleCrop>
  <HeadingPairs>
    <vt:vector size="4" baseType="variant">
      <vt:variant>
        <vt:lpstr>Motiv</vt:lpstr>
      </vt:variant>
      <vt:variant>
        <vt:i4>1</vt:i4>
      </vt:variant>
      <vt:variant>
        <vt:lpstr>Nadpisy snímků</vt:lpstr>
      </vt:variant>
      <vt:variant>
        <vt:i4>64</vt:i4>
      </vt:variant>
    </vt:vector>
  </HeadingPairs>
  <TitlesOfParts>
    <vt:vector size="65" baseType="lpstr">
      <vt:lpstr>Motiv systému Office</vt:lpstr>
      <vt:lpstr> Aspetos Semânticos de uma Frase (variabilidade temporal e aspetual dos nomes dos dias da semana)</vt:lpstr>
      <vt:lpstr>a 1ª  fase: empirismo </vt:lpstr>
      <vt:lpstr>a 2ª fase:  método indutivo</vt:lpstr>
      <vt:lpstr>empirismo e indução </vt:lpstr>
      <vt:lpstr>coleção de premissas</vt:lpstr>
      <vt:lpstr>a 3ª fase: agrupamento</vt:lpstr>
      <vt:lpstr>a 3ª fase: resultado do agrupamento</vt:lpstr>
      <vt:lpstr>a 4ª   fase: hierarquização textual</vt:lpstr>
      <vt:lpstr>a 5ª   fase: método dedutivo – conclusões</vt:lpstr>
      <vt:lpstr>a 5ª   fase: conclusão - dedução  método dedutivo</vt:lpstr>
      <vt:lpstr>a 6ª  fase: introdução </vt:lpstr>
      <vt:lpstr>a 1ª fase: nomes dos dias da semana</vt:lpstr>
      <vt:lpstr>a 2ª fase:  método indutivo</vt:lpstr>
      <vt:lpstr>N = nome do dia da semana</vt:lpstr>
      <vt:lpstr>N = nome do dia da semana</vt:lpstr>
      <vt:lpstr>a 3ª fase: agrupamento das ideias - interdisciplinaridade  </vt:lpstr>
      <vt:lpstr>a 4ª  fase: hierarquização     </vt:lpstr>
      <vt:lpstr>aspeto e tempo verbais</vt:lpstr>
      <vt:lpstr>aspeto e tempo verbais</vt:lpstr>
      <vt:lpstr>aspeto e tempo verbais</vt:lpstr>
      <vt:lpstr>aspeto e tempo verbais</vt:lpstr>
      <vt:lpstr>aspeto e tempo verbais</vt:lpstr>
      <vt:lpstr>aspeto e tempo verbais</vt:lpstr>
      <vt:lpstr>aspeto e tempo verbais</vt:lpstr>
      <vt:lpstr> Análise temporal  </vt:lpstr>
      <vt:lpstr>O futuro Ip</vt:lpstr>
      <vt:lpstr>O futuro Ip</vt:lpstr>
      <vt:lpstr>O futuro Ip</vt:lpstr>
      <vt:lpstr>O futuro Ip</vt:lpstr>
      <vt:lpstr>Ip - flutuação do modificador “próximo”</vt:lpstr>
      <vt:lpstr>  Sintagma preposicionado  (na próxima x-feira    versus  na x-feira próxima)  </vt:lpstr>
      <vt:lpstr>Sintagma não preposicionado  (,próxima x-feira, versus ,x-feira próxima</vt:lpstr>
      <vt:lpstr>Sintagma não preposicionado  (a próxima x-feira, versus a x-feira próxima)</vt:lpstr>
      <vt:lpstr> Sintagma preposicionado  (para a próxima x-feira versus para a x-feira próxima) </vt:lpstr>
      <vt:lpstr>  O presente  </vt:lpstr>
      <vt:lpstr>O presente</vt:lpstr>
      <vt:lpstr>O futuro Ipi e o passado Ik iminentes</vt:lpstr>
      <vt:lpstr>O futuro Ipi e o passado Ik iminentes</vt:lpstr>
      <vt:lpstr>O futuro Ipi e o passado Ik iminentes</vt:lpstr>
      <vt:lpstr>O pretérito não iminente Ij</vt:lpstr>
      <vt:lpstr> Sintagma preposicionado  (na passada x-feira versus na x-feira passada)</vt:lpstr>
      <vt:lpstr>Sintagma não preposicionado  a passada x-feira, versus ,x-feira passada,</vt:lpstr>
      <vt:lpstr> Sintagma preposicionado  (função circunstancial) </vt:lpstr>
      <vt:lpstr>Sintagma não preposicionado  ,passada x-feira versus ,x-feira passada,</vt:lpstr>
      <vt:lpstr>Análise aspetual </vt:lpstr>
      <vt:lpstr>pluralidade das ocorrências iteridade, frequência e habitualidade </vt:lpstr>
      <vt:lpstr>aspeto gnómico</vt:lpstr>
      <vt:lpstr> O papel do artigo nos sintagmas preposicionados </vt:lpstr>
      <vt:lpstr>classificador → identificador</vt:lpstr>
      <vt:lpstr> não possível nos nomes dos dias da semana </vt:lpstr>
      <vt:lpstr>divisão sintático-semântica</vt:lpstr>
      <vt:lpstr>restrição combinatória</vt:lpstr>
      <vt:lpstr>quatro diferentes construções sintagmáticas</vt:lpstr>
      <vt:lpstr>depois de + N versus depois de + Det +N</vt:lpstr>
      <vt:lpstr>estudo quantitativo</vt:lpstr>
      <vt:lpstr>artigo presente</vt:lpstr>
      <vt:lpstr>artigo ausente</vt:lpstr>
      <vt:lpstr>conclusões – deduções </vt:lpstr>
      <vt:lpstr>conclusões - deduções</vt:lpstr>
      <vt:lpstr>introdução</vt:lpstr>
      <vt:lpstr>enquadramento metodológico</vt:lpstr>
      <vt:lpstr>enquadramento metodológico</vt:lpstr>
      <vt:lpstr>bibliografia</vt:lpstr>
      <vt:lpstr>bibliografia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Seminário Interdisciplinar</dc:title>
  <dc:creator>Iva Svobodová</dc:creator>
  <cp:lastModifiedBy>Iva Svobodová</cp:lastModifiedBy>
  <cp:revision>57</cp:revision>
  <dcterms:created xsi:type="dcterms:W3CDTF">2015-05-25T06:57:25Z</dcterms:created>
  <dcterms:modified xsi:type="dcterms:W3CDTF">2015-06-01T06:32:21Z</dcterms:modified>
</cp:coreProperties>
</file>