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08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83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636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92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48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0618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71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328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26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598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3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9FDA-8580-42F2-B82A-7845FEEC616C}" type="datetimeFigureOut">
              <a:rPr lang="cs-CZ" smtClean="0"/>
              <a:t>25.2.2015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2FBF9-6D81-47A3-8CFF-FEC56CBD80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5893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Překladatelství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 oblasti skandinávské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534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Shromáždění recenzí ke skandinávskému autorovi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Projít nejméně dva literární časopisy nebo kulturní týdeníky – uvést, co jste prošli a s jakým výsledkem (doporučuje se pracovat v knihovně, internetové archívy negarantují úplnost)</a:t>
            </a:r>
          </a:p>
          <a:p>
            <a:r>
              <a:rPr lang="cs-CZ" dirty="0" smtClean="0"/>
              <a:t>K recenzi připojit nejméně 100 slov o obsahu </a:t>
            </a:r>
            <a:r>
              <a:rPr lang="cs-CZ" smtClean="0"/>
              <a:t>a zaměření.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025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dirty="0" err="1" smtClean="0">
                <a:solidFill>
                  <a:srgbClr val="FF0000"/>
                </a:solidFill>
              </a:rPr>
              <a:t>Habent</a:t>
            </a:r>
            <a:r>
              <a:rPr lang="cs-CZ" dirty="0" smtClean="0">
                <a:solidFill>
                  <a:srgbClr val="FF0000"/>
                </a:solidFill>
              </a:rPr>
              <a:t> sua fata </a:t>
            </a:r>
            <a:r>
              <a:rPr lang="cs-CZ" dirty="0" err="1" smtClean="0">
                <a:solidFill>
                  <a:srgbClr val="FF0000"/>
                </a:solidFill>
              </a:rPr>
              <a:t>libelli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Pro </a:t>
            </a:r>
            <a:r>
              <a:rPr lang="cs-CZ" sz="3600" dirty="0" err="1" smtClean="0">
                <a:solidFill>
                  <a:schemeClr val="tx1"/>
                </a:solidFill>
              </a:rPr>
              <a:t>captu</a:t>
            </a:r>
            <a:r>
              <a:rPr lang="cs-CZ" sz="3600" dirty="0" smtClean="0">
                <a:solidFill>
                  <a:schemeClr val="tx1"/>
                </a:solidFill>
              </a:rPr>
              <a:t> </a:t>
            </a:r>
            <a:r>
              <a:rPr lang="cs-CZ" sz="3600" dirty="0" err="1" smtClean="0">
                <a:solidFill>
                  <a:schemeClr val="tx1"/>
                </a:solidFill>
              </a:rPr>
              <a:t>lectoris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73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Tematické okruhy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Knihy</a:t>
            </a:r>
          </a:p>
          <a:p>
            <a:r>
              <a:rPr lang="cs-CZ" dirty="0" smtClean="0"/>
              <a:t>Překlady</a:t>
            </a:r>
          </a:p>
          <a:p>
            <a:r>
              <a:rPr lang="cs-CZ" dirty="0" smtClean="0"/>
              <a:t>Překladatel</a:t>
            </a:r>
          </a:p>
          <a:p>
            <a:r>
              <a:rPr lang="cs-CZ" dirty="0" smtClean="0"/>
              <a:t>Čtenář</a:t>
            </a:r>
          </a:p>
          <a:p>
            <a:r>
              <a:rPr lang="cs-CZ" dirty="0" smtClean="0"/>
              <a:t>Recepce</a:t>
            </a:r>
          </a:p>
          <a:p>
            <a:r>
              <a:rPr lang="cs-CZ" dirty="0" smtClean="0"/>
              <a:t>Dějiny </a:t>
            </a:r>
            <a:r>
              <a:rPr lang="cs-CZ" dirty="0" smtClean="0"/>
              <a:t>kultury</a:t>
            </a:r>
          </a:p>
          <a:p>
            <a:r>
              <a:rPr lang="cs-CZ" dirty="0" smtClean="0"/>
              <a:t>Vzájemný vliv, výměna kulturních hodnot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161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zdroje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LEVÝ, Jiří. </a:t>
            </a:r>
            <a:r>
              <a:rPr lang="cs-CZ" i="1" dirty="0" smtClean="0"/>
              <a:t>Umění překladu</a:t>
            </a:r>
            <a:r>
              <a:rPr lang="cs-CZ" dirty="0" smtClean="0"/>
              <a:t>.</a:t>
            </a:r>
          </a:p>
          <a:p>
            <a:r>
              <a:rPr lang="cs-CZ" dirty="0" smtClean="0"/>
              <a:t>ECO, Umberto. </a:t>
            </a:r>
            <a:r>
              <a:rPr lang="cs-CZ" i="1" dirty="0" err="1" smtClean="0"/>
              <a:t>Lector</a:t>
            </a:r>
            <a:r>
              <a:rPr lang="cs-CZ" i="1" dirty="0" smtClean="0"/>
              <a:t> i </a:t>
            </a:r>
            <a:r>
              <a:rPr lang="cs-CZ" i="1" dirty="0" err="1" smtClean="0"/>
              <a:t>fabula</a:t>
            </a:r>
            <a:r>
              <a:rPr lang="cs-CZ" i="1" dirty="0" smtClean="0"/>
              <a:t> : Role čtenáře aneb Interpretační kooperace v narativních textech.</a:t>
            </a:r>
          </a:p>
          <a:p>
            <a:r>
              <a:rPr lang="cs-CZ" dirty="0" smtClean="0"/>
              <a:t>KNITTLOVÁ Dagmar a kol. </a:t>
            </a:r>
            <a:r>
              <a:rPr lang="cs-CZ" i="1" dirty="0" smtClean="0"/>
              <a:t>Překlad a překládání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FIŠER, Zbyněk. </a:t>
            </a:r>
            <a:r>
              <a:rPr lang="cs-CZ" i="1" dirty="0" smtClean="0"/>
              <a:t>Překlad jako kreativní proces : Teorie a praxe funkcionalistického překládání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755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Literární zdroje - Skandinávie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JUŘÍČKOVÁ, Miluše. </a:t>
            </a:r>
            <a:r>
              <a:rPr lang="cs-CZ" i="1" dirty="0" smtClean="0"/>
              <a:t>Dva horizonty : </a:t>
            </a:r>
            <a:r>
              <a:rPr lang="cs-CZ" i="1" dirty="0" err="1" smtClean="0"/>
              <a:t>Sigrid</a:t>
            </a:r>
            <a:r>
              <a:rPr lang="cs-CZ" i="1" dirty="0" smtClean="0"/>
              <a:t> </a:t>
            </a:r>
            <a:r>
              <a:rPr lang="cs-CZ" i="1" dirty="0" err="1" smtClean="0"/>
              <a:t>Undsetová</a:t>
            </a:r>
            <a:r>
              <a:rPr lang="cs-CZ" i="1" dirty="0" smtClean="0"/>
              <a:t> a česká recepce</a:t>
            </a:r>
            <a:r>
              <a:rPr lang="cs-CZ" dirty="0" smtClean="0"/>
              <a:t>. Brno : Masarykova univerzita 2011, 212 s.</a:t>
            </a:r>
          </a:p>
          <a:p>
            <a:r>
              <a:rPr lang="cs-CZ" dirty="0" smtClean="0"/>
              <a:t>ŽITNÝ, Milan. </a:t>
            </a:r>
            <a:r>
              <a:rPr lang="cs-CZ" i="1" dirty="0" smtClean="0"/>
              <a:t>Severské </a:t>
            </a:r>
            <a:r>
              <a:rPr lang="cs-CZ" i="1" dirty="0" err="1" smtClean="0"/>
              <a:t>literatúry</a:t>
            </a:r>
            <a:r>
              <a:rPr lang="cs-CZ" i="1" dirty="0" smtClean="0"/>
              <a:t> v </a:t>
            </a:r>
            <a:r>
              <a:rPr lang="cs-CZ" i="1" dirty="0" err="1" smtClean="0"/>
              <a:t>slovenskej</a:t>
            </a:r>
            <a:r>
              <a:rPr lang="cs-CZ" i="1" dirty="0" smtClean="0"/>
              <a:t> </a:t>
            </a:r>
            <a:r>
              <a:rPr lang="cs-CZ" i="1" dirty="0" err="1" smtClean="0"/>
              <a:t>kultúre</a:t>
            </a:r>
            <a:r>
              <a:rPr lang="cs-CZ" i="1" dirty="0" smtClean="0"/>
              <a:t>.</a:t>
            </a:r>
            <a:r>
              <a:rPr lang="cs-CZ" dirty="0" smtClean="0"/>
              <a:t> Bratislava : SAV, SAP 2012, 248 s.</a:t>
            </a:r>
          </a:p>
          <a:p>
            <a:r>
              <a:rPr lang="cs-CZ" dirty="0" smtClean="0"/>
              <a:t>ŽITNÝ, Milan. </a:t>
            </a:r>
            <a:r>
              <a:rPr lang="cs-CZ" i="1" dirty="0" err="1" smtClean="0"/>
              <a:t>Súradnice</a:t>
            </a:r>
            <a:r>
              <a:rPr lang="cs-CZ" i="1" dirty="0" smtClean="0"/>
              <a:t> severských </a:t>
            </a:r>
            <a:r>
              <a:rPr lang="cs-CZ" i="1" dirty="0" err="1" smtClean="0"/>
              <a:t>literatúr</a:t>
            </a:r>
            <a:r>
              <a:rPr lang="cs-CZ" i="1" dirty="0" smtClean="0"/>
              <a:t> : </a:t>
            </a:r>
            <a:r>
              <a:rPr lang="cs-CZ" i="1" dirty="0" err="1" smtClean="0"/>
              <a:t>konštituovanie</a:t>
            </a:r>
            <a:r>
              <a:rPr lang="cs-CZ" i="1" dirty="0" smtClean="0"/>
              <a:t> severských </a:t>
            </a:r>
            <a:r>
              <a:rPr lang="cs-CZ" i="1" dirty="0" err="1" smtClean="0"/>
              <a:t>literatúr</a:t>
            </a:r>
            <a:r>
              <a:rPr lang="cs-CZ" i="1" dirty="0" smtClean="0"/>
              <a:t>, </a:t>
            </a:r>
            <a:r>
              <a:rPr lang="cs-CZ" i="1" dirty="0" err="1" smtClean="0"/>
              <a:t>ich</a:t>
            </a:r>
            <a:r>
              <a:rPr lang="cs-CZ" i="1" dirty="0" smtClean="0"/>
              <a:t> </a:t>
            </a:r>
            <a:r>
              <a:rPr lang="cs-CZ" i="1" dirty="0" err="1" smtClean="0"/>
              <a:t>medziliterárne</a:t>
            </a:r>
            <a:r>
              <a:rPr lang="cs-CZ" i="1" dirty="0" smtClean="0"/>
              <a:t> </a:t>
            </a:r>
            <a:r>
              <a:rPr lang="cs-CZ" i="1" dirty="0" err="1" smtClean="0"/>
              <a:t>súvislosti</a:t>
            </a:r>
            <a:r>
              <a:rPr lang="cs-CZ" i="1" dirty="0" smtClean="0"/>
              <a:t> a slovenská </a:t>
            </a:r>
            <a:r>
              <a:rPr lang="cs-CZ" i="1" dirty="0" err="1" smtClean="0"/>
              <a:t>recepcia</a:t>
            </a:r>
            <a:r>
              <a:rPr lang="cs-CZ" dirty="0" smtClean="0"/>
              <a:t>. Bratislava: SAV, SAP 2013, 264 s.</a:t>
            </a:r>
          </a:p>
          <a:p>
            <a:r>
              <a:rPr lang="cs-CZ" dirty="0" smtClean="0"/>
              <a:t> VIMR, Ondřej. </a:t>
            </a:r>
            <a:r>
              <a:rPr lang="cs-CZ" i="1" dirty="0" smtClean="0"/>
              <a:t>Historie překladatele : Cesty skandinávských literatur do češtiny (1890 – 1950). </a:t>
            </a:r>
            <a:r>
              <a:rPr lang="cs-CZ" dirty="0" smtClean="0"/>
              <a:t>Příbram : </a:t>
            </a:r>
            <a:r>
              <a:rPr lang="cs-CZ" dirty="0" err="1" smtClean="0"/>
              <a:t>Pistorius</a:t>
            </a:r>
            <a:r>
              <a:rPr lang="cs-CZ" dirty="0" smtClean="0"/>
              <a:t> </a:t>
            </a:r>
            <a:r>
              <a:rPr lang="en-US" dirty="0" smtClean="0"/>
              <a:t>&amp; </a:t>
            </a:r>
            <a:r>
              <a:rPr lang="cs-CZ" dirty="0" smtClean="0"/>
              <a:t>Olšanská 2014, 208 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2559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konání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25/2</a:t>
            </a:r>
          </a:p>
          <a:p>
            <a:r>
              <a:rPr lang="cs-CZ" dirty="0" smtClean="0"/>
              <a:t>4/3</a:t>
            </a:r>
          </a:p>
          <a:p>
            <a:r>
              <a:rPr lang="cs-CZ" dirty="0" smtClean="0"/>
              <a:t>11/3  Ondřej </a:t>
            </a:r>
            <a:r>
              <a:rPr lang="cs-CZ" dirty="0" err="1" smtClean="0"/>
              <a:t>Vimr</a:t>
            </a:r>
            <a:r>
              <a:rPr lang="cs-CZ" dirty="0" smtClean="0"/>
              <a:t>, Praha</a:t>
            </a:r>
          </a:p>
          <a:p>
            <a:r>
              <a:rPr lang="cs-CZ" dirty="0" smtClean="0"/>
              <a:t>18/3</a:t>
            </a:r>
          </a:p>
          <a:p>
            <a:r>
              <a:rPr lang="cs-CZ" dirty="0" smtClean="0"/>
              <a:t>25/3 Anne Marie </a:t>
            </a:r>
            <a:r>
              <a:rPr lang="cs-CZ" dirty="0" err="1" smtClean="0"/>
              <a:t>Rekdal</a:t>
            </a:r>
            <a:r>
              <a:rPr lang="cs-CZ" dirty="0" smtClean="0"/>
              <a:t>: Ibsen</a:t>
            </a:r>
          </a:p>
          <a:p>
            <a:r>
              <a:rPr lang="cs-CZ" dirty="0" smtClean="0"/>
              <a:t>1/4</a:t>
            </a:r>
          </a:p>
          <a:p>
            <a:r>
              <a:rPr lang="cs-CZ" dirty="0" smtClean="0"/>
              <a:t>8/4 Katarína Motyková, Bratislava</a:t>
            </a:r>
          </a:p>
          <a:p>
            <a:r>
              <a:rPr lang="cs-CZ" dirty="0" smtClean="0"/>
              <a:t>15/4 se nekoná</a:t>
            </a:r>
          </a:p>
          <a:p>
            <a:r>
              <a:rPr lang="cs-CZ" dirty="0" smtClean="0"/>
              <a:t>22/4 Ivo de </a:t>
            </a:r>
            <a:r>
              <a:rPr lang="cs-CZ" dirty="0" err="1" smtClean="0"/>
              <a:t>Figureiro</a:t>
            </a:r>
            <a:r>
              <a:rPr lang="cs-CZ" dirty="0" smtClean="0"/>
              <a:t>: Ibsen (hodina 14.10)</a:t>
            </a:r>
          </a:p>
          <a:p>
            <a:r>
              <a:rPr lang="cs-CZ" dirty="0" smtClean="0"/>
              <a:t>6/5 závěrečná hodina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109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Získat přehled o </a:t>
            </a:r>
            <a:r>
              <a:rPr lang="cs-CZ" dirty="0" err="1" smtClean="0"/>
              <a:t>meziliterárních</a:t>
            </a:r>
            <a:r>
              <a:rPr lang="cs-CZ" dirty="0" smtClean="0"/>
              <a:t> kontaktech se skandinávskými zeměmi na úrovni </a:t>
            </a:r>
            <a:r>
              <a:rPr lang="cs-CZ" dirty="0" smtClean="0"/>
              <a:t>recepce (historie vlastní kultury), příp. osobnosti překladatele.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091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Zadání, požadavky na ukončení předmětu: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Studenti zpracovávají bibliografii překladu (českého nebo slovenského) vybraného autora</a:t>
            </a:r>
            <a:r>
              <a:rPr lang="nb-NO" dirty="0" smtClean="0"/>
              <a:t> </a:t>
            </a:r>
            <a:r>
              <a:rPr lang="cs-CZ" dirty="0" smtClean="0"/>
              <a:t>z období po roce 1970: všechna vydání knižní i </a:t>
            </a:r>
            <a:r>
              <a:rPr lang="cs-CZ" dirty="0" smtClean="0"/>
              <a:t>v antologiích s ukázkami nebo povídkami, případně v časopisech, </a:t>
            </a:r>
            <a:r>
              <a:rPr lang="cs-CZ" dirty="0" smtClean="0"/>
              <a:t>včetně </a:t>
            </a:r>
            <a:r>
              <a:rPr lang="cs-CZ" dirty="0" smtClean="0"/>
              <a:t>nejméně dvou recenzí.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21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Podmínka: autor musí mít více než 3 bibliografické položky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Jo </a:t>
            </a:r>
            <a:r>
              <a:rPr lang="cs-CZ" dirty="0" err="1"/>
              <a:t>Nesb</a:t>
            </a:r>
            <a:r>
              <a:rPr lang="nb-NO" dirty="0"/>
              <a:t>ø, Stieg Larsson, Adler Olsen...</a:t>
            </a:r>
            <a:endParaRPr lang="cs-CZ" dirty="0"/>
          </a:p>
          <a:p>
            <a:r>
              <a:rPr lang="cs-CZ" dirty="0" err="1"/>
              <a:t>P.O.Enquist</a:t>
            </a:r>
            <a:r>
              <a:rPr lang="cs-CZ" dirty="0"/>
              <a:t>, </a:t>
            </a:r>
            <a:r>
              <a:rPr lang="cs-CZ" dirty="0" err="1"/>
              <a:t>Torgny</a:t>
            </a:r>
            <a:r>
              <a:rPr lang="cs-CZ" dirty="0"/>
              <a:t> </a:t>
            </a:r>
            <a:r>
              <a:rPr lang="cs-CZ" dirty="0" err="1"/>
              <a:t>Lindgren</a:t>
            </a:r>
            <a:r>
              <a:rPr lang="cs-CZ" dirty="0"/>
              <a:t>…</a:t>
            </a:r>
          </a:p>
          <a:p>
            <a:r>
              <a:rPr lang="cs-CZ" dirty="0" err="1"/>
              <a:t>Tove</a:t>
            </a:r>
            <a:r>
              <a:rPr lang="cs-CZ" dirty="0"/>
              <a:t> </a:t>
            </a:r>
            <a:r>
              <a:rPr lang="cs-CZ" dirty="0" err="1"/>
              <a:t>Jansonová</a:t>
            </a:r>
            <a:r>
              <a:rPr lang="cs-CZ" dirty="0"/>
              <a:t>, Astrid Lindgrenová….</a:t>
            </a:r>
            <a:endParaRPr lang="nb-NO" dirty="0"/>
          </a:p>
          <a:p>
            <a:r>
              <a:rPr lang="nb-NO" dirty="0"/>
              <a:t>Lars Saabye Christensen, Jostein Gaarder</a:t>
            </a:r>
            <a:r>
              <a:rPr lang="cs-CZ" dirty="0"/>
              <a:t>, Jon </a:t>
            </a:r>
            <a:r>
              <a:rPr lang="cs-CZ" dirty="0" err="1"/>
              <a:t>Fosse</a:t>
            </a: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26933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369</Words>
  <Application>Microsoft Office PowerPoint</Application>
  <PresentationFormat>Předvádění na obrazovce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Překladatelství</vt:lpstr>
      <vt:lpstr> Habent sua fata libelli </vt:lpstr>
      <vt:lpstr>Tematické okruhy</vt:lpstr>
      <vt:lpstr>Literární zdroje - obecně</vt:lpstr>
      <vt:lpstr>Literární zdroje - Skandinávie</vt:lpstr>
      <vt:lpstr>Data konání</vt:lpstr>
      <vt:lpstr>cíle</vt:lpstr>
      <vt:lpstr>Zadání, požadavky na ukončení předmětu:</vt:lpstr>
      <vt:lpstr>Podmínka: autor musí mít více než 3 bibliografické položky</vt:lpstr>
      <vt:lpstr>Shromáždění recenzí ke skandinávskému autorovi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Překladatelství</dc:title>
  <dc:creator>user</dc:creator>
  <cp:lastModifiedBy>user</cp:lastModifiedBy>
  <cp:revision>11</cp:revision>
  <dcterms:created xsi:type="dcterms:W3CDTF">2015-02-24T18:27:25Z</dcterms:created>
  <dcterms:modified xsi:type="dcterms:W3CDTF">2015-02-25T09:22:13Z</dcterms:modified>
</cp:coreProperties>
</file>