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61" r:id="rId5"/>
    <p:sldId id="262" r:id="rId6"/>
    <p:sldId id="264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C3DF51-75C5-4437-A30E-61855DB6E244}" type="datetimeFigureOut">
              <a:rPr lang="cs-CZ" smtClean="0"/>
              <a:t>2.3.2015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C70C54-8460-4D88-BFD8-A3848254823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2111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0856E-2C80-4549-8090-99037607CF9A}" type="datetimeFigureOut">
              <a:rPr lang="cs-CZ" smtClean="0"/>
              <a:t>2.3.2015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A4A9-2810-4E6E-AE72-B9B3BE74D23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8884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0856E-2C80-4549-8090-99037607CF9A}" type="datetimeFigureOut">
              <a:rPr lang="cs-CZ" smtClean="0"/>
              <a:t>2.3.2015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A4A9-2810-4E6E-AE72-B9B3BE74D23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026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0856E-2C80-4549-8090-99037607CF9A}" type="datetimeFigureOut">
              <a:rPr lang="cs-CZ" smtClean="0"/>
              <a:t>2.3.2015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A4A9-2810-4E6E-AE72-B9B3BE74D23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0725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0856E-2C80-4549-8090-99037607CF9A}" type="datetimeFigureOut">
              <a:rPr lang="cs-CZ" smtClean="0"/>
              <a:t>2.3.2015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A4A9-2810-4E6E-AE72-B9B3BE74D23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9856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0856E-2C80-4549-8090-99037607CF9A}" type="datetimeFigureOut">
              <a:rPr lang="cs-CZ" smtClean="0"/>
              <a:t>2.3.2015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A4A9-2810-4E6E-AE72-B9B3BE74D23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5995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0856E-2C80-4549-8090-99037607CF9A}" type="datetimeFigureOut">
              <a:rPr lang="cs-CZ" smtClean="0"/>
              <a:t>2.3.2015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A4A9-2810-4E6E-AE72-B9B3BE74D23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5856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0856E-2C80-4549-8090-99037607CF9A}" type="datetimeFigureOut">
              <a:rPr lang="cs-CZ" smtClean="0"/>
              <a:t>2.3.2015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A4A9-2810-4E6E-AE72-B9B3BE74D23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0666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0856E-2C80-4549-8090-99037607CF9A}" type="datetimeFigureOut">
              <a:rPr lang="cs-CZ" smtClean="0"/>
              <a:t>2.3.2015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A4A9-2810-4E6E-AE72-B9B3BE74D23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8537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0856E-2C80-4549-8090-99037607CF9A}" type="datetimeFigureOut">
              <a:rPr lang="cs-CZ" smtClean="0"/>
              <a:t>2.3.2015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A4A9-2810-4E6E-AE72-B9B3BE74D23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8025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0856E-2C80-4549-8090-99037607CF9A}" type="datetimeFigureOut">
              <a:rPr lang="cs-CZ" smtClean="0"/>
              <a:t>2.3.2015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A4A9-2810-4E6E-AE72-B9B3BE74D23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7707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0856E-2C80-4549-8090-99037607CF9A}" type="datetimeFigureOut">
              <a:rPr lang="cs-CZ" smtClean="0"/>
              <a:t>2.3.2015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A4A9-2810-4E6E-AE72-B9B3BE74D23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0629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0856E-2C80-4549-8090-99037607CF9A}" type="datetimeFigureOut">
              <a:rPr lang="cs-CZ" smtClean="0"/>
              <a:t>2.3.2015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2A4A9-2810-4E6E-AE72-B9B3BE74D23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7203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Ukrajinské národní hnutí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Změny politické mapy Ukrajiny na konci 18. a počátkem 19. století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889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Nové uspořádání ukrajinských zemí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konec 18. a začátek 19. století byl dobou velkých politických změn a sociálních proměn</a:t>
            </a:r>
          </a:p>
          <a:p>
            <a:r>
              <a:rPr lang="cs-CZ" dirty="0" smtClean="0"/>
              <a:t>Zanikly </a:t>
            </a:r>
            <a:r>
              <a:rPr lang="cs-CZ" dirty="0"/>
              <a:t>státy, které po staletí ovlivňovaly osudy Ukrajiny </a:t>
            </a:r>
            <a:r>
              <a:rPr lang="cs-CZ" dirty="0" smtClean="0"/>
              <a:t>(Rzeczpospolita, krymský chanát) a ukrajinské země </a:t>
            </a:r>
            <a:r>
              <a:rPr lang="cs-CZ" dirty="0"/>
              <a:t>se </a:t>
            </a:r>
            <a:r>
              <a:rPr lang="cs-CZ" dirty="0" smtClean="0"/>
              <a:t>nově staly součástí státních celků Ruska a Rakouska</a:t>
            </a:r>
          </a:p>
          <a:p>
            <a:r>
              <a:rPr lang="cs-CZ" dirty="0" smtClean="0"/>
              <a:t>Habsburkové získali </a:t>
            </a:r>
            <a:r>
              <a:rPr lang="cs-CZ" dirty="0"/>
              <a:t>Halič, část </a:t>
            </a:r>
            <a:r>
              <a:rPr lang="cs-CZ" dirty="0" smtClean="0"/>
              <a:t>Volyně, část Podolí a Bukovinu</a:t>
            </a:r>
          </a:p>
          <a:p>
            <a:r>
              <a:rPr lang="cs-CZ" dirty="0" smtClean="0"/>
              <a:t>Rusko získalo pravobřežní Ukrajinu, černomořské stepi a Krym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534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Ukrajinské země v rámci Ruska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3400" dirty="0" smtClean="0"/>
              <a:t>V ruské říši </a:t>
            </a:r>
            <a:r>
              <a:rPr lang="cs-CZ" sz="3400" dirty="0"/>
              <a:t>se </a:t>
            </a:r>
            <a:r>
              <a:rPr lang="cs-CZ" sz="3400" dirty="0" smtClean="0"/>
              <a:t>ocitlo </a:t>
            </a:r>
            <a:r>
              <a:rPr lang="cs-CZ" sz="3400" dirty="0"/>
              <a:t>asi 80% </a:t>
            </a:r>
            <a:r>
              <a:rPr lang="cs-CZ" sz="3400" dirty="0" smtClean="0"/>
              <a:t>ukrajinského etnického </a:t>
            </a:r>
            <a:r>
              <a:rPr lang="cs-CZ" sz="3400" dirty="0"/>
              <a:t>území</a:t>
            </a:r>
          </a:p>
          <a:p>
            <a:r>
              <a:rPr lang="cs-CZ" sz="3400" dirty="0" smtClean="0"/>
              <a:t>Levobřežní Ukrajina měla největší podíl Ukrajinců v obyvatelstvu (95%)</a:t>
            </a:r>
          </a:p>
          <a:p>
            <a:r>
              <a:rPr lang="cs-CZ" sz="3400" dirty="0" smtClean="0"/>
              <a:t>Nová teritoria na jihu, kolonizace, růst počtu obyvatel (z 8,7 </a:t>
            </a:r>
            <a:r>
              <a:rPr lang="cs-CZ" sz="3400" dirty="0"/>
              <a:t>mil. o</a:t>
            </a:r>
            <a:r>
              <a:rPr lang="cs-CZ" sz="3400" dirty="0" smtClean="0"/>
              <a:t>byvatel v roce 1811 na 22,4 </a:t>
            </a:r>
            <a:r>
              <a:rPr lang="cs-CZ" sz="3400" dirty="0"/>
              <a:t>mil</a:t>
            </a:r>
            <a:r>
              <a:rPr lang="cs-CZ" sz="3400" dirty="0" smtClean="0"/>
              <a:t>.</a:t>
            </a:r>
            <a:r>
              <a:rPr lang="cs-CZ" sz="3400" dirty="0"/>
              <a:t> v roce </a:t>
            </a:r>
            <a:r>
              <a:rPr lang="cs-CZ" sz="3400" dirty="0" smtClean="0"/>
              <a:t>1897) </a:t>
            </a:r>
          </a:p>
          <a:p>
            <a:r>
              <a:rPr lang="cs-CZ" sz="3400" dirty="0" smtClean="0"/>
              <a:t>Ukrajinci byli v drtivé většině rolníci, vesměs znevolnění (procento nevolníků bylo nejvyšší na </a:t>
            </a:r>
            <a:r>
              <a:rPr lang="cs-CZ" sz="3400" dirty="0" err="1" smtClean="0"/>
              <a:t>Pravobřeží</a:t>
            </a:r>
            <a:r>
              <a:rPr lang="cs-CZ" sz="3400" dirty="0" smtClean="0"/>
              <a:t>, méně jich bylo na </a:t>
            </a:r>
            <a:r>
              <a:rPr lang="cs-CZ" sz="3400" dirty="0" err="1" smtClean="0"/>
              <a:t>Levobřeží</a:t>
            </a:r>
            <a:r>
              <a:rPr lang="cs-CZ" sz="3400" dirty="0" smtClean="0"/>
              <a:t> a </a:t>
            </a:r>
            <a:r>
              <a:rPr lang="cs-CZ" sz="3400" dirty="0" err="1" smtClean="0"/>
              <a:t>Slobidské</a:t>
            </a:r>
            <a:r>
              <a:rPr lang="cs-CZ" sz="3400" dirty="0" smtClean="0"/>
              <a:t> Ukrajině)</a:t>
            </a:r>
          </a:p>
          <a:p>
            <a:r>
              <a:rPr lang="cs-CZ" sz="3400" dirty="0" smtClean="0"/>
              <a:t>Náboženství Ukrajinců: pravoslaví</a:t>
            </a:r>
          </a:p>
          <a:p>
            <a:r>
              <a:rPr lang="cs-CZ" sz="3400" dirty="0" smtClean="0"/>
              <a:t>Vyšší sociální vrstvy měly ruský charakter (hl. ve městech a na jihu Ukrajiny)</a:t>
            </a:r>
          </a:p>
          <a:p>
            <a:r>
              <a:rPr lang="cs-CZ" sz="3400" dirty="0" smtClean="0"/>
              <a:t>Největší etnickou pestrost nabízel jih Ukrajiny (</a:t>
            </a:r>
            <a:r>
              <a:rPr lang="cs-CZ" sz="3400" dirty="0" err="1" smtClean="0"/>
              <a:t>Novorosija</a:t>
            </a:r>
            <a:r>
              <a:rPr lang="cs-CZ" sz="3400" dirty="0" smtClean="0"/>
              <a:t>)</a:t>
            </a:r>
          </a:p>
          <a:p>
            <a:r>
              <a:rPr lang="cs-CZ" sz="3400" dirty="0" smtClean="0"/>
              <a:t>Na </a:t>
            </a:r>
            <a:r>
              <a:rPr lang="cs-CZ" sz="3400" dirty="0" err="1" smtClean="0"/>
              <a:t>Pravobřeží</a:t>
            </a:r>
            <a:r>
              <a:rPr lang="cs-CZ" sz="3400" dirty="0" smtClean="0"/>
              <a:t> početná polská a židovská menšina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292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Ukrajinské země v </a:t>
            </a:r>
            <a:r>
              <a:rPr lang="cs-CZ" sz="3600" dirty="0"/>
              <a:t>rámci </a:t>
            </a:r>
            <a:r>
              <a:rPr lang="cs-CZ" sz="3600" dirty="0" smtClean="0"/>
              <a:t>Rakouska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Podobně jako v ruské části Ukrajiny se i zde kryly etnické rozdíly se sociálními. Ukrajinským rolníkům, tvořícím většinu obyvatelstva, vládla v Haliči polská šlechta, v Bukovině rumunští bojaři a v Zakarpatí uherští páni.</a:t>
            </a:r>
          </a:p>
          <a:p>
            <a:r>
              <a:rPr lang="cs-CZ" dirty="0" smtClean="0"/>
              <a:t>Na rozdíl od ruské části se zde začíná vytvářet úzká vrstva domácí („rusínské“) inteligence (především duchovní, později i světské)</a:t>
            </a:r>
          </a:p>
          <a:p>
            <a:r>
              <a:rPr lang="cs-CZ" dirty="0" smtClean="0"/>
              <a:t>Etnické složení Haliče: 40% Poláci, 40% Ukrajinci, 10% Židé</a:t>
            </a:r>
          </a:p>
          <a:p>
            <a:r>
              <a:rPr lang="cs-CZ" dirty="0" smtClean="0"/>
              <a:t>Náboženství Ukrajinců: řeckokatolické (v Bukovině převažovalo pravoslaví)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483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integrace ukrajinských území do ruské a habsburské říše</a:t>
            </a:r>
            <a:r>
              <a:rPr lang="cs-CZ" sz="3600" dirty="0" smtClean="0"/>
              <a:t>: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Levobřežní Ukrajina – někdejší </a:t>
            </a:r>
            <a:r>
              <a:rPr lang="cs-CZ" sz="2400" dirty="0" err="1" smtClean="0"/>
              <a:t>Hetmanščyna</a:t>
            </a:r>
            <a:r>
              <a:rPr lang="cs-CZ" sz="2400" dirty="0" smtClean="0"/>
              <a:t> – postupně ke konci 18. století ztrácela svou autonomii, byla rozdělena na tři části, podléhající tzv. maloruské generální gubernii a nakonec ve 30. letech na jejím území vznikly gubernie Poltavská a </a:t>
            </a:r>
            <a:r>
              <a:rPr lang="cs-CZ" sz="2400" dirty="0" err="1" smtClean="0"/>
              <a:t>Černigovská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Podobně přišla o autonomii i </a:t>
            </a:r>
            <a:r>
              <a:rPr lang="cs-CZ" sz="2400" dirty="0" err="1" smtClean="0"/>
              <a:t>Slobidská</a:t>
            </a:r>
            <a:r>
              <a:rPr lang="cs-CZ" sz="2400" dirty="0" smtClean="0"/>
              <a:t> Ukrajina, nahradila ji gubernie </a:t>
            </a:r>
            <a:r>
              <a:rPr lang="cs-CZ" sz="2400" dirty="0" err="1" smtClean="0"/>
              <a:t>Slobidsko</a:t>
            </a:r>
            <a:r>
              <a:rPr lang="cs-CZ" sz="2400" dirty="0" smtClean="0"/>
              <a:t>-Ukrajinská, od 30. let Charkovská.</a:t>
            </a:r>
          </a:p>
          <a:p>
            <a:r>
              <a:rPr lang="cs-CZ" sz="2400" dirty="0" smtClean="0"/>
              <a:t>Integrace </a:t>
            </a:r>
            <a:r>
              <a:rPr lang="cs-CZ" sz="2400" dirty="0"/>
              <a:t>pravobřežní </a:t>
            </a:r>
            <a:r>
              <a:rPr lang="cs-CZ" sz="2400" dirty="0" smtClean="0"/>
              <a:t>Ukrajiny do </a:t>
            </a:r>
            <a:r>
              <a:rPr lang="cs-CZ" sz="2400" dirty="0"/>
              <a:t>ruské říše byla dlouho velmi </a:t>
            </a:r>
            <a:r>
              <a:rPr lang="cs-CZ" sz="2400" dirty="0" smtClean="0"/>
              <a:t>slabá. </a:t>
            </a:r>
            <a:r>
              <a:rPr lang="cs-CZ" sz="2400" dirty="0"/>
              <a:t>U</a:t>
            </a:r>
            <a:r>
              <a:rPr lang="cs-CZ" sz="2400" dirty="0" smtClean="0"/>
              <a:t>držel </a:t>
            </a:r>
            <a:r>
              <a:rPr lang="cs-CZ" sz="2400" dirty="0"/>
              <a:t>se tu polský politický a kulturní </a:t>
            </a:r>
            <a:r>
              <a:rPr lang="cs-CZ" sz="2400" dirty="0" smtClean="0"/>
              <a:t>vliv. Teprve po porážce polského povstání se integrace urychlila - vznik „jihozápadního kraje“.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2037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integrace ukrajinských území do ruské a habsburské říše: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Zatímco ukrajinské země v ruské říši podléhaly mocenskému centru v Petrohradě, západoukrajinská území spadala do různých administrativních jednotek</a:t>
            </a:r>
            <a:r>
              <a:rPr lang="cs-CZ" sz="2800" dirty="0" smtClean="0"/>
              <a:t>.</a:t>
            </a:r>
          </a:p>
          <a:p>
            <a:r>
              <a:rPr lang="cs-CZ" sz="2800" dirty="0"/>
              <a:t>Zakarpatí (Podkarpatská Rus) se fakticky spravovala z Budapešti, Halič se chápala jako část zemí habsburského dědictví, takže spadala přímo pod Vídeň, Bukovina byla střídavě samostatná či součástí H</a:t>
            </a:r>
            <a:r>
              <a:rPr lang="cs-CZ" sz="2800" dirty="0" smtClean="0"/>
              <a:t>aliče</a:t>
            </a:r>
            <a:r>
              <a:rPr lang="cs-CZ" sz="2800" dirty="0"/>
              <a:t>. </a:t>
            </a:r>
            <a:r>
              <a:rPr lang="cs-CZ" sz="2800" dirty="0" smtClean="0"/>
              <a:t>Nakonec se od </a:t>
            </a:r>
            <a:r>
              <a:rPr lang="cs-CZ" sz="2800" dirty="0"/>
              <a:t>roku 1849 </a:t>
            </a:r>
            <a:r>
              <a:rPr lang="cs-CZ" sz="2800" dirty="0" smtClean="0"/>
              <a:t>stala samostatnou </a:t>
            </a:r>
            <a:r>
              <a:rPr lang="cs-CZ" sz="2800" dirty="0"/>
              <a:t>provincií.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298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Literatura</a:t>
            </a:r>
            <a:r>
              <a:rPr lang="cs-CZ" sz="3600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HRYCAK</a:t>
            </a:r>
            <a:r>
              <a:rPr lang="cs-CZ" sz="2800" dirty="0"/>
              <a:t>, Jaroslav. </a:t>
            </a:r>
            <a:r>
              <a:rPr lang="cs-CZ" sz="2800" i="1" dirty="0" err="1"/>
              <a:t>Narys</a:t>
            </a:r>
            <a:r>
              <a:rPr lang="cs-CZ" sz="2800" i="1" dirty="0"/>
              <a:t> </a:t>
            </a:r>
            <a:r>
              <a:rPr lang="cs-CZ" sz="2800" i="1" dirty="0" err="1"/>
              <a:t>istorii</a:t>
            </a:r>
            <a:r>
              <a:rPr lang="cs-CZ" sz="2800" i="1" dirty="0"/>
              <a:t>̈ </a:t>
            </a:r>
            <a:r>
              <a:rPr lang="cs-CZ" sz="2800" i="1" dirty="0" err="1"/>
              <a:t>Ukraïny</a:t>
            </a:r>
            <a:r>
              <a:rPr lang="cs-CZ" sz="2800" i="1" dirty="0"/>
              <a:t>: </a:t>
            </a:r>
            <a:r>
              <a:rPr lang="cs-CZ" sz="2800" i="1" dirty="0" err="1"/>
              <a:t>formuvannja</a:t>
            </a:r>
            <a:r>
              <a:rPr lang="cs-CZ" sz="2800" i="1" dirty="0"/>
              <a:t> </a:t>
            </a:r>
            <a:r>
              <a:rPr lang="cs-CZ" sz="2800" i="1" dirty="0" err="1"/>
              <a:t>modernoi</a:t>
            </a:r>
            <a:r>
              <a:rPr lang="cs-CZ" sz="2800" i="1" dirty="0"/>
              <a:t>̈ </a:t>
            </a:r>
            <a:r>
              <a:rPr lang="cs-CZ" sz="2800" i="1" dirty="0" err="1"/>
              <a:t>ukraïns’koi</a:t>
            </a:r>
            <a:r>
              <a:rPr lang="cs-CZ" sz="2800" i="1" dirty="0"/>
              <a:t>̈ </a:t>
            </a:r>
            <a:r>
              <a:rPr lang="cs-CZ" sz="2800" i="1" dirty="0" err="1"/>
              <a:t>nacii</a:t>
            </a:r>
            <a:r>
              <a:rPr lang="cs-CZ" sz="2800" i="1" dirty="0"/>
              <a:t>̈ XIX - XX </a:t>
            </a:r>
            <a:r>
              <a:rPr lang="cs-CZ" sz="2800" i="1" dirty="0" err="1"/>
              <a:t>stolittja</a:t>
            </a:r>
            <a:r>
              <a:rPr lang="cs-CZ" sz="2800" dirty="0"/>
              <a:t>. </a:t>
            </a:r>
            <a:r>
              <a:rPr lang="cs-CZ" sz="2800" dirty="0" err="1"/>
              <a:t>Kyïv</a:t>
            </a:r>
            <a:r>
              <a:rPr lang="cs-CZ" sz="2800" dirty="0"/>
              <a:t>: </a:t>
            </a:r>
            <a:r>
              <a:rPr lang="cs-CZ" sz="2800" dirty="0" err="1"/>
              <a:t>Vydavn</a:t>
            </a:r>
            <a:r>
              <a:rPr lang="cs-CZ" sz="2800" dirty="0"/>
              <a:t>. </a:t>
            </a:r>
            <a:r>
              <a:rPr lang="cs-CZ" sz="2800" dirty="0" err="1"/>
              <a:t>Heneza</a:t>
            </a:r>
            <a:r>
              <a:rPr lang="cs-CZ" sz="2800" dirty="0"/>
              <a:t>, 2000. ISBN 9665041509 9789665041504. </a:t>
            </a:r>
          </a:p>
          <a:p>
            <a:r>
              <a:rPr lang="cs-CZ" sz="2800" i="1" dirty="0" err="1"/>
              <a:t>Encyklopedìja</a:t>
            </a:r>
            <a:r>
              <a:rPr lang="cs-CZ" sz="2800" i="1" dirty="0"/>
              <a:t> </a:t>
            </a:r>
            <a:r>
              <a:rPr lang="cs-CZ" sz="2800" i="1" dirty="0" err="1"/>
              <a:t>ìstorìji</a:t>
            </a:r>
            <a:r>
              <a:rPr lang="cs-CZ" sz="2800" i="1" dirty="0"/>
              <a:t> Ukrajiny: [u </a:t>
            </a:r>
            <a:r>
              <a:rPr lang="cs-CZ" sz="2800" i="1" dirty="0" err="1"/>
              <a:t>desjaty</a:t>
            </a:r>
            <a:r>
              <a:rPr lang="cs-CZ" sz="2800" i="1" dirty="0"/>
              <a:t> </a:t>
            </a:r>
            <a:r>
              <a:rPr lang="cs-CZ" sz="2800" i="1" dirty="0" err="1"/>
              <a:t>tomach</a:t>
            </a:r>
            <a:r>
              <a:rPr lang="cs-CZ" sz="2800" i="1" dirty="0"/>
              <a:t>]</a:t>
            </a:r>
            <a:r>
              <a:rPr lang="cs-CZ" sz="2800" dirty="0"/>
              <a:t>. </a:t>
            </a:r>
            <a:r>
              <a:rPr lang="cs-CZ" sz="2800" dirty="0" err="1"/>
              <a:t>Kyjiv</a:t>
            </a:r>
            <a:r>
              <a:rPr lang="cs-CZ" sz="2800" dirty="0"/>
              <a:t>: </a:t>
            </a:r>
            <a:r>
              <a:rPr lang="cs-CZ" sz="2800" dirty="0" err="1"/>
              <a:t>Naukova</a:t>
            </a:r>
            <a:r>
              <a:rPr lang="cs-CZ" sz="2800" dirty="0"/>
              <a:t> dumka, 2003. ISBN 966-00-0632-2.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88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777</TotalTime>
  <Words>404</Words>
  <Application>Microsoft Office PowerPoint</Application>
  <PresentationFormat>Předvádění na obrazovce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Ukrajinské národní hnutí</vt:lpstr>
      <vt:lpstr>Nové uspořádání ukrajinských zemí</vt:lpstr>
      <vt:lpstr>Ukrajinské země v rámci Ruska</vt:lpstr>
      <vt:lpstr>Ukrajinské země v rámci Rakouska</vt:lpstr>
      <vt:lpstr>integrace ukrajinských území do ruské a habsburské říše:</vt:lpstr>
      <vt:lpstr>integrace ukrajinských území do ruské a habsburské říše:</vt:lpstr>
      <vt:lpstr>Literatura: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Ukrajinské národní hnutí</dc:title>
  <dc:creator>Jirka</dc:creator>
  <cp:lastModifiedBy>Jirka</cp:lastModifiedBy>
  <cp:revision>30</cp:revision>
  <dcterms:created xsi:type="dcterms:W3CDTF">2014-02-23T12:29:05Z</dcterms:created>
  <dcterms:modified xsi:type="dcterms:W3CDTF">2015-03-02T12:34:37Z</dcterms:modified>
</cp:coreProperties>
</file>