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94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61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31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4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78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2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56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76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3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6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9941-87CF-4B72-9D83-7C853272F380}" type="datetimeFigureOut">
              <a:rPr lang="cs-CZ" smtClean="0"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E696-C950-4C4E-A2C1-DD25763CB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4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Rok 1848 a rakouská Ukrajina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6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Rok 1848 – „jaro národů“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Rok 1848 se v Evropě nesl ve znamení revolucí, které prosazovaly politické a sociálně-ekonomické reformy a práva rodících se moderních národů.</a:t>
            </a:r>
          </a:p>
          <a:p>
            <a:r>
              <a:rPr lang="cs-CZ" dirty="0" smtClean="0"/>
              <a:t>V habsburské monarchii se březnovou revolucí projevila </a:t>
            </a:r>
            <a:r>
              <a:rPr lang="cs-CZ" dirty="0"/>
              <a:t>dlouhodobá nespokojenost s metternichovským absolutismem, s poddanským systémem a národnostní otázkou.</a:t>
            </a:r>
          </a:p>
        </p:txBody>
      </p:sp>
    </p:spTree>
    <p:extLst>
      <p:ext uri="{BB962C8B-B14F-4D97-AF65-F5344CB8AC3E}">
        <p14:creationId xmlns:p14="http://schemas.microsoft.com/office/powerpoint/2010/main" val="404759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Politická aktivizace v </a:t>
            </a:r>
            <a:r>
              <a:rPr lang="cs-CZ" sz="3600" dirty="0"/>
              <a:t>H</a:t>
            </a:r>
            <a:r>
              <a:rPr lang="cs-CZ" sz="3600" dirty="0" smtClean="0"/>
              <a:t>aliči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reakci na vídeňské události byla ve Lvově vytvořena polská </a:t>
            </a:r>
            <a:r>
              <a:rPr lang="cs-CZ" i="1" dirty="0" smtClean="0"/>
              <a:t>Rada </a:t>
            </a:r>
            <a:r>
              <a:rPr lang="cs-CZ" i="1" dirty="0" err="1" smtClean="0"/>
              <a:t>Narodowa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Jejím rusínským protějškem se stala </a:t>
            </a:r>
            <a:r>
              <a:rPr lang="cs-CZ" i="1" dirty="0" err="1" smtClean="0"/>
              <a:t>Holovna</a:t>
            </a:r>
            <a:r>
              <a:rPr lang="cs-CZ" i="1" dirty="0" smtClean="0"/>
              <a:t> Ruska Rada</a:t>
            </a:r>
          </a:p>
          <a:p>
            <a:r>
              <a:rPr lang="cs-CZ" dirty="0" smtClean="0"/>
              <a:t>Politickou situaci v Haliči významně ovlivňoval guvernér Franz Stadion (1806–1853), který podporoval rusínské hnutí jako protiváhu Poláků.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9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Zrušení roboty v Haliči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Robotní povinnost </a:t>
            </a:r>
            <a:r>
              <a:rPr lang="cs-CZ" dirty="0"/>
              <a:t>byla hlavní příčinou nespokojenosti mezi haličskými rolníky. Revoluční události roku 1848 vytvořily podmínky pro zrušení poddanství a robotní povinnosti</a:t>
            </a:r>
            <a:r>
              <a:rPr lang="cs-CZ" dirty="0" smtClean="0"/>
              <a:t>.</a:t>
            </a:r>
          </a:p>
          <a:p>
            <a:r>
              <a:rPr lang="cs-CZ" dirty="0"/>
              <a:t>G</a:t>
            </a:r>
            <a:r>
              <a:rPr lang="cs-CZ" dirty="0" smtClean="0"/>
              <a:t>uvernér Stadion přiměl </a:t>
            </a:r>
            <a:r>
              <a:rPr lang="cs-CZ" dirty="0"/>
              <a:t>Vídeň, aby se sama ujala osvobození rolníků v Haliči a tím jednak oslabila tamní Poláky a jednak si zajistila vděčnost a loajalitu rolníků</a:t>
            </a:r>
            <a:r>
              <a:rPr lang="cs-CZ" dirty="0" smtClean="0"/>
              <a:t>.</a:t>
            </a:r>
          </a:p>
          <a:p>
            <a:r>
              <a:rPr lang="cs-CZ" dirty="0"/>
              <a:t>V dubnu </a:t>
            </a:r>
            <a:r>
              <a:rPr lang="cs-CZ" dirty="0" smtClean="0"/>
              <a:t>1848 </a:t>
            </a:r>
            <a:r>
              <a:rPr lang="cs-CZ" dirty="0"/>
              <a:t>byla oficiálně </a:t>
            </a:r>
            <a:r>
              <a:rPr lang="cs-CZ" dirty="0" smtClean="0"/>
              <a:t>císařem Ferdinandem </a:t>
            </a:r>
            <a:r>
              <a:rPr lang="cs-CZ" dirty="0"/>
              <a:t>I. zrušena robota v Haliči.</a:t>
            </a:r>
          </a:p>
        </p:txBody>
      </p:sp>
    </p:spTree>
    <p:extLst>
      <p:ext uri="{BB962C8B-B14F-4D97-AF65-F5344CB8AC3E}">
        <p14:creationId xmlns:p14="http://schemas.microsoft.com/office/powerpoint/2010/main" val="365742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Rusínská národnostní otázka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popud </a:t>
            </a:r>
            <a:r>
              <a:rPr lang="cs-CZ" dirty="0" err="1" smtClean="0"/>
              <a:t>Stadiona</a:t>
            </a:r>
            <a:r>
              <a:rPr lang="cs-CZ" dirty="0" smtClean="0"/>
              <a:t> byla sepsána petice lvovských řeckokatolických kněží s nesmělými národnostními požadavky.</a:t>
            </a:r>
          </a:p>
          <a:p>
            <a:r>
              <a:rPr lang="cs-CZ" i="1" dirty="0" err="1" smtClean="0"/>
              <a:t>Holovna</a:t>
            </a:r>
            <a:r>
              <a:rPr lang="cs-CZ" i="1" dirty="0" smtClean="0"/>
              <a:t> Ruska Rada </a:t>
            </a:r>
            <a:r>
              <a:rPr lang="cs-CZ" dirty="0" smtClean="0"/>
              <a:t>vs. </a:t>
            </a:r>
            <a:r>
              <a:rPr lang="cs-CZ" dirty="0" err="1" smtClean="0"/>
              <a:t>propolský</a:t>
            </a:r>
            <a:r>
              <a:rPr lang="cs-CZ" dirty="0" smtClean="0"/>
              <a:t> </a:t>
            </a:r>
            <a:r>
              <a:rPr lang="cs-CZ" i="1" dirty="0" err="1" smtClean="0"/>
              <a:t>Ruskyj</a:t>
            </a:r>
            <a:r>
              <a:rPr lang="cs-CZ" i="1" dirty="0" smtClean="0"/>
              <a:t> Sobor</a:t>
            </a:r>
          </a:p>
          <a:p>
            <a:r>
              <a:rPr lang="cs-CZ" dirty="0" smtClean="0"/>
              <a:t>Dílčí úspěchy rusínského hnutí: </a:t>
            </a:r>
            <a:r>
              <a:rPr lang="cs-CZ" dirty="0"/>
              <a:t>založena Matice </a:t>
            </a:r>
            <a:r>
              <a:rPr lang="cs-CZ" dirty="0" err="1" smtClean="0"/>
              <a:t>halyčsko</a:t>
            </a:r>
            <a:r>
              <a:rPr lang="cs-CZ" dirty="0" smtClean="0"/>
              <a:t>-ruská, stavba </a:t>
            </a:r>
            <a:r>
              <a:rPr lang="cs-CZ" dirty="0"/>
              <a:t>Lidového </a:t>
            </a:r>
            <a:r>
              <a:rPr lang="cs-CZ" dirty="0" smtClean="0"/>
              <a:t>domu ve Lvově, vytvořena katedra </a:t>
            </a:r>
            <a:r>
              <a:rPr lang="cs-CZ" dirty="0"/>
              <a:t>ukrajinského jazyka a </a:t>
            </a:r>
            <a:r>
              <a:rPr lang="cs-CZ" dirty="0" smtClean="0"/>
              <a:t>literatury na lvovské univerzitě.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90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Slovanský sjezd v Praze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Své delegáty poslala do Prahy jak </a:t>
            </a:r>
            <a:r>
              <a:rPr lang="cs-CZ" i="1" dirty="0" err="1"/>
              <a:t>Holovna</a:t>
            </a:r>
            <a:r>
              <a:rPr lang="cs-CZ" i="1" dirty="0"/>
              <a:t> Ruska Rada</a:t>
            </a:r>
            <a:r>
              <a:rPr lang="cs-CZ" dirty="0"/>
              <a:t>, tak polská </a:t>
            </a:r>
            <a:r>
              <a:rPr lang="cs-CZ" i="1" dirty="0"/>
              <a:t>Rada </a:t>
            </a:r>
            <a:r>
              <a:rPr lang="cs-CZ" i="1" dirty="0" err="1"/>
              <a:t>Narodowa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 err="1"/>
              <a:t>Ruskyj</a:t>
            </a:r>
            <a:r>
              <a:rPr lang="cs-CZ" i="1" dirty="0"/>
              <a:t> </a:t>
            </a:r>
            <a:r>
              <a:rPr lang="cs-CZ" i="1" dirty="0" smtClean="0"/>
              <a:t>Sobor</a:t>
            </a:r>
            <a:r>
              <a:rPr lang="cs-CZ" dirty="0" smtClean="0"/>
              <a:t>. Okamžitě mezi nimi  </a:t>
            </a:r>
            <a:r>
              <a:rPr lang="cs-CZ" dirty="0"/>
              <a:t>vznikl spor o to, kdo má právo reprezentovat Halič a o podobě polsko-rusínských vztahů</a:t>
            </a:r>
            <a:r>
              <a:rPr lang="cs-CZ" dirty="0" smtClean="0"/>
              <a:t>.</a:t>
            </a:r>
          </a:p>
          <a:p>
            <a:r>
              <a:rPr lang="cs-CZ" dirty="0"/>
              <a:t>trvalou součástí rusínské politiky let 48-49 se stala orientace na spolupráci s rakouskými Slovany, zejména s Čechy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Češi přispěli ke zmírnění polsko-rusínského napětí. Svého dlouhodobého zastánce měli Rusíni v osobě K. H. Borovského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55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Rusíni v říšském sněmu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</a:t>
            </a:r>
            <a:r>
              <a:rPr lang="cs-CZ" dirty="0" smtClean="0"/>
              <a:t>100 </a:t>
            </a:r>
            <a:r>
              <a:rPr lang="cs-CZ" dirty="0"/>
              <a:t>míst v říšském sněmu určených pro Halič získali Rusíni jen 25, z </a:t>
            </a:r>
            <a:r>
              <a:rPr lang="cs-CZ" dirty="0" smtClean="0"/>
              <a:t>nichž </a:t>
            </a:r>
            <a:r>
              <a:rPr lang="cs-CZ" dirty="0"/>
              <a:t>15 </a:t>
            </a:r>
            <a:r>
              <a:rPr lang="cs-CZ" dirty="0" smtClean="0"/>
              <a:t>připadlo rolníkům.</a:t>
            </a:r>
          </a:p>
          <a:p>
            <a:r>
              <a:rPr lang="cs-CZ" dirty="0" smtClean="0"/>
              <a:t>Rusíni se </a:t>
            </a:r>
            <a:r>
              <a:rPr lang="cs-CZ" dirty="0"/>
              <a:t>soustředili na dvě otázky: kompenzace pozemkovým vlastníkům za zrušenou robotu a administrativní rozdělení Haliče.</a:t>
            </a:r>
          </a:p>
        </p:txBody>
      </p:sp>
    </p:spTree>
    <p:extLst>
      <p:ext uri="{BB962C8B-B14F-4D97-AF65-F5344CB8AC3E}">
        <p14:creationId xmlns:p14="http://schemas.microsoft.com/office/powerpoint/2010/main" val="135516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Literatura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HIMKA, John-Paul. </a:t>
            </a:r>
            <a:r>
              <a:rPr lang="cs-CZ" i="1" dirty="0" err="1"/>
              <a:t>Galician</a:t>
            </a:r>
            <a:r>
              <a:rPr lang="cs-CZ" i="1" dirty="0"/>
              <a:t> </a:t>
            </a:r>
            <a:r>
              <a:rPr lang="cs-CZ" i="1" dirty="0" err="1"/>
              <a:t>Villagers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Ukrainian</a:t>
            </a:r>
            <a:r>
              <a:rPr lang="cs-CZ" i="1" dirty="0"/>
              <a:t> 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Movement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Nineteenth</a:t>
            </a:r>
            <a:r>
              <a:rPr lang="cs-CZ" i="1" dirty="0"/>
              <a:t> </a:t>
            </a:r>
            <a:r>
              <a:rPr lang="cs-CZ" i="1" dirty="0" err="1"/>
              <a:t>Century</a:t>
            </a:r>
            <a:r>
              <a:rPr lang="cs-CZ" dirty="0"/>
              <a:t> [online]. nedatováno [vid. 1. duben 2014]. Dostupné z: http://www.academia.edu/497020/Galician_Villagers_and_the_Ukrainian_National_Movement_in_the_Nineteenth_Century</a:t>
            </a:r>
          </a:p>
          <a:p>
            <a:r>
              <a:rPr lang="cs-CZ" dirty="0" smtClean="0">
                <a:effectLst/>
              </a:rPr>
              <a:t>HOSTIČKA</a:t>
            </a:r>
            <a:r>
              <a:rPr lang="cs-CZ" dirty="0" smtClean="0">
                <a:effectLst/>
              </a:rPr>
              <a:t>, Vladimír. </a:t>
            </a:r>
            <a:r>
              <a:rPr lang="cs-CZ" i="1" dirty="0" smtClean="0">
                <a:effectLst/>
              </a:rPr>
              <a:t>Spolupráce Čechů a haličských Ukrajinců v letech 1848-1849</a:t>
            </a:r>
            <a:r>
              <a:rPr lang="cs-CZ" dirty="0" smtClean="0">
                <a:effectLst/>
              </a:rPr>
              <a:t>. Praha: Nakladatelství Československé akademie věd, 1965. Rozpravy ČSAV. Řada společenských věd, roč. 75/1965, seš. 12. </a:t>
            </a:r>
          </a:p>
          <a:p>
            <a:r>
              <a:rPr lang="cs-CZ" dirty="0" smtClean="0">
                <a:effectLst/>
              </a:rPr>
              <a:t>HRYCAK, Jaroslav. </a:t>
            </a:r>
            <a:r>
              <a:rPr lang="cs-CZ" i="1" dirty="0" err="1" smtClean="0">
                <a:effectLst/>
              </a:rPr>
              <a:t>Narys</a:t>
            </a:r>
            <a:r>
              <a:rPr lang="cs-CZ" i="1" dirty="0" smtClean="0">
                <a:effectLst/>
              </a:rPr>
              <a:t> </a:t>
            </a:r>
            <a:r>
              <a:rPr lang="cs-CZ" i="1" dirty="0" err="1" smtClean="0">
                <a:effectLst/>
              </a:rPr>
              <a:t>istorii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Ukraïny</a:t>
            </a:r>
            <a:r>
              <a:rPr lang="cs-CZ" i="1" dirty="0" smtClean="0">
                <a:effectLst/>
              </a:rPr>
              <a:t>: </a:t>
            </a:r>
            <a:r>
              <a:rPr lang="cs-CZ" i="1" dirty="0" err="1" smtClean="0">
                <a:effectLst/>
              </a:rPr>
              <a:t>formuvannja</a:t>
            </a:r>
            <a:r>
              <a:rPr lang="cs-CZ" i="1" dirty="0" smtClean="0">
                <a:effectLst/>
              </a:rPr>
              <a:t> </a:t>
            </a:r>
            <a:r>
              <a:rPr lang="cs-CZ" i="1" dirty="0" err="1" smtClean="0">
                <a:effectLst/>
              </a:rPr>
              <a:t>modernoi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ukraïns’koi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nacii</a:t>
            </a:r>
            <a:r>
              <a:rPr lang="cs-CZ" i="1" dirty="0" smtClean="0">
                <a:effectLst/>
              </a:rPr>
              <a:t>̈ XIX - XX </a:t>
            </a:r>
            <a:r>
              <a:rPr lang="cs-CZ" i="1" dirty="0" err="1" smtClean="0">
                <a:effectLst/>
              </a:rPr>
              <a:t>stolittja</a:t>
            </a:r>
            <a:r>
              <a:rPr lang="cs-CZ" dirty="0" smtClean="0">
                <a:effectLst/>
              </a:rPr>
              <a:t>. </a:t>
            </a:r>
            <a:r>
              <a:rPr lang="cs-CZ" dirty="0" err="1" smtClean="0">
                <a:effectLst/>
              </a:rPr>
              <a:t>Kyïv</a:t>
            </a:r>
            <a:r>
              <a:rPr lang="cs-CZ" dirty="0" smtClean="0">
                <a:effectLst/>
              </a:rPr>
              <a:t>: </a:t>
            </a:r>
            <a:r>
              <a:rPr lang="cs-CZ" dirty="0" err="1" smtClean="0">
                <a:effectLst/>
              </a:rPr>
              <a:t>Vydavn</a:t>
            </a:r>
            <a:r>
              <a:rPr lang="cs-CZ" dirty="0" smtClean="0">
                <a:effectLst/>
              </a:rPr>
              <a:t>. </a:t>
            </a:r>
            <a:r>
              <a:rPr lang="cs-CZ" dirty="0" err="1" smtClean="0">
                <a:effectLst/>
              </a:rPr>
              <a:t>Heneza</a:t>
            </a:r>
            <a:r>
              <a:rPr lang="cs-CZ" dirty="0" smtClean="0">
                <a:effectLst/>
              </a:rPr>
              <a:t>, 2000. ISBN 9665041509 9789665041504. </a:t>
            </a:r>
          </a:p>
          <a:p>
            <a:r>
              <a:rPr lang="cs-CZ" dirty="0" smtClean="0">
                <a:effectLst/>
              </a:rPr>
              <a:t>SUBTEL’NYJ, O. </a:t>
            </a:r>
            <a:r>
              <a:rPr lang="cs-CZ" i="1" dirty="0" smtClean="0">
                <a:effectLst/>
              </a:rPr>
              <a:t>Ukrajina: </a:t>
            </a:r>
            <a:r>
              <a:rPr lang="cs-CZ" i="1" dirty="0" err="1" smtClean="0">
                <a:effectLst/>
              </a:rPr>
              <a:t>Istorija</a:t>
            </a:r>
            <a:r>
              <a:rPr lang="cs-CZ" dirty="0" smtClean="0">
                <a:effectLst/>
              </a:rPr>
              <a:t>. 3., </a:t>
            </a:r>
            <a:r>
              <a:rPr lang="cs-CZ" dirty="0" err="1" smtClean="0">
                <a:effectLst/>
              </a:rPr>
              <a:t>pererob</a:t>
            </a:r>
            <a:r>
              <a:rPr lang="cs-CZ" dirty="0" smtClean="0">
                <a:effectLst/>
              </a:rPr>
              <a:t>. i dop. vyd. </a:t>
            </a:r>
            <a:r>
              <a:rPr lang="cs-CZ" dirty="0" err="1" smtClean="0">
                <a:effectLst/>
              </a:rPr>
              <a:t>Kyjiv</a:t>
            </a:r>
            <a:r>
              <a:rPr lang="cs-CZ" dirty="0" smtClean="0">
                <a:effectLst/>
              </a:rPr>
              <a:t>: </a:t>
            </a:r>
            <a:r>
              <a:rPr lang="cs-CZ" dirty="0" err="1" smtClean="0">
                <a:effectLst/>
              </a:rPr>
              <a:t>Lybid</a:t>
            </a:r>
            <a:r>
              <a:rPr lang="cs-CZ" dirty="0" smtClean="0">
                <a:effectLst/>
              </a:rPr>
              <a:t>’, 1993. </a:t>
            </a:r>
            <a:endParaRPr lang="cs-CZ" dirty="0"/>
          </a:p>
          <a:p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547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376</Words>
  <Application>Microsoft Office PowerPoint</Application>
  <PresentationFormat>Předvádění na obrazovce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Ukrajinské národní hnutí</vt:lpstr>
      <vt:lpstr>Rok 1848 – „jaro národů“</vt:lpstr>
      <vt:lpstr>Politická aktivizace v Haliči</vt:lpstr>
      <vt:lpstr>Zrušení roboty v Haliči</vt:lpstr>
      <vt:lpstr>Rusínská národnostní otázka</vt:lpstr>
      <vt:lpstr>Slovanský sjezd v Praze</vt:lpstr>
      <vt:lpstr>Rusíni v říšském sněmu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12</cp:revision>
  <dcterms:created xsi:type="dcterms:W3CDTF">2014-04-01T08:19:16Z</dcterms:created>
  <dcterms:modified xsi:type="dcterms:W3CDTF">2015-04-11T12:08:01Z</dcterms:modified>
</cp:coreProperties>
</file>