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92A8E07-2C27-4C7D-9348-A5F7B101EBE7}" type="datetimeFigureOut">
              <a:rPr lang="cs-CZ" smtClean="0"/>
              <a:t>16.4.2015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77AA72-E4A6-44C0-A0D7-F753BFC5D84E}" type="slidenum">
              <a:rPr lang="cs-CZ" smtClean="0"/>
              <a:t>‹#›</a:t>
            </a:fld>
            <a:endParaRPr lang="cs-CZ"/>
          </a:p>
        </p:txBody>
      </p:sp>
    </p:spTree>
    <p:extLst>
      <p:ext uri="{BB962C8B-B14F-4D97-AF65-F5344CB8AC3E}">
        <p14:creationId xmlns:p14="http://schemas.microsoft.com/office/powerpoint/2010/main" val="2597899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92A8E07-2C27-4C7D-9348-A5F7B101EBE7}" type="datetimeFigureOut">
              <a:rPr lang="cs-CZ" smtClean="0"/>
              <a:t>16.4.2015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77AA72-E4A6-44C0-A0D7-F753BFC5D84E}" type="slidenum">
              <a:rPr lang="cs-CZ" smtClean="0"/>
              <a:t>‹#›</a:t>
            </a:fld>
            <a:endParaRPr lang="cs-CZ"/>
          </a:p>
        </p:txBody>
      </p:sp>
    </p:spTree>
    <p:extLst>
      <p:ext uri="{BB962C8B-B14F-4D97-AF65-F5344CB8AC3E}">
        <p14:creationId xmlns:p14="http://schemas.microsoft.com/office/powerpoint/2010/main" val="976827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92A8E07-2C27-4C7D-9348-A5F7B101EBE7}" type="datetimeFigureOut">
              <a:rPr lang="cs-CZ" smtClean="0"/>
              <a:t>16.4.2015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77AA72-E4A6-44C0-A0D7-F753BFC5D84E}" type="slidenum">
              <a:rPr lang="cs-CZ" smtClean="0"/>
              <a:t>‹#›</a:t>
            </a:fld>
            <a:endParaRPr lang="cs-CZ"/>
          </a:p>
        </p:txBody>
      </p:sp>
    </p:spTree>
    <p:extLst>
      <p:ext uri="{BB962C8B-B14F-4D97-AF65-F5344CB8AC3E}">
        <p14:creationId xmlns:p14="http://schemas.microsoft.com/office/powerpoint/2010/main" val="350457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92A8E07-2C27-4C7D-9348-A5F7B101EBE7}" type="datetimeFigureOut">
              <a:rPr lang="cs-CZ" smtClean="0"/>
              <a:t>16.4.2015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77AA72-E4A6-44C0-A0D7-F753BFC5D84E}" type="slidenum">
              <a:rPr lang="cs-CZ" smtClean="0"/>
              <a:t>‹#›</a:t>
            </a:fld>
            <a:endParaRPr lang="cs-CZ"/>
          </a:p>
        </p:txBody>
      </p:sp>
    </p:spTree>
    <p:extLst>
      <p:ext uri="{BB962C8B-B14F-4D97-AF65-F5344CB8AC3E}">
        <p14:creationId xmlns:p14="http://schemas.microsoft.com/office/powerpoint/2010/main" val="104007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92A8E07-2C27-4C7D-9348-A5F7B101EBE7}" type="datetimeFigureOut">
              <a:rPr lang="cs-CZ" smtClean="0"/>
              <a:t>16.4.2015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77AA72-E4A6-44C0-A0D7-F753BFC5D84E}" type="slidenum">
              <a:rPr lang="cs-CZ" smtClean="0"/>
              <a:t>‹#›</a:t>
            </a:fld>
            <a:endParaRPr lang="cs-CZ"/>
          </a:p>
        </p:txBody>
      </p:sp>
    </p:spTree>
    <p:extLst>
      <p:ext uri="{BB962C8B-B14F-4D97-AF65-F5344CB8AC3E}">
        <p14:creationId xmlns:p14="http://schemas.microsoft.com/office/powerpoint/2010/main" val="673667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92A8E07-2C27-4C7D-9348-A5F7B101EBE7}" type="datetimeFigureOut">
              <a:rPr lang="cs-CZ" smtClean="0"/>
              <a:t>16.4.2015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677AA72-E4A6-44C0-A0D7-F753BFC5D84E}" type="slidenum">
              <a:rPr lang="cs-CZ" smtClean="0"/>
              <a:t>‹#›</a:t>
            </a:fld>
            <a:endParaRPr lang="cs-CZ"/>
          </a:p>
        </p:txBody>
      </p:sp>
    </p:spTree>
    <p:extLst>
      <p:ext uri="{BB962C8B-B14F-4D97-AF65-F5344CB8AC3E}">
        <p14:creationId xmlns:p14="http://schemas.microsoft.com/office/powerpoint/2010/main" val="278391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92A8E07-2C27-4C7D-9348-A5F7B101EBE7}" type="datetimeFigureOut">
              <a:rPr lang="cs-CZ" smtClean="0"/>
              <a:t>16.4.2015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677AA72-E4A6-44C0-A0D7-F753BFC5D84E}" type="slidenum">
              <a:rPr lang="cs-CZ" smtClean="0"/>
              <a:t>‹#›</a:t>
            </a:fld>
            <a:endParaRPr lang="cs-CZ"/>
          </a:p>
        </p:txBody>
      </p:sp>
    </p:spTree>
    <p:extLst>
      <p:ext uri="{BB962C8B-B14F-4D97-AF65-F5344CB8AC3E}">
        <p14:creationId xmlns:p14="http://schemas.microsoft.com/office/powerpoint/2010/main" val="2133974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92A8E07-2C27-4C7D-9348-A5F7B101EBE7}" type="datetimeFigureOut">
              <a:rPr lang="cs-CZ" smtClean="0"/>
              <a:t>16.4.2015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677AA72-E4A6-44C0-A0D7-F753BFC5D84E}" type="slidenum">
              <a:rPr lang="cs-CZ" smtClean="0"/>
              <a:t>‹#›</a:t>
            </a:fld>
            <a:endParaRPr lang="cs-CZ"/>
          </a:p>
        </p:txBody>
      </p:sp>
    </p:spTree>
    <p:extLst>
      <p:ext uri="{BB962C8B-B14F-4D97-AF65-F5344CB8AC3E}">
        <p14:creationId xmlns:p14="http://schemas.microsoft.com/office/powerpoint/2010/main" val="2769492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92A8E07-2C27-4C7D-9348-A5F7B101EBE7}" type="datetimeFigureOut">
              <a:rPr lang="cs-CZ" smtClean="0"/>
              <a:t>16.4.2015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677AA72-E4A6-44C0-A0D7-F753BFC5D84E}" type="slidenum">
              <a:rPr lang="cs-CZ" smtClean="0"/>
              <a:t>‹#›</a:t>
            </a:fld>
            <a:endParaRPr lang="cs-CZ"/>
          </a:p>
        </p:txBody>
      </p:sp>
    </p:spTree>
    <p:extLst>
      <p:ext uri="{BB962C8B-B14F-4D97-AF65-F5344CB8AC3E}">
        <p14:creationId xmlns:p14="http://schemas.microsoft.com/office/powerpoint/2010/main" val="3097577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92A8E07-2C27-4C7D-9348-A5F7B101EBE7}" type="datetimeFigureOut">
              <a:rPr lang="cs-CZ" smtClean="0"/>
              <a:t>16.4.2015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677AA72-E4A6-44C0-A0D7-F753BFC5D84E}" type="slidenum">
              <a:rPr lang="cs-CZ" smtClean="0"/>
              <a:t>‹#›</a:t>
            </a:fld>
            <a:endParaRPr lang="cs-CZ"/>
          </a:p>
        </p:txBody>
      </p:sp>
    </p:spTree>
    <p:extLst>
      <p:ext uri="{BB962C8B-B14F-4D97-AF65-F5344CB8AC3E}">
        <p14:creationId xmlns:p14="http://schemas.microsoft.com/office/powerpoint/2010/main" val="2833743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92A8E07-2C27-4C7D-9348-A5F7B101EBE7}" type="datetimeFigureOut">
              <a:rPr lang="cs-CZ" smtClean="0"/>
              <a:t>16.4.2015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677AA72-E4A6-44C0-A0D7-F753BFC5D84E}" type="slidenum">
              <a:rPr lang="cs-CZ" smtClean="0"/>
              <a:t>‹#›</a:t>
            </a:fld>
            <a:endParaRPr lang="cs-CZ"/>
          </a:p>
        </p:txBody>
      </p:sp>
    </p:spTree>
    <p:extLst>
      <p:ext uri="{BB962C8B-B14F-4D97-AF65-F5344CB8AC3E}">
        <p14:creationId xmlns:p14="http://schemas.microsoft.com/office/powerpoint/2010/main" val="2717035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2A8E07-2C27-4C7D-9348-A5F7B101EBE7}" type="datetimeFigureOut">
              <a:rPr lang="cs-CZ" smtClean="0"/>
              <a:t>16.4.2015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77AA72-E4A6-44C0-A0D7-F753BFC5D84E}" type="slidenum">
              <a:rPr lang="cs-CZ" smtClean="0"/>
              <a:t>‹#›</a:t>
            </a:fld>
            <a:endParaRPr lang="cs-CZ"/>
          </a:p>
        </p:txBody>
      </p:sp>
    </p:spTree>
    <p:extLst>
      <p:ext uri="{BB962C8B-B14F-4D97-AF65-F5344CB8AC3E}">
        <p14:creationId xmlns:p14="http://schemas.microsoft.com/office/powerpoint/2010/main" val="1043681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Ukrajinské národní hnutí</a:t>
            </a:r>
            <a:endParaRPr lang="cs-CZ" dirty="0"/>
          </a:p>
        </p:txBody>
      </p:sp>
      <p:sp>
        <p:nvSpPr>
          <p:cNvPr id="3" name="Podnadpis 2"/>
          <p:cNvSpPr>
            <a:spLocks noGrp="1"/>
          </p:cNvSpPr>
          <p:nvPr>
            <p:ph type="subTitle" idx="1"/>
          </p:nvPr>
        </p:nvSpPr>
        <p:spPr/>
        <p:txBody>
          <a:bodyPr/>
          <a:lstStyle/>
          <a:p>
            <a:r>
              <a:rPr lang="cs-CZ" dirty="0" smtClean="0"/>
              <a:t>Rusko za vlády Alexandra II.</a:t>
            </a:r>
          </a:p>
          <a:p>
            <a:r>
              <a:rPr lang="cs-CZ" dirty="0" smtClean="0"/>
              <a:t>Reformy, industrializace a národnostní situace na Ukrajině</a:t>
            </a:r>
            <a:endParaRPr lang="cs-CZ" dirty="0"/>
          </a:p>
        </p:txBody>
      </p:sp>
    </p:spTree>
    <p:extLst>
      <p:ext uri="{BB962C8B-B14F-4D97-AF65-F5344CB8AC3E}">
        <p14:creationId xmlns:p14="http://schemas.microsoft.com/office/powerpoint/2010/main" val="3862451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Literatura</a:t>
            </a:r>
            <a:endParaRPr lang="cs-CZ" sz="3600" dirty="0"/>
          </a:p>
        </p:txBody>
      </p:sp>
      <p:sp>
        <p:nvSpPr>
          <p:cNvPr id="3" name="Zástupný symbol pro obsah 2"/>
          <p:cNvSpPr>
            <a:spLocks noGrp="1"/>
          </p:cNvSpPr>
          <p:nvPr>
            <p:ph idx="1"/>
          </p:nvPr>
        </p:nvSpPr>
        <p:spPr/>
        <p:txBody>
          <a:bodyPr>
            <a:normAutofit fontScale="77500" lnSpcReduction="20000"/>
          </a:bodyPr>
          <a:lstStyle/>
          <a:p>
            <a:r>
              <a:rPr lang="cs-CZ" dirty="0" smtClean="0"/>
              <a:t>HRYCAK</a:t>
            </a:r>
            <a:r>
              <a:rPr lang="cs-CZ" dirty="0"/>
              <a:t>, Jaroslav. </a:t>
            </a:r>
            <a:r>
              <a:rPr lang="cs-CZ" i="1" dirty="0" err="1"/>
              <a:t>Narys</a:t>
            </a:r>
            <a:r>
              <a:rPr lang="cs-CZ" i="1" dirty="0"/>
              <a:t> </a:t>
            </a:r>
            <a:r>
              <a:rPr lang="cs-CZ" i="1" dirty="0" err="1"/>
              <a:t>istorii</a:t>
            </a:r>
            <a:r>
              <a:rPr lang="cs-CZ" i="1" dirty="0"/>
              <a:t>̈ </a:t>
            </a:r>
            <a:r>
              <a:rPr lang="cs-CZ" i="1" dirty="0" err="1"/>
              <a:t>Ukraïny</a:t>
            </a:r>
            <a:r>
              <a:rPr lang="cs-CZ" i="1" dirty="0"/>
              <a:t>: </a:t>
            </a:r>
            <a:r>
              <a:rPr lang="cs-CZ" i="1" dirty="0" err="1"/>
              <a:t>formuvannja</a:t>
            </a:r>
            <a:r>
              <a:rPr lang="cs-CZ" i="1" dirty="0"/>
              <a:t> </a:t>
            </a:r>
            <a:r>
              <a:rPr lang="cs-CZ" i="1" dirty="0" err="1"/>
              <a:t>modernoi</a:t>
            </a:r>
            <a:r>
              <a:rPr lang="cs-CZ" i="1" dirty="0"/>
              <a:t>̈ </a:t>
            </a:r>
            <a:r>
              <a:rPr lang="cs-CZ" i="1" dirty="0" err="1"/>
              <a:t>ukraïns’koi</a:t>
            </a:r>
            <a:r>
              <a:rPr lang="cs-CZ" i="1" dirty="0"/>
              <a:t>̈ </a:t>
            </a:r>
            <a:r>
              <a:rPr lang="cs-CZ" i="1" dirty="0" err="1"/>
              <a:t>nacii</a:t>
            </a:r>
            <a:r>
              <a:rPr lang="cs-CZ" i="1" dirty="0"/>
              <a:t>̈ XIX - XX </a:t>
            </a:r>
            <a:r>
              <a:rPr lang="cs-CZ" i="1" dirty="0" err="1"/>
              <a:t>stolittja</a:t>
            </a:r>
            <a:r>
              <a:rPr lang="cs-CZ" dirty="0"/>
              <a:t>. </a:t>
            </a:r>
            <a:r>
              <a:rPr lang="cs-CZ" dirty="0" err="1"/>
              <a:t>Kyïv</a:t>
            </a:r>
            <a:r>
              <a:rPr lang="cs-CZ" dirty="0"/>
              <a:t>: </a:t>
            </a:r>
            <a:r>
              <a:rPr lang="cs-CZ" dirty="0" err="1"/>
              <a:t>Vydavn</a:t>
            </a:r>
            <a:r>
              <a:rPr lang="cs-CZ" dirty="0"/>
              <a:t>. </a:t>
            </a:r>
            <a:r>
              <a:rPr lang="cs-CZ" dirty="0" err="1"/>
              <a:t>Heneza</a:t>
            </a:r>
            <a:r>
              <a:rPr lang="cs-CZ" dirty="0"/>
              <a:t>, 2000. ISBN 9665041509 9789665041504. </a:t>
            </a:r>
            <a:endParaRPr lang="cs-CZ" dirty="0" smtClean="0"/>
          </a:p>
          <a:p>
            <a:r>
              <a:rPr lang="cs-CZ" dirty="0" smtClean="0"/>
              <a:t>REJENT</a:t>
            </a:r>
            <a:r>
              <a:rPr lang="ru-RU" dirty="0" smtClean="0"/>
              <a:t>, </a:t>
            </a:r>
            <a:r>
              <a:rPr lang="ru-RU" dirty="0"/>
              <a:t>О. </a:t>
            </a:r>
            <a:r>
              <a:rPr lang="cs-CZ" dirty="0" smtClean="0"/>
              <a:t>P.</a:t>
            </a:r>
            <a:r>
              <a:rPr lang="ru-RU" dirty="0" smtClean="0"/>
              <a:t> </a:t>
            </a:r>
            <a:r>
              <a:rPr lang="cs-CZ" dirty="0"/>
              <a:t>a </a:t>
            </a:r>
            <a:r>
              <a:rPr lang="cs-CZ" dirty="0" err="1" smtClean="0"/>
              <a:t>Oleksandr</a:t>
            </a:r>
            <a:r>
              <a:rPr lang="ru-RU" dirty="0" smtClean="0"/>
              <a:t> </a:t>
            </a:r>
            <a:r>
              <a:rPr lang="cs-CZ" dirty="0" smtClean="0"/>
              <a:t>SERDJUK</a:t>
            </a:r>
            <a:r>
              <a:rPr lang="ru-RU" dirty="0" smtClean="0"/>
              <a:t>. </a:t>
            </a:r>
            <a:r>
              <a:rPr lang="cs-CZ" i="1" dirty="0" err="1" smtClean="0"/>
              <a:t>Silske</a:t>
            </a:r>
            <a:r>
              <a:rPr lang="ru-RU" i="1" dirty="0" smtClean="0"/>
              <a:t> </a:t>
            </a:r>
            <a:r>
              <a:rPr lang="cs-CZ" i="1" dirty="0" err="1" smtClean="0"/>
              <a:t>hospodarstvo</a:t>
            </a:r>
            <a:r>
              <a:rPr lang="cs-CZ" i="1" dirty="0" smtClean="0"/>
              <a:t> Ukrajiny</a:t>
            </a:r>
            <a:r>
              <a:rPr lang="ru-RU" i="1" dirty="0" smtClean="0"/>
              <a:t> </a:t>
            </a:r>
            <a:r>
              <a:rPr lang="ru-RU" i="1" dirty="0"/>
              <a:t>і </a:t>
            </a:r>
            <a:r>
              <a:rPr lang="cs-CZ" i="1" dirty="0" err="1" smtClean="0"/>
              <a:t>svitovyj</a:t>
            </a:r>
            <a:r>
              <a:rPr lang="ru-RU" i="1" dirty="0" smtClean="0"/>
              <a:t> </a:t>
            </a:r>
            <a:r>
              <a:rPr lang="cs-CZ" i="1" dirty="0" err="1" smtClean="0"/>
              <a:t>prodovolčyj</a:t>
            </a:r>
            <a:r>
              <a:rPr lang="ru-RU" i="1" dirty="0" smtClean="0"/>
              <a:t> </a:t>
            </a:r>
            <a:r>
              <a:rPr lang="cs-CZ" i="1" dirty="0" err="1" smtClean="0"/>
              <a:t>rynok</a:t>
            </a:r>
            <a:r>
              <a:rPr lang="ru-RU" i="1" dirty="0" smtClean="0"/>
              <a:t> </a:t>
            </a:r>
            <a:r>
              <a:rPr lang="ru-RU" i="1" dirty="0"/>
              <a:t>(1861-1914 </a:t>
            </a:r>
            <a:r>
              <a:rPr lang="cs-CZ" i="1" dirty="0" err="1" smtClean="0"/>
              <a:t>rr</a:t>
            </a:r>
            <a:r>
              <a:rPr lang="ru-RU" i="1" dirty="0" smtClean="0"/>
              <a:t>.)</a:t>
            </a:r>
            <a:r>
              <a:rPr lang="ru-RU" dirty="0" smtClean="0"/>
              <a:t>. </a:t>
            </a:r>
            <a:r>
              <a:rPr lang="cs-CZ" dirty="0" err="1"/>
              <a:t>K</a:t>
            </a:r>
            <a:r>
              <a:rPr lang="cs-CZ" dirty="0" err="1" smtClean="0"/>
              <a:t>yjiv</a:t>
            </a:r>
            <a:r>
              <a:rPr lang="ru-RU" dirty="0" smtClean="0"/>
              <a:t>: </a:t>
            </a:r>
            <a:r>
              <a:rPr lang="cs-CZ" dirty="0" smtClean="0"/>
              <a:t>Institut</a:t>
            </a:r>
            <a:r>
              <a:rPr lang="ru-RU" dirty="0" smtClean="0"/>
              <a:t> </a:t>
            </a:r>
            <a:r>
              <a:rPr lang="cs-CZ" dirty="0" err="1" smtClean="0"/>
              <a:t>istoriji</a:t>
            </a:r>
            <a:r>
              <a:rPr lang="ru-RU" dirty="0" smtClean="0"/>
              <a:t> </a:t>
            </a:r>
            <a:r>
              <a:rPr lang="cs-CZ" dirty="0" smtClean="0"/>
              <a:t>Ukrajiny</a:t>
            </a:r>
            <a:r>
              <a:rPr lang="ru-RU" dirty="0" smtClean="0"/>
              <a:t> </a:t>
            </a:r>
            <a:r>
              <a:rPr lang="cs-CZ" dirty="0" smtClean="0"/>
              <a:t>NAN</a:t>
            </a:r>
            <a:r>
              <a:rPr lang="ru-RU" dirty="0" smtClean="0"/>
              <a:t> </a:t>
            </a:r>
            <a:r>
              <a:rPr lang="cs-CZ" dirty="0" smtClean="0"/>
              <a:t>Ukrajiny</a:t>
            </a:r>
            <a:r>
              <a:rPr lang="ru-RU" dirty="0" smtClean="0"/>
              <a:t>, </a:t>
            </a:r>
            <a:r>
              <a:rPr lang="ru-RU" dirty="0"/>
              <a:t>2011. </a:t>
            </a:r>
            <a:r>
              <a:rPr lang="cs-CZ" dirty="0"/>
              <a:t>ISBN 9789660258273 9660258275. </a:t>
            </a:r>
          </a:p>
          <a:p>
            <a:r>
              <a:rPr lang="cs-CZ" dirty="0" smtClean="0"/>
              <a:t>SUBTEL’NYJ</a:t>
            </a:r>
            <a:r>
              <a:rPr lang="cs-CZ" dirty="0"/>
              <a:t>, O. </a:t>
            </a:r>
            <a:r>
              <a:rPr lang="cs-CZ" i="1" dirty="0"/>
              <a:t>Ukrajina: </a:t>
            </a:r>
            <a:r>
              <a:rPr lang="cs-CZ" i="1" dirty="0" err="1"/>
              <a:t>Istorija</a:t>
            </a:r>
            <a:r>
              <a:rPr lang="cs-CZ" dirty="0"/>
              <a:t>. 3., </a:t>
            </a:r>
            <a:r>
              <a:rPr lang="cs-CZ" dirty="0" err="1"/>
              <a:t>pererob</a:t>
            </a:r>
            <a:r>
              <a:rPr lang="cs-CZ" dirty="0"/>
              <a:t>. i dop. vyd. </a:t>
            </a:r>
            <a:r>
              <a:rPr lang="cs-CZ" dirty="0" err="1"/>
              <a:t>Kyjiv</a:t>
            </a:r>
            <a:r>
              <a:rPr lang="cs-CZ" dirty="0"/>
              <a:t>: </a:t>
            </a:r>
            <a:r>
              <a:rPr lang="cs-CZ" dirty="0" err="1"/>
              <a:t>Lybid</a:t>
            </a:r>
            <a:r>
              <a:rPr lang="cs-CZ" dirty="0"/>
              <a:t>’, 1993</a:t>
            </a:r>
            <a:r>
              <a:rPr lang="cs-CZ"/>
              <a:t>. </a:t>
            </a:r>
            <a:endParaRPr lang="cs-CZ" dirty="0"/>
          </a:p>
          <a:p>
            <a:r>
              <a:rPr lang="cs-CZ" dirty="0"/>
              <a:t>ŠVANKMAJER, Milan, </a:t>
            </a:r>
            <a:r>
              <a:rPr lang="cs-CZ" dirty="0" err="1"/>
              <a:t>ed</a:t>
            </a:r>
            <a:r>
              <a:rPr lang="cs-CZ" dirty="0"/>
              <a:t>. </a:t>
            </a:r>
            <a:r>
              <a:rPr lang="cs-CZ" i="1" dirty="0"/>
              <a:t>Dějiny Ruska</a:t>
            </a:r>
            <a:r>
              <a:rPr lang="cs-CZ" dirty="0"/>
              <a:t>. 3. dopl. a </a:t>
            </a:r>
            <a:r>
              <a:rPr lang="cs-CZ" dirty="0" err="1"/>
              <a:t>přeprac</a:t>
            </a:r>
            <a:r>
              <a:rPr lang="cs-CZ" dirty="0"/>
              <a:t>. vyd. Praha: Lidové noviny, 1995. Dějiny států. ISBN 80-7106-183-2.</a:t>
            </a:r>
          </a:p>
          <a:p>
            <a:pPr marL="0" indent="0">
              <a:buNone/>
            </a:pPr>
            <a:endParaRPr lang="cs-CZ" dirty="0"/>
          </a:p>
          <a:p>
            <a:endParaRPr lang="cs-CZ" dirty="0"/>
          </a:p>
        </p:txBody>
      </p:sp>
    </p:spTree>
    <p:extLst>
      <p:ext uri="{BB962C8B-B14F-4D97-AF65-F5344CB8AC3E}">
        <p14:creationId xmlns:p14="http://schemas.microsoft.com/office/powerpoint/2010/main" val="1392830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Krize systému a cesta k reformám</a:t>
            </a:r>
            <a:endParaRPr lang="cs-CZ" sz="3600" dirty="0"/>
          </a:p>
        </p:txBody>
      </p:sp>
      <p:sp>
        <p:nvSpPr>
          <p:cNvPr id="3" name="Zástupný symbol pro obsah 2"/>
          <p:cNvSpPr>
            <a:spLocks noGrp="1"/>
          </p:cNvSpPr>
          <p:nvPr>
            <p:ph idx="1"/>
          </p:nvPr>
        </p:nvSpPr>
        <p:spPr/>
        <p:txBody>
          <a:bodyPr>
            <a:normAutofit fontScale="92500" lnSpcReduction="10000"/>
          </a:bodyPr>
          <a:lstStyle/>
          <a:p>
            <a:r>
              <a:rPr lang="cs-CZ" dirty="0"/>
              <a:t>Bezprostředním impulsem k reformám byla smrt cara Mikuláše I. v roce 1855 a nástup Alexandra II</a:t>
            </a:r>
            <a:r>
              <a:rPr lang="cs-CZ" dirty="0" smtClean="0"/>
              <a:t>. K reformním krokům dále zásadně přispěla porážka Ruska v Krymské válce </a:t>
            </a:r>
            <a:r>
              <a:rPr lang="cs-CZ" dirty="0"/>
              <a:t>(1853 - 1856</a:t>
            </a:r>
            <a:r>
              <a:rPr lang="cs-CZ" dirty="0" smtClean="0"/>
              <a:t>), v které se naplno projevila </a:t>
            </a:r>
            <a:r>
              <a:rPr lang="cs-CZ" dirty="0"/>
              <a:t>zaostalost samoděržavného </a:t>
            </a:r>
            <a:r>
              <a:rPr lang="cs-CZ" dirty="0" smtClean="0"/>
              <a:t>Ruska.</a:t>
            </a:r>
          </a:p>
          <a:p>
            <a:r>
              <a:rPr lang="cs-CZ" dirty="0" smtClean="0"/>
              <a:t>Faktorů vedoucích k reformám bylo víc: ekonomické (nevýhodnost nevolnického systému), snaha dohnat Západ, modernizovat carskou armádu, strach před rolnickými bouřemi.</a:t>
            </a:r>
          </a:p>
          <a:p>
            <a:endParaRPr lang="cs-CZ" dirty="0"/>
          </a:p>
        </p:txBody>
      </p:sp>
    </p:spTree>
    <p:extLst>
      <p:ext uri="{BB962C8B-B14F-4D97-AF65-F5344CB8AC3E}">
        <p14:creationId xmlns:p14="http://schemas.microsoft.com/office/powerpoint/2010/main" val="4093380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Krize systému a cesta k reformám</a:t>
            </a:r>
            <a:endParaRPr lang="cs-CZ" sz="3600" dirty="0"/>
          </a:p>
        </p:txBody>
      </p:sp>
      <p:sp>
        <p:nvSpPr>
          <p:cNvPr id="3" name="Zástupný symbol pro obsah 2"/>
          <p:cNvSpPr>
            <a:spLocks noGrp="1"/>
          </p:cNvSpPr>
          <p:nvPr>
            <p:ph idx="1"/>
          </p:nvPr>
        </p:nvSpPr>
        <p:spPr/>
        <p:txBody>
          <a:bodyPr>
            <a:normAutofit fontScale="92500" lnSpcReduction="10000"/>
          </a:bodyPr>
          <a:lstStyle/>
          <a:p>
            <a:r>
              <a:rPr lang="cs-CZ" dirty="0"/>
              <a:t>Příprava na reformu probíhala velmi obezřetně. Po velkých diskuzích byla nakonec v únoru 1861 reforma zvláštním manifestem </a:t>
            </a:r>
            <a:r>
              <a:rPr lang="cs-CZ" dirty="0" smtClean="0"/>
              <a:t>uskutečněna.</a:t>
            </a:r>
          </a:p>
          <a:p>
            <a:r>
              <a:rPr lang="cs-CZ" dirty="0" smtClean="0"/>
              <a:t>Reforma </a:t>
            </a:r>
            <a:r>
              <a:rPr lang="cs-CZ" dirty="0"/>
              <a:t>ovšem sledovala v první řadě zájmy statkářů. Rolníci byli povinni za své pozemky, které získaly touto reformou do svého vlastnictví, zaplatit statkáři kompenzaci. Cena pozemků byla navíc záměrně nadhodnocena, takže rolníci měli po dobu téměř 50 let nadále svým někdejším pánům </a:t>
            </a:r>
            <a:r>
              <a:rPr lang="cs-CZ" dirty="0" smtClean="0"/>
              <a:t>platit, </a:t>
            </a:r>
            <a:r>
              <a:rPr lang="cs-CZ" dirty="0"/>
              <a:t>a to víc než byla skutečná cena.</a:t>
            </a:r>
          </a:p>
        </p:txBody>
      </p:sp>
    </p:spTree>
    <p:extLst>
      <p:ext uri="{BB962C8B-B14F-4D97-AF65-F5344CB8AC3E}">
        <p14:creationId xmlns:p14="http://schemas.microsoft.com/office/powerpoint/2010/main" val="726690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Význam reforem</a:t>
            </a:r>
            <a:endParaRPr lang="cs-CZ" sz="3600" dirty="0"/>
          </a:p>
        </p:txBody>
      </p:sp>
      <p:sp>
        <p:nvSpPr>
          <p:cNvPr id="3" name="Zástupný symbol pro obsah 2"/>
          <p:cNvSpPr>
            <a:spLocks noGrp="1"/>
          </p:cNvSpPr>
          <p:nvPr>
            <p:ph idx="1"/>
          </p:nvPr>
        </p:nvSpPr>
        <p:spPr/>
        <p:txBody>
          <a:bodyPr>
            <a:normAutofit lnSpcReduction="10000"/>
          </a:bodyPr>
          <a:lstStyle/>
          <a:p>
            <a:r>
              <a:rPr lang="cs-CZ" dirty="0"/>
              <a:t>Ačkoli reformy neznamenaly nějakou revoluční změnu v životě poddaných, bez nich by se těžko realizovala další </a:t>
            </a:r>
            <a:r>
              <a:rPr lang="cs-CZ" dirty="0" smtClean="0"/>
              <a:t>sociálně-ekonomická </a:t>
            </a:r>
            <a:r>
              <a:rPr lang="cs-CZ" dirty="0"/>
              <a:t>modernizace ruské říše. Na Ukrajině, kde bylo před reformou 42% obyvatel nevolníky šlo také o to, že nyní tito formálně svobodní lidé s vlastní samosprávou a s lepším přístupem ke </a:t>
            </a:r>
            <a:r>
              <a:rPr lang="cs-CZ" dirty="0" smtClean="0"/>
              <a:t>vzdělání </a:t>
            </a:r>
            <a:r>
              <a:rPr lang="cs-CZ" dirty="0"/>
              <a:t>mohli lépe formulovat a hájit své zájmy. V tomto prostředí se také mohla lépe šířit myšlenka ukrajinské národní identity.</a:t>
            </a:r>
          </a:p>
        </p:txBody>
      </p:sp>
    </p:spTree>
    <p:extLst>
      <p:ext uri="{BB962C8B-B14F-4D97-AF65-F5344CB8AC3E}">
        <p14:creationId xmlns:p14="http://schemas.microsoft.com/office/powerpoint/2010/main" val="4046306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Industrializace na Ukrajině</a:t>
            </a:r>
            <a:endParaRPr lang="cs-CZ" sz="3600" dirty="0"/>
          </a:p>
        </p:txBody>
      </p:sp>
      <p:sp>
        <p:nvSpPr>
          <p:cNvPr id="3" name="Zástupný symbol pro obsah 2"/>
          <p:cNvSpPr>
            <a:spLocks noGrp="1"/>
          </p:cNvSpPr>
          <p:nvPr>
            <p:ph idx="1"/>
          </p:nvPr>
        </p:nvSpPr>
        <p:spPr/>
        <p:txBody>
          <a:bodyPr>
            <a:normAutofit fontScale="77500" lnSpcReduction="20000"/>
          </a:bodyPr>
          <a:lstStyle/>
          <a:p>
            <a:r>
              <a:rPr lang="cs-CZ" dirty="0"/>
              <a:t>Společensko-politické reformy 60. a 70. let otevřely cestu opožděné industrializaci. Zrušením nevolnictví se začaly vytvářet podmínky pro trh s volnou pracovní silou</a:t>
            </a:r>
            <a:r>
              <a:rPr lang="cs-CZ" dirty="0" smtClean="0"/>
              <a:t>.</a:t>
            </a:r>
          </a:p>
          <a:p>
            <a:r>
              <a:rPr lang="cs-CZ" dirty="0" smtClean="0"/>
              <a:t>Cukrovary </a:t>
            </a:r>
            <a:r>
              <a:rPr lang="cs-CZ" dirty="0"/>
              <a:t>na pravobřežní Ukrajině a v </a:t>
            </a:r>
            <a:r>
              <a:rPr lang="cs-CZ" dirty="0" smtClean="0"/>
              <a:t>Charkovské gubernii. </a:t>
            </a:r>
            <a:r>
              <a:rPr lang="cs-CZ" dirty="0"/>
              <a:t>Ve druhé pol. 19. stol. se Ukrajina stala hlavním dodavatelem cukru na vnitřní ruský trh</a:t>
            </a:r>
            <a:r>
              <a:rPr lang="cs-CZ" dirty="0" smtClean="0"/>
              <a:t>.</a:t>
            </a:r>
          </a:p>
          <a:p>
            <a:r>
              <a:rPr lang="cs-CZ" dirty="0" smtClean="0"/>
              <a:t>Metalurgie </a:t>
            </a:r>
            <a:r>
              <a:rPr lang="cs-CZ" dirty="0"/>
              <a:t>a těžba uhlí. V roce 1872 byla v </a:t>
            </a:r>
            <a:r>
              <a:rPr lang="cs-CZ" dirty="0" err="1"/>
              <a:t>Katerynoslavské</a:t>
            </a:r>
            <a:r>
              <a:rPr lang="cs-CZ" dirty="0"/>
              <a:t> gubernii založena první huť, kolem níž se později zformovalo město Doněck. Základem pro rozvoj metalurgického průmyslu zde byly velké zásoby uhlí. V roce 1880 už doněcká oblast čili Donbas zaujala první místo v těžbě uhlí v ruské říši. Průmyslový rozvoj východu Ukrajiny se ještě více posílil poté, co byla v roce 1881 v </a:t>
            </a:r>
            <a:r>
              <a:rPr lang="cs-CZ" dirty="0" err="1"/>
              <a:t>Kryvém</a:t>
            </a:r>
            <a:r>
              <a:rPr lang="cs-CZ" dirty="0"/>
              <a:t> Rohu objevena bohatá ložiska železa. </a:t>
            </a:r>
          </a:p>
        </p:txBody>
      </p:sp>
    </p:spTree>
    <p:extLst>
      <p:ext uri="{BB962C8B-B14F-4D97-AF65-F5344CB8AC3E}">
        <p14:creationId xmlns:p14="http://schemas.microsoft.com/office/powerpoint/2010/main" val="2680945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Industrializace na Ukrajině</a:t>
            </a:r>
            <a:endParaRPr lang="cs-CZ" sz="3600" dirty="0"/>
          </a:p>
        </p:txBody>
      </p:sp>
      <p:sp>
        <p:nvSpPr>
          <p:cNvPr id="3" name="Zástupný symbol pro obsah 2"/>
          <p:cNvSpPr>
            <a:spLocks noGrp="1"/>
          </p:cNvSpPr>
          <p:nvPr>
            <p:ph idx="1"/>
          </p:nvPr>
        </p:nvSpPr>
        <p:spPr/>
        <p:txBody>
          <a:bodyPr>
            <a:normAutofit fontScale="85000" lnSpcReduction="10000"/>
          </a:bodyPr>
          <a:lstStyle/>
          <a:p>
            <a:r>
              <a:rPr lang="cs-CZ" dirty="0"/>
              <a:t>Podíl Ukrajiny na průmyslu evropské části Ruska se během 2. poloviny 19. století zdvojnásobil</a:t>
            </a:r>
            <a:r>
              <a:rPr lang="cs-CZ" dirty="0" smtClean="0"/>
              <a:t>.</a:t>
            </a:r>
          </a:p>
          <a:p>
            <a:r>
              <a:rPr lang="cs-CZ" dirty="0"/>
              <a:t>S rozvojem průmyslu souvisela i postupující urbanizace na Ukrajině. Obzvlášť intenzivní byl tento proces na jihu Ukrajiny a v Donbasu. Mezi deset největších měst Ruska se postupem času zařadila ukrajinská města </a:t>
            </a:r>
            <a:r>
              <a:rPr lang="cs-CZ" dirty="0" err="1"/>
              <a:t>Odesa</a:t>
            </a:r>
            <a:r>
              <a:rPr lang="cs-CZ" dirty="0"/>
              <a:t>, </a:t>
            </a:r>
            <a:r>
              <a:rPr lang="cs-CZ" dirty="0" err="1" smtClean="0"/>
              <a:t>Kyjiv</a:t>
            </a:r>
            <a:r>
              <a:rPr lang="cs-CZ" dirty="0"/>
              <a:t>, </a:t>
            </a:r>
            <a:r>
              <a:rPr lang="cs-CZ" dirty="0" err="1"/>
              <a:t>Charkiv</a:t>
            </a:r>
            <a:r>
              <a:rPr lang="cs-CZ" dirty="0"/>
              <a:t>, </a:t>
            </a:r>
            <a:r>
              <a:rPr lang="cs-CZ" dirty="0" err="1"/>
              <a:t>Katerynoslav</a:t>
            </a:r>
            <a:r>
              <a:rPr lang="cs-CZ" dirty="0" smtClean="0"/>
              <a:t>.</a:t>
            </a:r>
          </a:p>
          <a:p>
            <a:r>
              <a:rPr lang="cs-CZ" dirty="0"/>
              <a:t>Ukrajina se před první světovou válkou podílela 26% na státních příjmech ruského impéria, ale téměř polovina peněz se na Ukrajinu nevracela a skončila v jiných částech ruské říše.</a:t>
            </a:r>
          </a:p>
          <a:p>
            <a:endParaRPr lang="cs-CZ" dirty="0"/>
          </a:p>
        </p:txBody>
      </p:sp>
    </p:spTree>
    <p:extLst>
      <p:ext uri="{BB962C8B-B14F-4D97-AF65-F5344CB8AC3E}">
        <p14:creationId xmlns:p14="http://schemas.microsoft.com/office/powerpoint/2010/main" val="1608367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Národnostní poměry</a:t>
            </a:r>
            <a:endParaRPr lang="cs-CZ" sz="3600" dirty="0"/>
          </a:p>
        </p:txBody>
      </p:sp>
      <p:sp>
        <p:nvSpPr>
          <p:cNvPr id="3" name="Zástupný symbol pro obsah 2"/>
          <p:cNvSpPr>
            <a:spLocks noGrp="1"/>
          </p:cNvSpPr>
          <p:nvPr>
            <p:ph idx="1"/>
          </p:nvPr>
        </p:nvSpPr>
        <p:spPr/>
        <p:txBody>
          <a:bodyPr>
            <a:normAutofit fontScale="85000" lnSpcReduction="20000"/>
          </a:bodyPr>
          <a:lstStyle/>
          <a:p>
            <a:r>
              <a:rPr lang="cs-CZ" dirty="0"/>
              <a:t>Industrializace i urbanizace se naprosto minimálně týkala Ukrajinců, kteří v naprosté většině zůstávali rolníky. Ke konci 19. století žilo ve městech pouze 16% Ukrajinců</a:t>
            </a:r>
            <a:r>
              <a:rPr lang="cs-CZ" dirty="0" smtClean="0"/>
              <a:t>. </a:t>
            </a:r>
            <a:r>
              <a:rPr lang="cs-CZ" dirty="0"/>
              <a:t>88% rolníků bylo ukrajinské národnosti, a 93% </a:t>
            </a:r>
            <a:r>
              <a:rPr lang="cs-CZ" dirty="0" err="1"/>
              <a:t>Urajinců</a:t>
            </a:r>
            <a:r>
              <a:rPr lang="cs-CZ" dirty="0"/>
              <a:t> bylo rolníky</a:t>
            </a:r>
            <a:r>
              <a:rPr lang="cs-CZ" dirty="0" smtClean="0"/>
              <a:t>.</a:t>
            </a:r>
          </a:p>
          <a:p>
            <a:r>
              <a:rPr lang="cs-CZ" dirty="0" smtClean="0"/>
              <a:t>Mezi velkými pozemkovými vlastníky převažovali podle regionu buď Rusové nebo Poláci. Mezi úředníky převažovali Rusové. </a:t>
            </a:r>
            <a:r>
              <a:rPr lang="cs-CZ" dirty="0"/>
              <a:t>Drobný obchod a převážná část průmyslu na pravobřežní Ukrajině byla v rukou Židů. Překrývání sociálních a etnických skupin bylo základem pro utváření negativních národnostních stereotypů v kolektivním povědomí toho kterého národa ve vztahu k </a:t>
            </a:r>
            <a:r>
              <a:rPr lang="cs-CZ" dirty="0" smtClean="0"/>
              <a:t>druhému.</a:t>
            </a:r>
            <a:endParaRPr lang="cs-CZ" dirty="0"/>
          </a:p>
        </p:txBody>
      </p:sp>
    </p:spTree>
    <p:extLst>
      <p:ext uri="{BB962C8B-B14F-4D97-AF65-F5344CB8AC3E}">
        <p14:creationId xmlns:p14="http://schemas.microsoft.com/office/powerpoint/2010/main" val="3720162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Národnostní poměry</a:t>
            </a:r>
            <a:endParaRPr lang="cs-CZ" sz="3600" dirty="0"/>
          </a:p>
        </p:txBody>
      </p:sp>
      <p:sp>
        <p:nvSpPr>
          <p:cNvPr id="3" name="Zástupný symbol pro obsah 2"/>
          <p:cNvSpPr>
            <a:spLocks noGrp="1"/>
          </p:cNvSpPr>
          <p:nvPr>
            <p:ph idx="1"/>
          </p:nvPr>
        </p:nvSpPr>
        <p:spPr/>
        <p:txBody>
          <a:bodyPr>
            <a:normAutofit fontScale="77500" lnSpcReduction="20000"/>
          </a:bodyPr>
          <a:lstStyle/>
          <a:p>
            <a:r>
              <a:rPr lang="cs-CZ" dirty="0" smtClean="0"/>
              <a:t>Na </a:t>
            </a:r>
            <a:r>
              <a:rPr lang="cs-CZ" dirty="0"/>
              <a:t>jihu a </a:t>
            </a:r>
            <a:r>
              <a:rPr lang="cs-CZ" dirty="0" smtClean="0"/>
              <a:t>východě Ukrajiny</a:t>
            </a:r>
            <a:r>
              <a:rPr lang="cs-CZ" dirty="0"/>
              <a:t> </a:t>
            </a:r>
            <a:r>
              <a:rPr lang="cs-CZ" dirty="0" smtClean="0"/>
              <a:t>převažovala imigrace </a:t>
            </a:r>
            <a:r>
              <a:rPr lang="cs-CZ" dirty="0"/>
              <a:t>ruských rolníků </a:t>
            </a:r>
            <a:r>
              <a:rPr lang="cs-CZ" dirty="0" smtClean="0"/>
              <a:t>hlavně </a:t>
            </a:r>
            <a:r>
              <a:rPr lang="cs-CZ" dirty="0"/>
              <a:t>z centrálních ruských gubernií</a:t>
            </a:r>
            <a:r>
              <a:rPr lang="cs-CZ" dirty="0" smtClean="0"/>
              <a:t>.</a:t>
            </a:r>
          </a:p>
          <a:p>
            <a:r>
              <a:rPr lang="cs-CZ" dirty="0"/>
              <a:t>Přesídlence z Ruska lákal na Ukrajině vyšší životní standard, především lepší potravinová situace. Průměrný plat dělníků v ukrajinských továrnách byl o něco vyšší než v Rusku, zatímco stravování a bydlení naopak levnější. </a:t>
            </a:r>
            <a:endParaRPr lang="cs-CZ" dirty="0" smtClean="0"/>
          </a:p>
          <a:p>
            <a:r>
              <a:rPr lang="cs-CZ" dirty="0" smtClean="0"/>
              <a:t>Na </a:t>
            </a:r>
            <a:r>
              <a:rPr lang="cs-CZ" dirty="0"/>
              <a:t>jihu a východě Ukrajiny tvořili Rusové 20 - 25% </a:t>
            </a:r>
            <a:r>
              <a:rPr lang="cs-CZ" dirty="0" smtClean="0"/>
              <a:t>veškerého obyvatelstva </a:t>
            </a:r>
            <a:r>
              <a:rPr lang="cs-CZ" dirty="0"/>
              <a:t>a 30-50% obyvatel měst. Na pravobřežní </a:t>
            </a:r>
            <a:r>
              <a:rPr lang="cs-CZ" dirty="0" smtClean="0"/>
              <a:t>Ukrajině byli </a:t>
            </a:r>
            <a:r>
              <a:rPr lang="cs-CZ" dirty="0"/>
              <a:t>Rusové málo početní, s výjimkou Kyjeva, kde tvořili 20% obyvatel. Carská vláda byla ze strategických důvodů zainteresovaná </a:t>
            </a:r>
            <a:r>
              <a:rPr lang="cs-CZ" dirty="0" smtClean="0"/>
              <a:t>na</a:t>
            </a:r>
            <a:r>
              <a:rPr lang="cs-CZ" dirty="0"/>
              <a:t> tom, aby podíl Rusů v ukrajinských městech rostl. </a:t>
            </a:r>
          </a:p>
        </p:txBody>
      </p:sp>
    </p:spTree>
    <p:extLst>
      <p:ext uri="{BB962C8B-B14F-4D97-AF65-F5344CB8AC3E}">
        <p14:creationId xmlns:p14="http://schemas.microsoft.com/office/powerpoint/2010/main" val="750163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Inteligence </a:t>
            </a:r>
            <a:endParaRPr lang="cs-CZ" sz="3600" dirty="0"/>
          </a:p>
        </p:txBody>
      </p:sp>
      <p:sp>
        <p:nvSpPr>
          <p:cNvPr id="3" name="Zástupný symbol pro obsah 2"/>
          <p:cNvSpPr>
            <a:spLocks noGrp="1"/>
          </p:cNvSpPr>
          <p:nvPr>
            <p:ph idx="1"/>
          </p:nvPr>
        </p:nvSpPr>
        <p:spPr/>
        <p:txBody>
          <a:bodyPr>
            <a:normAutofit fontScale="85000" lnSpcReduction="20000"/>
          </a:bodyPr>
          <a:lstStyle/>
          <a:p>
            <a:r>
              <a:rPr lang="cs-CZ" dirty="0"/>
              <a:t>Změny v hospodářském a politickém životě ruské říše v době po reformách vedly k rychlému rozšiřování řad inteligence</a:t>
            </a:r>
            <a:r>
              <a:rPr lang="cs-CZ" dirty="0" smtClean="0"/>
              <a:t>.</a:t>
            </a:r>
          </a:p>
          <a:p>
            <a:r>
              <a:rPr lang="cs-CZ" dirty="0" smtClean="0"/>
              <a:t>Příslušníci inteligence často iniciovali vznik opozičních </a:t>
            </a:r>
            <a:r>
              <a:rPr lang="cs-CZ" dirty="0"/>
              <a:t>hnutí (</a:t>
            </a:r>
            <a:r>
              <a:rPr lang="cs-CZ" dirty="0" err="1"/>
              <a:t>narodnických</a:t>
            </a:r>
            <a:r>
              <a:rPr lang="cs-CZ" dirty="0"/>
              <a:t>, liberálních, marxistických), která měla transformovat a modernizovat ruskou říši</a:t>
            </a:r>
            <a:r>
              <a:rPr lang="cs-CZ" dirty="0" smtClean="0"/>
              <a:t>.</a:t>
            </a:r>
          </a:p>
          <a:p>
            <a:r>
              <a:rPr lang="cs-CZ" dirty="0"/>
              <a:t>Postavení ukrajinské inteligence </a:t>
            </a:r>
            <a:r>
              <a:rPr lang="cs-CZ"/>
              <a:t>bylo </a:t>
            </a:r>
            <a:r>
              <a:rPr lang="cs-CZ" smtClean="0"/>
              <a:t>komplikované. </a:t>
            </a:r>
            <a:r>
              <a:rPr lang="cs-CZ" dirty="0"/>
              <a:t>Pokud chtěl Ukrajinec získat vyšší vzdělání, </a:t>
            </a:r>
            <a:r>
              <a:rPr lang="cs-CZ" dirty="0" smtClean="0"/>
              <a:t>dostával </a:t>
            </a:r>
            <a:r>
              <a:rPr lang="cs-CZ" dirty="0"/>
              <a:t>se pod vliv ruského jazyka a kultury. </a:t>
            </a:r>
            <a:r>
              <a:rPr lang="cs-CZ" dirty="0" smtClean="0"/>
              <a:t>Pokud </a:t>
            </a:r>
            <a:r>
              <a:rPr lang="cs-CZ" dirty="0"/>
              <a:t>se </a:t>
            </a:r>
            <a:r>
              <a:rPr lang="cs-CZ" dirty="0" smtClean="0"/>
              <a:t>asimiloval, odcizil </a:t>
            </a:r>
            <a:r>
              <a:rPr lang="cs-CZ" dirty="0"/>
              <a:t>se svému národu sociálně i nacionálně. Ti, kteří si uchovali svou ukrajinskou identitu, se zase cítili osamocení v kulturním světě, kde dominoval ruský vliv.</a:t>
            </a:r>
          </a:p>
          <a:p>
            <a:endParaRPr lang="cs-CZ" dirty="0"/>
          </a:p>
        </p:txBody>
      </p:sp>
    </p:spTree>
    <p:extLst>
      <p:ext uri="{BB962C8B-B14F-4D97-AF65-F5344CB8AC3E}">
        <p14:creationId xmlns:p14="http://schemas.microsoft.com/office/powerpoint/2010/main" val="492428724"/>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279</Words>
  <Application>Microsoft Office PowerPoint</Application>
  <PresentationFormat>Předvádění na obrazovce (4:3)</PresentationFormat>
  <Paragraphs>35</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Ukrajinské národní hnutí</vt:lpstr>
      <vt:lpstr>Krize systému a cesta k reformám</vt:lpstr>
      <vt:lpstr>Krize systému a cesta k reformám</vt:lpstr>
      <vt:lpstr>Význam reforem</vt:lpstr>
      <vt:lpstr>Industrializace na Ukrajině</vt:lpstr>
      <vt:lpstr>Industrializace na Ukrajině</vt:lpstr>
      <vt:lpstr>Národnostní poměry</vt:lpstr>
      <vt:lpstr>Národnostní poměry</vt:lpstr>
      <vt:lpstr>Inteligence </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Ukrajinské národní hnutí</dc:title>
  <dc:creator>Jirka</dc:creator>
  <cp:lastModifiedBy>Jirka</cp:lastModifiedBy>
  <cp:revision>11</cp:revision>
  <dcterms:created xsi:type="dcterms:W3CDTF">2014-04-08T08:25:07Z</dcterms:created>
  <dcterms:modified xsi:type="dcterms:W3CDTF">2015-04-16T05:45:45Z</dcterms:modified>
</cp:coreProperties>
</file>