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3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78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2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1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80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11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86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18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1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5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44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F54DD-FE06-4EA1-B070-FEBF001D2DA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82B84-F5D8-47F8-8F55-326ACB66D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1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story.org.ua/index.php?article=xix_2012_20_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60.–80. léta v Rusku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Literatura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HRYCAK</a:t>
            </a:r>
            <a:r>
              <a:rPr lang="cs-CZ" dirty="0"/>
              <a:t>, Jaroslav. </a:t>
            </a:r>
            <a:r>
              <a:rPr lang="cs-CZ" i="1" dirty="0" err="1"/>
              <a:t>Narys</a:t>
            </a:r>
            <a:r>
              <a:rPr lang="cs-CZ" i="1" dirty="0"/>
              <a:t> </a:t>
            </a:r>
            <a:r>
              <a:rPr lang="cs-CZ" i="1" dirty="0" err="1"/>
              <a:t>istorii</a:t>
            </a:r>
            <a:r>
              <a:rPr lang="cs-CZ" i="1" dirty="0"/>
              <a:t>̈ </a:t>
            </a:r>
            <a:r>
              <a:rPr lang="cs-CZ" i="1" dirty="0" err="1"/>
              <a:t>Ukraïny</a:t>
            </a:r>
            <a:r>
              <a:rPr lang="cs-CZ" i="1" dirty="0"/>
              <a:t>: </a:t>
            </a:r>
            <a:r>
              <a:rPr lang="cs-CZ" i="1" dirty="0" err="1"/>
              <a:t>formuvannja</a:t>
            </a:r>
            <a:r>
              <a:rPr lang="cs-CZ" i="1" dirty="0"/>
              <a:t> </a:t>
            </a:r>
            <a:r>
              <a:rPr lang="cs-CZ" i="1" dirty="0" err="1"/>
              <a:t>modernoi</a:t>
            </a:r>
            <a:r>
              <a:rPr lang="cs-CZ" i="1" dirty="0"/>
              <a:t>̈ </a:t>
            </a:r>
            <a:r>
              <a:rPr lang="cs-CZ" i="1" dirty="0" err="1"/>
              <a:t>ukraïns’koi</a:t>
            </a:r>
            <a:r>
              <a:rPr lang="cs-CZ" i="1" dirty="0"/>
              <a:t>̈ </a:t>
            </a:r>
            <a:r>
              <a:rPr lang="cs-CZ" i="1" dirty="0" err="1"/>
              <a:t>nacii</a:t>
            </a:r>
            <a:r>
              <a:rPr lang="cs-CZ" i="1" dirty="0"/>
              <a:t>̈ XIX - XX </a:t>
            </a:r>
            <a:r>
              <a:rPr lang="cs-CZ" i="1" dirty="0" err="1"/>
              <a:t>stolittja</a:t>
            </a:r>
            <a:r>
              <a:rPr lang="cs-CZ" dirty="0"/>
              <a:t>. </a:t>
            </a:r>
            <a:r>
              <a:rPr lang="cs-CZ" dirty="0" err="1"/>
              <a:t>Kyïv</a:t>
            </a:r>
            <a:r>
              <a:rPr lang="cs-CZ" dirty="0"/>
              <a:t>: </a:t>
            </a:r>
            <a:r>
              <a:rPr lang="cs-CZ" dirty="0" err="1"/>
              <a:t>Vydavn</a:t>
            </a:r>
            <a:r>
              <a:rPr lang="cs-CZ" dirty="0"/>
              <a:t>. </a:t>
            </a:r>
            <a:r>
              <a:rPr lang="cs-CZ" dirty="0" err="1"/>
              <a:t>Heneza</a:t>
            </a:r>
            <a:r>
              <a:rPr lang="cs-CZ" dirty="0"/>
              <a:t>, 2000. ISBN 9665041509 9789665041504. </a:t>
            </a:r>
            <a:endParaRPr lang="cs-CZ" dirty="0" smtClean="0"/>
          </a:p>
          <a:p>
            <a:r>
              <a:rPr lang="en-US" dirty="0" smtClean="0"/>
              <a:t>MILLER</a:t>
            </a:r>
            <a:r>
              <a:rPr lang="en-US" dirty="0"/>
              <a:t>, A. I. </a:t>
            </a:r>
            <a:r>
              <a:rPr lang="en-US" i="1" dirty="0"/>
              <a:t>The Ukrainian question: the Russian Empire and nationalism in the nineteenth century</a:t>
            </a:r>
            <a:r>
              <a:rPr lang="en-US" dirty="0"/>
              <a:t>. Budapest; New York: Central European University Press, 2003. ISBN 9639241601  9789639241602. </a:t>
            </a:r>
            <a:endParaRPr lang="cs-CZ" dirty="0" smtClean="0"/>
          </a:p>
          <a:p>
            <a:r>
              <a:rPr lang="cs-CZ" dirty="0" smtClean="0"/>
              <a:t>REJENT, O. P.</a:t>
            </a:r>
            <a:r>
              <a:rPr lang="ru-RU" dirty="0" smtClean="0"/>
              <a:t> </a:t>
            </a:r>
            <a:r>
              <a:rPr lang="cs-CZ" i="1" dirty="0" err="1" smtClean="0"/>
              <a:t>Ukrajins</a:t>
            </a:r>
            <a:r>
              <a:rPr lang="en-US" i="1" dirty="0" smtClean="0"/>
              <a:t>’</a:t>
            </a:r>
            <a:r>
              <a:rPr lang="cs-CZ" i="1" dirty="0" smtClean="0"/>
              <a:t>kyj</a:t>
            </a:r>
            <a:r>
              <a:rPr lang="ru-RU" i="1" dirty="0" smtClean="0"/>
              <a:t> </a:t>
            </a:r>
            <a:r>
              <a:rPr lang="cs-CZ" i="1" dirty="0" err="1" smtClean="0"/>
              <a:t>nacional</a:t>
            </a:r>
            <a:r>
              <a:rPr lang="en-US" i="1" dirty="0" smtClean="0"/>
              <a:t>’n</a:t>
            </a:r>
            <a:r>
              <a:rPr lang="cs-CZ" i="1" dirty="0" err="1" smtClean="0"/>
              <a:t>yj</a:t>
            </a:r>
            <a:r>
              <a:rPr lang="ru-RU" i="1" dirty="0" smtClean="0"/>
              <a:t> </a:t>
            </a:r>
            <a:r>
              <a:rPr lang="cs-CZ" i="1" dirty="0" smtClean="0"/>
              <a:t>ruch</a:t>
            </a:r>
            <a:r>
              <a:rPr lang="ru-RU" i="1" dirty="0" smtClean="0"/>
              <a:t> </a:t>
            </a:r>
            <a:r>
              <a:rPr lang="cs-CZ" i="1" dirty="0" smtClean="0"/>
              <a:t>u</a:t>
            </a:r>
            <a:r>
              <a:rPr lang="ru-RU" i="1" dirty="0" smtClean="0"/>
              <a:t> </a:t>
            </a:r>
            <a:r>
              <a:rPr lang="cs-CZ" i="1" dirty="0" err="1" smtClean="0"/>
              <a:t>Rosijs</a:t>
            </a:r>
            <a:r>
              <a:rPr lang="en-US" i="1" dirty="0" smtClean="0"/>
              <a:t>’</a:t>
            </a:r>
            <a:r>
              <a:rPr lang="cs-CZ" i="1" dirty="0" err="1" smtClean="0"/>
              <a:t>kij</a:t>
            </a:r>
            <a:r>
              <a:rPr lang="ru-RU" i="1" dirty="0" smtClean="0"/>
              <a:t> </a:t>
            </a:r>
            <a:r>
              <a:rPr lang="cs-CZ" i="1" dirty="0" err="1" smtClean="0"/>
              <a:t>imperiji</a:t>
            </a:r>
            <a:r>
              <a:rPr lang="cs-CZ" i="1" dirty="0" smtClean="0"/>
              <a:t> ta </a:t>
            </a:r>
            <a:r>
              <a:rPr lang="cs-CZ" i="1" dirty="0" err="1" smtClean="0"/>
              <a:t>polityka</a:t>
            </a:r>
            <a:r>
              <a:rPr lang="ru-RU" i="1" dirty="0" smtClean="0"/>
              <a:t> </a:t>
            </a:r>
            <a:r>
              <a:rPr lang="cs-CZ" i="1" dirty="0" err="1" smtClean="0"/>
              <a:t>deržavnoji</a:t>
            </a:r>
            <a:r>
              <a:rPr lang="ru-RU" i="1" dirty="0" smtClean="0"/>
              <a:t> </a:t>
            </a:r>
            <a:r>
              <a:rPr lang="cs-CZ" i="1" dirty="0" err="1" smtClean="0"/>
              <a:t>vlady</a:t>
            </a:r>
            <a:r>
              <a:rPr lang="ru-RU" i="1" dirty="0" smtClean="0"/>
              <a:t> </a:t>
            </a:r>
            <a:r>
              <a:rPr lang="cs-CZ" i="1" dirty="0" smtClean="0"/>
              <a:t>z</a:t>
            </a:r>
            <a:r>
              <a:rPr lang="ru-RU" i="1" dirty="0" smtClean="0"/>
              <a:t> «</a:t>
            </a:r>
            <a:r>
              <a:rPr lang="cs-CZ" i="1" dirty="0" err="1" smtClean="0"/>
              <a:t>ukrajins</a:t>
            </a:r>
            <a:r>
              <a:rPr lang="en-US" i="1" dirty="0" smtClean="0"/>
              <a:t>’</a:t>
            </a:r>
            <a:r>
              <a:rPr lang="cs-CZ" i="1" dirty="0" smtClean="0"/>
              <a:t>koho </a:t>
            </a:r>
            <a:r>
              <a:rPr lang="cs-CZ" i="1" dirty="0" err="1" smtClean="0"/>
              <a:t>pytannja</a:t>
            </a:r>
            <a:r>
              <a:rPr lang="ru-RU" i="1" dirty="0" smtClean="0"/>
              <a:t>» </a:t>
            </a:r>
            <a:r>
              <a:rPr lang="cs-CZ" i="1" dirty="0" smtClean="0"/>
              <a:t>v</a:t>
            </a:r>
            <a:r>
              <a:rPr lang="ru-RU" i="1" dirty="0" smtClean="0"/>
              <a:t> </a:t>
            </a:r>
            <a:r>
              <a:rPr lang="cs-CZ" i="1" dirty="0" smtClean="0"/>
              <a:t>modernu dobu</a:t>
            </a:r>
            <a:r>
              <a:rPr lang="ru-RU" dirty="0" smtClean="0"/>
              <a:t> </a:t>
            </a:r>
            <a:r>
              <a:rPr lang="ru-RU" dirty="0"/>
              <a:t>[</a:t>
            </a:r>
            <a:r>
              <a:rPr lang="cs-CZ" dirty="0"/>
              <a:t>online]. [vid. 11. leden 2014].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www.history.org.ua/index.php?article=xix_2012_20_6</a:t>
            </a:r>
            <a:endParaRPr lang="en-US" dirty="0" smtClean="0"/>
          </a:p>
          <a:p>
            <a:r>
              <a:rPr lang="cs-CZ" dirty="0" smtClean="0"/>
              <a:t>SAUNDERS</a:t>
            </a:r>
            <a:r>
              <a:rPr lang="cs-CZ" dirty="0"/>
              <a:t>, David. </a:t>
            </a:r>
            <a:r>
              <a:rPr lang="cs-CZ" dirty="0" err="1"/>
              <a:t>Mykola</a:t>
            </a:r>
            <a:r>
              <a:rPr lang="cs-CZ" dirty="0"/>
              <a:t> </a:t>
            </a:r>
            <a:r>
              <a:rPr lang="cs-CZ" dirty="0" err="1"/>
              <a:t>Kostomarov</a:t>
            </a:r>
            <a:r>
              <a:rPr lang="cs-CZ" dirty="0"/>
              <a:t> i </a:t>
            </a:r>
            <a:r>
              <a:rPr lang="cs-CZ" dirty="0" err="1"/>
              <a:t>tvorennja</a:t>
            </a:r>
            <a:r>
              <a:rPr lang="cs-CZ" dirty="0"/>
              <a:t> </a:t>
            </a:r>
            <a:r>
              <a:rPr lang="cs-CZ" dirty="0" err="1"/>
              <a:t>ukrajinskoji</a:t>
            </a:r>
            <a:r>
              <a:rPr lang="cs-CZ" dirty="0"/>
              <a:t> </a:t>
            </a:r>
            <a:r>
              <a:rPr lang="cs-CZ" dirty="0" err="1"/>
              <a:t>etničnoji</a:t>
            </a:r>
            <a:r>
              <a:rPr lang="cs-CZ" dirty="0"/>
              <a:t> </a:t>
            </a:r>
            <a:r>
              <a:rPr lang="cs-CZ" dirty="0" err="1"/>
              <a:t>identyčnosti</a:t>
            </a:r>
            <a:r>
              <a:rPr lang="cs-CZ" dirty="0"/>
              <a:t>. </a:t>
            </a:r>
            <a:r>
              <a:rPr lang="cs-CZ" i="1" dirty="0" err="1"/>
              <a:t>Kyjivska</a:t>
            </a:r>
            <a:r>
              <a:rPr lang="cs-CZ" i="1" dirty="0"/>
              <a:t> </a:t>
            </a:r>
            <a:r>
              <a:rPr lang="cs-CZ" i="1" dirty="0" err="1"/>
              <a:t>starovyna</a:t>
            </a:r>
            <a:r>
              <a:rPr lang="cs-CZ" dirty="0"/>
              <a:t>. nedatováno, roč. 2001, č. 5, s. 21–33. </a:t>
            </a:r>
          </a:p>
          <a:p>
            <a:endParaRPr lang="cs-CZ" dirty="0"/>
          </a:p>
          <a:p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7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Ukrajinské hnutí v Petrohradu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 roce 1859 </a:t>
            </a:r>
            <a:r>
              <a:rPr lang="cs-CZ" dirty="0" smtClean="0"/>
              <a:t>zde byla založena </a:t>
            </a:r>
            <a:r>
              <a:rPr lang="cs-CZ" dirty="0"/>
              <a:t>první ukrajinská </a:t>
            </a:r>
            <a:r>
              <a:rPr lang="cs-CZ" i="1" dirty="0" smtClean="0"/>
              <a:t>hromada</a:t>
            </a:r>
            <a:r>
              <a:rPr lang="cs-CZ" dirty="0" smtClean="0"/>
              <a:t> </a:t>
            </a:r>
            <a:r>
              <a:rPr lang="cs-CZ" dirty="0"/>
              <a:t>(společnost), kulturně vzdělávací organizace, která chtěla šířit národní myšlenku publikací </a:t>
            </a:r>
            <a:r>
              <a:rPr lang="cs-CZ" dirty="0" smtClean="0"/>
              <a:t>knih, </a:t>
            </a:r>
            <a:r>
              <a:rPr lang="cs-CZ" dirty="0"/>
              <a:t>časopisů, </a:t>
            </a:r>
            <a:r>
              <a:rPr lang="cs-CZ" dirty="0" smtClean="0"/>
              <a:t>pořádáním </a:t>
            </a:r>
            <a:r>
              <a:rPr lang="cs-CZ" dirty="0"/>
              <a:t>setkání</a:t>
            </a:r>
            <a:r>
              <a:rPr lang="cs-CZ" dirty="0" smtClean="0"/>
              <a:t>.</a:t>
            </a:r>
          </a:p>
          <a:p>
            <a:r>
              <a:rPr lang="cs-CZ" dirty="0"/>
              <a:t>V letech 1861–1862 vycházel v Petrohradu zejména zásluhou M. </a:t>
            </a:r>
            <a:r>
              <a:rPr lang="cs-CZ" dirty="0" err="1"/>
              <a:t>Kostomarova</a:t>
            </a:r>
            <a:r>
              <a:rPr lang="cs-CZ" dirty="0"/>
              <a:t>, P. Kuliše a T. Ševčenka literárně vědecký měsíčník </a:t>
            </a:r>
            <a:r>
              <a:rPr lang="cs-CZ" i="1" dirty="0"/>
              <a:t>Osnova</a:t>
            </a:r>
            <a:r>
              <a:rPr lang="cs-CZ" dirty="0"/>
              <a:t>, který se stal v krátké době politického uvolnění tribunou ukrajinského národního obrození.</a:t>
            </a:r>
          </a:p>
        </p:txBody>
      </p:sp>
    </p:spTree>
    <p:extLst>
      <p:ext uri="{BB962C8B-B14F-4D97-AF65-F5344CB8AC3E}">
        <p14:creationId xmlns:p14="http://schemas.microsoft.com/office/powerpoint/2010/main" val="3528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M. I. </a:t>
            </a:r>
            <a:r>
              <a:rPr lang="cs-CZ" sz="3600" dirty="0" err="1" smtClean="0"/>
              <a:t>Kostomarov</a:t>
            </a:r>
            <a:r>
              <a:rPr lang="cs-CZ" sz="3600" dirty="0" smtClean="0"/>
              <a:t> v </a:t>
            </a:r>
            <a:r>
              <a:rPr lang="cs-CZ" sz="3600" i="1" dirty="0" smtClean="0"/>
              <a:t>Osnově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Kostomarov</a:t>
            </a:r>
            <a:r>
              <a:rPr lang="cs-CZ" dirty="0"/>
              <a:t> </a:t>
            </a:r>
            <a:r>
              <a:rPr lang="cs-CZ" dirty="0" smtClean="0"/>
              <a:t>zde publikoval mj. své </a:t>
            </a:r>
            <a:r>
              <a:rPr lang="cs-CZ" dirty="0"/>
              <a:t>úvahy o federativním principu ve staré </a:t>
            </a:r>
            <a:r>
              <a:rPr lang="cs-CZ" dirty="0" smtClean="0"/>
              <a:t>Rusi a zásadní práci </a:t>
            </a:r>
            <a:r>
              <a:rPr lang="cs-CZ" i="1" dirty="0"/>
              <a:t>Dvě ruské národnosti</a:t>
            </a:r>
            <a:r>
              <a:rPr lang="cs-CZ" dirty="0"/>
              <a:t>, která bezpochyby dodnes patří k nejcitovanějším z </a:t>
            </a:r>
            <a:r>
              <a:rPr lang="cs-CZ" dirty="0" err="1" smtClean="0"/>
              <a:t>Kostomarovova</a:t>
            </a:r>
            <a:r>
              <a:rPr lang="cs-CZ" dirty="0" smtClean="0"/>
              <a:t> díla. Autor </a:t>
            </a:r>
            <a:r>
              <a:rPr lang="cs-CZ" dirty="0"/>
              <a:t>zde rozvíjí tezi o odlišnosti ukrajinského a ruského </a:t>
            </a:r>
            <a:r>
              <a:rPr lang="cs-CZ" dirty="0" smtClean="0"/>
              <a:t>národa a jejích historických kořenech.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02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Ukrajinské </a:t>
            </a:r>
            <a:r>
              <a:rPr lang="cs-CZ" sz="3600" i="1" dirty="0" smtClean="0"/>
              <a:t>hromady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 roce 1861 vznikla další </a:t>
            </a:r>
            <a:r>
              <a:rPr lang="cs-CZ" dirty="0" smtClean="0"/>
              <a:t>hromada </a:t>
            </a:r>
            <a:r>
              <a:rPr lang="cs-CZ" dirty="0"/>
              <a:t>v Kyjevě. Utvořili ji vedle místní inteligence i studenti tamní univerzity za účelem organizace nedělních škol pro dospělé. Postupem času se síť těchto ukrajinských hromad a nedělních škol rozšířila v dalších větších městech </a:t>
            </a:r>
            <a:r>
              <a:rPr lang="cs-CZ" dirty="0" err="1"/>
              <a:t>podněperské</a:t>
            </a:r>
            <a:r>
              <a:rPr lang="cs-CZ" dirty="0"/>
              <a:t> oblasti. </a:t>
            </a:r>
            <a:endParaRPr lang="cs-CZ" dirty="0" smtClean="0"/>
          </a:p>
          <a:p>
            <a:r>
              <a:rPr lang="cs-CZ" dirty="0"/>
              <a:t>Činnost hromad </a:t>
            </a:r>
            <a:r>
              <a:rPr lang="cs-CZ" dirty="0" smtClean="0"/>
              <a:t>byla </a:t>
            </a:r>
            <a:r>
              <a:rPr lang="cs-CZ" dirty="0"/>
              <a:t>zpočátku úřady tolerována, protože jejich kulturně osvětová činnost nebyla považována za nebezpečnou.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35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Valujevský</a:t>
            </a:r>
            <a:r>
              <a:rPr lang="cs-CZ" sz="3600" dirty="0" smtClean="0"/>
              <a:t> cirkulář 1863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Postoj k ukrajinskému národnímu hnutí se výrazně proměnil až po polském povstání v roce 1863</a:t>
            </a:r>
            <a:r>
              <a:rPr lang="cs-CZ" dirty="0" smtClean="0"/>
              <a:t>.</a:t>
            </a:r>
          </a:p>
          <a:p>
            <a:r>
              <a:rPr lang="cs-CZ" dirty="0" smtClean="0"/>
              <a:t>Tato změna vyvrcholila reskriptem ministra </a:t>
            </a:r>
            <a:r>
              <a:rPr lang="cs-CZ" dirty="0"/>
              <a:t>vnitra Petra </a:t>
            </a:r>
            <a:r>
              <a:rPr lang="cs-CZ" dirty="0" err="1"/>
              <a:t>Valujeva</a:t>
            </a:r>
            <a:r>
              <a:rPr lang="cs-CZ" dirty="0"/>
              <a:t>, </a:t>
            </a:r>
            <a:r>
              <a:rPr lang="cs-CZ" dirty="0" smtClean="0"/>
              <a:t>známým jako </a:t>
            </a:r>
            <a:r>
              <a:rPr lang="cs-CZ" dirty="0" err="1"/>
              <a:t>valujevský</a:t>
            </a:r>
            <a:r>
              <a:rPr lang="cs-CZ" dirty="0"/>
              <a:t> </a:t>
            </a:r>
            <a:r>
              <a:rPr lang="cs-CZ" dirty="0" smtClean="0"/>
              <a:t>cirkulář, </a:t>
            </a:r>
            <a:r>
              <a:rPr lang="cs-CZ" dirty="0"/>
              <a:t>který prohlašoval, že </a:t>
            </a:r>
            <a:r>
              <a:rPr lang="cs-CZ" i="1" dirty="0"/>
              <a:t>„žádný zvláštní maloruský jazyk nikdy neexistoval, neexistuje ani existovat nemůže, a jejich nářečí používané prostým národem je tentýž ruský jazyk, ovšem zkomolený polským vlivem</a:t>
            </a:r>
            <a:r>
              <a:rPr lang="cs-CZ" i="1" dirty="0" smtClean="0"/>
              <a:t>“.</a:t>
            </a:r>
          </a:p>
          <a:p>
            <a:r>
              <a:rPr lang="cs-CZ" dirty="0" err="1"/>
              <a:t>Valujevský</a:t>
            </a:r>
            <a:r>
              <a:rPr lang="cs-CZ" dirty="0"/>
              <a:t> cirkulář znamenal přerušení rozvíjejícího se ukrajinského hnutí, které trvalo až do začátku 70. let.</a:t>
            </a:r>
          </a:p>
        </p:txBody>
      </p:sp>
    </p:spTree>
    <p:extLst>
      <p:ext uri="{BB962C8B-B14F-4D97-AF65-F5344CB8AC3E}">
        <p14:creationId xmlns:p14="http://schemas.microsoft.com/office/powerpoint/2010/main" val="401001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Chlopomanství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Ve snaze přiblížit se prostému lidu se někteří představitelé ukrajinského hnutí zřekli svého statkářského původu. Šlo především o potomky polonizovaných statkářů, kteří se během polského povstání 1863 zřekli svého původu a polských zájmů a identifikovali se s prostým ukrajinským lidem, dokonce do té míry, že přijali pravoslaví, zachovávali lidové </a:t>
            </a:r>
            <a:r>
              <a:rPr lang="cs-CZ" dirty="0" smtClean="0"/>
              <a:t>zvyky atd.</a:t>
            </a:r>
          </a:p>
          <a:p>
            <a:r>
              <a:rPr lang="cs-CZ" dirty="0"/>
              <a:t>Tato skupina tzv. </a:t>
            </a:r>
            <a:r>
              <a:rPr lang="cs-CZ" i="1" dirty="0" err="1"/>
              <a:t>chlopomanů</a:t>
            </a:r>
            <a:r>
              <a:rPr lang="cs-CZ" i="1" dirty="0"/>
              <a:t> </a:t>
            </a:r>
            <a:r>
              <a:rPr lang="cs-CZ" dirty="0"/>
              <a:t>se sdružila kolem jednoho z vůdců kyjevské hromady </a:t>
            </a:r>
            <a:r>
              <a:rPr lang="cs-CZ" dirty="0" err="1"/>
              <a:t>Volodymyra</a:t>
            </a:r>
            <a:r>
              <a:rPr lang="cs-CZ" dirty="0"/>
              <a:t> </a:t>
            </a:r>
            <a:r>
              <a:rPr lang="cs-CZ" dirty="0" err="1"/>
              <a:t>Antonovyče</a:t>
            </a:r>
            <a:r>
              <a:rPr lang="cs-CZ" dirty="0"/>
              <a:t>, nejvýraznějšího představitele </a:t>
            </a:r>
            <a:r>
              <a:rPr lang="cs-CZ" dirty="0" err="1"/>
              <a:t>chlopomanstva</a:t>
            </a:r>
            <a:r>
              <a:rPr lang="cs-CZ" dirty="0"/>
              <a:t> a významného ukrajinského historika.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88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Socialismus</a:t>
            </a:r>
            <a:r>
              <a:rPr lang="cs-CZ" dirty="0" smtClean="0"/>
              <a:t> </a:t>
            </a:r>
            <a:r>
              <a:rPr lang="cs-CZ" sz="3600" dirty="0" smtClean="0"/>
              <a:t>na Ukrajině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Propojení ukrajinské národní emancipace se sociální otázkou vytvořilo příznivé podmínky pro šíření idejí socialismu</a:t>
            </a:r>
            <a:r>
              <a:rPr lang="cs-CZ" dirty="0" smtClean="0"/>
              <a:t>.</a:t>
            </a:r>
          </a:p>
          <a:p>
            <a:r>
              <a:rPr lang="cs-CZ" dirty="0"/>
              <a:t>Vůbec nejvýznamnějším představitelem tohoto směru spojujícího </a:t>
            </a:r>
            <a:r>
              <a:rPr lang="cs-CZ" dirty="0" smtClean="0"/>
              <a:t>socialismus s národní ideou byl člen </a:t>
            </a:r>
            <a:r>
              <a:rPr lang="cs-CZ" dirty="0"/>
              <a:t>kyjevské hromady </a:t>
            </a:r>
            <a:r>
              <a:rPr lang="cs-CZ" dirty="0" err="1"/>
              <a:t>Mychajlo</a:t>
            </a:r>
            <a:r>
              <a:rPr lang="cs-CZ" dirty="0"/>
              <a:t> </a:t>
            </a:r>
            <a:r>
              <a:rPr lang="cs-CZ" dirty="0" err="1"/>
              <a:t>Drahomanov</a:t>
            </a:r>
            <a:r>
              <a:rPr lang="cs-CZ" dirty="0" smtClean="0"/>
              <a:t>.</a:t>
            </a:r>
          </a:p>
          <a:p>
            <a:r>
              <a:rPr lang="cs-CZ" dirty="0"/>
              <a:t>byla mu cizí myšlenka diktatury proletariátu, či rozhodující role ekonomických faktorů ve </a:t>
            </a:r>
            <a:r>
              <a:rPr lang="cs-CZ" dirty="0" smtClean="0"/>
              <a:t>vývoji </a:t>
            </a:r>
            <a:r>
              <a:rPr lang="cs-CZ" dirty="0"/>
              <a:t>společnosti, naopak zdůrazňoval význam individuální svobody. Co se týče uspořádání společnosti, prosazoval federativní a samosprávní principy</a:t>
            </a:r>
            <a:r>
              <a:rPr lang="cs-CZ" dirty="0" smtClean="0"/>
              <a:t>.</a:t>
            </a:r>
          </a:p>
          <a:p>
            <a:r>
              <a:rPr lang="cs-CZ" dirty="0"/>
              <a:t>ukrajinský socialismus se stal </a:t>
            </a:r>
            <a:r>
              <a:rPr lang="cs-CZ" dirty="0" smtClean="0"/>
              <a:t>jeho přičiněním hlavní </a:t>
            </a:r>
            <a:r>
              <a:rPr lang="cs-CZ" dirty="0"/>
              <a:t>ideologií </a:t>
            </a:r>
            <a:r>
              <a:rPr lang="cs-CZ" dirty="0" smtClean="0"/>
              <a:t>ukrajinského hnutí </a:t>
            </a:r>
            <a:r>
              <a:rPr lang="cs-CZ" dirty="0"/>
              <a:t>až do počátku 20. století.</a:t>
            </a:r>
          </a:p>
        </p:txBody>
      </p:sp>
    </p:spTree>
    <p:extLst>
      <p:ext uri="{BB962C8B-B14F-4D97-AF65-F5344CB8AC3E}">
        <p14:creationId xmlns:p14="http://schemas.microsoft.com/office/powerpoint/2010/main" val="288826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70. </a:t>
            </a:r>
            <a:r>
              <a:rPr lang="cs-CZ" sz="3600" dirty="0"/>
              <a:t>l</a:t>
            </a:r>
            <a:r>
              <a:rPr lang="cs-CZ" sz="3600" dirty="0" smtClean="0"/>
              <a:t>éta a nová vlna aktivity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</a:t>
            </a:r>
            <a:r>
              <a:rPr lang="cs-CZ" dirty="0" smtClean="0"/>
              <a:t>yjevská </a:t>
            </a:r>
            <a:r>
              <a:rPr lang="cs-CZ" dirty="0"/>
              <a:t>hromada </a:t>
            </a:r>
            <a:r>
              <a:rPr lang="cs-CZ" dirty="0" smtClean="0"/>
              <a:t>v první pol. 70. let znovu zvýšila svou aktivitu, vydávala ukrajinské publikace, organizovala kulturní a vědecký život.</a:t>
            </a:r>
          </a:p>
          <a:p>
            <a:r>
              <a:rPr lang="cs-CZ" dirty="0"/>
              <a:t>V roce 1873 kyjevská hromada vystoupila se svým politickým programem, jehož hlavním požadavkem bylo federativní uspořádání Ruska a rozsáhlá autonomie pro Ukrajinu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Rostoucí nevole ruských úřadů vyvrcholila novými represivními opatřeními – tzv. </a:t>
            </a:r>
            <a:r>
              <a:rPr lang="cs-CZ" dirty="0" err="1" smtClean="0"/>
              <a:t>emžským</a:t>
            </a:r>
            <a:r>
              <a:rPr lang="cs-CZ" dirty="0" smtClean="0"/>
              <a:t> </a:t>
            </a:r>
            <a:r>
              <a:rPr lang="cs-CZ" dirty="0" err="1" smtClean="0"/>
              <a:t>ukazem</a:t>
            </a:r>
            <a:r>
              <a:rPr lang="cs-CZ" dirty="0" smtClean="0"/>
              <a:t> z roku 1876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418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80. </a:t>
            </a:r>
            <a:r>
              <a:rPr lang="cs-CZ" sz="3600" dirty="0"/>
              <a:t>l</a:t>
            </a:r>
            <a:r>
              <a:rPr lang="cs-CZ" sz="3600" dirty="0" smtClean="0"/>
              <a:t>éta – útlum hnutí v ruské Ukrajině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Emžský</a:t>
            </a:r>
            <a:r>
              <a:rPr lang="cs-CZ" dirty="0" smtClean="0"/>
              <a:t> </a:t>
            </a:r>
            <a:r>
              <a:rPr lang="cs-CZ" dirty="0" err="1" smtClean="0"/>
              <a:t>ukaz</a:t>
            </a:r>
            <a:r>
              <a:rPr lang="cs-CZ" dirty="0" smtClean="0"/>
              <a:t> byl těžkou ranou </a:t>
            </a:r>
            <a:r>
              <a:rPr lang="cs-CZ" dirty="0"/>
              <a:t>pro ukrajinské hnutí v Rusku, natolik </a:t>
            </a:r>
            <a:r>
              <a:rPr lang="cs-CZ" dirty="0" smtClean="0"/>
              <a:t>vážnou, </a:t>
            </a:r>
            <a:r>
              <a:rPr lang="cs-CZ" dirty="0"/>
              <a:t>že na čas </a:t>
            </a:r>
            <a:r>
              <a:rPr lang="cs-CZ" dirty="0" smtClean="0"/>
              <a:t>paralyzoval </a:t>
            </a:r>
            <a:r>
              <a:rPr lang="cs-CZ" dirty="0"/>
              <a:t>jakékoli legální aktivity v tomto směru. Hlavní představitelé kyjevské hromady emigrovali. </a:t>
            </a:r>
            <a:r>
              <a:rPr lang="cs-CZ" dirty="0" err="1"/>
              <a:t>Mychajlo</a:t>
            </a:r>
            <a:r>
              <a:rPr lang="cs-CZ" dirty="0"/>
              <a:t> </a:t>
            </a:r>
            <a:r>
              <a:rPr lang="cs-CZ" dirty="0" err="1"/>
              <a:t>Drahomanov</a:t>
            </a:r>
            <a:r>
              <a:rPr lang="cs-CZ" dirty="0"/>
              <a:t> se uchýlil na čas do </a:t>
            </a:r>
            <a:r>
              <a:rPr lang="cs-CZ" dirty="0" smtClean="0"/>
              <a:t>Ženevy.</a:t>
            </a:r>
          </a:p>
          <a:p>
            <a:r>
              <a:rPr lang="cs-CZ" dirty="0"/>
              <a:t>V březnu 1881 ruští </a:t>
            </a:r>
            <a:r>
              <a:rPr lang="cs-CZ" dirty="0" err="1"/>
              <a:t>narodnici</a:t>
            </a:r>
            <a:r>
              <a:rPr lang="cs-CZ" dirty="0"/>
              <a:t> po řadě neúspěšných pokusů spáchali atentát na Alexandra II. Následkem byly represe a posílení režimu. Perspektiva pro rozvoj ukrajinského hnutí byla za těchto podmínek ne příliš nadějná, takže členové kyjevské hromady se rozhodli omezit svou činnost na výhradně vědeckou a kulturní oblast.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299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234</Words>
  <Application>Microsoft Office PowerPoint</Application>
  <PresentationFormat>Předvádění na obrazovce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Ukrajinské národní hnutí</vt:lpstr>
      <vt:lpstr>Ukrajinské hnutí v Petrohradu</vt:lpstr>
      <vt:lpstr>M. I. Kostomarov v Osnově</vt:lpstr>
      <vt:lpstr>Ukrajinské hromady</vt:lpstr>
      <vt:lpstr>Valujevský cirkulář 1863</vt:lpstr>
      <vt:lpstr>Chlopomanství</vt:lpstr>
      <vt:lpstr>Socialismus na Ukrajině</vt:lpstr>
      <vt:lpstr>70. léta a nová vlna aktivity</vt:lpstr>
      <vt:lpstr>80. léta – útlum hnutí v ruské Ukrajině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9</cp:revision>
  <dcterms:created xsi:type="dcterms:W3CDTF">2014-04-15T09:06:51Z</dcterms:created>
  <dcterms:modified xsi:type="dcterms:W3CDTF">2014-04-15T14:16:58Z</dcterms:modified>
</cp:coreProperties>
</file>