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66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1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37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5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33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9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78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77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71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83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A1EBC-2F8C-4055-94C6-1A52035071D4}" type="datetimeFigureOut">
              <a:rPr lang="cs-CZ" smtClean="0"/>
              <a:t>24. 4. 2015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09E0-A3AC-420B-B0C1-F9C58F6EB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8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Trendy ve vývoji ERP</a:t>
            </a:r>
          </a:p>
          <a:p>
            <a:pPr algn="r"/>
            <a:r>
              <a:rPr lang="cs-CZ" dirty="0" smtClean="0"/>
              <a:t>10. 4. </a:t>
            </a:r>
            <a:r>
              <a:rPr lang="cs-CZ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83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DODÁNÍ ERP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On-premise </a:t>
            </a:r>
            <a:r>
              <a:rPr lang="cs-CZ" b="1" dirty="0"/>
              <a:t>model</a:t>
            </a:r>
            <a:r>
              <a:rPr lang="cs-CZ" dirty="0"/>
              <a:t>. Aplikace je nainstalována na serverech organizace vlastnící ERP systém. Organizace musí mít vnitřní zdroje na provoz a údržbu ERP systému. Na upgradech, aktualizacích a úpravách systému se podílí sama organizace spolu s dodavatelskou firmou. Jedná se o nejběžnější model využívání ERP systémů.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On-</a:t>
            </a:r>
            <a:r>
              <a:rPr lang="cs-CZ" b="1" dirty="0" err="1"/>
              <a:t>appliance</a:t>
            </a:r>
            <a:r>
              <a:rPr lang="cs-CZ" b="1" dirty="0"/>
              <a:t> model </a:t>
            </a:r>
            <a:r>
              <a:rPr lang="cs-CZ" dirty="0"/>
              <a:t>– forma </a:t>
            </a:r>
            <a:r>
              <a:rPr lang="cs-CZ" dirty="0" err="1"/>
              <a:t>SaaS</a:t>
            </a:r>
            <a:r>
              <a:rPr lang="cs-CZ" dirty="0"/>
              <a:t>, zákazník využívá jen některé moduly a platí jen za to, co využívá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133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DODÁNÍ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On-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b="1" dirty="0"/>
              <a:t>model</a:t>
            </a:r>
            <a:r>
              <a:rPr lang="cs-CZ" dirty="0"/>
              <a:t>. Tento model je znám také pod pojmy ASP (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provider) nebo </a:t>
            </a:r>
            <a:r>
              <a:rPr lang="cs-CZ" dirty="0" err="1"/>
              <a:t>SaaS</a:t>
            </a:r>
            <a:r>
              <a:rPr lang="cs-CZ" dirty="0"/>
              <a:t> (Software as a </a:t>
            </a:r>
            <a:r>
              <a:rPr lang="cs-CZ" dirty="0" err="1"/>
              <a:t>Service</a:t>
            </a:r>
            <a:r>
              <a:rPr lang="cs-CZ" dirty="0"/>
              <a:t>). Přestože mezi jednotlivými pojmy jsou rozdíly, tak hlavní společný rys je, že ERP systém je dodáván vzdáleně přes internet. O aktualizace a upgrady systému se stará dodavatel, který ERP provozuje na svých serverech. U tohoto modelu bývají větší obavy o bezpečnost a spolehlivost služby, protože organizace nemá přímou kontrolu nad správou ERP systému. </a:t>
            </a:r>
            <a:r>
              <a:rPr lang="cs-CZ" dirty="0" err="1"/>
              <a:t>Customizace</a:t>
            </a:r>
            <a:r>
              <a:rPr lang="cs-CZ" dirty="0"/>
              <a:t> systému se provádí pomoci tzv. </a:t>
            </a:r>
            <a:r>
              <a:rPr lang="cs-CZ" dirty="0" err="1"/>
              <a:t>mashupů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302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MASHUP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MASHUP </a:t>
            </a:r>
            <a:endParaRPr lang="cs-CZ" dirty="0"/>
          </a:p>
          <a:p>
            <a:r>
              <a:rPr lang="cs-CZ" dirty="0" err="1"/>
              <a:t>Mashup</a:t>
            </a:r>
            <a:r>
              <a:rPr lang="cs-CZ" dirty="0"/>
              <a:t> není produkt, služba nebo technologie, ale princip: </a:t>
            </a:r>
            <a:r>
              <a:rPr lang="cs-CZ" b="1" dirty="0"/>
              <a:t>vytvářet nové služby integrací stávajících</a:t>
            </a:r>
            <a:r>
              <a:rPr lang="cs-CZ" dirty="0"/>
              <a:t>. </a:t>
            </a:r>
          </a:p>
          <a:p>
            <a:r>
              <a:rPr lang="cs-CZ" dirty="0"/>
              <a:t>Liší se přidanou hodnotou, integruje se prostřednictvím API. Vytvoříme novou webovou službu nebo stránku s využitím webových služeb třetích stran. Příkladem je např. Použití </a:t>
            </a:r>
            <a:r>
              <a:rPr lang="cs-CZ" dirty="0" err="1"/>
              <a:t>GoogleMap</a:t>
            </a:r>
            <a:r>
              <a:rPr lang="cs-CZ" dirty="0"/>
              <a:t> v aplikaci na webu. </a:t>
            </a:r>
          </a:p>
        </p:txBody>
      </p:sp>
    </p:spTree>
    <p:extLst>
      <p:ext uri="{BB962C8B-B14F-4D97-AF65-F5344CB8AC3E}">
        <p14:creationId xmlns:p14="http://schemas.microsoft.com/office/powerpoint/2010/main" val="2977102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SAAS </a:t>
            </a:r>
            <a:endParaRPr lang="cs-CZ" dirty="0"/>
          </a:p>
          <a:p>
            <a:r>
              <a:rPr lang="cs-CZ" b="1" dirty="0" err="1"/>
              <a:t>SaaS</a:t>
            </a:r>
            <a:r>
              <a:rPr lang="cs-CZ" b="1" dirty="0"/>
              <a:t> (software jako služba) </a:t>
            </a:r>
            <a:r>
              <a:rPr lang="cs-CZ" dirty="0"/>
              <a:t>vede k optimalizaci finančních toků (odpadá například nutnost velké počáteční investice). U správně implementovaného </a:t>
            </a:r>
            <a:r>
              <a:rPr lang="cs-CZ" dirty="0" err="1"/>
              <a:t>SaaS</a:t>
            </a:r>
            <a:r>
              <a:rPr lang="cs-CZ" dirty="0"/>
              <a:t> uživatel nepozná, že systém je hostovaný. V roce 2009 byl odhad trhu </a:t>
            </a:r>
            <a:r>
              <a:rPr lang="cs-CZ" dirty="0" err="1"/>
              <a:t>SaaS</a:t>
            </a:r>
            <a:r>
              <a:rPr lang="cs-CZ" dirty="0"/>
              <a:t> 10 </a:t>
            </a:r>
            <a:r>
              <a:rPr lang="cs-CZ" dirty="0" err="1"/>
              <a:t>mld</a:t>
            </a:r>
            <a:r>
              <a:rPr lang="cs-CZ" dirty="0"/>
              <a:t> USD. </a:t>
            </a:r>
          </a:p>
        </p:txBody>
      </p:sp>
    </p:spTree>
    <p:extLst>
      <p:ext uri="{BB962C8B-B14F-4D97-AF65-F5344CB8AC3E}">
        <p14:creationId xmlns:p14="http://schemas.microsoft.com/office/powerpoint/2010/main" val="4272787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</a:t>
            </a:r>
            <a:r>
              <a:rPr lang="cs-CZ" dirty="0" err="1" smtClean="0"/>
              <a:t>SaaS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Varianty </a:t>
            </a:r>
            <a:r>
              <a:rPr lang="cs-CZ" dirty="0" err="1"/>
              <a:t>SaaS</a:t>
            </a:r>
            <a:r>
              <a:rPr lang="cs-CZ" dirty="0"/>
              <a:t>: </a:t>
            </a:r>
          </a:p>
          <a:p>
            <a:r>
              <a:rPr lang="cs-CZ" dirty="0" smtClean="0"/>
              <a:t>Vlastní </a:t>
            </a:r>
            <a:r>
              <a:rPr lang="cs-CZ" dirty="0"/>
              <a:t>řešení pro každého zákazníka </a:t>
            </a:r>
          </a:p>
          <a:p>
            <a:r>
              <a:rPr lang="cs-CZ" dirty="0" smtClean="0"/>
              <a:t>Konfigurovatelné </a:t>
            </a:r>
            <a:r>
              <a:rPr lang="cs-CZ" dirty="0"/>
              <a:t>řešení – separátní instalace se stejným aplikačním kódem </a:t>
            </a:r>
          </a:p>
          <a:p>
            <a:r>
              <a:rPr lang="cs-CZ" dirty="0" smtClean="0"/>
              <a:t>Konfigurovatelné </a:t>
            </a:r>
            <a:r>
              <a:rPr lang="cs-CZ" dirty="0"/>
              <a:t>řešení pro více nájemců – v rámci jedné instance </a:t>
            </a:r>
          </a:p>
          <a:p>
            <a:r>
              <a:rPr lang="cs-CZ" dirty="0" smtClean="0"/>
              <a:t>Konfigurovatelné </a:t>
            </a:r>
            <a:r>
              <a:rPr lang="cs-CZ" dirty="0"/>
              <a:t>rozšiřitelné řešení – víceúrovňová architektura, </a:t>
            </a:r>
            <a:r>
              <a:rPr lang="cs-CZ" dirty="0" err="1"/>
              <a:t>load</a:t>
            </a:r>
            <a:r>
              <a:rPr lang="cs-CZ" dirty="0"/>
              <a:t> </a:t>
            </a:r>
            <a:r>
              <a:rPr lang="cs-CZ" dirty="0" err="1"/>
              <a:t>balancing</a:t>
            </a:r>
            <a:r>
              <a:rPr lang="cs-CZ" dirty="0"/>
              <a:t> – proměnlivý počet serverů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628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SAP </a:t>
            </a:r>
            <a:endParaRPr lang="cs-CZ" dirty="0"/>
          </a:p>
          <a:p>
            <a:r>
              <a:rPr lang="cs-CZ" dirty="0" err="1" smtClean="0"/>
              <a:t>Lawson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Oracle</a:t>
            </a:r>
            <a:r>
              <a:rPr lang="cs-CZ" dirty="0" smtClean="0"/>
              <a:t> </a:t>
            </a:r>
            <a:r>
              <a:rPr lang="cs-CZ" dirty="0" err="1"/>
              <a:t>Applications</a:t>
            </a:r>
            <a:r>
              <a:rPr lang="cs-CZ" dirty="0"/>
              <a:t> </a:t>
            </a:r>
          </a:p>
          <a:p>
            <a:r>
              <a:rPr lang="cs-CZ" dirty="0" smtClean="0"/>
              <a:t>IFS </a:t>
            </a:r>
            <a:endParaRPr lang="cs-CZ" dirty="0"/>
          </a:p>
          <a:p>
            <a:r>
              <a:rPr lang="cs-CZ" dirty="0" err="1" smtClean="0"/>
              <a:t>Nexedi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Infor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ABAS </a:t>
            </a:r>
            <a:r>
              <a:rPr lang="cs-CZ" dirty="0"/>
              <a:t>AG </a:t>
            </a:r>
          </a:p>
          <a:p>
            <a:r>
              <a:rPr lang="cs-CZ" dirty="0" smtClean="0"/>
              <a:t>Microsoft </a:t>
            </a:r>
            <a:r>
              <a:rPr lang="cs-CZ" dirty="0"/>
              <a:t>(Dynamics AX, Dynamics NAV)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6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Microsoft Dynamics NAV </a:t>
            </a:r>
            <a:endParaRPr lang="cs-CZ" b="1" dirty="0" smtClean="0"/>
          </a:p>
          <a:p>
            <a:r>
              <a:rPr lang="cs-CZ" dirty="0"/>
              <a:t>Produkt je součástí řady Microsoft Dynamics, která pomáhá firmám s účetnictvím a ekonomikou, řízením vztahů se zákazníky, dodavateli, provozní analytikou a e-komercí. Microsoft Dynamics NAV 2009 s novou třívrstvou architekturou klienta s novým uživatelským rozhraním zaměřeného na role (Role </a:t>
            </a:r>
            <a:r>
              <a:rPr lang="cs-CZ" dirty="0" err="1"/>
              <a:t>Tailored</a:t>
            </a:r>
            <a:r>
              <a:rPr lang="cs-CZ" dirty="0"/>
              <a:t> </a:t>
            </a:r>
            <a:r>
              <a:rPr lang="cs-CZ" dirty="0" err="1"/>
              <a:t>Client</a:t>
            </a:r>
            <a:r>
              <a:rPr lang="cs-CZ" dirty="0"/>
              <a:t> - RTC) byl uveden na trh v prosinci roku 2008. </a:t>
            </a:r>
          </a:p>
          <a:p>
            <a:r>
              <a:rPr lang="cs-CZ" dirty="0"/>
              <a:t>Do dalších verzí jsou plánovány nové funkcionality aplikace, klient pro SharePoint, implementace všech částí systému v .NET (a tedy podpora 64bit platformy a podpora </a:t>
            </a:r>
            <a:r>
              <a:rPr lang="cs-CZ" dirty="0" err="1"/>
              <a:t>Unicode</a:t>
            </a:r>
            <a:r>
              <a:rPr lang="cs-CZ" dirty="0"/>
              <a:t>) a další. </a:t>
            </a:r>
          </a:p>
          <a:p>
            <a:r>
              <a:rPr lang="cs-CZ" dirty="0"/>
              <a:t>Existuje dokument "</a:t>
            </a:r>
            <a:r>
              <a:rPr lang="cs-CZ" dirty="0" err="1"/>
              <a:t>Statement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" Microsoft uveřejňuje pro své partnery a zákazníky, obsahuje směřování aplikace až do roku 2017. </a:t>
            </a:r>
          </a:p>
        </p:txBody>
      </p:sp>
    </p:spTree>
    <p:extLst>
      <p:ext uri="{BB962C8B-B14F-4D97-AF65-F5344CB8AC3E}">
        <p14:creationId xmlns:p14="http://schemas.microsoft.com/office/powerpoint/2010/main" val="361592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Infor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Získal formou akvizicí celou řadu společností, čímž se stal třetím největším poskytovatelem podnikových aplikací (měřeno obratem) za SAP a </a:t>
            </a:r>
            <a:r>
              <a:rPr lang="cs-CZ" dirty="0" err="1"/>
              <a:t>Oracle</a:t>
            </a:r>
            <a:r>
              <a:rPr lang="cs-CZ" dirty="0"/>
              <a:t> </a:t>
            </a:r>
            <a:r>
              <a:rPr lang="cs-CZ" dirty="0" err="1"/>
              <a:t>Corporation</a:t>
            </a:r>
            <a:r>
              <a:rPr lang="cs-CZ" dirty="0"/>
              <a:t>. Dle různých firemních a mediálních zdrojů je </a:t>
            </a:r>
            <a:r>
              <a:rPr lang="cs-CZ" dirty="0" err="1"/>
              <a:t>Infor</a:t>
            </a:r>
            <a:r>
              <a:rPr lang="cs-CZ" dirty="0"/>
              <a:t> s obratem 2,2 miliardy dolarů dnes desátá největší softwarovou společností na světě. </a:t>
            </a:r>
          </a:p>
        </p:txBody>
      </p:sp>
    </p:spTree>
    <p:extLst>
      <p:ext uri="{BB962C8B-B14F-4D97-AF65-F5344CB8AC3E}">
        <p14:creationId xmlns:p14="http://schemas.microsoft.com/office/powerpoint/2010/main" val="1840449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SAP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„Systems - Applications - Products in data processing“ (</a:t>
            </a:r>
            <a:r>
              <a:rPr lang="en-US" dirty="0" err="1"/>
              <a:t>Německo</a:t>
            </a:r>
            <a:r>
              <a:rPr lang="en-US" dirty="0"/>
              <a:t>, Waldorf) </a:t>
            </a:r>
          </a:p>
          <a:p>
            <a:pPr marL="0" indent="0">
              <a:buNone/>
            </a:pPr>
            <a:r>
              <a:rPr lang="cs-CZ" dirty="0"/>
              <a:t>SAP R/3 se skládá z následujících modulů: </a:t>
            </a:r>
          </a:p>
          <a:p>
            <a:r>
              <a:rPr lang="cs-CZ" dirty="0" smtClean="0"/>
              <a:t>FI </a:t>
            </a:r>
            <a:r>
              <a:rPr lang="cs-CZ" dirty="0"/>
              <a:t>(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) Finanční účetnictví </a:t>
            </a:r>
          </a:p>
          <a:p>
            <a:r>
              <a:rPr lang="cs-CZ" dirty="0" smtClean="0"/>
              <a:t>CO </a:t>
            </a:r>
            <a:r>
              <a:rPr lang="cs-CZ" dirty="0"/>
              <a:t>(Controlling) </a:t>
            </a:r>
            <a:r>
              <a:rPr lang="cs-CZ" dirty="0" err="1"/>
              <a:t>Kontroling</a:t>
            </a:r>
            <a:r>
              <a:rPr lang="cs-CZ" dirty="0"/>
              <a:t> </a:t>
            </a:r>
          </a:p>
          <a:p>
            <a:r>
              <a:rPr lang="en-US" dirty="0" smtClean="0"/>
              <a:t>AM </a:t>
            </a:r>
            <a:r>
              <a:rPr lang="en-US" dirty="0"/>
              <a:t>(Asset Management) Evidence </a:t>
            </a:r>
            <a:r>
              <a:rPr lang="en-US" dirty="0" err="1"/>
              <a:t>majetku</a:t>
            </a:r>
            <a:r>
              <a:rPr lang="en-US" dirty="0"/>
              <a:t> </a:t>
            </a:r>
          </a:p>
          <a:p>
            <a:r>
              <a:rPr lang="cs-CZ" dirty="0" smtClean="0"/>
              <a:t>PS </a:t>
            </a:r>
            <a:r>
              <a:rPr lang="cs-CZ" dirty="0"/>
              <a:t>(Project systém) Plánování dlouhodobých projektů </a:t>
            </a:r>
          </a:p>
          <a:p>
            <a:r>
              <a:rPr lang="cs-CZ" dirty="0" smtClean="0"/>
              <a:t>WF </a:t>
            </a:r>
            <a:r>
              <a:rPr lang="cs-CZ" dirty="0"/>
              <a:t>(</a:t>
            </a:r>
            <a:r>
              <a:rPr lang="cs-CZ" dirty="0" err="1"/>
              <a:t>Workflow</a:t>
            </a:r>
            <a:r>
              <a:rPr lang="cs-CZ" dirty="0"/>
              <a:t>) Řízení oběhu dokumentů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098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VÝZNAMNÍ VÝROBCI ERP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SAP R/3 se skládá z následujících modulů: </a:t>
            </a:r>
          </a:p>
          <a:p>
            <a:r>
              <a:rPr lang="en-US" dirty="0" smtClean="0"/>
              <a:t>IS </a:t>
            </a:r>
            <a:r>
              <a:rPr lang="en-US" dirty="0"/>
              <a:t>(Industry Solutions) </a:t>
            </a:r>
            <a:r>
              <a:rPr lang="en-US" dirty="0" err="1"/>
              <a:t>Specifická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různých</a:t>
            </a:r>
            <a:r>
              <a:rPr lang="en-US" dirty="0"/>
              <a:t> </a:t>
            </a:r>
            <a:r>
              <a:rPr lang="en-US" dirty="0" err="1"/>
              <a:t>odvětví</a:t>
            </a:r>
            <a:r>
              <a:rPr lang="en-US" dirty="0"/>
              <a:t> </a:t>
            </a:r>
          </a:p>
          <a:p>
            <a:r>
              <a:rPr lang="cs-CZ" dirty="0" smtClean="0"/>
              <a:t>HR </a:t>
            </a:r>
            <a:r>
              <a:rPr lang="cs-CZ" dirty="0"/>
              <a:t>(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) Řízení lidských zdrojů </a:t>
            </a:r>
          </a:p>
          <a:p>
            <a:r>
              <a:rPr lang="cs-CZ" dirty="0" smtClean="0"/>
              <a:t>PM </a:t>
            </a:r>
            <a:r>
              <a:rPr lang="cs-CZ" dirty="0"/>
              <a:t>(Plant </a:t>
            </a:r>
            <a:r>
              <a:rPr lang="cs-CZ" dirty="0" err="1"/>
              <a:t>Maintenance</a:t>
            </a:r>
            <a:r>
              <a:rPr lang="cs-CZ" dirty="0"/>
              <a:t>) Údržba </a:t>
            </a:r>
          </a:p>
          <a:p>
            <a:r>
              <a:rPr lang="cs-CZ" dirty="0" smtClean="0"/>
              <a:t>MM </a:t>
            </a:r>
            <a:r>
              <a:rPr lang="cs-CZ" dirty="0"/>
              <a:t>(</a:t>
            </a:r>
            <a:r>
              <a:rPr lang="cs-CZ" dirty="0" err="1"/>
              <a:t>Materials</a:t>
            </a:r>
            <a:r>
              <a:rPr lang="cs-CZ" dirty="0"/>
              <a:t> Management) Skladové hospodářství a logistika </a:t>
            </a:r>
          </a:p>
          <a:p>
            <a:r>
              <a:rPr lang="cs-CZ" dirty="0" smtClean="0"/>
              <a:t>QM </a:t>
            </a:r>
            <a:r>
              <a:rPr lang="cs-CZ" dirty="0"/>
              <a:t>(</a:t>
            </a:r>
            <a:r>
              <a:rPr lang="cs-CZ" dirty="0" err="1"/>
              <a:t>Quality</a:t>
            </a:r>
            <a:r>
              <a:rPr lang="cs-CZ" dirty="0"/>
              <a:t> Management) Management kvality </a:t>
            </a:r>
          </a:p>
          <a:p>
            <a:r>
              <a:rPr lang="cs-CZ" dirty="0" smtClean="0"/>
              <a:t>PP </a:t>
            </a:r>
            <a:r>
              <a:rPr lang="cs-CZ" dirty="0"/>
              <a:t>(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) Plánování výroby </a:t>
            </a:r>
          </a:p>
          <a:p>
            <a:r>
              <a:rPr lang="en-US" dirty="0" smtClean="0"/>
              <a:t>SD </a:t>
            </a:r>
            <a:r>
              <a:rPr lang="en-US" dirty="0"/>
              <a:t>(Sales and Distribution) </a:t>
            </a:r>
            <a:r>
              <a:rPr lang="en-US" dirty="0" err="1"/>
              <a:t>Podpora</a:t>
            </a:r>
            <a:r>
              <a:rPr lang="en-US" dirty="0"/>
              <a:t> </a:t>
            </a:r>
            <a:r>
              <a:rPr lang="en-US" dirty="0" err="1"/>
              <a:t>prodeje</a:t>
            </a:r>
            <a:r>
              <a:rPr 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99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Dřívějším trendem v oblasti ERP bylo dosažení maximální funkcionality. </a:t>
            </a:r>
          </a:p>
          <a:p>
            <a:r>
              <a:rPr lang="cs-CZ" dirty="0"/>
              <a:t>S rozšiřováním funkcionality ale rostla složitost systémů. </a:t>
            </a:r>
          </a:p>
          <a:p>
            <a:r>
              <a:rPr lang="cs-CZ" dirty="0"/>
              <a:t>Nynější trend, označovaný jako ERP druhé generace, je </a:t>
            </a:r>
            <a:r>
              <a:rPr lang="cs-CZ" b="1" dirty="0"/>
              <a:t>integrace. </a:t>
            </a:r>
            <a:r>
              <a:rPr lang="cs-CZ" dirty="0"/>
              <a:t>ERP si ponechává pouze funkce, pro které byl primárně určen – tj. podpora podnikových procesů. Další funkce se řeší integrací se specializovanými produkty (</a:t>
            </a:r>
            <a:r>
              <a:rPr lang="cs-CZ" dirty="0" err="1"/>
              <a:t>reportovací</a:t>
            </a:r>
            <a:r>
              <a:rPr lang="cs-CZ" dirty="0"/>
              <a:t> nástroje, oblast </a:t>
            </a:r>
            <a:r>
              <a:rPr lang="cs-CZ" dirty="0" err="1"/>
              <a:t>workflow</a:t>
            </a:r>
            <a:r>
              <a:rPr lang="cs-CZ" dirty="0"/>
              <a:t>, </a:t>
            </a:r>
            <a:r>
              <a:rPr lang="cs-CZ" dirty="0" err="1"/>
              <a:t>atd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023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SAP R/3 je </a:t>
            </a:r>
            <a:r>
              <a:rPr lang="cs-CZ" dirty="0" err="1"/>
              <a:t>client</a:t>
            </a:r>
            <a:r>
              <a:rPr lang="cs-CZ" dirty="0"/>
              <a:t>/server aplikace využívající třívrstvý model. Prezentační vrstva nebo klient komunikují s uživatelem. V aplikační vrstvě je uložena business logika a databázová vrstva zaznamenává a ukládá všechna data systému </a:t>
            </a:r>
            <a:r>
              <a:rPr lang="cs-CZ" dirty="0" smtClean="0"/>
              <a:t>včetně </a:t>
            </a:r>
            <a:r>
              <a:rPr lang="cs-CZ" dirty="0"/>
              <a:t>transakčních a konfiguračních dat.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Funkčnost systému SAP R/3 je programována vlastním proprietárním jazykem ABAP (</a:t>
            </a:r>
            <a:r>
              <a:rPr lang="cs-CZ" dirty="0" err="1"/>
              <a:t>Advanced</a:t>
            </a:r>
            <a:r>
              <a:rPr lang="cs-CZ" dirty="0"/>
              <a:t> Business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Programming</a:t>
            </a:r>
            <a:r>
              <a:rPr lang="cs-CZ" dirty="0"/>
              <a:t>, od 2003 je možné používat i Javu). </a:t>
            </a:r>
          </a:p>
        </p:txBody>
      </p:sp>
    </p:spTree>
    <p:extLst>
      <p:ext uri="{BB962C8B-B14F-4D97-AF65-F5344CB8AC3E}">
        <p14:creationId xmlns:p14="http://schemas.microsoft.com/office/powerpoint/2010/main" val="3544613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ABAP (ABAP/4), je jazykem čtvrté generace (4GL) umožňujícím vytvářet jednoduché, ale výkonné programy. R/3 obsahuje také kompletní vývojové prostředí, které umožňuje vývojářům modifikovat existující programový kód </a:t>
            </a:r>
            <a:r>
              <a:rPr lang="cs-CZ" dirty="0" err="1" smtClean="0"/>
              <a:t>SAPu</a:t>
            </a:r>
            <a:r>
              <a:rPr lang="cs-CZ" dirty="0" smtClean="0"/>
              <a:t> nebo vytvářet vlastní funkčnost, od reportů až po transakční systémy, s využitím SAP </a:t>
            </a:r>
            <a:r>
              <a:rPr lang="cs-CZ" dirty="0" err="1" smtClean="0"/>
              <a:t>frameworku</a:t>
            </a:r>
            <a:r>
              <a:rPr lang="cs-CZ" dirty="0" smtClean="0"/>
              <a:t>. ABAP komunikuje s databází pomocí SQL dotazů, které umožňují vybírat, měnit a mazat data. Dále umožňuje vytvářet grafická uživatelská rozhraní a </a:t>
            </a:r>
            <a:r>
              <a:rPr lang="cs-CZ" dirty="0" err="1" smtClean="0"/>
              <a:t>middleware</a:t>
            </a:r>
            <a:r>
              <a:rPr lang="cs-CZ" dirty="0" smtClean="0"/>
              <a:t> pro integraci s jinými systémy. </a:t>
            </a:r>
          </a:p>
          <a:p>
            <a:r>
              <a:rPr lang="cs-CZ" dirty="0"/>
              <a:t>Informační systém pro </a:t>
            </a:r>
            <a:r>
              <a:rPr lang="cs-CZ" b="1" dirty="0"/>
              <a:t>střední a malé firmy </a:t>
            </a:r>
            <a:r>
              <a:rPr lang="cs-CZ" dirty="0"/>
              <a:t>(SMB - </a:t>
            </a:r>
            <a:r>
              <a:rPr lang="cs-CZ" dirty="0" err="1"/>
              <a:t>Small</a:t>
            </a:r>
            <a:r>
              <a:rPr lang="cs-CZ" dirty="0"/>
              <a:t> and Medium Business) jsou dodávány pod názvem </a:t>
            </a:r>
            <a:r>
              <a:rPr lang="cs-CZ" b="1" dirty="0"/>
              <a:t>SAP Business </a:t>
            </a:r>
            <a:r>
              <a:rPr lang="cs-CZ" b="1" dirty="0" err="1"/>
              <a:t>One</a:t>
            </a:r>
            <a:r>
              <a:rPr lang="cs-CZ" b="1" dirty="0"/>
              <a:t>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056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SOURCE ERP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Např. </a:t>
            </a:r>
            <a:r>
              <a:rPr lang="cs-CZ" dirty="0" err="1"/>
              <a:t>Compiere</a:t>
            </a:r>
            <a:r>
              <a:rPr lang="cs-CZ" dirty="0"/>
              <a:t>, </a:t>
            </a:r>
            <a:r>
              <a:rPr lang="cs-CZ" dirty="0" err="1"/>
              <a:t>JFire</a:t>
            </a:r>
            <a:r>
              <a:rPr lang="cs-CZ" dirty="0"/>
              <a:t>, </a:t>
            </a:r>
            <a:r>
              <a:rPr lang="cs-CZ" dirty="0" err="1"/>
              <a:t>OFBiz</a:t>
            </a:r>
            <a:r>
              <a:rPr lang="cs-CZ" dirty="0"/>
              <a:t>,… </a:t>
            </a:r>
          </a:p>
          <a:p>
            <a:r>
              <a:rPr lang="cs-CZ" dirty="0" smtClean="0"/>
              <a:t>Volná </a:t>
            </a:r>
            <a:r>
              <a:rPr lang="cs-CZ" dirty="0"/>
              <a:t>dispozice zdrojovým kódem </a:t>
            </a:r>
          </a:p>
          <a:p>
            <a:r>
              <a:rPr lang="cs-CZ" dirty="0" smtClean="0"/>
              <a:t>Možnost </a:t>
            </a:r>
            <a:r>
              <a:rPr lang="cs-CZ" dirty="0"/>
              <a:t>změnit užití SW dle budoucích potřeb </a:t>
            </a:r>
          </a:p>
          <a:p>
            <a:endParaRPr lang="cs-CZ" dirty="0"/>
          </a:p>
          <a:p>
            <a:r>
              <a:rPr lang="cs-CZ" dirty="0"/>
              <a:t>Nevýhody Open Source řešení: </a:t>
            </a:r>
          </a:p>
          <a:p>
            <a:r>
              <a:rPr lang="cs-CZ" dirty="0" smtClean="0"/>
              <a:t>Nestálost </a:t>
            </a:r>
            <a:r>
              <a:rPr lang="cs-CZ" dirty="0"/>
              <a:t>v čase </a:t>
            </a:r>
          </a:p>
          <a:p>
            <a:r>
              <a:rPr lang="cs-CZ" dirty="0" smtClean="0"/>
              <a:t>Nejasná </a:t>
            </a:r>
            <a:r>
              <a:rPr lang="cs-CZ" dirty="0"/>
              <a:t>koncepce vývoje </a:t>
            </a:r>
          </a:p>
          <a:p>
            <a:r>
              <a:rPr lang="cs-CZ" dirty="0" smtClean="0"/>
              <a:t>Může </a:t>
            </a:r>
            <a:r>
              <a:rPr lang="cs-CZ" dirty="0"/>
              <a:t>být nedotaženost projektu – lokalizace atd. </a:t>
            </a:r>
          </a:p>
          <a:p>
            <a:endParaRPr lang="cs-CZ" dirty="0"/>
          </a:p>
          <a:p>
            <a:r>
              <a:rPr lang="cs-CZ" dirty="0"/>
              <a:t>Komerční řešení jsou více zaměřeny na implementační fázi. </a:t>
            </a:r>
          </a:p>
        </p:txBody>
      </p:sp>
    </p:spTree>
    <p:extLst>
      <p:ext uri="{BB962C8B-B14F-4D97-AF65-F5344CB8AC3E}">
        <p14:creationId xmlns:p14="http://schemas.microsoft.com/office/powerpoint/2010/main" val="4159837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TRH S ERP SYSTÉMY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/>
              <a:t>Enterprises</a:t>
            </a:r>
            <a:r>
              <a:rPr lang="cs-CZ" dirty="0"/>
              <a:t> – nadnárodní společnosti – segment již obsazen. </a:t>
            </a:r>
          </a:p>
          <a:p>
            <a:r>
              <a:rPr lang="cs-CZ" dirty="0" smtClean="0"/>
              <a:t>Medium </a:t>
            </a:r>
            <a:r>
              <a:rPr lang="cs-CZ" dirty="0" err="1"/>
              <a:t>Enterprises</a:t>
            </a:r>
            <a:r>
              <a:rPr lang="cs-CZ" dirty="0"/>
              <a:t> – pro dodavatele nejzajímavější segment 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/>
              <a:t>Enterprises</a:t>
            </a:r>
            <a:r>
              <a:rPr lang="cs-CZ" dirty="0"/>
              <a:t> (do 50 zaměstnanců a 100 mil. Kč) – krabicové produkty tuzemských výrobců </a:t>
            </a:r>
          </a:p>
          <a:p>
            <a:r>
              <a:rPr lang="cs-CZ" dirty="0"/>
              <a:t>Menší firmy kladou důraz na rychlost a snadnost pořizování dat na úkor šíře, komplexnosti a kvality. </a:t>
            </a:r>
          </a:p>
          <a:p>
            <a:r>
              <a:rPr lang="cs-CZ" dirty="0"/>
              <a:t>Čím menší firma, tím nižší nároky na zpětné vyhodnocení dat, naproti tomu má vyšší nároky na rychlost a jednoduchost pořízení vstupních dat. To je v rozporu s původním požadavkem na kvalitu, šíři a komplexnost dat. </a:t>
            </a:r>
          </a:p>
          <a:p>
            <a:r>
              <a:rPr lang="cs-CZ" dirty="0"/>
              <a:t>Proto menší firmy nedávají přednost komplexním velkým balíkům, kde je důraz na komplexnost, kvalitu a špičkové analytické informace; pro malou firmu se implementace takového balíku může stát komplikací. </a:t>
            </a:r>
          </a:p>
        </p:txBody>
      </p:sp>
    </p:spTree>
    <p:extLst>
      <p:ext uri="{BB962C8B-B14F-4D97-AF65-F5344CB8AC3E}">
        <p14:creationId xmlns:p14="http://schemas.microsoft.com/office/powerpoint/2010/main" val="426406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PODPORA UŽIVATELŮ </a:t>
            </a:r>
          </a:p>
          <a:p>
            <a:r>
              <a:rPr lang="cs-CZ" dirty="0"/>
              <a:t>Do této oblasti patří například nástroje business inteligence. Základním úkolem BI je monitorovat, analyzovat a plánovat podnikové procesy. </a:t>
            </a:r>
          </a:p>
          <a:p>
            <a:r>
              <a:rPr lang="cs-CZ" dirty="0"/>
              <a:t>Analytické nástroje na rozdíl od reportingu nezobrazují pouze stav hodnot, ale snaží se odpovědět na otázky „proč se to tak stalo“ a „co se bude dít dále“. </a:t>
            </a:r>
          </a:p>
          <a:p>
            <a:pPr marL="0" indent="0">
              <a:buNone/>
            </a:pPr>
            <a:r>
              <a:rPr lang="cs-CZ" dirty="0"/>
              <a:t>MONITOROVÁNÍ STAVU PODNIKU: </a:t>
            </a:r>
          </a:p>
          <a:p>
            <a:r>
              <a:rPr lang="cs-CZ" dirty="0" smtClean="0"/>
              <a:t>Reporty </a:t>
            </a:r>
            <a:endParaRPr lang="cs-CZ" dirty="0"/>
          </a:p>
          <a:p>
            <a:r>
              <a:rPr lang="cs-CZ" dirty="0" smtClean="0"/>
              <a:t>Sledování </a:t>
            </a:r>
            <a:r>
              <a:rPr lang="cs-CZ" dirty="0"/>
              <a:t>klíčových ukazatelů výkonnosti (</a:t>
            </a:r>
            <a:r>
              <a:rPr lang="cs-CZ" dirty="0" err="1"/>
              <a:t>scorecarding</a:t>
            </a:r>
            <a:r>
              <a:rPr lang="cs-CZ" dirty="0"/>
              <a:t>) – okamžitý pohled na stav podniku v definovaných ukazatelích, založených většinou na porovnání plánu a skutečnosti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50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PLÁNOVACÍ PROCESY </a:t>
            </a:r>
          </a:p>
          <a:p>
            <a:r>
              <a:rPr lang="cs-CZ" dirty="0"/>
              <a:t>Tvorba finančních a obchodních plánů, rozpočty a plány investic (činnosti typické pro MIS systémy). Systémy mohou generovat plány na základě údajů z minulých období, provádět jejich extrapolaci podle zjištěných trendů, simulace variant rozpočtů. </a:t>
            </a:r>
          </a:p>
          <a:p>
            <a:pPr marL="0" indent="0">
              <a:buNone/>
            </a:pPr>
            <a:r>
              <a:rPr lang="cs-CZ" dirty="0"/>
              <a:t>INTEGRACE SE SPRÁVOU DOKUMENTŮ (DMS SYSTÉMY) </a:t>
            </a:r>
          </a:p>
          <a:p>
            <a:r>
              <a:rPr lang="cs-CZ" dirty="0"/>
              <a:t>Data jsou uložena strukturovaně v ERP systému, ale část se nachází i mimo -&gt; integrace s nástroji pro správu dokumentů -&gt; sledování oběhu dokumentů, archivace, </a:t>
            </a:r>
            <a:r>
              <a:rPr lang="cs-CZ" dirty="0" err="1"/>
              <a:t>verzování</a:t>
            </a:r>
            <a:r>
              <a:rPr lang="cs-CZ" dirty="0"/>
              <a:t>. </a:t>
            </a:r>
          </a:p>
          <a:p>
            <a:r>
              <a:rPr lang="cs-CZ" dirty="0"/>
              <a:t>Dle nedávných průzkumů jen 15 % zaměstnanců má přístup do ERP. </a:t>
            </a:r>
          </a:p>
        </p:txBody>
      </p:sp>
    </p:spTree>
    <p:extLst>
      <p:ext uri="{BB962C8B-B14F-4D97-AF65-F5344CB8AC3E}">
        <p14:creationId xmlns:p14="http://schemas.microsoft.com/office/powerpoint/2010/main" val="373648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PODPORA MOBILITY </a:t>
            </a:r>
            <a:r>
              <a:rPr lang="cs-CZ" dirty="0" smtClean="0"/>
              <a:t>ZAMĚSTNANCŮ </a:t>
            </a:r>
            <a:endParaRPr lang="cs-CZ" dirty="0"/>
          </a:p>
          <a:p>
            <a:r>
              <a:rPr lang="cs-CZ" dirty="0"/>
              <a:t>Pro zajištění větší mobility zaměstnanců roste potřeba </a:t>
            </a:r>
            <a:r>
              <a:rPr lang="cs-CZ" b="1" dirty="0"/>
              <a:t>přístupu přes webové rozhraní, PDA, </a:t>
            </a:r>
            <a:r>
              <a:rPr lang="cs-CZ" b="1" dirty="0" err="1"/>
              <a:t>SmartPhone</a:t>
            </a:r>
            <a:r>
              <a:rPr lang="cs-CZ" b="1" dirty="0"/>
              <a:t> </a:t>
            </a:r>
            <a:r>
              <a:rPr lang="cs-CZ" dirty="0"/>
              <a:t>apod. </a:t>
            </a:r>
          </a:p>
          <a:p>
            <a:pPr marL="0" indent="0">
              <a:buNone/>
            </a:pPr>
            <a:r>
              <a:rPr lang="cs-CZ" dirty="0"/>
              <a:t>ŘEŠENÍ CRM </a:t>
            </a:r>
          </a:p>
          <a:p>
            <a:r>
              <a:rPr lang="cs-CZ" dirty="0"/>
              <a:t>Vlastní modul v rámci ERP nebo integrace s CRM systémem. </a:t>
            </a:r>
          </a:p>
          <a:p>
            <a:r>
              <a:rPr lang="cs-CZ" dirty="0"/>
              <a:t>Problémem plnohodnotné náhrady CRM funkcemi ERP je princip ERP systémů a to požadavek na jednoznačnost popisu určité situace. </a:t>
            </a:r>
          </a:p>
          <a:p>
            <a:r>
              <a:rPr lang="cs-CZ" dirty="0"/>
              <a:t>Příliš komplexní řešení ERP má problém při nasazení v malých a středních podnicích, což začíná být zajímavý segment na trhu. Prostředí malých firem se dynamicky rozvíjí a je potřeba, aby se systém vyvíjel podle rozvoje podniku. </a:t>
            </a:r>
          </a:p>
        </p:txBody>
      </p:sp>
    </p:spTree>
    <p:extLst>
      <p:ext uri="{BB962C8B-B14F-4D97-AF65-F5344CB8AC3E}">
        <p14:creationId xmlns:p14="http://schemas.microsoft.com/office/powerpoint/2010/main" val="405575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VÝVOJI ERP SYSTÉMŮ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EAM </a:t>
            </a:r>
            <a:endParaRPr lang="cs-CZ" dirty="0"/>
          </a:p>
          <a:p>
            <a:r>
              <a:rPr lang="cs-CZ" dirty="0"/>
              <a:t>Jednou z funkcí ERP systému je také komponenta </a:t>
            </a:r>
            <a:r>
              <a:rPr lang="cs-CZ" b="1" dirty="0"/>
              <a:t>EAM (</a:t>
            </a:r>
            <a:r>
              <a:rPr lang="cs-CZ" b="1" dirty="0" err="1"/>
              <a:t>Enterprise</a:t>
            </a:r>
            <a:r>
              <a:rPr lang="cs-CZ" b="1" dirty="0"/>
              <a:t> </a:t>
            </a:r>
            <a:r>
              <a:rPr lang="cs-CZ" b="1" dirty="0" err="1"/>
              <a:t>Asset</a:t>
            </a:r>
            <a:r>
              <a:rPr lang="cs-CZ" b="1" dirty="0"/>
              <a:t> </a:t>
            </a:r>
            <a:r>
              <a:rPr lang="cs-CZ" b="1" dirty="0" err="1"/>
              <a:t>Managemenet</a:t>
            </a:r>
            <a:r>
              <a:rPr lang="cs-CZ" b="1" dirty="0"/>
              <a:t> </a:t>
            </a:r>
            <a:r>
              <a:rPr lang="cs-CZ" dirty="0"/>
              <a:t>-</a:t>
            </a:r>
            <a:r>
              <a:rPr lang="cs-CZ" b="1" dirty="0"/>
              <a:t>správa podnikového majetku</a:t>
            </a:r>
            <a:r>
              <a:rPr lang="cs-CZ" dirty="0"/>
              <a:t>). S </a:t>
            </a:r>
            <a:r>
              <a:rPr lang="cs-CZ" dirty="0" err="1"/>
              <a:t>reportovacími</a:t>
            </a:r>
            <a:r>
              <a:rPr lang="cs-CZ" dirty="0"/>
              <a:t> a analytickými nástroji je EAM platforma pro optimalizaci výkonnosti podnikových aktiv. Používání informačního systému v oblasti údržby je v ČR výjimečné. </a:t>
            </a:r>
          </a:p>
          <a:p>
            <a:r>
              <a:rPr lang="cs-CZ" dirty="0"/>
              <a:t>Součástí ERP se tedy stávají funkce CRM, BI, e-business, webové portály nebo </a:t>
            </a:r>
            <a:r>
              <a:rPr lang="cs-CZ" dirty="0" err="1"/>
              <a:t>kolaborativní</a:t>
            </a:r>
            <a:r>
              <a:rPr lang="cs-CZ" dirty="0"/>
              <a:t> scénáře. </a:t>
            </a:r>
          </a:p>
        </p:txBody>
      </p:sp>
    </p:spTree>
    <p:extLst>
      <p:ext uri="{BB962C8B-B14F-4D97-AF65-F5344CB8AC3E}">
        <p14:creationId xmlns:p14="http://schemas.microsoft.com/office/powerpoint/2010/main" val="253919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ERP – PŘÍNOSY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 smtClean="0"/>
              <a:t>Zefektivnění </a:t>
            </a:r>
            <a:r>
              <a:rPr lang="cs-CZ" dirty="0"/>
              <a:t>a zrychlení ekonomických procesů </a:t>
            </a:r>
          </a:p>
          <a:p>
            <a:r>
              <a:rPr lang="cs-CZ" dirty="0" smtClean="0"/>
              <a:t>Centralizace </a:t>
            </a:r>
            <a:r>
              <a:rPr lang="cs-CZ" dirty="0"/>
              <a:t>dat – dostupnost přesných a konzistentních dat, sdílení dat </a:t>
            </a:r>
          </a:p>
          <a:p>
            <a:r>
              <a:rPr lang="cs-CZ" dirty="0" smtClean="0"/>
              <a:t>Snížení </a:t>
            </a:r>
            <a:r>
              <a:rPr lang="cs-CZ" dirty="0"/>
              <a:t>chyb </a:t>
            </a:r>
            <a:endParaRPr lang="cs-CZ" dirty="0" smtClean="0"/>
          </a:p>
          <a:p>
            <a:r>
              <a:rPr lang="cs-CZ" dirty="0" smtClean="0"/>
              <a:t>Úspory investic do IT (v dlouhodobém měřítku) </a:t>
            </a:r>
          </a:p>
          <a:p>
            <a:r>
              <a:rPr lang="cs-CZ" dirty="0" smtClean="0"/>
              <a:t>Zvýšení </a:t>
            </a:r>
            <a:r>
              <a:rPr lang="cs-CZ" dirty="0"/>
              <a:t>bezpečnosti IS (bezpečnost dat) </a:t>
            </a:r>
          </a:p>
          <a:p>
            <a:r>
              <a:rPr lang="cs-CZ" dirty="0" smtClean="0"/>
              <a:t>Rychlejší </a:t>
            </a:r>
            <a:r>
              <a:rPr lang="cs-CZ" dirty="0"/>
              <a:t>výstupy pro vedení firmy (nemusí se připravovat podklady) </a:t>
            </a:r>
          </a:p>
          <a:p>
            <a:r>
              <a:rPr lang="cs-CZ" dirty="0" smtClean="0"/>
              <a:t>Podpora </a:t>
            </a:r>
            <a:r>
              <a:rPr lang="cs-CZ" dirty="0"/>
              <a:t>pro účetnictví (u nadnárodních – podle mezinárodních standardů) </a:t>
            </a:r>
          </a:p>
          <a:p>
            <a:r>
              <a:rPr lang="cs-CZ" dirty="0" smtClean="0"/>
              <a:t>Zvýšení </a:t>
            </a:r>
            <a:r>
              <a:rPr lang="cs-CZ" dirty="0"/>
              <a:t>konkurenceschopnosti </a:t>
            </a:r>
          </a:p>
          <a:p>
            <a:r>
              <a:rPr lang="cs-CZ" dirty="0" smtClean="0"/>
              <a:t>Zrychlení </a:t>
            </a:r>
            <a:r>
              <a:rPr lang="cs-CZ" dirty="0"/>
              <a:t>schvalování dat (např. plateb) </a:t>
            </a:r>
          </a:p>
          <a:p>
            <a:r>
              <a:rPr lang="pl-PL" dirty="0" smtClean="0"/>
              <a:t>Možnost </a:t>
            </a:r>
            <a:r>
              <a:rPr lang="pl-PL" dirty="0"/>
              <a:t>propojení s dodavateli a odběrateli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88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NEDOSTATKY ERP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Vysoká </a:t>
            </a:r>
            <a:r>
              <a:rPr lang="cs-CZ" dirty="0"/>
              <a:t>cena </a:t>
            </a:r>
          </a:p>
          <a:p>
            <a:r>
              <a:rPr lang="cs-CZ" dirty="0" smtClean="0"/>
              <a:t>Další </a:t>
            </a:r>
            <a:r>
              <a:rPr lang="cs-CZ" dirty="0"/>
              <a:t>náklady – údržba, školení, rozšiřování </a:t>
            </a:r>
          </a:p>
          <a:p>
            <a:r>
              <a:rPr lang="cs-CZ" dirty="0" smtClean="0"/>
              <a:t>Závislost </a:t>
            </a:r>
            <a:r>
              <a:rPr lang="cs-CZ" dirty="0"/>
              <a:t>na dodavateli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Důvody</a:t>
            </a:r>
            <a:r>
              <a:rPr lang="cs-CZ" dirty="0"/>
              <a:t>, kdy nechtějí uživatelé ERP používat: </a:t>
            </a:r>
          </a:p>
          <a:p>
            <a:r>
              <a:rPr lang="cs-CZ" dirty="0" smtClean="0"/>
              <a:t>Aplikace </a:t>
            </a:r>
            <a:r>
              <a:rPr lang="cs-CZ" dirty="0"/>
              <a:t>se špatně ovládá </a:t>
            </a:r>
          </a:p>
          <a:p>
            <a:r>
              <a:rPr lang="cs-CZ" dirty="0" smtClean="0"/>
              <a:t>Funkčnost </a:t>
            </a:r>
            <a:r>
              <a:rPr lang="cs-CZ" dirty="0"/>
              <a:t>neodpovídá potřebám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3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 strukturovaná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ERP jsou primárně systémy založené na databázi, </a:t>
            </a:r>
            <a:r>
              <a:rPr lang="cs-CZ" dirty="0"/>
              <a:t>tj. předpokládají strukturovaná tabulkově orientovaná data. </a:t>
            </a:r>
          </a:p>
          <a:p>
            <a:r>
              <a:rPr lang="cs-CZ" dirty="0"/>
              <a:t>Pro nestrukturovaná data je lépe použít systémy pro správu a oběh dokumentů (DMS –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)a tyto integrovat s ERP. </a:t>
            </a:r>
          </a:p>
        </p:txBody>
      </p:sp>
    </p:spTree>
    <p:extLst>
      <p:ext uri="{BB962C8B-B14F-4D97-AF65-F5344CB8AC3E}">
        <p14:creationId xmlns:p14="http://schemas.microsoft.com/office/powerpoint/2010/main" val="1874450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1550</Words>
  <Application>Microsoft Office PowerPoint</Application>
  <PresentationFormat>Širokoúhlá obrazovka</PresentationFormat>
  <Paragraphs>133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INFORMAČNÍ SYSTÉMY</vt:lpstr>
      <vt:lpstr>TRENDY VE VÝVOJI ERP SYSTÉMŮ </vt:lpstr>
      <vt:lpstr>TRENDY VE VÝVOJI ERP SYSTÉMŮ </vt:lpstr>
      <vt:lpstr>TRENDY VE VÝVOJI ERP SYSTÉMŮ </vt:lpstr>
      <vt:lpstr>TRENDY VE VÝVOJI ERP SYSTÉMŮ </vt:lpstr>
      <vt:lpstr>TRENDY VE VÝVOJI ERP SYSTÉMŮ </vt:lpstr>
      <vt:lpstr>ERP – PŘÍNOSY </vt:lpstr>
      <vt:lpstr>NEDOSTATKY ERP </vt:lpstr>
      <vt:lpstr>ERP – strukturovaná data</vt:lpstr>
      <vt:lpstr>MODELY DODÁNÍ ERP </vt:lpstr>
      <vt:lpstr>MODELY DODÁNÍ ERP </vt:lpstr>
      <vt:lpstr>MASHUP</vt:lpstr>
      <vt:lpstr>SaaS</vt:lpstr>
      <vt:lpstr>Varianty SaaS</vt:lpstr>
      <vt:lpstr>VÝZNAMNÍ VÝROBCI ERP </vt:lpstr>
      <vt:lpstr>VÝZNAMNÍ VÝROBCI ERP </vt:lpstr>
      <vt:lpstr>VÝZNAMNÍ VÝROBCI ERP </vt:lpstr>
      <vt:lpstr>VÝZNAMNÍ VÝROBCI ERP </vt:lpstr>
      <vt:lpstr>VÝZNAMNÍ VÝROBCI ERP </vt:lpstr>
      <vt:lpstr>SAP</vt:lpstr>
      <vt:lpstr>SAP</vt:lpstr>
      <vt:lpstr>OPEN SOURCE ERP </vt:lpstr>
      <vt:lpstr>TRH S ERP SYSTÉMY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 Matula</dc:creator>
  <cp:lastModifiedBy>Honza Matula</cp:lastModifiedBy>
  <cp:revision>5</cp:revision>
  <dcterms:created xsi:type="dcterms:W3CDTF">2014-04-18T07:21:50Z</dcterms:created>
  <dcterms:modified xsi:type="dcterms:W3CDTF">2015-04-24T06:33:51Z</dcterms:modified>
</cp:coreProperties>
</file>