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3" r:id="rId3"/>
    <p:sldId id="284" r:id="rId4"/>
    <p:sldId id="285" r:id="rId5"/>
    <p:sldId id="286" r:id="rId6"/>
    <p:sldId id="287" r:id="rId7"/>
    <p:sldId id="288" r:id="rId8"/>
    <p:sldId id="289" r:id="rId9"/>
    <p:sldId id="290" r:id="rId10"/>
    <p:sldId id="291" r:id="rId11"/>
    <p:sldId id="292" r:id="rId12"/>
    <p:sldId id="257" r:id="rId13"/>
    <p:sldId id="258" r:id="rId14"/>
    <p:sldId id="259" r:id="rId15"/>
    <p:sldId id="260" r:id="rId16"/>
    <p:sldId id="262" r:id="rId17"/>
    <p:sldId id="261"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81"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EB289C1-B67C-4D79-BB45-11F92F8D12A3}" type="datetimeFigureOut">
              <a:rPr lang="cs-CZ" smtClean="0"/>
              <a:t>19. 3. 2015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2045850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B289C1-B67C-4D79-BB45-11F92F8D12A3}" type="datetimeFigureOut">
              <a:rPr lang="cs-CZ" smtClean="0"/>
              <a:t>19. 3. 2015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411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B289C1-B67C-4D79-BB45-11F92F8D12A3}" type="datetimeFigureOut">
              <a:rPr lang="cs-CZ" smtClean="0"/>
              <a:t>19. 3. 2015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12306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B289C1-B67C-4D79-BB45-11F92F8D12A3}" type="datetimeFigureOut">
              <a:rPr lang="cs-CZ" smtClean="0"/>
              <a:t>19. 3. 2015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1424173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45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EB289C1-B67C-4D79-BB45-11F92F8D12A3}" type="datetimeFigureOut">
              <a:rPr lang="cs-CZ" smtClean="0"/>
              <a:t>19. 3. 2015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3669422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29150" y="1825625"/>
            <a:ext cx="38862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EB289C1-B67C-4D79-BB45-11F92F8D12A3}" type="datetimeFigureOut">
              <a:rPr lang="cs-CZ" smtClean="0"/>
              <a:t>19. 3. 2015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1754093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EB289C1-B67C-4D79-BB45-11F92F8D12A3}" type="datetimeFigureOut">
              <a:rPr lang="cs-CZ" smtClean="0"/>
              <a:t>19. 3. 2015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2968972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EB289C1-B67C-4D79-BB45-11F92F8D12A3}" type="datetimeFigureOut">
              <a:rPr lang="cs-CZ" smtClean="0"/>
              <a:t>19. 3. 2015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3123938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EB289C1-B67C-4D79-BB45-11F92F8D12A3}" type="datetimeFigureOut">
              <a:rPr lang="cs-CZ" smtClean="0"/>
              <a:t>19. 3. 2015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26398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sah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EB289C1-B67C-4D79-BB45-11F92F8D12A3}" type="datetimeFigureOut">
              <a:rPr lang="cs-CZ" smtClean="0"/>
              <a:t>19. 3. 2015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71557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smtClean="0"/>
              <a:t>Kliknutím lze upravit styl.</a:t>
            </a:r>
            <a:endParaRPr lang="cs-CZ"/>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EB289C1-B67C-4D79-BB45-11F92F8D12A3}" type="datetimeFigureOut">
              <a:rPr lang="cs-CZ" smtClean="0"/>
              <a:t>19. 3. 2015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BC848C-1B57-426D-B7A1-0ABDF63FFDD0}" type="slidenum">
              <a:rPr lang="cs-CZ" smtClean="0"/>
              <a:t>‹#›</a:t>
            </a:fld>
            <a:endParaRPr lang="cs-CZ"/>
          </a:p>
        </p:txBody>
      </p:sp>
    </p:spTree>
    <p:extLst>
      <p:ext uri="{BB962C8B-B14F-4D97-AF65-F5344CB8AC3E}">
        <p14:creationId xmlns:p14="http://schemas.microsoft.com/office/powerpoint/2010/main" val="246100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EB289C1-B67C-4D79-BB45-11F92F8D12A3}" type="datetimeFigureOut">
              <a:rPr lang="cs-CZ" smtClean="0"/>
              <a:t>19. 3. 2015</a:t>
            </a:fld>
            <a:endParaRPr lang="cs-CZ"/>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BC848C-1B57-426D-B7A1-0ABDF63FFDD0}" type="slidenum">
              <a:rPr lang="cs-CZ" smtClean="0"/>
              <a:t>‹#›</a:t>
            </a:fld>
            <a:endParaRPr lang="cs-CZ"/>
          </a:p>
        </p:txBody>
      </p:sp>
    </p:spTree>
    <p:extLst>
      <p:ext uri="{BB962C8B-B14F-4D97-AF65-F5344CB8AC3E}">
        <p14:creationId xmlns:p14="http://schemas.microsoft.com/office/powerpoint/2010/main" val="30238815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9.png"/><Relationship Id="rId4" Type="http://schemas.openxmlformats.org/officeDocument/2006/relationships/image" Target="../media/image8.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2.wmf"/></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2"/>
            <a:ext cx="6858000" cy="2954709"/>
          </a:xfrm>
        </p:spPr>
        <p:txBody>
          <a:bodyPr/>
          <a:lstStyle/>
          <a:p>
            <a:r>
              <a:rPr lang="cs-CZ" sz="4800" dirty="0" smtClean="0"/>
              <a:t>IS</a:t>
            </a:r>
            <a:br>
              <a:rPr lang="cs-CZ" sz="4800" dirty="0" smtClean="0"/>
            </a:br>
            <a:r>
              <a:rPr lang="cs-CZ" sz="4800" dirty="0" smtClean="0"/>
              <a:t>Strukturovaný &amp; objektově orientovaný přístup</a:t>
            </a:r>
            <a:endParaRPr lang="cs-CZ" sz="4800" dirty="0"/>
          </a:p>
        </p:txBody>
      </p:sp>
      <p:sp>
        <p:nvSpPr>
          <p:cNvPr id="3" name="Podnadpis 2"/>
          <p:cNvSpPr>
            <a:spLocks noGrp="1"/>
          </p:cNvSpPr>
          <p:nvPr>
            <p:ph type="subTitle" idx="1"/>
          </p:nvPr>
        </p:nvSpPr>
        <p:spPr>
          <a:xfrm>
            <a:off x="1143000" y="4797152"/>
            <a:ext cx="6858000" cy="460648"/>
          </a:xfrm>
        </p:spPr>
        <p:txBody>
          <a:bodyPr>
            <a:normAutofit/>
          </a:bodyPr>
          <a:lstStyle/>
          <a:p>
            <a:r>
              <a:rPr lang="cs-CZ" dirty="0" smtClean="0"/>
              <a:t>20. 3. 2015</a:t>
            </a:r>
            <a:endParaRPr lang="cs-CZ" dirty="0" smtClean="0"/>
          </a:p>
        </p:txBody>
      </p:sp>
    </p:spTree>
    <p:extLst>
      <p:ext uri="{BB962C8B-B14F-4D97-AF65-F5344CB8AC3E}">
        <p14:creationId xmlns:p14="http://schemas.microsoft.com/office/powerpoint/2010/main" val="1010248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Analyzované dimenze IS</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funkční </a:t>
            </a:r>
          </a:p>
          <a:p>
            <a:pPr marL="114300" indent="0">
              <a:buNone/>
            </a:pPr>
            <a:r>
              <a:rPr lang="cs-CZ" dirty="0" smtClean="0"/>
              <a:t>(popis procesů, datových toků a vazeb mezi subsystémy)</a:t>
            </a:r>
          </a:p>
          <a:p>
            <a:r>
              <a:rPr lang="cs-CZ" b="1" dirty="0" smtClean="0"/>
              <a:t>datová</a:t>
            </a:r>
          </a:p>
          <a:p>
            <a:pPr marL="114300" indent="0">
              <a:buNone/>
            </a:pPr>
            <a:r>
              <a:rPr lang="cs-CZ" dirty="0" smtClean="0"/>
              <a:t>(popis druhů dat, se kterými bude IS pracovat)</a:t>
            </a:r>
          </a:p>
          <a:p>
            <a:r>
              <a:rPr lang="cs-CZ" b="1" dirty="0" smtClean="0"/>
              <a:t>řídící</a:t>
            </a:r>
          </a:p>
          <a:p>
            <a:pPr marL="114300" indent="0">
              <a:buNone/>
            </a:pPr>
            <a:r>
              <a:rPr lang="cs-CZ" dirty="0" smtClean="0"/>
              <a:t>(popis časových souvislostí systémových akcí)</a:t>
            </a:r>
          </a:p>
          <a:p>
            <a:r>
              <a:rPr lang="cs-CZ" b="1" dirty="0" smtClean="0"/>
              <a:t>organizačně-technologická</a:t>
            </a:r>
          </a:p>
          <a:p>
            <a:pPr marL="114300" indent="0">
              <a:buNone/>
            </a:pPr>
            <a:r>
              <a:rPr lang="cs-CZ" dirty="0" smtClean="0"/>
              <a:t>(popis a znázornění organizace práce s IS, popis zamýšlených provozních technologií, které bude IS realizovat)</a:t>
            </a:r>
          </a:p>
          <a:p>
            <a:r>
              <a:rPr lang="cs-CZ" b="1" dirty="0" smtClean="0"/>
              <a:t>systémově-technologická</a:t>
            </a:r>
          </a:p>
          <a:p>
            <a:pPr marL="114300" indent="0">
              <a:buNone/>
            </a:pPr>
            <a:r>
              <a:rPr lang="cs-CZ" dirty="0" smtClean="0"/>
              <a:t>(popis realizace implementačně závislých systémových funkcí a jejich časové návaznosti)</a:t>
            </a:r>
            <a:endParaRPr lang="cs-CZ" dirty="0"/>
          </a:p>
        </p:txBody>
      </p:sp>
    </p:spTree>
    <p:extLst>
      <p:ext uri="{BB962C8B-B14F-4D97-AF65-F5344CB8AC3E}">
        <p14:creationId xmlns:p14="http://schemas.microsoft.com/office/powerpoint/2010/main" val="720177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přístupu k analýze a návrhu IS</a:t>
            </a:r>
            <a:endParaRPr lang="cs-CZ" dirty="0"/>
          </a:p>
        </p:txBody>
      </p:sp>
      <p:sp>
        <p:nvSpPr>
          <p:cNvPr id="3" name="Zástupný symbol pro obsah 2"/>
          <p:cNvSpPr>
            <a:spLocks noGrp="1"/>
          </p:cNvSpPr>
          <p:nvPr>
            <p:ph idx="1"/>
          </p:nvPr>
        </p:nvSpPr>
        <p:spPr/>
        <p:txBody>
          <a:bodyPr/>
          <a:lstStyle/>
          <a:p>
            <a:pPr marL="114300" indent="0">
              <a:buNone/>
            </a:pPr>
            <a:endParaRPr lang="cs-CZ" dirty="0" smtClean="0"/>
          </a:p>
          <a:p>
            <a:pPr marL="114300" indent="0">
              <a:buNone/>
            </a:pPr>
            <a:r>
              <a:rPr lang="cs-CZ" sz="2400" dirty="0" smtClean="0"/>
              <a:t>V průběhu historického vývoje se vyprofilovaly dva základní přístupy k analýze a návrhu IS:</a:t>
            </a:r>
          </a:p>
          <a:p>
            <a:pPr marL="114300" indent="0">
              <a:buNone/>
            </a:pPr>
            <a:endParaRPr lang="cs-CZ" sz="2400" dirty="0" smtClean="0"/>
          </a:p>
          <a:p>
            <a:r>
              <a:rPr lang="cs-CZ" sz="2400" dirty="0" smtClean="0"/>
              <a:t>STRUKTUROVANÝ přístup (70. léta 20. stol.),</a:t>
            </a:r>
          </a:p>
          <a:p>
            <a:r>
              <a:rPr lang="cs-CZ" sz="2400" dirty="0" smtClean="0"/>
              <a:t>OBJEKTOVĚ ORIENTOVANÝ přístup (90. léta 20. stol.).</a:t>
            </a:r>
          </a:p>
          <a:p>
            <a:pPr marL="114300" indent="0">
              <a:buNone/>
            </a:pPr>
            <a:endParaRPr lang="cs-CZ" dirty="0"/>
          </a:p>
        </p:txBody>
      </p:sp>
    </p:spTree>
    <p:extLst>
      <p:ext uri="{BB962C8B-B14F-4D97-AF65-F5344CB8AC3E}">
        <p14:creationId xmlns:p14="http://schemas.microsoft.com/office/powerpoint/2010/main" val="2001430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Strukturovaný přístup</a:t>
            </a:r>
            <a:endParaRPr lang="cs-CZ" dirty="0"/>
          </a:p>
        </p:txBody>
      </p:sp>
      <p:sp>
        <p:nvSpPr>
          <p:cNvPr id="3" name="Zástupný symbol pro obsah 2"/>
          <p:cNvSpPr>
            <a:spLocks noGrp="1"/>
          </p:cNvSpPr>
          <p:nvPr>
            <p:ph idx="1"/>
          </p:nvPr>
        </p:nvSpPr>
        <p:spPr/>
        <p:txBody>
          <a:bodyPr/>
          <a:lstStyle/>
          <a:p>
            <a:r>
              <a:rPr lang="cs-CZ" sz="2800" dirty="0" smtClean="0"/>
              <a:t>Pojem „strukturovaný přístup“ odráží myšlenkový postup „strukturování“ (problematiky i předmětu zkoumání).</a:t>
            </a:r>
          </a:p>
          <a:p>
            <a:r>
              <a:rPr lang="cs-CZ" sz="2800" dirty="0" smtClean="0"/>
              <a:t>V průběhu analýzy a návrhu IS potřebujeme zobrazit dva hlavní aspekty vyvíjeného IS:</a:t>
            </a:r>
          </a:p>
          <a:p>
            <a:pPr marL="628650" indent="-514350">
              <a:buAutoNum type="arabicParenR"/>
            </a:pPr>
            <a:r>
              <a:rPr lang="cs-CZ" sz="2800" dirty="0" smtClean="0"/>
              <a:t>PROCESY probíhající v systému</a:t>
            </a:r>
          </a:p>
          <a:p>
            <a:pPr marL="628650" indent="-514350">
              <a:buAutoNum type="arabicParenR"/>
            </a:pPr>
            <a:r>
              <a:rPr lang="cs-CZ" sz="2800" dirty="0" smtClean="0"/>
              <a:t>DATA, se kterými systém pracuje a která produkuje.</a:t>
            </a:r>
          </a:p>
          <a:p>
            <a:endParaRPr lang="cs-CZ" dirty="0"/>
          </a:p>
        </p:txBody>
      </p:sp>
    </p:spTree>
    <p:extLst>
      <p:ext uri="{BB962C8B-B14F-4D97-AF65-F5344CB8AC3E}">
        <p14:creationId xmlns:p14="http://schemas.microsoft.com/office/powerpoint/2010/main" val="3473585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MODELY</a:t>
            </a:r>
            <a:endParaRPr lang="cs-CZ" dirty="0"/>
          </a:p>
        </p:txBody>
      </p:sp>
      <p:sp>
        <p:nvSpPr>
          <p:cNvPr id="3" name="Zástupný symbol pro obsah 2"/>
          <p:cNvSpPr>
            <a:spLocks noGrp="1"/>
          </p:cNvSpPr>
          <p:nvPr>
            <p:ph idx="1"/>
          </p:nvPr>
        </p:nvSpPr>
        <p:spPr/>
        <p:txBody>
          <a:bodyPr/>
          <a:lstStyle/>
          <a:p>
            <a:pPr marL="114300" indent="0">
              <a:buNone/>
            </a:pPr>
            <a:r>
              <a:rPr lang="cs-CZ" sz="2800" dirty="0" smtClean="0"/>
              <a:t>STRUKTUROVANÝ PŘÍSTUP – charakteristické (na rozdíl od přístupu objektového) relativně samostatné zobrazení datových struktur systému v jednom modelu; datových toků a procesů zpracovávajících data v jiném modelu.</a:t>
            </a:r>
          </a:p>
          <a:p>
            <a:pPr marL="114300" indent="0">
              <a:buNone/>
            </a:pPr>
            <a:r>
              <a:rPr lang="cs-CZ" sz="2800" dirty="0"/>
              <a:t>Metody strukturované systémové analýzy jsou plně v souladu s principy obecné teorie systémů</a:t>
            </a:r>
            <a:endParaRPr lang="cs-CZ" sz="2800" dirty="0" smtClean="0"/>
          </a:p>
          <a:p>
            <a:pPr marL="114300" indent="0">
              <a:buNone/>
            </a:pPr>
            <a:endParaRPr lang="cs-CZ" sz="2800" dirty="0"/>
          </a:p>
          <a:p>
            <a:pPr marL="114300" indent="0">
              <a:buNone/>
            </a:pPr>
            <a:endParaRPr lang="cs-CZ" sz="2800" dirty="0" smtClean="0"/>
          </a:p>
          <a:p>
            <a:pPr marL="114300" indent="0">
              <a:buNone/>
            </a:pPr>
            <a:endParaRPr lang="cs-CZ" dirty="0"/>
          </a:p>
          <a:p>
            <a:pPr marL="114300" indent="0">
              <a:buNone/>
            </a:pPr>
            <a:endParaRPr lang="cs-CZ" dirty="0"/>
          </a:p>
        </p:txBody>
      </p:sp>
    </p:spTree>
    <p:extLst>
      <p:ext uri="{BB962C8B-B14F-4D97-AF65-F5344CB8AC3E}">
        <p14:creationId xmlns:p14="http://schemas.microsoft.com/office/powerpoint/2010/main" val="41869772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Funkční struktura</a:t>
            </a:r>
            <a:endParaRPr lang="cs-CZ" dirty="0"/>
          </a:p>
        </p:txBody>
      </p:sp>
      <p:sp>
        <p:nvSpPr>
          <p:cNvPr id="3" name="Zástupný symbol pro obsah 2"/>
          <p:cNvSpPr>
            <a:spLocks noGrp="1"/>
          </p:cNvSpPr>
          <p:nvPr>
            <p:ph idx="1"/>
          </p:nvPr>
        </p:nvSpPr>
        <p:spPr/>
        <p:txBody>
          <a:bodyPr/>
          <a:lstStyle/>
          <a:p>
            <a:r>
              <a:rPr lang="cs-CZ" dirty="0"/>
              <a:t>Metoda analýzy funkční struktury je jednou ze základních metod strukturované analýzy používaná především k popisu struktury systému. Jedná se o metodu grafickou, která slouží k zachycení hierarchické dekompozice systému na subsystémy a prvky pomocí stromových diagramů</a:t>
            </a:r>
            <a:r>
              <a:rPr lang="cs-CZ" dirty="0" smtClean="0"/>
              <a:t>.</a:t>
            </a:r>
          </a:p>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573016"/>
            <a:ext cx="3655027"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223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toky</a:t>
            </a:r>
            <a:endParaRPr lang="cs-CZ" dirty="0"/>
          </a:p>
        </p:txBody>
      </p:sp>
      <p:sp>
        <p:nvSpPr>
          <p:cNvPr id="3" name="Zástupný symbol pro obsah 2"/>
          <p:cNvSpPr>
            <a:spLocks noGrp="1"/>
          </p:cNvSpPr>
          <p:nvPr>
            <p:ph idx="1"/>
          </p:nvPr>
        </p:nvSpPr>
        <p:spPr/>
        <p:txBody>
          <a:bodyPr/>
          <a:lstStyle/>
          <a:p>
            <a:r>
              <a:rPr lang="cs-CZ" dirty="0" smtClean="0"/>
              <a:t>Grafická metoda, </a:t>
            </a:r>
            <a:r>
              <a:rPr lang="cs-CZ" dirty="0"/>
              <a:t>která formou hierarchicky uspořádaných síťových diagramů vyjadřuje dekompozici systému na subsystémy a prvky a současně dovoluje zachytit informační vazby mezi těmito prvky</a:t>
            </a:r>
            <a:r>
              <a:rPr lang="cs-CZ" dirty="0" smtClean="0"/>
              <a:t>.</a:t>
            </a:r>
          </a:p>
          <a:p>
            <a:r>
              <a:rPr lang="cs-CZ" dirty="0" smtClean="0"/>
              <a:t>Vhodná metoda pro studium strukturálních vlastností systému.</a:t>
            </a:r>
          </a:p>
          <a:p>
            <a:r>
              <a:rPr lang="cs-CZ" dirty="0"/>
              <a:t>Základními aktivními prvky jsou funkční prvky neboli funkce, prvky zajišťující transformaci vstupní informace na výstupní</a:t>
            </a:r>
            <a:r>
              <a:rPr lang="cs-CZ" dirty="0" smtClean="0"/>
              <a:t>.</a:t>
            </a:r>
          </a:p>
          <a:p>
            <a:r>
              <a:rPr lang="cs-CZ" b="1" dirty="0"/>
              <a:t>Aktivní prvky </a:t>
            </a:r>
            <a:r>
              <a:rPr lang="cs-CZ" dirty="0"/>
              <a:t>lze dále rozlišovat na prvky příslušné k popisovanému systému a prvky, které lze považovat vzhledem k popisovanému systému za vnější.</a:t>
            </a:r>
          </a:p>
        </p:txBody>
      </p:sp>
    </p:spTree>
    <p:extLst>
      <p:ext uri="{BB962C8B-B14F-4D97-AF65-F5344CB8AC3E}">
        <p14:creationId xmlns:p14="http://schemas.microsoft.com/office/powerpoint/2010/main" val="32400291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Informační toky</a:t>
            </a:r>
          </a:p>
        </p:txBody>
      </p:sp>
      <p:sp>
        <p:nvSpPr>
          <p:cNvPr id="3" name="Zástupný symbol pro obsah 2"/>
          <p:cNvSpPr>
            <a:spLocks noGrp="1"/>
          </p:cNvSpPr>
          <p:nvPr>
            <p:ph idx="1"/>
          </p:nvPr>
        </p:nvSpPr>
        <p:spPr/>
        <p:txBody>
          <a:bodyPr>
            <a:normAutofit lnSpcReduction="10000"/>
          </a:bodyPr>
          <a:lstStyle/>
          <a:p>
            <a:r>
              <a:rPr lang="cs-CZ" b="1" dirty="0"/>
              <a:t>Pasivní prvky </a:t>
            </a:r>
            <a:r>
              <a:rPr lang="cs-CZ" dirty="0"/>
              <a:t>představují paměti. Jedná se o prvky, které jsou schopny uchovat uloženou informaci. V případě softwarově orientovaných systémů mohou být realizovány například soubory nebo databázemi, v oblasti nesoftwarových systémů například protokoly, seznamy nebo záznamovými knihami.</a:t>
            </a:r>
          </a:p>
          <a:p>
            <a:r>
              <a:rPr lang="cs-CZ" dirty="0"/>
              <a:t>Významnou složkou diagramu informačních toků jsou </a:t>
            </a:r>
            <a:r>
              <a:rPr lang="cs-CZ" b="1" dirty="0"/>
              <a:t>informační vazby mezi prvky systému </a:t>
            </a:r>
            <a:r>
              <a:rPr lang="cs-CZ" dirty="0"/>
              <a:t>– informační toky. Obsah informačního toku nemůže být s ohledem na požadavek přehlednosti diagramu vyjádřen zcela detailně. </a:t>
            </a:r>
            <a:endParaRPr lang="cs-CZ" dirty="0" smtClean="0"/>
          </a:p>
          <a:p>
            <a:r>
              <a:rPr lang="cs-CZ" b="1" dirty="0"/>
              <a:t>Metoda informačních toků </a:t>
            </a:r>
            <a:r>
              <a:rPr lang="cs-CZ" dirty="0"/>
              <a:t>vyjadřuje formou hierarchicky uspořádaných síťových diagramů dekompozici systému na subsystémy a prvky a současně zachycuje informační vazby mezi těmito prvky. </a:t>
            </a:r>
            <a:endParaRPr lang="cs-CZ" dirty="0" smtClean="0"/>
          </a:p>
          <a:p>
            <a:r>
              <a:rPr lang="cs-CZ" dirty="0"/>
              <a:t>Na vrcholu této hierarchie stojí </a:t>
            </a:r>
            <a:r>
              <a:rPr lang="cs-CZ" b="1" dirty="0"/>
              <a:t>tzv. kontextový diagram, </a:t>
            </a:r>
            <a:r>
              <a:rPr lang="cs-CZ" dirty="0"/>
              <a:t>který vyjadřuje začlenění systému do souvislostí okolního světa.</a:t>
            </a:r>
          </a:p>
        </p:txBody>
      </p:sp>
    </p:spTree>
    <p:extLst>
      <p:ext uri="{BB962C8B-B14F-4D97-AF65-F5344CB8AC3E}">
        <p14:creationId xmlns:p14="http://schemas.microsoft.com/office/powerpoint/2010/main" val="2864845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toky</a:t>
            </a:r>
            <a:endParaRPr lang="cs-CZ"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1510673841"/>
              </p:ext>
            </p:extLst>
          </p:nvPr>
        </p:nvGraphicFramePr>
        <p:xfrm>
          <a:off x="899592" y="1628800"/>
          <a:ext cx="6344042" cy="4032448"/>
        </p:xfrm>
        <a:graphic>
          <a:graphicData uri="http://schemas.openxmlformats.org/presentationml/2006/ole">
            <mc:AlternateContent xmlns:mc="http://schemas.openxmlformats.org/markup-compatibility/2006">
              <mc:Choice xmlns:v="urn:schemas-microsoft-com:vml" Requires="v">
                <p:oleObj spid="_x0000_s2069" name="Picture" r:id="rId3" imgW="4706112" imgH="2996184" progId="Word.Picture.8">
                  <p:embed/>
                </p:oleObj>
              </mc:Choice>
              <mc:Fallback>
                <p:oleObj name="Picture" r:id="rId3" imgW="4706112" imgH="2996184"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1628800"/>
                        <a:ext cx="6344042" cy="4032448"/>
                      </a:xfrm>
                      <a:prstGeom prst="rect">
                        <a:avLst/>
                      </a:prstGeom>
                      <a:noFill/>
                    </p:spPr>
                  </p:pic>
                </p:oleObj>
              </mc:Fallback>
            </mc:AlternateContent>
          </a:graphicData>
        </a:graphic>
      </p:graphicFrame>
    </p:spTree>
    <p:extLst>
      <p:ext uri="{BB962C8B-B14F-4D97-AF65-F5344CB8AC3E}">
        <p14:creationId xmlns:p14="http://schemas.microsoft.com/office/powerpoint/2010/main" val="33620933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Kontextový diagram</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772816"/>
            <a:ext cx="4486275" cy="414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85693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Datové struktury</a:t>
            </a:r>
            <a:endParaRPr lang="cs-CZ" dirty="0"/>
          </a:p>
        </p:txBody>
      </p:sp>
      <p:sp>
        <p:nvSpPr>
          <p:cNvPr id="3" name="Zástupný symbol pro obsah 2"/>
          <p:cNvSpPr>
            <a:spLocks noGrp="1"/>
          </p:cNvSpPr>
          <p:nvPr>
            <p:ph idx="1"/>
          </p:nvPr>
        </p:nvSpPr>
        <p:spPr/>
        <p:txBody>
          <a:bodyPr>
            <a:normAutofit/>
          </a:bodyPr>
          <a:lstStyle/>
          <a:p>
            <a:r>
              <a:rPr lang="cs-CZ" dirty="0"/>
              <a:t>Metoda analýzy funkční struktury a metoda informačních toků neposkytují vhodné a dostatečné prostředky pro analýzu datové složky systému. Jak vazby mezi prvky systému popsané informačními toky, tak i pasivní prvky systému mohou představovat složité a rozsáhlé datové struktury. </a:t>
            </a:r>
          </a:p>
          <a:p>
            <a:r>
              <a:rPr lang="cs-CZ" dirty="0"/>
              <a:t>Jedním z prostředků datové analýzy je </a:t>
            </a:r>
            <a:r>
              <a:rPr lang="cs-CZ" b="1" dirty="0"/>
              <a:t>popis datových struktur. </a:t>
            </a:r>
            <a:r>
              <a:rPr lang="cs-CZ" dirty="0"/>
              <a:t>Analýza datových struktur umožňuje pomocí hierarchických stromových diagramů postupné rozčlenění informačních toků nebo paměťových prvků. </a:t>
            </a:r>
            <a:r>
              <a:rPr lang="cs-CZ" b="1" dirty="0"/>
              <a:t>Všechny prvky tohoto diagramu představují obecně chápané bloky informace – datové položky.</a:t>
            </a:r>
            <a:r>
              <a:rPr lang="cs-CZ" dirty="0"/>
              <a:t> </a:t>
            </a:r>
          </a:p>
        </p:txBody>
      </p:sp>
    </p:spTree>
    <p:extLst>
      <p:ext uri="{BB962C8B-B14F-4D97-AF65-F5344CB8AC3E}">
        <p14:creationId xmlns:p14="http://schemas.microsoft.com/office/powerpoint/2010/main" val="788581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a návrh IS</a:t>
            </a:r>
            <a:endParaRPr lang="cs-CZ" dirty="0"/>
          </a:p>
        </p:txBody>
      </p:sp>
      <p:sp>
        <p:nvSpPr>
          <p:cNvPr id="3" name="Zástupný symbol pro obsah 2"/>
          <p:cNvSpPr>
            <a:spLocks noGrp="1"/>
          </p:cNvSpPr>
          <p:nvPr>
            <p:ph idx="1"/>
          </p:nvPr>
        </p:nvSpPr>
        <p:spPr/>
        <p:txBody>
          <a:bodyPr/>
          <a:lstStyle/>
          <a:p>
            <a:r>
              <a:rPr lang="cs-CZ" dirty="0" smtClean="0"/>
              <a:t>Myšlenkové postupy ABSTRAKCE a KONKRETIZACE využíváme v průběhu celého procesu analýzy a návrhu IS.</a:t>
            </a:r>
          </a:p>
          <a:p>
            <a:pPr marL="114300" indent="0">
              <a:buNone/>
            </a:pPr>
            <a:endParaRPr lang="cs-CZ" dirty="0" smtClean="0"/>
          </a:p>
          <a:p>
            <a:pPr marL="114300" indent="0">
              <a:buNone/>
            </a:pPr>
            <a:r>
              <a:rPr lang="cs-CZ" dirty="0" smtClean="0"/>
              <a:t>Na myšlenkových postupech A </a:t>
            </a:r>
            <a:r>
              <a:rPr lang="cs-CZ" dirty="0" err="1" smtClean="0"/>
              <a:t>a</a:t>
            </a:r>
            <a:r>
              <a:rPr lang="cs-CZ" dirty="0" smtClean="0"/>
              <a:t> K jsou založeny principy:</a:t>
            </a:r>
          </a:p>
          <a:p>
            <a:r>
              <a:rPr lang="cs-CZ" dirty="0" smtClean="0"/>
              <a:t>Princip rozlišovacích úrovní;</a:t>
            </a:r>
          </a:p>
          <a:p>
            <a:r>
              <a:rPr lang="cs-CZ" dirty="0" smtClean="0"/>
              <a:t>Princip tří architektur;</a:t>
            </a:r>
          </a:p>
          <a:p>
            <a:r>
              <a:rPr lang="cs-CZ" dirty="0" smtClean="0"/>
              <a:t>Princip modelování.</a:t>
            </a:r>
          </a:p>
          <a:p>
            <a:endParaRPr lang="cs-CZ" dirty="0"/>
          </a:p>
        </p:txBody>
      </p:sp>
    </p:spTree>
    <p:extLst>
      <p:ext uri="{BB962C8B-B14F-4D97-AF65-F5344CB8AC3E}">
        <p14:creationId xmlns:p14="http://schemas.microsoft.com/office/powerpoint/2010/main" val="18834930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Datové struktury</a:t>
            </a:r>
          </a:p>
        </p:txBody>
      </p:sp>
      <p:sp>
        <p:nvSpPr>
          <p:cNvPr id="3" name="Zástupný symbol pro obsah 2"/>
          <p:cNvSpPr>
            <a:spLocks noGrp="1"/>
          </p:cNvSpPr>
          <p:nvPr>
            <p:ph idx="1"/>
          </p:nvPr>
        </p:nvSpPr>
        <p:spPr/>
        <p:txBody>
          <a:bodyPr/>
          <a:lstStyle/>
          <a:p>
            <a:r>
              <a:rPr lang="cs-CZ" dirty="0"/>
              <a:t>Na analýzu struktury dat bezprostředně navazuje detailní datová analýza, která je prostředkem k podrobnému popisu elementárních datových položek – </a:t>
            </a:r>
            <a:r>
              <a:rPr lang="cs-CZ" b="1" dirty="0"/>
              <a:t>listových prvků hierarchického stromového diagramu. </a:t>
            </a:r>
            <a:endParaRPr lang="cs-CZ" b="1" dirty="0" smtClean="0"/>
          </a:p>
          <a:p>
            <a:r>
              <a:rPr lang="cs-CZ" dirty="0"/>
              <a:t>Detailní datová analýza umožňuje přiřadit každé elementární položce datové struktury datový element, který určuje formu uložení informace. Pro datové elementy je možno specifikovat například typ, rozsah nebo výčet možných hodnot. </a:t>
            </a:r>
          </a:p>
          <a:p>
            <a:pPr marL="114300" indent="0">
              <a:buNone/>
            </a:pPr>
            <a:endParaRPr lang="cs-CZ" b="1" dirty="0"/>
          </a:p>
          <a:p>
            <a:endParaRPr lang="cs-CZ" dirty="0"/>
          </a:p>
        </p:txBody>
      </p:sp>
    </p:spTree>
    <p:extLst>
      <p:ext uri="{BB962C8B-B14F-4D97-AF65-F5344CB8AC3E}">
        <p14:creationId xmlns:p14="http://schemas.microsoft.com/office/powerpoint/2010/main" val="9495169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Datové struktury</a:t>
            </a:r>
            <a:endParaRPr lang="cs-CZ"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1543004722"/>
              </p:ext>
            </p:extLst>
          </p:nvPr>
        </p:nvGraphicFramePr>
        <p:xfrm>
          <a:off x="971600" y="1772816"/>
          <a:ext cx="6287963" cy="4070970"/>
        </p:xfrm>
        <a:graphic>
          <a:graphicData uri="http://schemas.openxmlformats.org/presentationml/2006/ole">
            <mc:AlternateContent xmlns:mc="http://schemas.openxmlformats.org/markup-compatibility/2006">
              <mc:Choice xmlns:v="urn:schemas-microsoft-com:vml" Requires="v">
                <p:oleObj spid="_x0000_s4117" name="Picture" r:id="rId3" imgW="4614672" imgH="2996184" progId="Word.Picture.8">
                  <p:embed/>
                </p:oleObj>
              </mc:Choice>
              <mc:Fallback>
                <p:oleObj name="Picture" r:id="rId3" imgW="4614672" imgH="2996184"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772816"/>
                        <a:ext cx="6287963" cy="4070970"/>
                      </a:xfrm>
                      <a:prstGeom prst="rect">
                        <a:avLst/>
                      </a:prstGeom>
                      <a:noFill/>
                    </p:spPr>
                  </p:pic>
                </p:oleObj>
              </mc:Fallback>
            </mc:AlternateContent>
          </a:graphicData>
        </a:graphic>
      </p:graphicFrame>
    </p:spTree>
    <p:extLst>
      <p:ext uri="{BB962C8B-B14F-4D97-AF65-F5344CB8AC3E}">
        <p14:creationId xmlns:p14="http://schemas.microsoft.com/office/powerpoint/2010/main" val="4637706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ER model</a:t>
            </a:r>
            <a:endParaRPr lang="cs-CZ" dirty="0"/>
          </a:p>
        </p:txBody>
      </p:sp>
      <p:sp>
        <p:nvSpPr>
          <p:cNvPr id="3" name="Zástupný symbol pro obsah 2"/>
          <p:cNvSpPr>
            <a:spLocks noGrp="1"/>
          </p:cNvSpPr>
          <p:nvPr>
            <p:ph idx="1"/>
          </p:nvPr>
        </p:nvSpPr>
        <p:spPr/>
        <p:txBody>
          <a:bodyPr>
            <a:normAutofit/>
          </a:bodyPr>
          <a:lstStyle/>
          <a:p>
            <a:r>
              <a:rPr lang="cs-CZ" dirty="0"/>
              <a:t>ER model – model entit a jejich vzájemných </a:t>
            </a:r>
            <a:r>
              <a:rPr lang="cs-CZ" dirty="0" smtClean="0"/>
              <a:t>vztahů. </a:t>
            </a:r>
          </a:p>
          <a:p>
            <a:r>
              <a:rPr lang="cs-CZ" dirty="0" smtClean="0"/>
              <a:t>Vhodný </a:t>
            </a:r>
            <a:r>
              <a:rPr lang="cs-CZ" dirty="0"/>
              <a:t>pro analýzu systému v případě, kdy složitost systému spočívá spíše ve složitosti struktury dat než ve složitosti jeho funkčních složek.</a:t>
            </a:r>
            <a:r>
              <a:rPr lang="cs-CZ" dirty="0" smtClean="0"/>
              <a:t> </a:t>
            </a:r>
          </a:p>
          <a:p>
            <a:r>
              <a:rPr lang="cs-CZ" dirty="0"/>
              <a:t>ER model zachycuje formou síťového grafu objekty reálného světa a vztahy mezi nimi. Množiny objektů reálného světa mající shodné vlastnosti se nazývají entitami, vztahy mezi nimi pak relacemi. Entity mohou být blíže specifikovány množinou atributů, které mají shodný význam jako datové elementy užívané při detailní datové analýze. </a:t>
            </a:r>
          </a:p>
        </p:txBody>
      </p:sp>
    </p:spTree>
    <p:extLst>
      <p:ext uri="{BB962C8B-B14F-4D97-AF65-F5344CB8AC3E}">
        <p14:creationId xmlns:p14="http://schemas.microsoft.com/office/powerpoint/2010/main" val="75040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 model</a:t>
            </a:r>
          </a:p>
        </p:txBody>
      </p:sp>
      <p:sp>
        <p:nvSpPr>
          <p:cNvPr id="3" name="Zástupný symbol pro obsah 2"/>
          <p:cNvSpPr>
            <a:spLocks noGrp="1"/>
          </p:cNvSpPr>
          <p:nvPr>
            <p:ph idx="1"/>
          </p:nvPr>
        </p:nvSpPr>
        <p:spPr/>
        <p:txBody>
          <a:bodyPr/>
          <a:lstStyle/>
          <a:p>
            <a:r>
              <a:rPr lang="cs-CZ" dirty="0"/>
              <a:t>Relace mezi entitami jsou specifikovány kardinalitou a těsností vazby. ER modely se využívají pro tvorbu modelů dat na logické neboli konceptuální úrovni, tedy modelů dat nezávislých na jejich fyzické realizaci prostřednictvím specifického databázového systému.  </a:t>
            </a:r>
            <a:endParaRPr lang="cs-CZ" dirty="0" smtClean="0"/>
          </a:p>
          <a:p>
            <a:endParaRPr lang="cs-CZ" dirty="0"/>
          </a:p>
          <a:p>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693337"/>
            <a:ext cx="3680409" cy="2016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27734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ER model</a:t>
            </a:r>
            <a:endParaRPr lang="cs-CZ"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412776"/>
            <a:ext cx="4680520" cy="483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16187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ER model</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2060848"/>
            <a:ext cx="7277100"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4498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Metody popisu chování</a:t>
            </a:r>
            <a:endParaRPr lang="cs-CZ" dirty="0"/>
          </a:p>
        </p:txBody>
      </p:sp>
      <p:sp>
        <p:nvSpPr>
          <p:cNvPr id="3" name="Zástupný symbol pro obsah 2"/>
          <p:cNvSpPr>
            <a:spLocks noGrp="1"/>
          </p:cNvSpPr>
          <p:nvPr>
            <p:ph idx="1"/>
          </p:nvPr>
        </p:nvSpPr>
        <p:spPr/>
        <p:txBody>
          <a:bodyPr/>
          <a:lstStyle/>
          <a:p>
            <a:r>
              <a:rPr lang="cs-CZ" dirty="0"/>
              <a:t>Popis chování systému je v obecném slova smyslu jeho algoritmizací</a:t>
            </a:r>
            <a:r>
              <a:rPr lang="cs-CZ" dirty="0" smtClean="0"/>
              <a:t>.</a:t>
            </a:r>
          </a:p>
          <a:p>
            <a:r>
              <a:rPr lang="cs-CZ" dirty="0"/>
              <a:t>Algoritmus chování je však v určitých případech nutné nebo účelné podrobněji popsat již ve fázi analýzy. Metody popisu chování umožňují ve fázi analýzy zachytit algoritmickou složku systému, avšak abstrahují od konkrétního způsobu realizace, který je předmětem fáze návrhu. </a:t>
            </a:r>
            <a:endParaRPr lang="cs-CZ" dirty="0" smtClean="0"/>
          </a:p>
          <a:p>
            <a:r>
              <a:rPr lang="cs-CZ" dirty="0"/>
              <a:t>Metody jsou založeny na grafickém vyjádření nebo na vhodné kombinaci grafického vyjádření a formalizovaného textového popisu. Obvykle je pomocí grafických prostředků zachycena základní struktura algoritmu, která je pro specifikaci algoritmu na detailní úrovni doplněna relativně krátkými sekvencemi příkazů zapsanými formalizovaným jazykem. </a:t>
            </a:r>
          </a:p>
          <a:p>
            <a:endParaRPr lang="cs-CZ" dirty="0"/>
          </a:p>
        </p:txBody>
      </p:sp>
    </p:spTree>
    <p:extLst>
      <p:ext uri="{BB962C8B-B14F-4D97-AF65-F5344CB8AC3E}">
        <p14:creationId xmlns:p14="http://schemas.microsoft.com/office/powerpoint/2010/main" val="31680759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Metody popisu chování</a:t>
            </a:r>
          </a:p>
        </p:txBody>
      </p:sp>
      <p:sp>
        <p:nvSpPr>
          <p:cNvPr id="3" name="Zástupný symbol pro obsah 2"/>
          <p:cNvSpPr>
            <a:spLocks noGrp="1"/>
          </p:cNvSpPr>
          <p:nvPr>
            <p:ph idx="1"/>
          </p:nvPr>
        </p:nvSpPr>
        <p:spPr/>
        <p:txBody>
          <a:bodyPr/>
          <a:lstStyle/>
          <a:p>
            <a:r>
              <a:rPr lang="cs-CZ" dirty="0"/>
              <a:t>Klasickým grafickým prostředkem zápisu algoritmu je vývojový diagram. Díky své jednoduchosti získal oblibu v nejrůznějších oblastech, které daly vzniknout jeho různým modifikacím. Nejjednodušší varianta zachycuje základní strukturu algoritmu pomocí vzájemně propojených elementů představovaných bloky a podmínkami. Detailní specifikace algoritmu je obsahem příslušných elementů a je vyjádřena formalizovaným jazykem.  </a:t>
            </a:r>
          </a:p>
          <a:p>
            <a:endParaRPr lang="cs-CZ" dirty="0"/>
          </a:p>
        </p:txBody>
      </p:sp>
    </p:spTree>
    <p:extLst>
      <p:ext uri="{BB962C8B-B14F-4D97-AF65-F5344CB8AC3E}">
        <p14:creationId xmlns:p14="http://schemas.microsoft.com/office/powerpoint/2010/main" val="22770449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Vývojový diagram</a:t>
            </a:r>
            <a:endParaRPr lang="cs-CZ"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1530018333"/>
              </p:ext>
            </p:extLst>
          </p:nvPr>
        </p:nvGraphicFramePr>
        <p:xfrm>
          <a:off x="683568" y="1700808"/>
          <a:ext cx="2376488" cy="3209925"/>
        </p:xfrm>
        <a:graphic>
          <a:graphicData uri="http://schemas.openxmlformats.org/presentationml/2006/ole">
            <mc:AlternateContent xmlns:mc="http://schemas.openxmlformats.org/markup-compatibility/2006">
              <mc:Choice xmlns:v="urn:schemas-microsoft-com:vml" Requires="v">
                <p:oleObj spid="_x0000_s8215" name="Picture" r:id="rId3" imgW="1819656" imgH="2453640" progId="Word.Picture.8">
                  <p:embed/>
                </p:oleObj>
              </mc:Choice>
              <mc:Fallback>
                <p:oleObj name="Picture" r:id="rId3" imgW="1819656" imgH="2453640" progId="Word.Picture.8">
                  <p:embed/>
                  <p:pic>
                    <p:nvPicPr>
                      <p:cNvPr id="0" name="Objek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1700808"/>
                        <a:ext cx="2376488"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5856" y="1510470"/>
            <a:ext cx="4506605" cy="4315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28617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Metody popisu chování</a:t>
            </a:r>
            <a:endParaRPr lang="cs-CZ" dirty="0"/>
          </a:p>
        </p:txBody>
      </p:sp>
      <p:sp>
        <p:nvSpPr>
          <p:cNvPr id="3" name="Zástupný symbol pro obsah 2"/>
          <p:cNvSpPr>
            <a:spLocks noGrp="1"/>
          </p:cNvSpPr>
          <p:nvPr>
            <p:ph idx="1"/>
          </p:nvPr>
        </p:nvSpPr>
        <p:spPr/>
        <p:txBody>
          <a:bodyPr/>
          <a:lstStyle/>
          <a:p>
            <a:r>
              <a:rPr lang="cs-CZ" dirty="0"/>
              <a:t>Metody popisu chování jsou obvykle velmi příbuzné metodám užívaným při tvorbě </a:t>
            </a:r>
            <a:r>
              <a:rPr lang="cs-CZ" dirty="0" smtClean="0"/>
              <a:t>programů.</a:t>
            </a:r>
          </a:p>
          <a:p>
            <a:r>
              <a:rPr lang="cs-CZ" dirty="0"/>
              <a:t>Při nedodržení určitých pravidel mohou konstrukce zachycené pomocí vývojových diagramů odporovat zásadám strukturovaného programování, a tím mohou znesnadňovat případnou následnou programovou realizaci. </a:t>
            </a:r>
          </a:p>
          <a:p>
            <a:r>
              <a:rPr lang="cs-CZ" dirty="0"/>
              <a:t>Mezi metody, které podporují a dodržují zásady strukturovaného </a:t>
            </a:r>
            <a:r>
              <a:rPr lang="cs-CZ" dirty="0" smtClean="0"/>
              <a:t>programování, </a:t>
            </a:r>
            <a:r>
              <a:rPr lang="cs-CZ" dirty="0"/>
              <a:t>patří metoda grafického zápisu algoritmů podle Jacksona, označovaná jako Jacksonovy diagramy. Základní struktura algoritmu je popsána hierarchickým stromovým diagramem, detailní specifikace je obsahem příslušných elementů a je vyjádřena formalizovaným jazykem. </a:t>
            </a:r>
          </a:p>
          <a:p>
            <a:endParaRPr lang="cs-CZ" dirty="0"/>
          </a:p>
        </p:txBody>
      </p:sp>
    </p:spTree>
    <p:extLst>
      <p:ext uri="{BB962C8B-B14F-4D97-AF65-F5344CB8AC3E}">
        <p14:creationId xmlns:p14="http://schemas.microsoft.com/office/powerpoint/2010/main" val="1198490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 rozlišovacích úrovní</a:t>
            </a:r>
            <a:endParaRPr lang="cs-CZ" dirty="0"/>
          </a:p>
        </p:txBody>
      </p:sp>
      <p:sp>
        <p:nvSpPr>
          <p:cNvPr id="3" name="Zástupný symbol pro obsah 2"/>
          <p:cNvSpPr>
            <a:spLocks noGrp="1"/>
          </p:cNvSpPr>
          <p:nvPr>
            <p:ph idx="1"/>
          </p:nvPr>
        </p:nvSpPr>
        <p:spPr/>
        <p:txBody>
          <a:bodyPr>
            <a:normAutofit/>
          </a:bodyPr>
          <a:lstStyle/>
          <a:p>
            <a:r>
              <a:rPr lang="cs-CZ" sz="2800" dirty="0" smtClean="0"/>
              <a:t>Založen na zobrazení vyvíjeného systému na určité podrobnosti rozlišení detailů.</a:t>
            </a:r>
          </a:p>
          <a:p>
            <a:r>
              <a:rPr lang="cs-CZ" sz="2800" dirty="0" smtClean="0"/>
              <a:t>V případě nejhrubší rozlišovací úrovně je IS znázorněn jako jeden prvek spolupracující s okolím – principem zobrazení je popis vazeb systému s okolím.</a:t>
            </a:r>
          </a:p>
          <a:p>
            <a:r>
              <a:rPr lang="cs-CZ" sz="2800" dirty="0" smtClean="0"/>
              <a:t>Jde o víceúrovňové zobrazení systému (od rozlišovací úrovně „0“ až po úroveň „N“, na které vidíme detaily rozpracované do potřebné úrovně pro řešení problému.</a:t>
            </a:r>
            <a:endParaRPr lang="cs-CZ" sz="2800" dirty="0"/>
          </a:p>
        </p:txBody>
      </p:sp>
    </p:spTree>
    <p:extLst>
      <p:ext uri="{BB962C8B-B14F-4D97-AF65-F5344CB8AC3E}">
        <p14:creationId xmlns:p14="http://schemas.microsoft.com/office/powerpoint/2010/main" val="975779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Jacksonův diagram</a:t>
            </a:r>
            <a:endParaRPr lang="cs-CZ" dirty="0"/>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1" y="1484784"/>
            <a:ext cx="2815761"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1628800"/>
            <a:ext cx="4153644" cy="4477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24451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 stavových diagramů</a:t>
            </a:r>
            <a:endParaRPr lang="cs-CZ" dirty="0"/>
          </a:p>
        </p:txBody>
      </p:sp>
      <p:sp>
        <p:nvSpPr>
          <p:cNvPr id="3" name="Zástupný symbol pro obsah 2"/>
          <p:cNvSpPr>
            <a:spLocks noGrp="1"/>
          </p:cNvSpPr>
          <p:nvPr>
            <p:ph idx="1"/>
          </p:nvPr>
        </p:nvSpPr>
        <p:spPr/>
        <p:txBody>
          <a:bodyPr/>
          <a:lstStyle/>
          <a:p>
            <a:r>
              <a:rPr lang="cs-CZ" dirty="0"/>
              <a:t>grafická metoda popisu chování použitelná pro vyjádření jednodušších algoritmů nebo pro popis algoritmů na hrubé úrovni. </a:t>
            </a:r>
            <a:endParaRPr lang="cs-CZ" dirty="0" smtClean="0"/>
          </a:p>
          <a:p>
            <a:r>
              <a:rPr lang="cs-CZ" dirty="0" smtClean="0"/>
              <a:t>Systém </a:t>
            </a:r>
            <a:r>
              <a:rPr lang="cs-CZ" dirty="0"/>
              <a:t>je popsán </a:t>
            </a:r>
            <a:r>
              <a:rPr lang="cs-CZ" dirty="0" smtClean="0"/>
              <a:t>SÍŤOVÝM GRAFEM, jehož </a:t>
            </a:r>
            <a:r>
              <a:rPr lang="cs-CZ" b="1" dirty="0"/>
              <a:t>uzly znázorňují stav systému a hrany naznačují možné přechody mezi stavy </a:t>
            </a:r>
            <a:r>
              <a:rPr lang="cs-CZ" dirty="0"/>
              <a:t>s vyjádřením podmínek přechodu a akcí s přechodem spojených. </a:t>
            </a:r>
            <a:endParaRPr lang="cs-CZ" dirty="0" smtClean="0"/>
          </a:p>
          <a:p>
            <a:r>
              <a:rPr lang="cs-CZ" dirty="0" smtClean="0"/>
              <a:t>Akce </a:t>
            </a:r>
            <a:r>
              <a:rPr lang="cs-CZ" dirty="0"/>
              <a:t>a stavy systému pouze symbolicky označují funkce a jejich účinky. Algoritmickou náplň akcí je však nutné popsat s využitím jiných prostředků. </a:t>
            </a:r>
          </a:p>
          <a:p>
            <a:endParaRPr lang="cs-CZ" dirty="0"/>
          </a:p>
        </p:txBody>
      </p:sp>
    </p:spTree>
    <p:extLst>
      <p:ext uri="{BB962C8B-B14F-4D97-AF65-F5344CB8AC3E}">
        <p14:creationId xmlns:p14="http://schemas.microsoft.com/office/powerpoint/2010/main" val="6559208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Stavový diagram</a:t>
            </a:r>
            <a:endParaRPr lang="cs-CZ"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1312799786"/>
              </p:ext>
            </p:extLst>
          </p:nvPr>
        </p:nvGraphicFramePr>
        <p:xfrm>
          <a:off x="1403648" y="1556792"/>
          <a:ext cx="5368965" cy="3960440"/>
        </p:xfrm>
        <a:graphic>
          <a:graphicData uri="http://schemas.openxmlformats.org/presentationml/2006/ole">
            <mc:AlternateContent xmlns:mc="http://schemas.openxmlformats.org/markup-compatibility/2006">
              <mc:Choice xmlns:v="urn:schemas-microsoft-com:vml" Requires="v">
                <p:oleObj spid="_x0000_s11283" name="Picture" r:id="rId3" imgW="3081528" imgH="2273808" progId="Word.Picture.8">
                  <p:embed/>
                </p:oleObj>
              </mc:Choice>
              <mc:Fallback>
                <p:oleObj name="Picture" r:id="rId3" imgW="3081528" imgH="2273808"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1556792"/>
                        <a:ext cx="5368965" cy="3960440"/>
                      </a:xfrm>
                      <a:prstGeom prst="rect">
                        <a:avLst/>
                      </a:prstGeom>
                      <a:noFill/>
                    </p:spPr>
                  </p:pic>
                </p:oleObj>
              </mc:Fallback>
            </mc:AlternateContent>
          </a:graphicData>
        </a:graphic>
      </p:graphicFrame>
    </p:spTree>
    <p:extLst>
      <p:ext uri="{BB962C8B-B14F-4D97-AF65-F5344CB8AC3E}">
        <p14:creationId xmlns:p14="http://schemas.microsoft.com/office/powerpoint/2010/main" val="21195332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Stavový diagram</a:t>
            </a:r>
            <a:endParaRPr lang="cs-CZ"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84783"/>
            <a:ext cx="7056784" cy="4704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13321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 sekvenčních funkčních grafů</a:t>
            </a:r>
            <a:endParaRPr lang="cs-CZ" dirty="0"/>
          </a:p>
        </p:txBody>
      </p:sp>
      <p:sp>
        <p:nvSpPr>
          <p:cNvPr id="3" name="Zástupný symbol pro obsah 2"/>
          <p:cNvSpPr>
            <a:spLocks noGrp="1"/>
          </p:cNvSpPr>
          <p:nvPr>
            <p:ph idx="1"/>
          </p:nvPr>
        </p:nvSpPr>
        <p:spPr/>
        <p:txBody>
          <a:bodyPr/>
          <a:lstStyle/>
          <a:p>
            <a:r>
              <a:rPr lang="cs-CZ" dirty="0"/>
              <a:t>Metoda sekvenčních funkčních grafů představuje grafickou metodu popisu chování systému vyhovující nejobecnějším nárokům na popis algoritmu. Základy metody jsou postaveny na principech </a:t>
            </a:r>
            <a:r>
              <a:rPr lang="cs-CZ" dirty="0" err="1"/>
              <a:t>Petriho</a:t>
            </a:r>
            <a:r>
              <a:rPr lang="cs-CZ" dirty="0"/>
              <a:t> sítí. </a:t>
            </a:r>
            <a:endParaRPr lang="cs-CZ" dirty="0" smtClean="0"/>
          </a:p>
          <a:p>
            <a:r>
              <a:rPr lang="cs-CZ" dirty="0" smtClean="0"/>
              <a:t>Metoda </a:t>
            </a:r>
            <a:r>
              <a:rPr lang="cs-CZ" dirty="0"/>
              <a:t>funkčních kroků a přechodů byla poprvé uveřejněna v roce 1977 pod názvem GRAFCET (</a:t>
            </a:r>
            <a:r>
              <a:rPr lang="cs-CZ" dirty="0" err="1"/>
              <a:t>Graphe</a:t>
            </a:r>
            <a:r>
              <a:rPr lang="cs-CZ" dirty="0"/>
              <a:t> </a:t>
            </a:r>
            <a:r>
              <a:rPr lang="cs-CZ" dirty="0" err="1"/>
              <a:t>Fonctionnel</a:t>
            </a:r>
            <a:r>
              <a:rPr lang="cs-CZ" dirty="0"/>
              <a:t> de </a:t>
            </a:r>
            <a:r>
              <a:rPr lang="cs-CZ" dirty="0" err="1"/>
              <a:t>Commande</a:t>
            </a:r>
            <a:r>
              <a:rPr lang="cs-CZ" dirty="0"/>
              <a:t> </a:t>
            </a:r>
            <a:r>
              <a:rPr lang="cs-CZ" dirty="0" err="1"/>
              <a:t>Etape-Transition</a:t>
            </a:r>
            <a:r>
              <a:rPr lang="cs-CZ" dirty="0"/>
              <a:t>). V současné době se však s touto metodou lze setkat častěji pod názvem SFC (</a:t>
            </a:r>
            <a:r>
              <a:rPr lang="cs-CZ" dirty="0" err="1"/>
              <a:t>Sequential</a:t>
            </a:r>
            <a:r>
              <a:rPr lang="cs-CZ" dirty="0"/>
              <a:t> </a:t>
            </a:r>
            <a:r>
              <a:rPr lang="cs-CZ" dirty="0" err="1"/>
              <a:t>Function</a:t>
            </a:r>
            <a:r>
              <a:rPr lang="cs-CZ" dirty="0"/>
              <a:t> Chart). </a:t>
            </a:r>
          </a:p>
          <a:p>
            <a:endParaRPr lang="cs-CZ" dirty="0"/>
          </a:p>
        </p:txBody>
      </p:sp>
    </p:spTree>
    <p:extLst>
      <p:ext uri="{BB962C8B-B14F-4D97-AF65-F5344CB8AC3E}">
        <p14:creationId xmlns:p14="http://schemas.microsoft.com/office/powerpoint/2010/main" val="30864451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Metoda sekvenčních funkčních grafů</a:t>
            </a:r>
          </a:p>
        </p:txBody>
      </p:sp>
      <p:sp>
        <p:nvSpPr>
          <p:cNvPr id="3" name="Zástupný symbol pro obsah 2"/>
          <p:cNvSpPr>
            <a:spLocks noGrp="1"/>
          </p:cNvSpPr>
          <p:nvPr>
            <p:ph idx="1"/>
          </p:nvPr>
        </p:nvSpPr>
        <p:spPr/>
        <p:txBody>
          <a:bodyPr/>
          <a:lstStyle/>
          <a:p>
            <a:r>
              <a:rPr lang="cs-CZ" dirty="0"/>
              <a:t>Metoda sekvenčních funkčních grafů využívá k popisu systému obdobně jako metoda stavových diagramů síťový graf. </a:t>
            </a:r>
            <a:endParaRPr lang="cs-CZ" dirty="0" smtClean="0"/>
          </a:p>
          <a:p>
            <a:r>
              <a:rPr lang="cs-CZ" dirty="0" smtClean="0"/>
              <a:t>Zásadní </a:t>
            </a:r>
            <a:r>
              <a:rPr lang="cs-CZ" dirty="0"/>
              <a:t>rozdíl však spočívá v tom, že uzlem síťového grafu není stav systému, ale krok algoritmu, respektive akce s daným krokem spojená. Přechod z kroku do kroku je vázán podmínkou přechodu a aktivitou kroků této podmínce bezprostředně předcházejících. Síťový graf tedy zachycuje základní strukturu algoritmu, detailní popis je pak obsahem akcí spojených s dílčími kroky.</a:t>
            </a:r>
          </a:p>
        </p:txBody>
      </p:sp>
    </p:spTree>
    <p:extLst>
      <p:ext uri="{BB962C8B-B14F-4D97-AF65-F5344CB8AC3E}">
        <p14:creationId xmlns:p14="http://schemas.microsoft.com/office/powerpoint/2010/main" val="31367926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Sekvenční funkční graf</a:t>
            </a:r>
            <a:endParaRPr lang="cs-CZ"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extLst>
              <p:ext uri="{D42A27DB-BD31-4B8C-83A1-F6EECF244321}">
                <p14:modId xmlns:p14="http://schemas.microsoft.com/office/powerpoint/2010/main" val="2321052612"/>
              </p:ext>
            </p:extLst>
          </p:nvPr>
        </p:nvGraphicFramePr>
        <p:xfrm>
          <a:off x="2267744" y="1628800"/>
          <a:ext cx="3672408" cy="4706237"/>
        </p:xfrm>
        <a:graphic>
          <a:graphicData uri="http://schemas.openxmlformats.org/presentationml/2006/ole">
            <mc:AlternateContent xmlns:mc="http://schemas.openxmlformats.org/markup-compatibility/2006">
              <mc:Choice xmlns:v="urn:schemas-microsoft-com:vml" Requires="v">
                <p:oleObj spid="_x0000_s13331" name="Picture" r:id="rId3" imgW="2270760" imgH="2904744" progId="Word.Picture.8">
                  <p:embed/>
                </p:oleObj>
              </mc:Choice>
              <mc:Fallback>
                <p:oleObj name="Picture" r:id="rId3" imgW="2270760" imgH="2904744"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1628800"/>
                        <a:ext cx="3672408" cy="4706237"/>
                      </a:xfrm>
                      <a:prstGeom prst="rect">
                        <a:avLst/>
                      </a:prstGeom>
                      <a:noFill/>
                    </p:spPr>
                  </p:pic>
                </p:oleObj>
              </mc:Fallback>
            </mc:AlternateContent>
          </a:graphicData>
        </a:graphic>
      </p:graphicFrame>
    </p:spTree>
    <p:extLst>
      <p:ext uri="{BB962C8B-B14F-4D97-AF65-F5344CB8AC3E}">
        <p14:creationId xmlns:p14="http://schemas.microsoft.com/office/powerpoint/2010/main" val="16836962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Objektově orientovaný přístup </a:t>
            </a:r>
            <a:endParaRPr lang="cs-CZ" dirty="0"/>
          </a:p>
        </p:txBody>
      </p:sp>
      <p:sp>
        <p:nvSpPr>
          <p:cNvPr id="3" name="Zástupný symbol pro obsah 2"/>
          <p:cNvSpPr>
            <a:spLocks noGrp="1"/>
          </p:cNvSpPr>
          <p:nvPr>
            <p:ph idx="1"/>
          </p:nvPr>
        </p:nvSpPr>
        <p:spPr/>
        <p:txBody>
          <a:bodyPr/>
          <a:lstStyle/>
          <a:p>
            <a:r>
              <a:rPr lang="cs-CZ" dirty="0" smtClean="0"/>
              <a:t>Historicky mladší technika navazující na strukturovaný přístup.</a:t>
            </a:r>
          </a:p>
          <a:p>
            <a:r>
              <a:rPr lang="cs-CZ" dirty="0" smtClean="0"/>
              <a:t>Přístup je založen na OBJEKTECH, jakožto strukturách, které mají definované vlastnosti (ATRIBUTY) a své chování (operace, které daný objekt může provádět).</a:t>
            </a:r>
          </a:p>
          <a:p>
            <a:r>
              <a:rPr lang="cs-CZ" dirty="0" smtClean="0"/>
              <a:t>Vlastnosti i operace jsou „zapouzdřené“ v jednotlivých objektech.</a:t>
            </a:r>
          </a:p>
          <a:p>
            <a:r>
              <a:rPr lang="cs-CZ" dirty="0" smtClean="0"/>
              <a:t>IS je chápán jako MNOŽINA spolupracujících OBJEKTŮ.</a:t>
            </a:r>
          </a:p>
          <a:p>
            <a:r>
              <a:rPr lang="cs-CZ" dirty="0" smtClean="0"/>
              <a:t>Každý OBJEKT je schopen reagovat na události, které na něj působí jako IMPULS.</a:t>
            </a:r>
            <a:endParaRPr lang="cs-CZ" dirty="0"/>
          </a:p>
        </p:txBody>
      </p:sp>
    </p:spTree>
    <p:extLst>
      <p:ext uri="{BB962C8B-B14F-4D97-AF65-F5344CB8AC3E}">
        <p14:creationId xmlns:p14="http://schemas.microsoft.com/office/powerpoint/2010/main" val="28691352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Objektově orientovaný přístup </a:t>
            </a:r>
          </a:p>
        </p:txBody>
      </p:sp>
      <p:pic>
        <p:nvPicPr>
          <p:cNvPr id="4" name="Picture 4" descr="Objekty 00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07704" y="1340768"/>
            <a:ext cx="4616071" cy="234467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5" descr="Objekty 00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95736" y="3645024"/>
            <a:ext cx="3960440" cy="2701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01285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Objektově orientovaný přístup</a:t>
            </a:r>
            <a:endParaRPr lang="cs-CZ" dirty="0"/>
          </a:p>
        </p:txBody>
      </p:sp>
      <p:sp>
        <p:nvSpPr>
          <p:cNvPr id="3" name="Zástupný symbol pro obsah 2"/>
          <p:cNvSpPr>
            <a:spLocks noGrp="1"/>
          </p:cNvSpPr>
          <p:nvPr>
            <p:ph idx="1"/>
          </p:nvPr>
        </p:nvSpPr>
        <p:spPr/>
        <p:txBody>
          <a:bodyPr/>
          <a:lstStyle/>
          <a:p>
            <a:r>
              <a:rPr lang="cs-CZ" dirty="0" smtClean="0"/>
              <a:t>umožňuje lepší využití kódu než knihovny procedur.</a:t>
            </a:r>
          </a:p>
          <a:p>
            <a:r>
              <a:rPr lang="cs-CZ" dirty="0" smtClean="0"/>
              <a:t>možnost znovupoužití.</a:t>
            </a:r>
          </a:p>
          <a:p>
            <a:r>
              <a:rPr lang="cs-CZ" dirty="0" smtClean="0"/>
              <a:t>lze využít prostředky pro okenní rozhraní systémů.</a:t>
            </a:r>
          </a:p>
          <a:p>
            <a:r>
              <a:rPr lang="cs-CZ" dirty="0" smtClean="0"/>
              <a:t>dávkové úlohy jsou interaktivní (objekt reaguje na více podnětů)</a:t>
            </a:r>
            <a:endParaRPr lang="cs-CZ" dirty="0"/>
          </a:p>
        </p:txBody>
      </p:sp>
    </p:spTree>
    <p:extLst>
      <p:ext uri="{BB962C8B-B14F-4D97-AF65-F5344CB8AC3E}">
        <p14:creationId xmlns:p14="http://schemas.microsoft.com/office/powerpoint/2010/main" val="875069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 tří architektur</a:t>
            </a:r>
            <a:endParaRPr lang="cs-CZ" dirty="0"/>
          </a:p>
        </p:txBody>
      </p:sp>
      <p:sp>
        <p:nvSpPr>
          <p:cNvPr id="3" name="Zástupný symbol pro obsah 2"/>
          <p:cNvSpPr>
            <a:spLocks noGrp="1"/>
          </p:cNvSpPr>
          <p:nvPr>
            <p:ph idx="1"/>
          </p:nvPr>
        </p:nvSpPr>
        <p:spPr/>
        <p:txBody>
          <a:bodyPr/>
          <a:lstStyle/>
          <a:p>
            <a:r>
              <a:rPr lang="cs-CZ" dirty="0" smtClean="0"/>
              <a:t>Úzce souvisí s principem rozlišovacích úrovní.</a:t>
            </a:r>
          </a:p>
          <a:p>
            <a:r>
              <a:rPr lang="cs-CZ" dirty="0" smtClean="0"/>
              <a:t>Veškerá zobrazení vyvíjeného IS jsou rozdělena do tří rozlišovacích úrovní – kategorií (vrstev podrobnosti) = tzv. VRSTVENÁ ABSTRAKCE SYSTÉMU.</a:t>
            </a:r>
          </a:p>
          <a:p>
            <a:pPr marL="114300" indent="0">
              <a:buNone/>
            </a:pPr>
            <a:endParaRPr lang="cs-CZ" dirty="0"/>
          </a:p>
          <a:p>
            <a:pPr marL="571500" indent="-457200">
              <a:buAutoNum type="arabicPeriod"/>
            </a:pPr>
            <a:r>
              <a:rPr lang="cs-CZ" dirty="0" smtClean="0"/>
              <a:t>Vrstva – KONCEPTUÁLNÍ (esenciální)</a:t>
            </a:r>
          </a:p>
          <a:p>
            <a:pPr marL="571500" indent="-457200">
              <a:buAutoNum type="arabicPeriod"/>
            </a:pPr>
            <a:r>
              <a:rPr lang="cs-CZ" dirty="0" smtClean="0"/>
              <a:t>Vrstva – TECHNOLOGICKÁ (logická)</a:t>
            </a:r>
          </a:p>
          <a:p>
            <a:pPr marL="571500" indent="-457200">
              <a:buAutoNum type="arabicPeriod"/>
            </a:pPr>
            <a:r>
              <a:rPr lang="cs-CZ" dirty="0" smtClean="0"/>
              <a:t>Vrstva – IMPLEMENTAČNÍ (fyzická)</a:t>
            </a:r>
          </a:p>
          <a:p>
            <a:pPr marL="571500" indent="-457200">
              <a:buAutoNum type="arabicPeriod"/>
            </a:pPr>
            <a:endParaRPr lang="cs-CZ" dirty="0" smtClean="0"/>
          </a:p>
          <a:p>
            <a:endParaRPr lang="cs-CZ" dirty="0"/>
          </a:p>
          <a:p>
            <a:endParaRPr lang="cs-CZ" dirty="0"/>
          </a:p>
        </p:txBody>
      </p:sp>
    </p:spTree>
    <p:extLst>
      <p:ext uri="{BB962C8B-B14F-4D97-AF65-F5344CB8AC3E}">
        <p14:creationId xmlns:p14="http://schemas.microsoft.com/office/powerpoint/2010/main" val="17166354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Objekt</a:t>
            </a:r>
            <a:endParaRPr lang="cs-CZ" dirty="0"/>
          </a:p>
        </p:txBody>
      </p:sp>
      <p:sp>
        <p:nvSpPr>
          <p:cNvPr id="3" name="Zástupný symbol pro obsah 2"/>
          <p:cNvSpPr>
            <a:spLocks noGrp="1"/>
          </p:cNvSpPr>
          <p:nvPr>
            <p:ph idx="1"/>
          </p:nvPr>
        </p:nvSpPr>
        <p:spPr/>
        <p:txBody>
          <a:bodyPr/>
          <a:lstStyle/>
          <a:p>
            <a:pPr marL="114300" indent="0">
              <a:buNone/>
            </a:pPr>
            <a:r>
              <a:rPr lang="cs-CZ" dirty="0" smtClean="0"/>
              <a:t>Struktura objektu:</a:t>
            </a:r>
          </a:p>
          <a:p>
            <a:pPr marL="571500" indent="-457200">
              <a:buAutoNum type="arabicParenR"/>
            </a:pPr>
            <a:r>
              <a:rPr lang="cs-CZ" dirty="0" smtClean="0"/>
              <a:t>VNITŘNÍ PAMĚŤ </a:t>
            </a:r>
          </a:p>
          <a:p>
            <a:pPr marL="571500" indent="-457200">
              <a:buAutoNum type="arabicParenR"/>
            </a:pPr>
            <a:r>
              <a:rPr lang="cs-CZ" dirty="0" smtClean="0"/>
              <a:t>METODY OBJEKTU</a:t>
            </a:r>
          </a:p>
          <a:p>
            <a:pPr marL="571500" indent="-457200">
              <a:buAutoNum type="arabicParenR"/>
            </a:pPr>
            <a:r>
              <a:rPr lang="cs-CZ" dirty="0" smtClean="0"/>
              <a:t>JINÉ OBJEKTY</a:t>
            </a:r>
          </a:p>
          <a:p>
            <a:pPr marL="571500" indent="-457200">
              <a:buAutoNum type="arabicParenR"/>
            </a:pPr>
            <a:r>
              <a:rPr lang="cs-CZ" dirty="0" smtClean="0"/>
              <a:t>SCHOPNOST PŘIJMOUT A ZPRACOVAT ZPRÁVU Z VNĚJŠKU</a:t>
            </a:r>
            <a:endParaRPr lang="cs-CZ" dirty="0"/>
          </a:p>
        </p:txBody>
      </p:sp>
    </p:spTree>
    <p:extLst>
      <p:ext uri="{BB962C8B-B14F-4D97-AF65-F5344CB8AC3E}">
        <p14:creationId xmlns:p14="http://schemas.microsoft.com/office/powerpoint/2010/main" val="14315377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effectLst/>
              </a:rPr>
              <a:t>Objektově orientované </a:t>
            </a:r>
            <a:r>
              <a:rPr lang="cs-CZ" dirty="0" smtClean="0">
                <a:effectLst/>
              </a:rPr>
              <a:t>modelování</a:t>
            </a:r>
            <a:endParaRPr lang="cs-CZ" dirty="0">
              <a:effectLst/>
            </a:endParaRPr>
          </a:p>
        </p:txBody>
      </p:sp>
      <p:sp>
        <p:nvSpPr>
          <p:cNvPr id="3" name="Zástupný symbol pro obsah 2"/>
          <p:cNvSpPr>
            <a:spLocks noGrp="1"/>
          </p:cNvSpPr>
          <p:nvPr>
            <p:ph idx="1"/>
          </p:nvPr>
        </p:nvSpPr>
        <p:spPr/>
        <p:txBody>
          <a:bodyPr/>
          <a:lstStyle/>
          <a:p>
            <a:r>
              <a:rPr lang="cs-CZ" dirty="0"/>
              <a:t>způsob nazírání na </a:t>
            </a:r>
            <a:r>
              <a:rPr lang="cs-CZ" dirty="0" smtClean="0"/>
              <a:t>IS </a:t>
            </a:r>
            <a:r>
              <a:rPr lang="cs-CZ" dirty="0"/>
              <a:t>pomocí abstrakce reálného světa. Základním stavebním prvkem je objekt (entita), která v sobě zahrnuje jak datovou strukturu popisující určitou entitu, tak i pravidla chování této entity.</a:t>
            </a:r>
          </a:p>
        </p:txBody>
      </p:sp>
    </p:spTree>
    <p:extLst>
      <p:ext uri="{BB962C8B-B14F-4D97-AF65-F5344CB8AC3E}">
        <p14:creationId xmlns:p14="http://schemas.microsoft.com/office/powerpoint/2010/main" val="8356396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Vizuální modelování (OOM)</a:t>
            </a:r>
            <a:endParaRPr lang="cs-CZ" dirty="0"/>
          </a:p>
        </p:txBody>
      </p:sp>
      <p:sp>
        <p:nvSpPr>
          <p:cNvPr id="3" name="Zástupný symbol pro obsah 2"/>
          <p:cNvSpPr>
            <a:spLocks noGrp="1"/>
          </p:cNvSpPr>
          <p:nvPr>
            <p:ph idx="1"/>
          </p:nvPr>
        </p:nvSpPr>
        <p:spPr/>
        <p:txBody>
          <a:bodyPr/>
          <a:lstStyle/>
          <a:p>
            <a:pPr marL="82296" indent="0">
              <a:lnSpc>
                <a:spcPct val="90000"/>
              </a:lnSpc>
              <a:buNone/>
            </a:pPr>
            <a:r>
              <a:rPr lang="cs-CZ" sz="2000" b="1" dirty="0" smtClean="0"/>
              <a:t>Vlastnosti</a:t>
            </a:r>
          </a:p>
          <a:p>
            <a:pPr lvl="1">
              <a:lnSpc>
                <a:spcPct val="90000"/>
              </a:lnSpc>
              <a:buFont typeface="Arial" pitchFamily="34" charset="0"/>
              <a:buChar char="•"/>
            </a:pPr>
            <a:r>
              <a:rPr lang="en-US" sz="2000" dirty="0" smtClean="0"/>
              <a:t>“</a:t>
            </a:r>
            <a:r>
              <a:rPr lang="cs-CZ" sz="2000" dirty="0" smtClean="0"/>
              <a:t>Informace v obrázcích”</a:t>
            </a:r>
          </a:p>
          <a:p>
            <a:pPr lvl="1">
              <a:lnSpc>
                <a:spcPct val="90000"/>
              </a:lnSpc>
              <a:buFont typeface="Arial" pitchFamily="34" charset="0"/>
              <a:buChar char="•"/>
            </a:pPr>
            <a:r>
              <a:rPr lang="cs-CZ" sz="2000" dirty="0" smtClean="0"/>
              <a:t>Prostředek komunikace (pohledy, modely, diagramy)</a:t>
            </a:r>
          </a:p>
          <a:p>
            <a:pPr lvl="1">
              <a:lnSpc>
                <a:spcPct val="90000"/>
              </a:lnSpc>
              <a:buFont typeface="Arial" pitchFamily="34" charset="0"/>
              <a:buChar char="•"/>
            </a:pPr>
            <a:r>
              <a:rPr lang="cs-CZ" sz="2000" dirty="0" smtClean="0"/>
              <a:t>Zachycuje obchodní procesy, věcnou problematiku, architekturu systému</a:t>
            </a:r>
          </a:p>
          <a:p>
            <a:pPr lvl="1">
              <a:lnSpc>
                <a:spcPct val="90000"/>
              </a:lnSpc>
              <a:buFont typeface="Arial" pitchFamily="34" charset="0"/>
              <a:buChar char="•"/>
            </a:pPr>
            <a:r>
              <a:rPr lang="cs-CZ" sz="2000" dirty="0" smtClean="0"/>
              <a:t>Je podporováno silnou notací a objektovými metodologiemi</a:t>
            </a:r>
          </a:p>
          <a:p>
            <a:pPr marL="82296" indent="0">
              <a:lnSpc>
                <a:spcPct val="90000"/>
              </a:lnSpc>
              <a:buNone/>
            </a:pPr>
            <a:r>
              <a:rPr lang="en-US" sz="2000" b="1" dirty="0" err="1"/>
              <a:t>Metodologie</a:t>
            </a:r>
            <a:r>
              <a:rPr lang="en-US" sz="2000" b="1" dirty="0"/>
              <a:t> </a:t>
            </a:r>
            <a:endParaRPr lang="cs-CZ" sz="2000" b="1" dirty="0" smtClean="0"/>
          </a:p>
          <a:p>
            <a:pPr lvl="1">
              <a:lnSpc>
                <a:spcPct val="90000"/>
              </a:lnSpc>
              <a:buFont typeface="Arial" pitchFamily="34" charset="0"/>
              <a:buChar char="•"/>
            </a:pPr>
            <a:r>
              <a:rPr lang="en-US" sz="2000" b="1" dirty="0" err="1" smtClean="0"/>
              <a:t>Booch</a:t>
            </a:r>
            <a:r>
              <a:rPr lang="en-US" sz="2000" dirty="0" smtClean="0"/>
              <a:t>, </a:t>
            </a:r>
            <a:r>
              <a:rPr lang="en-US" sz="2000" dirty="0" err="1" smtClean="0"/>
              <a:t>Coad,Yourdon</a:t>
            </a:r>
            <a:endParaRPr lang="en-US" sz="2000" dirty="0" smtClean="0"/>
          </a:p>
          <a:p>
            <a:pPr lvl="1">
              <a:lnSpc>
                <a:spcPct val="90000"/>
              </a:lnSpc>
              <a:buFont typeface="Arial" pitchFamily="34" charset="0"/>
              <a:buChar char="•"/>
            </a:pPr>
            <a:r>
              <a:rPr lang="en-US" sz="2000" dirty="0" smtClean="0"/>
              <a:t>OMT </a:t>
            </a:r>
            <a:r>
              <a:rPr lang="en-US" sz="2000" dirty="0"/>
              <a:t>(Object Modeling </a:t>
            </a:r>
            <a:r>
              <a:rPr lang="en-US" sz="2000" dirty="0" err="1"/>
              <a:t>Technik</a:t>
            </a:r>
            <a:r>
              <a:rPr lang="en-US" sz="2000" dirty="0"/>
              <a:t>), </a:t>
            </a:r>
            <a:r>
              <a:rPr lang="en-US" sz="2000" b="1" dirty="0" err="1"/>
              <a:t>Rumbaugh</a:t>
            </a:r>
            <a:endParaRPr lang="en-US" sz="2000" dirty="0"/>
          </a:p>
          <a:p>
            <a:pPr lvl="1">
              <a:lnSpc>
                <a:spcPct val="90000"/>
              </a:lnSpc>
              <a:buFont typeface="Arial" pitchFamily="34" charset="0"/>
              <a:buChar char="•"/>
            </a:pPr>
            <a:r>
              <a:rPr lang="en-US" sz="2000" dirty="0"/>
              <a:t>OOSE (Object-Oriented Software </a:t>
            </a:r>
            <a:r>
              <a:rPr lang="en-US" sz="2000" dirty="0" err="1"/>
              <a:t>Technik</a:t>
            </a:r>
            <a:r>
              <a:rPr lang="en-US" sz="2000" dirty="0"/>
              <a:t>)</a:t>
            </a:r>
          </a:p>
          <a:p>
            <a:pPr lvl="1">
              <a:lnSpc>
                <a:spcPct val="90000"/>
              </a:lnSpc>
              <a:buFont typeface="Arial" pitchFamily="34" charset="0"/>
              <a:buChar char="•"/>
            </a:pPr>
            <a:r>
              <a:rPr lang="en-US" sz="2000" b="1" dirty="0"/>
              <a:t>Jacobson</a:t>
            </a:r>
            <a:r>
              <a:rPr lang="en-US" sz="2000" dirty="0"/>
              <a:t> </a:t>
            </a:r>
            <a:r>
              <a:rPr lang="cs-CZ" sz="2000" dirty="0" smtClean="0"/>
              <a:t>(scénáře)</a:t>
            </a:r>
          </a:p>
          <a:p>
            <a:pPr lvl="1">
              <a:lnSpc>
                <a:spcPct val="90000"/>
              </a:lnSpc>
              <a:buFont typeface="Arial" pitchFamily="34" charset="0"/>
              <a:buChar char="•"/>
            </a:pPr>
            <a:r>
              <a:rPr lang="cs-CZ" sz="2000" dirty="0" smtClean="0"/>
              <a:t>EFEM </a:t>
            </a:r>
            <a:r>
              <a:rPr lang="cs-CZ" sz="2000" dirty="0"/>
              <a:t>(Extrémní efektivní modelování)</a:t>
            </a:r>
            <a:endParaRPr lang="en-US" sz="2000" dirty="0"/>
          </a:p>
          <a:p>
            <a:pPr marL="82296" indent="0">
              <a:buNone/>
            </a:pPr>
            <a:endParaRPr lang="cs-CZ" dirty="0"/>
          </a:p>
        </p:txBody>
      </p:sp>
    </p:spTree>
    <p:extLst>
      <p:ext uri="{BB962C8B-B14F-4D97-AF65-F5344CB8AC3E}">
        <p14:creationId xmlns:p14="http://schemas.microsoft.com/office/powerpoint/2010/main" val="30637327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Vizuální modelování (OOM)</a:t>
            </a:r>
          </a:p>
        </p:txBody>
      </p:sp>
      <p:sp>
        <p:nvSpPr>
          <p:cNvPr id="3" name="Zástupný symbol pro obsah 2"/>
          <p:cNvSpPr>
            <a:spLocks noGrp="1"/>
          </p:cNvSpPr>
          <p:nvPr>
            <p:ph idx="1"/>
          </p:nvPr>
        </p:nvSpPr>
        <p:spPr/>
        <p:txBody>
          <a:bodyPr>
            <a:normAutofit/>
          </a:bodyPr>
          <a:lstStyle/>
          <a:p>
            <a:r>
              <a:rPr lang="cs-CZ" dirty="0" smtClean="0"/>
              <a:t>Modely vytváříme pro pochopení komplexnosti systému jako celku.</a:t>
            </a:r>
          </a:p>
          <a:p>
            <a:pPr marL="82296" indent="0">
              <a:buNone/>
            </a:pPr>
            <a:r>
              <a:rPr lang="cs-CZ" dirty="0" smtClean="0"/>
              <a:t>Za pomocí modelů lze:</a:t>
            </a:r>
          </a:p>
          <a:p>
            <a:r>
              <a:rPr lang="cs-CZ" dirty="0" smtClean="0"/>
              <a:t>vizualizovat </a:t>
            </a:r>
            <a:r>
              <a:rPr lang="cs-CZ" dirty="0"/>
              <a:t>stávající nebo vytvářený systém,</a:t>
            </a:r>
          </a:p>
          <a:p>
            <a:r>
              <a:rPr lang="cs-CZ" dirty="0" smtClean="0"/>
              <a:t>specifikovat </a:t>
            </a:r>
            <a:r>
              <a:rPr lang="cs-CZ" dirty="0"/>
              <a:t>strukturu nebo chování systému,</a:t>
            </a:r>
          </a:p>
          <a:p>
            <a:r>
              <a:rPr lang="cs-CZ" dirty="0" smtClean="0"/>
              <a:t>získat </a:t>
            </a:r>
            <a:r>
              <a:rPr lang="cs-CZ" dirty="0"/>
              <a:t>základ pro konstrukci systému,</a:t>
            </a:r>
          </a:p>
          <a:p>
            <a:r>
              <a:rPr lang="cs-CZ" dirty="0" smtClean="0"/>
              <a:t>dokumentovat </a:t>
            </a:r>
            <a:r>
              <a:rPr lang="cs-CZ" dirty="0"/>
              <a:t>rozhodnutí o systému.</a:t>
            </a:r>
          </a:p>
          <a:p>
            <a:pPr marL="82296" indent="0">
              <a:buNone/>
            </a:pPr>
            <a:endParaRPr lang="cs-CZ" dirty="0"/>
          </a:p>
        </p:txBody>
      </p:sp>
    </p:spTree>
    <p:extLst>
      <p:ext uri="{BB962C8B-B14F-4D97-AF65-F5344CB8AC3E}">
        <p14:creationId xmlns:p14="http://schemas.microsoft.com/office/powerpoint/2010/main" val="13174370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Objekty</a:t>
            </a:r>
            <a:endParaRPr lang="cs-CZ" b="1" dirty="0"/>
          </a:p>
        </p:txBody>
      </p:sp>
      <p:sp>
        <p:nvSpPr>
          <p:cNvPr id="3" name="Zástupný symbol pro obsah 2"/>
          <p:cNvSpPr>
            <a:spLocks noGrp="1"/>
          </p:cNvSpPr>
          <p:nvPr>
            <p:ph idx="1"/>
          </p:nvPr>
        </p:nvSpPr>
        <p:spPr/>
        <p:txBody>
          <a:bodyPr>
            <a:normAutofit/>
          </a:bodyPr>
          <a:lstStyle/>
          <a:p>
            <a:pPr marL="0" indent="0">
              <a:buNone/>
            </a:pPr>
            <a:r>
              <a:rPr lang="cs-CZ" dirty="0" smtClean="0"/>
              <a:t>Charakteristické vlastnosti objektů:</a:t>
            </a:r>
          </a:p>
          <a:p>
            <a:r>
              <a:rPr lang="cs-CZ" b="1" dirty="0"/>
              <a:t>Jedinečnost</a:t>
            </a:r>
            <a:r>
              <a:rPr lang="cs-CZ" dirty="0"/>
              <a:t> – znamená, že každý objekt je rozlišitelnou entitou, i když má jinak stejné kvalitativní i kvantitativní charakteristiky. K rozlišení se používá identifikační číslo.</a:t>
            </a:r>
          </a:p>
          <a:p>
            <a:r>
              <a:rPr lang="cs-CZ" b="1" dirty="0" err="1" smtClean="0"/>
              <a:t>Zatřiditelnost</a:t>
            </a:r>
            <a:r>
              <a:rPr lang="cs-CZ" dirty="0"/>
              <a:t> – objekty se stejnou datovou strukturou (atributy) a chováním (operacemi) jsou seskupovány do tříd.</a:t>
            </a:r>
          </a:p>
          <a:p>
            <a:r>
              <a:rPr lang="cs-CZ" b="1" dirty="0" smtClean="0"/>
              <a:t>Mnohotvárnost</a:t>
            </a:r>
            <a:r>
              <a:rPr lang="cs-CZ" dirty="0"/>
              <a:t> – znamená, že stejně označená operace se může chovat rozdílně a dávat rozdílné výsledky pro různé třídy objektů.</a:t>
            </a:r>
          </a:p>
          <a:p>
            <a:r>
              <a:rPr lang="cs-CZ" b="1" dirty="0" smtClean="0"/>
              <a:t>Dědičnost</a:t>
            </a:r>
            <a:r>
              <a:rPr lang="cs-CZ" dirty="0"/>
              <a:t> – je sdílení atributů a operací mezi třídami založenými na hierarchických vztazích. Třída může být definována poměrně široce a potom ji lze následně zjemňovat do podtříd. Každá podtřída pak zahrnuje vlastnosti své nadřazené třídy.</a:t>
            </a:r>
          </a:p>
          <a:p>
            <a:pPr marL="0" indent="0">
              <a:buNone/>
            </a:pPr>
            <a:endParaRPr lang="cs-CZ" dirty="0"/>
          </a:p>
        </p:txBody>
      </p:sp>
    </p:spTree>
    <p:extLst>
      <p:ext uri="{BB962C8B-B14F-4D97-AF65-F5344CB8AC3E}">
        <p14:creationId xmlns:p14="http://schemas.microsoft.com/office/powerpoint/2010/main" val="9230102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Objektově orientované modelování</a:t>
            </a:r>
          </a:p>
        </p:txBody>
      </p:sp>
      <p:sp>
        <p:nvSpPr>
          <p:cNvPr id="3" name="Zástupný symbol pro obsah 2"/>
          <p:cNvSpPr>
            <a:spLocks noGrp="1"/>
          </p:cNvSpPr>
          <p:nvPr>
            <p:ph idx="1"/>
          </p:nvPr>
        </p:nvSpPr>
        <p:spPr/>
        <p:txBody>
          <a:bodyPr>
            <a:normAutofit fontScale="92500" lnSpcReduction="20000"/>
          </a:bodyPr>
          <a:lstStyle/>
          <a:p>
            <a:r>
              <a:rPr lang="cs-CZ" dirty="0" smtClean="0"/>
              <a:t>Založeno na principech, které vyjadřují podstatu objektového přístupu.</a:t>
            </a:r>
          </a:p>
          <a:p>
            <a:pPr marL="0" indent="0">
              <a:buNone/>
            </a:pPr>
            <a:endParaRPr lang="cs-CZ" dirty="0" smtClean="0"/>
          </a:p>
          <a:p>
            <a:pPr marL="0" indent="0">
              <a:buNone/>
            </a:pPr>
            <a:r>
              <a:rPr lang="cs-CZ" b="1" dirty="0" smtClean="0"/>
              <a:t>4 principy OOP:</a:t>
            </a:r>
          </a:p>
          <a:p>
            <a:r>
              <a:rPr lang="cs-CZ" b="1" dirty="0"/>
              <a:t>Zobecnění</a:t>
            </a:r>
            <a:r>
              <a:rPr lang="cs-CZ" dirty="0"/>
              <a:t> – představuje zaměření na podstatné vnitřní aspekty objektů a ignoruje jeho nepodstatné vedlejší vlastnosti. To znamená, že klade důraz na to, co objekt je, a co by měl dělat, a ne na to, jak by to měl dělat.</a:t>
            </a:r>
          </a:p>
          <a:p>
            <a:r>
              <a:rPr lang="cs-CZ" b="1" dirty="0" smtClean="0"/>
              <a:t>Zapouzdření</a:t>
            </a:r>
            <a:r>
              <a:rPr lang="cs-CZ" b="1" dirty="0"/>
              <a:t> </a:t>
            </a:r>
            <a:r>
              <a:rPr lang="cs-CZ" dirty="0"/>
              <a:t>– znamená oddělení externích aspektů objektu, které jsou dostupné ostatním objektům, od interních implementačních detailů objektu, zakrytých ostatním objektům. To znamená, že implementace objektů může být změněna, aniž by se to dotklo aplikací, ze kterých je objekt použit.</a:t>
            </a:r>
          </a:p>
          <a:p>
            <a:r>
              <a:rPr lang="cs-CZ" b="1" dirty="0" smtClean="0"/>
              <a:t>Sdílení</a:t>
            </a:r>
            <a:r>
              <a:rPr lang="cs-CZ" b="1" dirty="0"/>
              <a:t> </a:t>
            </a:r>
            <a:r>
              <a:rPr lang="cs-CZ" dirty="0"/>
              <a:t>– je umožněno dědičností datových struktur a chováním mezi několika podobnými třídami bez redundance. To umožňuje opakované použití již navržených a ověřených programů v dalších aplikacích.</a:t>
            </a:r>
          </a:p>
          <a:p>
            <a:r>
              <a:rPr lang="cs-CZ" b="1" dirty="0" smtClean="0"/>
              <a:t>Spolupůsobení</a:t>
            </a:r>
            <a:r>
              <a:rPr lang="cs-CZ" b="1" dirty="0"/>
              <a:t> </a:t>
            </a:r>
            <a:r>
              <a:rPr lang="cs-CZ" dirty="0"/>
              <a:t>– jednoznačnost, </a:t>
            </a:r>
            <a:r>
              <a:rPr lang="cs-CZ" dirty="0" err="1"/>
              <a:t>zatřiditelnost</a:t>
            </a:r>
            <a:r>
              <a:rPr lang="cs-CZ" dirty="0"/>
              <a:t>, mnohotvárnost a dědičnost charakterizují hlavní proud objektově orientovaných jazyků. Každý z těchto aspektů může  být izolován, ale dohromady působí symetricky.</a:t>
            </a:r>
          </a:p>
          <a:p>
            <a:pPr marL="0" indent="0">
              <a:buNone/>
            </a:pPr>
            <a:endParaRPr lang="cs-CZ" dirty="0"/>
          </a:p>
        </p:txBody>
      </p:sp>
    </p:spTree>
    <p:extLst>
      <p:ext uri="{BB962C8B-B14F-4D97-AF65-F5344CB8AC3E}">
        <p14:creationId xmlns:p14="http://schemas.microsoft.com/office/powerpoint/2010/main" val="33664130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b="1" dirty="0"/>
              <a:t>Výhody a nevýhody OOP a tradiční </a:t>
            </a:r>
            <a:r>
              <a:rPr lang="cs-CZ" b="1" dirty="0" smtClean="0"/>
              <a:t>analýzy</a:t>
            </a:r>
            <a:endParaRPr lang="cs-CZ" dirty="0"/>
          </a:p>
        </p:txBody>
      </p:sp>
      <p:sp>
        <p:nvSpPr>
          <p:cNvPr id="3" name="Zástupný symbol pro obsah 2"/>
          <p:cNvSpPr>
            <a:spLocks noGrp="1"/>
          </p:cNvSpPr>
          <p:nvPr>
            <p:ph idx="1"/>
          </p:nvPr>
        </p:nvSpPr>
        <p:spPr/>
        <p:txBody>
          <a:bodyPr/>
          <a:lstStyle/>
          <a:p>
            <a:pPr marL="0" indent="0">
              <a:buNone/>
            </a:pPr>
            <a:r>
              <a:rPr lang="cs-CZ" dirty="0" smtClean="0"/>
              <a:t>Výhodou </a:t>
            </a:r>
            <a:r>
              <a:rPr lang="cs-CZ" dirty="0"/>
              <a:t>tradičních popisů IS oproti OOP bylo, že jejich osvojení bylo relativně snadnější, neboť jejich rozsah od zadání softwarové úlohy až po bezprostřední zadání programových dat a procedur byl řešen nezávisle na pochopení funkcí reálného podnikového systému jako celku a jeho potřeb nejen informačních.</a:t>
            </a:r>
          </a:p>
        </p:txBody>
      </p:sp>
    </p:spTree>
    <p:extLst>
      <p:ext uri="{BB962C8B-B14F-4D97-AF65-F5344CB8AC3E}">
        <p14:creationId xmlns:p14="http://schemas.microsoft.com/office/powerpoint/2010/main" val="17042238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effectLst/>
              </a:rPr>
              <a:t>Nevýhody objektového přístupu</a:t>
            </a:r>
            <a:endParaRPr lang="cs-CZ" dirty="0"/>
          </a:p>
        </p:txBody>
      </p:sp>
      <p:sp>
        <p:nvSpPr>
          <p:cNvPr id="3" name="Zástupný symbol pro obsah 2"/>
          <p:cNvSpPr>
            <a:spLocks noGrp="1"/>
          </p:cNvSpPr>
          <p:nvPr>
            <p:ph idx="1"/>
          </p:nvPr>
        </p:nvSpPr>
        <p:spPr/>
        <p:txBody>
          <a:bodyPr>
            <a:normAutofit/>
          </a:bodyPr>
          <a:lstStyle/>
          <a:p>
            <a:r>
              <a:rPr lang="cs-CZ" dirty="0"/>
              <a:t>Zavedení nového vyjadřovacího prostředku a nového způsobu myšlení, což je dosti náročné pro lidi, zúčastněné na procesu modelování, a později pak i na programování.</a:t>
            </a:r>
          </a:p>
          <a:p>
            <a:r>
              <a:rPr lang="cs-CZ" dirty="0" smtClean="0"/>
              <a:t>Používání </a:t>
            </a:r>
            <a:r>
              <a:rPr lang="cs-CZ" dirty="0"/>
              <a:t>počítačové podpory pomocí vhodného CASE, bez níž nelze provést kvalitní analýzu i relativně malého systému. To opět vyžaduje zvládnutí práci s daným </a:t>
            </a:r>
            <a:r>
              <a:rPr lang="cs-CZ" dirty="0" smtClean="0"/>
              <a:t>CASE (</a:t>
            </a:r>
            <a:r>
              <a:rPr lang="cs-CZ" dirty="0" err="1" smtClean="0"/>
              <a:t>Computer</a:t>
            </a:r>
            <a:r>
              <a:rPr lang="cs-CZ" dirty="0" smtClean="0"/>
              <a:t> </a:t>
            </a:r>
            <a:r>
              <a:rPr lang="cs-CZ" dirty="0" err="1" smtClean="0"/>
              <a:t>Aided</a:t>
            </a:r>
            <a:r>
              <a:rPr lang="cs-CZ" dirty="0" smtClean="0"/>
              <a:t> </a:t>
            </a:r>
            <a:r>
              <a:rPr lang="cs-CZ" dirty="0" err="1" smtClean="0"/>
              <a:t>System</a:t>
            </a:r>
            <a:r>
              <a:rPr lang="cs-CZ" dirty="0" smtClean="0"/>
              <a:t> </a:t>
            </a:r>
            <a:r>
              <a:rPr lang="cs-CZ" dirty="0" err="1" smtClean="0"/>
              <a:t>Engineering</a:t>
            </a:r>
            <a:r>
              <a:rPr lang="cs-CZ" dirty="0" smtClean="0"/>
              <a:t>).</a:t>
            </a:r>
            <a:endParaRPr lang="cs-CZ" dirty="0"/>
          </a:p>
          <a:p>
            <a:r>
              <a:rPr lang="cs-CZ" dirty="0" smtClean="0"/>
              <a:t>Technologickou </a:t>
            </a:r>
            <a:r>
              <a:rPr lang="cs-CZ" dirty="0"/>
              <a:t>kázeň s tím nutně spojenou.</a:t>
            </a:r>
          </a:p>
          <a:p>
            <a:endParaRPr lang="cs-CZ" dirty="0"/>
          </a:p>
        </p:txBody>
      </p:sp>
    </p:spTree>
    <p:extLst>
      <p:ext uri="{BB962C8B-B14F-4D97-AF65-F5344CB8AC3E}">
        <p14:creationId xmlns:p14="http://schemas.microsoft.com/office/powerpoint/2010/main" val="35510470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effectLst/>
              </a:rPr>
              <a:t>Výhody OOP</a:t>
            </a:r>
            <a:endParaRPr lang="cs-CZ" dirty="0"/>
          </a:p>
        </p:txBody>
      </p:sp>
      <p:sp>
        <p:nvSpPr>
          <p:cNvPr id="3" name="Zástupný symbol pro obsah 2"/>
          <p:cNvSpPr>
            <a:spLocks noGrp="1"/>
          </p:cNvSpPr>
          <p:nvPr>
            <p:ph idx="1"/>
          </p:nvPr>
        </p:nvSpPr>
        <p:spPr/>
        <p:txBody>
          <a:bodyPr>
            <a:normAutofit/>
          </a:bodyPr>
          <a:lstStyle/>
          <a:p>
            <a:r>
              <a:rPr lang="cs-CZ" dirty="0" smtClean="0"/>
              <a:t>Možnost </a:t>
            </a:r>
            <a:r>
              <a:rPr lang="cs-CZ" dirty="0"/>
              <a:t>vysledovat na modelu vnitřní vztahy prvků v podnikovém systému a vytvářet software pro „poskytovatele služeb“, tj. pro prvky podniku, které poskytují své služby jiným podnikovým prvkům.</a:t>
            </a:r>
          </a:p>
          <a:p>
            <a:r>
              <a:rPr lang="cs-CZ" dirty="0" smtClean="0"/>
              <a:t>Takto </a:t>
            </a:r>
            <a:r>
              <a:rPr lang="cs-CZ" dirty="0"/>
              <a:t>vytvářený software může být opakovatelný, zejména při použití knihoven standardizovaných tříd.</a:t>
            </a:r>
          </a:p>
          <a:p>
            <a:r>
              <a:rPr lang="cs-CZ" dirty="0" smtClean="0"/>
              <a:t>Možnost </a:t>
            </a:r>
            <a:r>
              <a:rPr lang="cs-CZ" dirty="0"/>
              <a:t>vytvářet software podstatně pružnější vzhledem k proměnlivým potřebám podniku. Z hlediska programů je to dáno tím, že dříve byly strukturované programy vytvářeny podle pevné struktury potřeb podniku v době jejich vzniku, bez snadné možnosti změn.</a:t>
            </a:r>
          </a:p>
          <a:p>
            <a:endParaRPr lang="cs-CZ" dirty="0"/>
          </a:p>
        </p:txBody>
      </p:sp>
    </p:spTree>
    <p:extLst>
      <p:ext uri="{BB962C8B-B14F-4D97-AF65-F5344CB8AC3E}">
        <p14:creationId xmlns:p14="http://schemas.microsoft.com/office/powerpoint/2010/main" val="33537922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Historie OOP</a:t>
            </a:r>
            <a:endParaRPr lang="cs-CZ" dirty="0"/>
          </a:p>
        </p:txBody>
      </p:sp>
      <p:sp>
        <p:nvSpPr>
          <p:cNvPr id="3" name="Zástupný symbol pro obsah 2"/>
          <p:cNvSpPr>
            <a:spLocks noGrp="1"/>
          </p:cNvSpPr>
          <p:nvPr>
            <p:ph idx="1"/>
          </p:nvPr>
        </p:nvSpPr>
        <p:spPr/>
        <p:txBody>
          <a:bodyPr>
            <a:normAutofit/>
          </a:bodyPr>
          <a:lstStyle/>
          <a:p>
            <a:r>
              <a:rPr lang="cs-CZ" dirty="0" smtClean="0"/>
              <a:t>O OOM se začíná hovořit v 2. pol. 80. let 20. stol.</a:t>
            </a:r>
          </a:p>
          <a:p>
            <a:r>
              <a:rPr lang="cs-CZ" dirty="0" smtClean="0"/>
              <a:t>Na počátku 90. let již existovala řada metod, nástrojů a technik založených na OOP.</a:t>
            </a:r>
          </a:p>
          <a:p>
            <a:r>
              <a:rPr lang="cs-CZ" dirty="0" smtClean="0"/>
              <a:t>Snaha o integraci jednotlivých metod a o unifikaci OOP </a:t>
            </a:r>
            <a:r>
              <a:rPr lang="cs-CZ" dirty="0" smtClean="0">
                <a:sym typeface="Wingdings" pitchFamily="2" charset="2"/>
              </a:rPr>
              <a:t> Grady </a:t>
            </a:r>
            <a:r>
              <a:rPr lang="cs-CZ" dirty="0" err="1" smtClean="0">
                <a:sym typeface="Wingdings" pitchFamily="2" charset="2"/>
              </a:rPr>
              <a:t>Booch</a:t>
            </a:r>
            <a:r>
              <a:rPr lang="cs-CZ" dirty="0" smtClean="0">
                <a:sym typeface="Wingdings" pitchFamily="2" charset="2"/>
              </a:rPr>
              <a:t> &amp; James </a:t>
            </a:r>
            <a:r>
              <a:rPr lang="cs-CZ" dirty="0" err="1" smtClean="0">
                <a:sym typeface="Wingdings" pitchFamily="2" charset="2"/>
              </a:rPr>
              <a:t>Rumbaugh</a:t>
            </a:r>
            <a:r>
              <a:rPr lang="cs-CZ" dirty="0" smtClean="0">
                <a:sym typeface="Wingdings" pitchFamily="2" charset="2"/>
              </a:rPr>
              <a:t> publikovali v r. 95 metodu s názvem </a:t>
            </a:r>
            <a:r>
              <a:rPr lang="cs-CZ" dirty="0" err="1" smtClean="0">
                <a:sym typeface="Wingdings" pitchFamily="2" charset="2"/>
              </a:rPr>
              <a:t>Unified</a:t>
            </a:r>
            <a:r>
              <a:rPr lang="cs-CZ" dirty="0" smtClean="0">
                <a:sym typeface="Wingdings" pitchFamily="2" charset="2"/>
              </a:rPr>
              <a:t> </a:t>
            </a:r>
            <a:r>
              <a:rPr lang="cs-CZ" dirty="0" err="1" smtClean="0">
                <a:sym typeface="Wingdings" pitchFamily="2" charset="2"/>
              </a:rPr>
              <a:t>Method</a:t>
            </a:r>
            <a:r>
              <a:rPr lang="cs-CZ" dirty="0" smtClean="0">
                <a:sym typeface="Wingdings" pitchFamily="2" charset="2"/>
              </a:rPr>
              <a:t> (vycházela z metod </a:t>
            </a:r>
            <a:r>
              <a:rPr lang="cs-CZ" dirty="0" err="1" smtClean="0">
                <a:sym typeface="Wingdings" pitchFamily="2" charset="2"/>
              </a:rPr>
              <a:t>Booch</a:t>
            </a:r>
            <a:r>
              <a:rPr lang="cs-CZ" dirty="0" smtClean="0">
                <a:sym typeface="Wingdings" pitchFamily="2" charset="2"/>
              </a:rPr>
              <a:t> a OMT).</a:t>
            </a:r>
          </a:p>
          <a:p>
            <a:pPr marL="82296" indent="0">
              <a:buNone/>
            </a:pPr>
            <a:endParaRPr lang="cs-CZ" dirty="0"/>
          </a:p>
        </p:txBody>
      </p:sp>
    </p:spTree>
    <p:extLst>
      <p:ext uri="{BB962C8B-B14F-4D97-AF65-F5344CB8AC3E}">
        <p14:creationId xmlns:p14="http://schemas.microsoft.com/office/powerpoint/2010/main" val="346908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 tří architektur</a:t>
            </a:r>
          </a:p>
        </p:txBody>
      </p:sp>
      <p:sp>
        <p:nvSpPr>
          <p:cNvPr id="3" name="Zástupný symbol pro obsah 2"/>
          <p:cNvSpPr>
            <a:spLocks noGrp="1"/>
          </p:cNvSpPr>
          <p:nvPr>
            <p:ph idx="1"/>
          </p:nvPr>
        </p:nvSpPr>
        <p:spPr/>
        <p:txBody>
          <a:bodyPr/>
          <a:lstStyle/>
          <a:p>
            <a:pPr marL="571500" indent="-457200">
              <a:buAutoNum type="arabicPeriod"/>
            </a:pPr>
            <a:r>
              <a:rPr lang="cs-CZ" dirty="0" smtClean="0"/>
              <a:t>Vrstva zobrazení systému – KONCEPTUÁLNÍ</a:t>
            </a:r>
          </a:p>
          <a:p>
            <a:pPr marL="114300" indent="0">
              <a:buNone/>
            </a:pPr>
            <a:r>
              <a:rPr lang="cs-CZ" dirty="0" smtClean="0"/>
              <a:t>Zobrazení systému na hrubé rozlišovací úrovní – tj. zobrazení systému a jeho vazem na okolní systémy, dále zobrazení systému s viditelnými subsystémy a vazbami mezi nimi.</a:t>
            </a:r>
          </a:p>
          <a:p>
            <a:pPr marL="114300" indent="0">
              <a:buNone/>
            </a:pPr>
            <a:r>
              <a:rPr lang="cs-CZ" dirty="0" smtClean="0"/>
              <a:t>S takovéhoto zobrazení je patrné, které subsystémy fungují jako rozhraní mezi IS a okolím, resp. Které subsystémy zpracovávají VSTUPY a VÝSTUPY systému vzhledem k okolí.</a:t>
            </a:r>
          </a:p>
          <a:p>
            <a:pPr marL="114300" indent="0">
              <a:buNone/>
            </a:pPr>
            <a:endParaRPr lang="cs-CZ" dirty="0" smtClean="0"/>
          </a:p>
          <a:p>
            <a:pPr marL="114300" indent="0">
              <a:buNone/>
            </a:pPr>
            <a:r>
              <a:rPr lang="cs-CZ" b="1" dirty="0" smtClean="0"/>
              <a:t>ÚČELEM zobrazení 1. vrstvy je odpověď na otázku CO je obsahem systému?</a:t>
            </a:r>
            <a:endParaRPr lang="cs-CZ" b="1" dirty="0"/>
          </a:p>
        </p:txBody>
      </p:sp>
    </p:spTree>
    <p:extLst>
      <p:ext uri="{BB962C8B-B14F-4D97-AF65-F5344CB8AC3E}">
        <p14:creationId xmlns:p14="http://schemas.microsoft.com/office/powerpoint/2010/main" val="8655663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Historie OOP</a:t>
            </a:r>
          </a:p>
        </p:txBody>
      </p:sp>
      <p:sp>
        <p:nvSpPr>
          <p:cNvPr id="3" name="Zástupný symbol pro obsah 2"/>
          <p:cNvSpPr>
            <a:spLocks noGrp="1"/>
          </p:cNvSpPr>
          <p:nvPr>
            <p:ph idx="1"/>
          </p:nvPr>
        </p:nvSpPr>
        <p:spPr/>
        <p:txBody>
          <a:bodyPr/>
          <a:lstStyle/>
          <a:p>
            <a:r>
              <a:rPr lang="cs-CZ" dirty="0" smtClean="0"/>
              <a:t>V r. 95 se k autorům </a:t>
            </a:r>
            <a:r>
              <a:rPr lang="cs-CZ" dirty="0" err="1" smtClean="0"/>
              <a:t>Unified</a:t>
            </a:r>
            <a:r>
              <a:rPr lang="cs-CZ" dirty="0" smtClean="0"/>
              <a:t> </a:t>
            </a:r>
            <a:r>
              <a:rPr lang="cs-CZ" dirty="0" err="1" smtClean="0"/>
              <a:t>Method</a:t>
            </a:r>
            <a:r>
              <a:rPr lang="cs-CZ" dirty="0" smtClean="0"/>
              <a:t> Jacobson (autor metody </a:t>
            </a:r>
            <a:r>
              <a:rPr lang="cs-CZ" dirty="0" err="1" smtClean="0"/>
              <a:t>Objectory</a:t>
            </a:r>
            <a:r>
              <a:rPr lang="cs-CZ" dirty="0" smtClean="0"/>
              <a:t>/OOSE).</a:t>
            </a:r>
          </a:p>
          <a:p>
            <a:r>
              <a:rPr lang="cs-CZ" dirty="0" smtClean="0"/>
              <a:t>Vznikají další verze </a:t>
            </a:r>
            <a:r>
              <a:rPr lang="cs-CZ" dirty="0" err="1" smtClean="0"/>
              <a:t>Unified</a:t>
            </a:r>
            <a:r>
              <a:rPr lang="cs-CZ" dirty="0" smtClean="0"/>
              <a:t> </a:t>
            </a:r>
            <a:r>
              <a:rPr lang="cs-CZ" dirty="0" err="1" smtClean="0"/>
              <a:t>Method</a:t>
            </a:r>
            <a:r>
              <a:rPr lang="cs-CZ" dirty="0" smtClean="0"/>
              <a:t>.</a:t>
            </a:r>
          </a:p>
          <a:p>
            <a:r>
              <a:rPr lang="cs-CZ" dirty="0" smtClean="0"/>
              <a:t>Ukazuje se, že se jen těžko podaří prosadit jednotné postupy a doporučení a ucelenou OO metodu vývoje IS.</a:t>
            </a:r>
            <a:endParaRPr lang="cs-CZ" dirty="0"/>
          </a:p>
        </p:txBody>
      </p:sp>
    </p:spTree>
    <p:extLst>
      <p:ext uri="{BB962C8B-B14F-4D97-AF65-F5344CB8AC3E}">
        <p14:creationId xmlns:p14="http://schemas.microsoft.com/office/powerpoint/2010/main" val="42837591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Historie </a:t>
            </a:r>
            <a:r>
              <a:rPr lang="cs-CZ" dirty="0" smtClean="0"/>
              <a:t>OOP - UML</a:t>
            </a:r>
            <a:endParaRPr lang="cs-CZ" dirty="0"/>
          </a:p>
        </p:txBody>
      </p:sp>
      <p:sp>
        <p:nvSpPr>
          <p:cNvPr id="3" name="Zástupný symbol pro obsah 2"/>
          <p:cNvSpPr>
            <a:spLocks noGrp="1"/>
          </p:cNvSpPr>
          <p:nvPr>
            <p:ph idx="1"/>
          </p:nvPr>
        </p:nvSpPr>
        <p:spPr/>
        <p:txBody>
          <a:bodyPr/>
          <a:lstStyle/>
          <a:p>
            <a:r>
              <a:rPr lang="cs-CZ" dirty="0" smtClean="0"/>
              <a:t>Přejmenováním </a:t>
            </a:r>
            <a:r>
              <a:rPr lang="cs-CZ" dirty="0" err="1" smtClean="0"/>
              <a:t>Unified</a:t>
            </a:r>
            <a:r>
              <a:rPr lang="cs-CZ" dirty="0" smtClean="0"/>
              <a:t> </a:t>
            </a:r>
            <a:r>
              <a:rPr lang="cs-CZ" dirty="0" err="1" smtClean="0"/>
              <a:t>Method</a:t>
            </a:r>
            <a:r>
              <a:rPr lang="cs-CZ" dirty="0" smtClean="0"/>
              <a:t> na </a:t>
            </a:r>
            <a:r>
              <a:rPr lang="cs-CZ" dirty="0" err="1" smtClean="0"/>
              <a:t>Unified</a:t>
            </a:r>
            <a:r>
              <a:rPr lang="cs-CZ" dirty="0" smtClean="0"/>
              <a:t> Modeling </a:t>
            </a:r>
            <a:r>
              <a:rPr lang="cs-CZ" dirty="0" err="1" smtClean="0"/>
              <a:t>Language</a:t>
            </a:r>
            <a:r>
              <a:rPr lang="cs-CZ" dirty="0" smtClean="0"/>
              <a:t> (UML) vznikl nástroj – grafický jazyk pro tvorbu modelů IS použitím OOP.</a:t>
            </a:r>
          </a:p>
          <a:p>
            <a:r>
              <a:rPr lang="cs-CZ" dirty="0" smtClean="0"/>
              <a:t>UML byl přijat sdružením OMG (</a:t>
            </a:r>
            <a:r>
              <a:rPr lang="cs-CZ" dirty="0" err="1" smtClean="0"/>
              <a:t>Object</a:t>
            </a:r>
            <a:r>
              <a:rPr lang="cs-CZ" dirty="0" smtClean="0"/>
              <a:t> Management Group – sdružení usilující o unifikovaný rozvoj </a:t>
            </a:r>
            <a:r>
              <a:rPr lang="cs-CZ" dirty="0" err="1" smtClean="0"/>
              <a:t>OOp</a:t>
            </a:r>
            <a:r>
              <a:rPr lang="cs-CZ" dirty="0" smtClean="0"/>
              <a:t>) jako doporučený standard notace pro tvorbu modelů IS.</a:t>
            </a:r>
            <a:endParaRPr lang="cs-CZ" dirty="0"/>
          </a:p>
        </p:txBody>
      </p:sp>
    </p:spTree>
    <p:extLst>
      <p:ext uri="{BB962C8B-B14F-4D97-AF65-F5344CB8AC3E}">
        <p14:creationId xmlns:p14="http://schemas.microsoft.com/office/powerpoint/2010/main" val="15597164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UML</a:t>
            </a:r>
            <a:endParaRPr lang="cs-CZ" dirty="0"/>
          </a:p>
        </p:txBody>
      </p:sp>
      <p:sp>
        <p:nvSpPr>
          <p:cNvPr id="3" name="Zástupný symbol pro obsah 2"/>
          <p:cNvSpPr>
            <a:spLocks noGrp="1"/>
          </p:cNvSpPr>
          <p:nvPr>
            <p:ph idx="1"/>
          </p:nvPr>
        </p:nvSpPr>
        <p:spPr/>
        <p:txBody>
          <a:bodyPr/>
          <a:lstStyle/>
          <a:p>
            <a:r>
              <a:rPr lang="cs-CZ" dirty="0" smtClean="0"/>
              <a:t>V současnosti je UML nejrozšířenější objektovou notací. </a:t>
            </a:r>
          </a:p>
          <a:p>
            <a:r>
              <a:rPr lang="cs-CZ" dirty="0" smtClean="0"/>
              <a:t>Zahrnuje několik druhů modelů (diagramů) IS a grafických vyjadřovacích prostředků pro jejich konstrukci.</a:t>
            </a:r>
          </a:p>
          <a:p>
            <a:r>
              <a:rPr lang="cs-CZ" dirty="0" smtClean="0"/>
              <a:t>UML dnes podporují všechny CASE nástroje pro objektovou analýzu a návrh IS, OOM začleňují UML mezi své výrazové prostředky.</a:t>
            </a:r>
            <a:endParaRPr lang="cs-CZ" dirty="0"/>
          </a:p>
        </p:txBody>
      </p:sp>
    </p:spTree>
    <p:extLst>
      <p:ext uri="{BB962C8B-B14F-4D97-AF65-F5344CB8AC3E}">
        <p14:creationId xmlns:p14="http://schemas.microsoft.com/office/powerpoint/2010/main" val="22432684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UML</a:t>
            </a:r>
            <a:endParaRPr lang="cs-CZ" dirty="0"/>
          </a:p>
        </p:txBody>
      </p:sp>
      <p:sp>
        <p:nvSpPr>
          <p:cNvPr id="3" name="Zástupný symbol pro obsah 2"/>
          <p:cNvSpPr>
            <a:spLocks noGrp="1"/>
          </p:cNvSpPr>
          <p:nvPr>
            <p:ph idx="1"/>
          </p:nvPr>
        </p:nvSpPr>
        <p:spPr/>
        <p:txBody>
          <a:bodyPr/>
          <a:lstStyle/>
          <a:p>
            <a:pPr marL="82296" indent="0">
              <a:buNone/>
            </a:pPr>
            <a:r>
              <a:rPr lang="cs-CZ" dirty="0" smtClean="0"/>
              <a:t>V současnosti UML poskytuje:</a:t>
            </a:r>
          </a:p>
          <a:p>
            <a:r>
              <a:rPr lang="cs-CZ" dirty="0"/>
              <a:t>pravidla pro pojmenování, rozsah platnosti, rozsah viditelnosti, omezení, prezentaci modelu,</a:t>
            </a:r>
          </a:p>
          <a:p>
            <a:r>
              <a:rPr lang="cs-CZ" dirty="0"/>
              <a:t>různé specifikace,</a:t>
            </a:r>
          </a:p>
          <a:p>
            <a:r>
              <a:rPr lang="cs-CZ" dirty="0"/>
              <a:t>rozšiřitelnost jako jsou stereotypy, dodané hodnoty.</a:t>
            </a:r>
          </a:p>
        </p:txBody>
      </p:sp>
    </p:spTree>
    <p:extLst>
      <p:ext uri="{BB962C8B-B14F-4D97-AF65-F5344CB8AC3E}">
        <p14:creationId xmlns:p14="http://schemas.microsoft.com/office/powerpoint/2010/main" val="201568473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UML</a:t>
            </a:r>
            <a:endParaRPr lang="cs-CZ" dirty="0"/>
          </a:p>
        </p:txBody>
      </p:sp>
      <p:sp>
        <p:nvSpPr>
          <p:cNvPr id="3" name="Zástupný symbol pro obsah 2"/>
          <p:cNvSpPr>
            <a:spLocks noGrp="1"/>
          </p:cNvSpPr>
          <p:nvPr>
            <p:ph idx="1"/>
          </p:nvPr>
        </p:nvSpPr>
        <p:spPr/>
        <p:txBody>
          <a:bodyPr>
            <a:normAutofit/>
          </a:bodyPr>
          <a:lstStyle/>
          <a:p>
            <a:pPr marL="82296" indent="0">
              <a:buNone/>
            </a:pPr>
            <a:r>
              <a:rPr lang="cs-CZ" b="1" dirty="0" smtClean="0"/>
              <a:t>Definice:</a:t>
            </a:r>
          </a:p>
          <a:p>
            <a:pPr marL="82296" indent="0">
              <a:buNone/>
            </a:pPr>
            <a:r>
              <a:rPr lang="cs-CZ" i="1" dirty="0" smtClean="0"/>
              <a:t>UML je standardní jazyk pro vizualizaci, specifikaci, konstrukci a dokumentaci prvků projektu, ve kterém hraje významnou roli vývoj software</a:t>
            </a:r>
            <a:r>
              <a:rPr lang="cs-CZ" i="1" dirty="0" smtClean="0">
                <a:solidFill>
                  <a:srgbClr val="FF33CC"/>
                </a:solidFill>
              </a:rPr>
              <a:t>.</a:t>
            </a:r>
          </a:p>
          <a:p>
            <a:pPr marL="82296" indent="0">
              <a:buNone/>
            </a:pPr>
            <a:r>
              <a:rPr lang="cs-CZ" b="1" dirty="0" smtClean="0"/>
              <a:t>Stavební kameny:</a:t>
            </a:r>
          </a:p>
          <a:p>
            <a:r>
              <a:rPr lang="cs-CZ" dirty="0"/>
              <a:t>artefakty (prvky), </a:t>
            </a:r>
          </a:p>
          <a:p>
            <a:r>
              <a:rPr lang="cs-CZ" dirty="0"/>
              <a:t>vztahy,</a:t>
            </a:r>
          </a:p>
          <a:p>
            <a:r>
              <a:rPr lang="cs-CZ" dirty="0"/>
              <a:t>diagramy.</a:t>
            </a:r>
          </a:p>
          <a:p>
            <a:pPr marL="82296" indent="0">
              <a:buNone/>
            </a:pPr>
            <a:endParaRPr lang="cs-CZ" dirty="0"/>
          </a:p>
        </p:txBody>
      </p:sp>
    </p:spTree>
    <p:extLst>
      <p:ext uri="{BB962C8B-B14F-4D97-AF65-F5344CB8AC3E}">
        <p14:creationId xmlns:p14="http://schemas.microsoft.com/office/powerpoint/2010/main" val="288421250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UML – skupiny ARTEFAKTŮ</a:t>
            </a:r>
            <a:endParaRPr lang="cs-CZ" dirty="0"/>
          </a:p>
        </p:txBody>
      </p:sp>
      <p:sp>
        <p:nvSpPr>
          <p:cNvPr id="3" name="Zástupný symbol pro obsah 2"/>
          <p:cNvSpPr>
            <a:spLocks noGrp="1"/>
          </p:cNvSpPr>
          <p:nvPr>
            <p:ph idx="1"/>
          </p:nvPr>
        </p:nvSpPr>
        <p:spPr/>
        <p:txBody>
          <a:bodyPr/>
          <a:lstStyle/>
          <a:p>
            <a:pPr marL="402336" lvl="1" indent="0">
              <a:buNone/>
            </a:pPr>
            <a:r>
              <a:rPr lang="cs-CZ" sz="2400" b="1" dirty="0" smtClean="0"/>
              <a:t>Týkající se struktury systému</a:t>
            </a:r>
          </a:p>
          <a:p>
            <a:pPr lvl="2"/>
            <a:r>
              <a:rPr lang="cs-CZ" dirty="0" smtClean="0"/>
              <a:t>tvoří statickou část modelu,</a:t>
            </a:r>
          </a:p>
          <a:p>
            <a:pPr lvl="2"/>
            <a:r>
              <a:rPr lang="cs-CZ" dirty="0" smtClean="0"/>
              <a:t>třídy, rozhraní, use case, komponenta. </a:t>
            </a:r>
          </a:p>
          <a:p>
            <a:pPr marL="402336" lvl="1" indent="0">
              <a:buNone/>
            </a:pPr>
            <a:r>
              <a:rPr lang="cs-CZ" sz="2400" b="1" dirty="0" smtClean="0"/>
              <a:t>Týkající se chování systému</a:t>
            </a:r>
          </a:p>
          <a:p>
            <a:pPr lvl="2"/>
            <a:r>
              <a:rPr lang="cs-CZ" dirty="0" smtClean="0"/>
              <a:t>tvoří dynamickou část modelu,</a:t>
            </a:r>
          </a:p>
          <a:p>
            <a:pPr lvl="2"/>
            <a:r>
              <a:rPr lang="cs-CZ" dirty="0" smtClean="0"/>
              <a:t>interakce, stavy, aktivity.</a:t>
            </a:r>
          </a:p>
          <a:p>
            <a:pPr marL="402336" lvl="1" indent="0">
              <a:buNone/>
            </a:pPr>
            <a:r>
              <a:rPr lang="cs-CZ" sz="2400" b="1" dirty="0" smtClean="0"/>
              <a:t>Týkající se organizace systému</a:t>
            </a:r>
          </a:p>
          <a:p>
            <a:pPr lvl="2"/>
            <a:r>
              <a:rPr lang="cs-CZ" dirty="0" err="1" smtClean="0"/>
              <a:t>package</a:t>
            </a:r>
            <a:r>
              <a:rPr lang="cs-CZ" dirty="0" smtClean="0"/>
              <a:t>. </a:t>
            </a:r>
          </a:p>
          <a:p>
            <a:pPr marL="402336" lvl="1" indent="0">
              <a:buNone/>
            </a:pPr>
            <a:r>
              <a:rPr lang="cs-CZ" sz="2400" b="1" dirty="0" smtClean="0"/>
              <a:t>Týkající se vysvětlení účelu</a:t>
            </a:r>
          </a:p>
          <a:p>
            <a:pPr lvl="2"/>
            <a:r>
              <a:rPr lang="cs-CZ" dirty="0" smtClean="0"/>
              <a:t>popis, anotace, poznámka.</a:t>
            </a:r>
          </a:p>
          <a:p>
            <a:pPr marL="82296" indent="0">
              <a:buNone/>
            </a:pPr>
            <a:endParaRPr lang="cs-CZ" dirty="0"/>
          </a:p>
        </p:txBody>
      </p:sp>
    </p:spTree>
    <p:extLst>
      <p:ext uri="{BB962C8B-B14F-4D97-AF65-F5344CB8AC3E}">
        <p14:creationId xmlns:p14="http://schemas.microsoft.com/office/powerpoint/2010/main" val="305539802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400" dirty="0"/>
              <a:t>UML - </a:t>
            </a:r>
            <a:r>
              <a:rPr lang="cs-CZ" sz="4400" dirty="0" smtClean="0"/>
              <a:t>VZTAHY</a:t>
            </a:r>
            <a:endParaRPr lang="cs-CZ" dirty="0"/>
          </a:p>
        </p:txBody>
      </p:sp>
      <p:sp>
        <p:nvSpPr>
          <p:cNvPr id="3" name="Zástupný symbol pro obsah 2"/>
          <p:cNvSpPr>
            <a:spLocks noGrp="1"/>
          </p:cNvSpPr>
          <p:nvPr>
            <p:ph idx="1"/>
          </p:nvPr>
        </p:nvSpPr>
        <p:spPr/>
        <p:txBody>
          <a:bodyPr/>
          <a:lstStyle/>
          <a:p>
            <a:pPr marL="402336" lvl="1" indent="0">
              <a:buNone/>
            </a:pPr>
            <a:r>
              <a:rPr lang="cs-CZ" sz="2400" b="1" dirty="0" smtClean="0"/>
              <a:t>Agregace (závislost)</a:t>
            </a:r>
          </a:p>
          <a:p>
            <a:pPr lvl="2"/>
            <a:r>
              <a:rPr lang="cs-CZ" dirty="0" smtClean="0"/>
              <a:t>jeden prvek závisí na druhém. </a:t>
            </a:r>
          </a:p>
          <a:p>
            <a:pPr marL="402336" lvl="1" indent="0">
              <a:buNone/>
            </a:pPr>
            <a:r>
              <a:rPr lang="cs-CZ" sz="2400" b="1" dirty="0" smtClean="0"/>
              <a:t>Asociace</a:t>
            </a:r>
          </a:p>
          <a:p>
            <a:pPr lvl="2"/>
            <a:r>
              <a:rPr lang="cs-CZ" dirty="0" smtClean="0"/>
              <a:t>propojení prvků.</a:t>
            </a:r>
          </a:p>
          <a:p>
            <a:pPr marL="402336" lvl="1" indent="0">
              <a:buNone/>
            </a:pPr>
            <a:r>
              <a:rPr lang="cs-CZ" sz="2400" b="1" dirty="0" smtClean="0"/>
              <a:t>Dědičnost</a:t>
            </a:r>
          </a:p>
          <a:p>
            <a:pPr lvl="2"/>
            <a:r>
              <a:rPr lang="cs-CZ" dirty="0" smtClean="0"/>
              <a:t>specializace/generalizace</a:t>
            </a:r>
          </a:p>
          <a:p>
            <a:pPr marL="82296" indent="0">
              <a:buNone/>
            </a:pPr>
            <a:endParaRPr lang="cs-CZ" dirty="0"/>
          </a:p>
        </p:txBody>
      </p:sp>
    </p:spTree>
    <p:extLst>
      <p:ext uri="{BB962C8B-B14F-4D97-AF65-F5344CB8AC3E}">
        <p14:creationId xmlns:p14="http://schemas.microsoft.com/office/powerpoint/2010/main" val="277678206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UML - DIAGRAMY</a:t>
            </a:r>
            <a:endParaRPr lang="cs-CZ" dirty="0"/>
          </a:p>
        </p:txBody>
      </p:sp>
      <p:sp>
        <p:nvSpPr>
          <p:cNvPr id="3" name="Zástupný symbol pro obsah 2"/>
          <p:cNvSpPr>
            <a:spLocks noGrp="1"/>
          </p:cNvSpPr>
          <p:nvPr>
            <p:ph idx="1"/>
          </p:nvPr>
        </p:nvSpPr>
        <p:spPr/>
        <p:txBody>
          <a:bodyPr/>
          <a:lstStyle/>
          <a:p>
            <a:pPr marL="402336" lvl="1" indent="0">
              <a:buNone/>
            </a:pPr>
            <a:r>
              <a:rPr lang="cs-CZ" sz="2400" b="1" dirty="0" smtClean="0"/>
              <a:t>Grafická reprezentace obsahu modelu</a:t>
            </a:r>
          </a:p>
          <a:p>
            <a:pPr lvl="2"/>
            <a:r>
              <a:rPr lang="cs-CZ" dirty="0" smtClean="0"/>
              <a:t>zachycení prvků a jejich vztahů.</a:t>
            </a:r>
          </a:p>
          <a:p>
            <a:pPr lvl="2"/>
            <a:endParaRPr lang="cs-CZ" dirty="0" smtClean="0"/>
          </a:p>
          <a:p>
            <a:pPr marL="402336" lvl="1" indent="0">
              <a:buNone/>
            </a:pPr>
            <a:r>
              <a:rPr lang="cs-CZ" sz="2400" b="1" dirty="0" smtClean="0"/>
              <a:t>Pohled na systém z různých perspektiv.</a:t>
            </a:r>
          </a:p>
          <a:p>
            <a:pPr marL="402336" lvl="1" indent="0">
              <a:buNone/>
            </a:pPr>
            <a:endParaRPr lang="cs-CZ" sz="2400" b="1" dirty="0" smtClean="0"/>
          </a:p>
          <a:p>
            <a:pPr marL="402336" lvl="1" indent="0">
              <a:buNone/>
            </a:pPr>
            <a:r>
              <a:rPr lang="cs-CZ" sz="2400" b="1" dirty="0" smtClean="0"/>
              <a:t>Různé typy diagramů</a:t>
            </a:r>
          </a:p>
          <a:p>
            <a:pPr lvl="2"/>
            <a:r>
              <a:rPr lang="cs-CZ" dirty="0" smtClean="0"/>
              <a:t>Diagram užití (use case), tříd, objektů, sekvenční, spolupráce, stavový, aktivit, komponent, nasazení, balíčků (</a:t>
            </a:r>
            <a:r>
              <a:rPr lang="cs-CZ" dirty="0" err="1" smtClean="0"/>
              <a:t>package</a:t>
            </a:r>
            <a:r>
              <a:rPr lang="cs-CZ" dirty="0" smtClean="0"/>
              <a:t>).</a:t>
            </a:r>
          </a:p>
          <a:p>
            <a:pPr marL="82296" indent="0">
              <a:buNone/>
            </a:pPr>
            <a:endParaRPr lang="cs-CZ" dirty="0"/>
          </a:p>
        </p:txBody>
      </p:sp>
    </p:spTree>
    <p:extLst>
      <p:ext uri="{BB962C8B-B14F-4D97-AF65-F5344CB8AC3E}">
        <p14:creationId xmlns:p14="http://schemas.microsoft.com/office/powerpoint/2010/main" val="34552431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UML - DIAGRAMY</a:t>
            </a:r>
            <a:endParaRPr lang="cs-CZ" dirty="0"/>
          </a:p>
        </p:txBody>
      </p:sp>
      <p:sp>
        <p:nvSpPr>
          <p:cNvPr id="3" name="Zástupný symbol pro obsah 2"/>
          <p:cNvSpPr>
            <a:spLocks noGrp="1"/>
          </p:cNvSpPr>
          <p:nvPr>
            <p:ph idx="1"/>
          </p:nvPr>
        </p:nvSpPr>
        <p:spPr>
          <a:xfrm>
            <a:off x="1435608" y="1412776"/>
            <a:ext cx="7498080" cy="4800600"/>
          </a:xfrm>
        </p:spPr>
        <p:txBody>
          <a:bodyPr>
            <a:normAutofit/>
          </a:bodyPr>
          <a:lstStyle/>
          <a:p>
            <a:pPr marL="596646" indent="-514350">
              <a:buFont typeface="+mj-lt"/>
              <a:buAutoNum type="arabicPeriod"/>
            </a:pPr>
            <a:r>
              <a:rPr lang="cs-CZ" dirty="0" smtClean="0"/>
              <a:t>Diagram </a:t>
            </a:r>
            <a:r>
              <a:rPr lang="cs-CZ" dirty="0"/>
              <a:t>Use </a:t>
            </a:r>
            <a:r>
              <a:rPr lang="cs-CZ" dirty="0" smtClean="0"/>
              <a:t>case</a:t>
            </a:r>
          </a:p>
          <a:p>
            <a:pPr marL="596646" indent="-514350">
              <a:buFont typeface="+mj-lt"/>
              <a:buAutoNum type="arabicPeriod"/>
            </a:pPr>
            <a:r>
              <a:rPr lang="cs-CZ" dirty="0" smtClean="0"/>
              <a:t>Sekvenční diagram </a:t>
            </a:r>
          </a:p>
          <a:p>
            <a:pPr marL="596646" indent="-514350">
              <a:buFont typeface="+mj-lt"/>
              <a:buAutoNum type="arabicPeriod"/>
            </a:pPr>
            <a:r>
              <a:rPr lang="cs-CZ" dirty="0" smtClean="0"/>
              <a:t>Diagram spolupráce</a:t>
            </a:r>
          </a:p>
          <a:p>
            <a:pPr marL="596646" indent="-514350">
              <a:buFont typeface="+mj-lt"/>
              <a:buAutoNum type="arabicPeriod"/>
            </a:pPr>
            <a:r>
              <a:rPr lang="cs-CZ" dirty="0" smtClean="0"/>
              <a:t>Diagram tříd</a:t>
            </a:r>
          </a:p>
          <a:p>
            <a:pPr marL="596646" indent="-514350">
              <a:buFont typeface="+mj-lt"/>
              <a:buAutoNum type="arabicPeriod"/>
            </a:pPr>
            <a:r>
              <a:rPr lang="cs-CZ" dirty="0" smtClean="0"/>
              <a:t>Stavový diagram</a:t>
            </a:r>
          </a:p>
          <a:p>
            <a:pPr marL="596646" indent="-514350">
              <a:buFont typeface="+mj-lt"/>
              <a:buAutoNum type="arabicPeriod"/>
            </a:pPr>
            <a:r>
              <a:rPr lang="cs-CZ" dirty="0" smtClean="0"/>
              <a:t>Diagram aktivit</a:t>
            </a:r>
          </a:p>
          <a:p>
            <a:pPr marL="596646" indent="-514350">
              <a:buFont typeface="+mj-lt"/>
              <a:buAutoNum type="arabicPeriod"/>
            </a:pPr>
            <a:r>
              <a:rPr lang="cs-CZ" dirty="0" smtClean="0"/>
              <a:t>Diagram nasazení</a:t>
            </a:r>
            <a:endParaRPr lang="cs-CZ" dirty="0"/>
          </a:p>
          <a:p>
            <a:pPr marL="82296" indent="0">
              <a:buNone/>
            </a:pPr>
            <a:endParaRPr lang="cs-CZ" dirty="0"/>
          </a:p>
        </p:txBody>
      </p:sp>
    </p:spTree>
    <p:extLst>
      <p:ext uri="{BB962C8B-B14F-4D97-AF65-F5344CB8AC3E}">
        <p14:creationId xmlns:p14="http://schemas.microsoft.com/office/powerpoint/2010/main" val="18441507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Diagram Use </a:t>
            </a:r>
            <a:r>
              <a:rPr lang="cs-CZ" dirty="0" smtClean="0"/>
              <a:t>case</a:t>
            </a:r>
            <a:endParaRPr lang="cs-CZ" dirty="0"/>
          </a:p>
        </p:txBody>
      </p:sp>
      <p:sp>
        <p:nvSpPr>
          <p:cNvPr id="3" name="Zástupný symbol pro obsah 2"/>
          <p:cNvSpPr>
            <a:spLocks noGrp="1"/>
          </p:cNvSpPr>
          <p:nvPr>
            <p:ph idx="1"/>
          </p:nvPr>
        </p:nvSpPr>
        <p:spPr/>
        <p:txBody>
          <a:bodyPr>
            <a:normAutofit/>
          </a:bodyPr>
          <a:lstStyle/>
          <a:p>
            <a:r>
              <a:rPr lang="cs-CZ" dirty="0"/>
              <a:t>jeho vypracování je obsahem use case analýzy</a:t>
            </a:r>
            <a:r>
              <a:rPr lang="cs-CZ" dirty="0" smtClean="0"/>
              <a:t>, zachycuje </a:t>
            </a:r>
            <a:r>
              <a:rPr lang="cs-CZ" dirty="0"/>
              <a:t>funkcionalitu systému z pohledu uživatele, popisuje chování systému z hlediska uživatele. </a:t>
            </a:r>
            <a:endParaRPr lang="cs-CZ" dirty="0" smtClean="0"/>
          </a:p>
          <a:p>
            <a:pPr marL="82296" indent="0">
              <a:buNone/>
            </a:pPr>
            <a:endParaRPr lang="cs-CZ" dirty="0" smtClean="0"/>
          </a:p>
          <a:p>
            <a:pPr marL="82296" indent="0">
              <a:buNone/>
            </a:pPr>
            <a:r>
              <a:rPr lang="cs-CZ" b="1" dirty="0"/>
              <a:t>P</a:t>
            </a:r>
            <a:r>
              <a:rPr lang="cs-CZ" b="1" dirty="0" smtClean="0"/>
              <a:t>rvky </a:t>
            </a:r>
            <a:r>
              <a:rPr lang="cs-CZ" b="1" dirty="0"/>
              <a:t>diagramu use </a:t>
            </a:r>
            <a:r>
              <a:rPr lang="cs-CZ" b="1" dirty="0" smtClean="0"/>
              <a:t>case:</a:t>
            </a:r>
          </a:p>
          <a:p>
            <a:pPr marL="82296" indent="0">
              <a:buNone/>
            </a:pPr>
            <a:endParaRPr lang="cs-CZ" b="1" dirty="0"/>
          </a:p>
          <a:p>
            <a:pPr marL="82296" indent="0">
              <a:buNone/>
            </a:pPr>
            <a:r>
              <a:rPr lang="cs-CZ" b="1" dirty="0" err="1"/>
              <a:t>Aktor</a:t>
            </a:r>
            <a:r>
              <a:rPr lang="cs-CZ" dirty="0"/>
              <a:t> (vymezením </a:t>
            </a:r>
            <a:r>
              <a:rPr lang="cs-CZ" dirty="0" err="1"/>
              <a:t>aktorů</a:t>
            </a:r>
            <a:r>
              <a:rPr lang="cs-CZ" dirty="0"/>
              <a:t> specifikujeme okolí systému a vymezíme jeho hranice).</a:t>
            </a:r>
          </a:p>
          <a:p>
            <a:pPr marL="82296" indent="0">
              <a:buNone/>
            </a:pPr>
            <a:r>
              <a:rPr lang="cs-CZ" b="1" dirty="0"/>
              <a:t>Use case </a:t>
            </a:r>
            <a:r>
              <a:rPr lang="cs-CZ" dirty="0"/>
              <a:t>(případ užití, typ jednání, </a:t>
            </a:r>
            <a:r>
              <a:rPr lang="cs-CZ" dirty="0" err="1"/>
              <a:t>funkcionalita,systému</a:t>
            </a:r>
            <a:r>
              <a:rPr lang="cs-CZ" dirty="0"/>
              <a:t>, kterou využívá </a:t>
            </a:r>
            <a:r>
              <a:rPr lang="cs-CZ" dirty="0" err="1"/>
              <a:t>aktor</a:t>
            </a:r>
            <a:r>
              <a:rPr lang="cs-CZ" dirty="0"/>
              <a:t>), </a:t>
            </a:r>
          </a:p>
          <a:p>
            <a:pPr marL="82296" indent="0">
              <a:buNone/>
            </a:pPr>
            <a:r>
              <a:rPr lang="cs-CZ" b="1" dirty="0"/>
              <a:t>Vztahy</a:t>
            </a:r>
            <a:r>
              <a:rPr lang="cs-CZ" dirty="0"/>
              <a:t> (mezi </a:t>
            </a:r>
            <a:r>
              <a:rPr lang="cs-CZ" dirty="0" err="1"/>
              <a:t>aktorem</a:t>
            </a:r>
            <a:r>
              <a:rPr lang="cs-CZ" dirty="0"/>
              <a:t> a use case, mezi use case, výjimečně mezi </a:t>
            </a:r>
            <a:r>
              <a:rPr lang="cs-CZ" dirty="0" err="1"/>
              <a:t>aktory</a:t>
            </a:r>
            <a:r>
              <a:rPr lang="cs-CZ" dirty="0"/>
              <a:t>).</a:t>
            </a:r>
          </a:p>
          <a:p>
            <a:endParaRPr lang="cs-CZ" dirty="0"/>
          </a:p>
        </p:txBody>
      </p:sp>
    </p:spTree>
    <p:extLst>
      <p:ext uri="{BB962C8B-B14F-4D97-AF65-F5344CB8AC3E}">
        <p14:creationId xmlns:p14="http://schemas.microsoft.com/office/powerpoint/2010/main" val="2800664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 tří architektur</a:t>
            </a:r>
          </a:p>
        </p:txBody>
      </p:sp>
      <p:sp>
        <p:nvSpPr>
          <p:cNvPr id="3" name="Zástupný symbol pro obsah 2"/>
          <p:cNvSpPr>
            <a:spLocks noGrp="1"/>
          </p:cNvSpPr>
          <p:nvPr>
            <p:ph idx="1"/>
          </p:nvPr>
        </p:nvSpPr>
        <p:spPr/>
        <p:txBody>
          <a:bodyPr/>
          <a:lstStyle/>
          <a:p>
            <a:pPr marL="571500" indent="-457200">
              <a:buFont typeface="+mj-lt"/>
              <a:buAutoNum type="arabicPeriod" startAt="2"/>
            </a:pPr>
            <a:r>
              <a:rPr lang="cs-CZ" dirty="0" smtClean="0"/>
              <a:t>Vrstva zobrazení systému – TECHNOLOGICKÁ</a:t>
            </a:r>
          </a:p>
          <a:p>
            <a:pPr marL="114300" indent="0">
              <a:buNone/>
            </a:pPr>
            <a:r>
              <a:rPr lang="cs-CZ" dirty="0" smtClean="0"/>
              <a:t>Zobrazení systému, která zviditelňují, </a:t>
            </a:r>
            <a:r>
              <a:rPr lang="cs-CZ" b="1" dirty="0" smtClean="0"/>
              <a:t>JAK</a:t>
            </a:r>
            <a:r>
              <a:rPr lang="cs-CZ" dirty="0" smtClean="0"/>
              <a:t> </a:t>
            </a:r>
            <a:r>
              <a:rPr lang="cs-CZ" b="1" dirty="0" smtClean="0"/>
              <a:t>je obsah systému realizován? </a:t>
            </a:r>
          </a:p>
          <a:p>
            <a:pPr marL="114300" indent="0">
              <a:buNone/>
            </a:pPr>
            <a:endParaRPr lang="cs-CZ" b="1" dirty="0"/>
          </a:p>
          <a:p>
            <a:pPr marL="114300" indent="0">
              <a:buNone/>
            </a:pPr>
            <a:r>
              <a:rPr lang="cs-CZ" dirty="0" smtClean="0"/>
              <a:t>Je zde zohledněna </a:t>
            </a:r>
            <a:r>
              <a:rPr lang="cs-CZ" b="1" dirty="0" smtClean="0"/>
              <a:t>organizace dat </a:t>
            </a:r>
            <a:r>
              <a:rPr lang="cs-CZ" dirty="0" smtClean="0"/>
              <a:t>(souborový systém, relační databázový systém, apod.) a </a:t>
            </a:r>
            <a:r>
              <a:rPr lang="cs-CZ" b="1" dirty="0" smtClean="0"/>
              <a:t>architektura systému</a:t>
            </a:r>
            <a:r>
              <a:rPr lang="cs-CZ" dirty="0" smtClean="0"/>
              <a:t> (např.: klient/server).</a:t>
            </a:r>
          </a:p>
          <a:p>
            <a:pPr marL="114300" indent="0">
              <a:buNone/>
            </a:pPr>
            <a:endParaRPr lang="cs-CZ" dirty="0" smtClean="0"/>
          </a:p>
          <a:p>
            <a:pPr marL="114300" indent="0">
              <a:buNone/>
            </a:pPr>
            <a:r>
              <a:rPr lang="cs-CZ" dirty="0" smtClean="0"/>
              <a:t>Zobrazení není zatíženo implementačními specifiky (tj. konkrétní realizace za pomoci prostředků ICT).</a:t>
            </a:r>
            <a:endParaRPr lang="cs-CZ" dirty="0"/>
          </a:p>
        </p:txBody>
      </p:sp>
    </p:spTree>
    <p:extLst>
      <p:ext uri="{BB962C8B-B14F-4D97-AF65-F5344CB8AC3E}">
        <p14:creationId xmlns:p14="http://schemas.microsoft.com/office/powerpoint/2010/main" val="402540652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Diagram Use case</a:t>
            </a:r>
          </a:p>
        </p:txBody>
      </p:sp>
      <p:sp>
        <p:nvSpPr>
          <p:cNvPr id="3" name="Zástupný symbol pro obsah 2"/>
          <p:cNvSpPr>
            <a:spLocks noGrp="1"/>
          </p:cNvSpPr>
          <p:nvPr>
            <p:ph idx="1"/>
          </p:nvPr>
        </p:nvSpPr>
        <p:spPr/>
        <p:txBody>
          <a:bodyPr/>
          <a:lstStyle/>
          <a:p>
            <a:pPr marL="82296" indent="0">
              <a:buNone/>
            </a:pPr>
            <a:r>
              <a:rPr lang="cs-CZ" b="1" dirty="0" err="1"/>
              <a:t>Aktor</a:t>
            </a:r>
            <a:r>
              <a:rPr lang="cs-CZ" dirty="0"/>
              <a:t> </a:t>
            </a:r>
            <a:r>
              <a:rPr lang="cs-CZ" dirty="0" smtClean="0"/>
              <a:t>= kdokoliv </a:t>
            </a:r>
            <a:r>
              <a:rPr lang="cs-CZ" dirty="0"/>
              <a:t>nebo cokoliv mimo systém, kdo nějak komunikuje  a interaguje se </a:t>
            </a:r>
            <a:r>
              <a:rPr lang="cs-CZ" dirty="0" smtClean="0"/>
              <a:t>systémem.</a:t>
            </a:r>
          </a:p>
          <a:p>
            <a:r>
              <a:rPr lang="cs-CZ" dirty="0"/>
              <a:t>zachycení okolí systému,</a:t>
            </a:r>
          </a:p>
          <a:p>
            <a:r>
              <a:rPr lang="cs-CZ" dirty="0"/>
              <a:t>prvky aktivně komunikující se </a:t>
            </a:r>
            <a:r>
              <a:rPr lang="cs-CZ" dirty="0" smtClean="0"/>
              <a:t>systémem:</a:t>
            </a:r>
            <a:endParaRPr lang="cs-CZ" dirty="0"/>
          </a:p>
          <a:p>
            <a:pPr lvl="1"/>
            <a:r>
              <a:rPr lang="cs-CZ" dirty="0"/>
              <a:t>uživatelé</a:t>
            </a:r>
          </a:p>
          <a:p>
            <a:pPr lvl="1"/>
            <a:r>
              <a:rPr lang="cs-CZ" dirty="0"/>
              <a:t>jiné softwarové systémy </a:t>
            </a:r>
          </a:p>
          <a:p>
            <a:pPr lvl="1"/>
            <a:r>
              <a:rPr lang="cs-CZ" dirty="0"/>
              <a:t>čas</a:t>
            </a:r>
          </a:p>
          <a:p>
            <a:pPr marL="82296" indent="0">
              <a:buNone/>
            </a:pPr>
            <a:endParaRPr lang="cs-CZ" dirty="0" smtClean="0"/>
          </a:p>
          <a:p>
            <a:pPr marL="82296" indent="0">
              <a:buNone/>
            </a:pPr>
            <a:endParaRPr lang="cs-CZ" dirty="0"/>
          </a:p>
        </p:txBody>
      </p:sp>
    </p:spTree>
    <p:extLst>
      <p:ext uri="{BB962C8B-B14F-4D97-AF65-F5344CB8AC3E}">
        <p14:creationId xmlns:p14="http://schemas.microsoft.com/office/powerpoint/2010/main" val="41471834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Diagram Use case</a:t>
            </a:r>
          </a:p>
        </p:txBody>
      </p:sp>
      <p:sp>
        <p:nvSpPr>
          <p:cNvPr id="3" name="Zástupný symbol pro obsah 2"/>
          <p:cNvSpPr>
            <a:spLocks noGrp="1"/>
          </p:cNvSpPr>
          <p:nvPr>
            <p:ph idx="1"/>
          </p:nvPr>
        </p:nvSpPr>
        <p:spPr/>
        <p:txBody>
          <a:bodyPr/>
          <a:lstStyle/>
          <a:p>
            <a:pPr marL="82296" indent="0">
              <a:buNone/>
            </a:pPr>
            <a:r>
              <a:rPr lang="cs-CZ" b="1" dirty="0"/>
              <a:t>Use case </a:t>
            </a:r>
            <a:r>
              <a:rPr lang="cs-CZ" dirty="0"/>
              <a:t>(typ jednání, případ užití)</a:t>
            </a:r>
          </a:p>
          <a:p>
            <a:pPr marL="82296" indent="0">
              <a:buNone/>
            </a:pPr>
            <a:r>
              <a:rPr lang="cs-CZ" dirty="0"/>
              <a:t>jakákoliv funkčnost, která dává měřitelnou hodnotu uživatelům tohoto systému.</a:t>
            </a:r>
          </a:p>
          <a:p>
            <a:pPr marL="82296" indent="0">
              <a:buNone/>
            </a:pPr>
            <a:r>
              <a:rPr lang="cs-CZ" dirty="0"/>
              <a:t>reprezentuje ucelenou funkcionalitu problémové domény</a:t>
            </a:r>
          </a:p>
        </p:txBody>
      </p:sp>
    </p:spTree>
    <p:extLst>
      <p:ext uri="{BB962C8B-B14F-4D97-AF65-F5344CB8AC3E}">
        <p14:creationId xmlns:p14="http://schemas.microsoft.com/office/powerpoint/2010/main" val="345660169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Diagram Use case</a:t>
            </a:r>
          </a:p>
        </p:txBody>
      </p:sp>
      <p:sp>
        <p:nvSpPr>
          <p:cNvPr id="3" name="Zástupný symbol pro obsah 2"/>
          <p:cNvSpPr>
            <a:spLocks noGrp="1"/>
          </p:cNvSpPr>
          <p:nvPr>
            <p:ph idx="1"/>
          </p:nvPr>
        </p:nvSpPr>
        <p:spPr/>
        <p:txBody>
          <a:bodyPr/>
          <a:lstStyle/>
          <a:p>
            <a:pPr marL="82296" indent="0">
              <a:buNone/>
            </a:pPr>
            <a:r>
              <a:rPr lang="cs-CZ" b="1" dirty="0" smtClean="0"/>
              <a:t>Typy vztahů v UCD:</a:t>
            </a:r>
          </a:p>
          <a:p>
            <a:pPr marL="596646" indent="-514350">
              <a:buAutoNum type="arabicParenR"/>
            </a:pPr>
            <a:r>
              <a:rPr lang="cs-CZ" dirty="0" smtClean="0"/>
              <a:t>Vztah mezi AKTOREM a USE CASE – </a:t>
            </a:r>
            <a:r>
              <a:rPr lang="cs-CZ" dirty="0" err="1" smtClean="0"/>
              <a:t>aktor</a:t>
            </a:r>
            <a:r>
              <a:rPr lang="cs-CZ" dirty="0" smtClean="0"/>
              <a:t> komunikuje se systémem (vyvolává a účastní se USE CASE)</a:t>
            </a:r>
          </a:p>
          <a:p>
            <a:pPr marL="596646" indent="-514350">
              <a:buAutoNum type="arabicParenR"/>
            </a:pPr>
            <a:r>
              <a:rPr lang="cs-CZ" dirty="0" smtClean="0"/>
              <a:t>Vztahy mezi USE CASE</a:t>
            </a:r>
          </a:p>
          <a:p>
            <a:pPr marL="82296" indent="0">
              <a:buNone/>
            </a:pPr>
            <a:r>
              <a:rPr lang="cs-CZ" dirty="0"/>
              <a:t>Use case mohou vzájemně spolupracovat </a:t>
            </a:r>
            <a:r>
              <a:rPr lang="cs-CZ" dirty="0" smtClean="0"/>
              <a:t>(slouží </a:t>
            </a:r>
            <a:r>
              <a:rPr lang="cs-CZ" dirty="0"/>
              <a:t>pro zjednodušení modelu a podobá se dekompozici).</a:t>
            </a:r>
          </a:p>
          <a:p>
            <a:pPr marL="82296" indent="0">
              <a:buNone/>
            </a:pPr>
            <a:endParaRPr lang="cs-CZ" dirty="0"/>
          </a:p>
        </p:txBody>
      </p:sp>
    </p:spTree>
    <p:extLst>
      <p:ext uri="{BB962C8B-B14F-4D97-AF65-F5344CB8AC3E}">
        <p14:creationId xmlns:p14="http://schemas.microsoft.com/office/powerpoint/2010/main" val="25952126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Vztahy mezi USE CASE</a:t>
            </a:r>
            <a:endParaRPr lang="cs-CZ" dirty="0"/>
          </a:p>
        </p:txBody>
      </p:sp>
      <p:sp>
        <p:nvSpPr>
          <p:cNvPr id="3" name="Zástupný symbol pro obsah 2"/>
          <p:cNvSpPr>
            <a:spLocks noGrp="1"/>
          </p:cNvSpPr>
          <p:nvPr>
            <p:ph idx="1"/>
          </p:nvPr>
        </p:nvSpPr>
        <p:spPr/>
        <p:txBody>
          <a:bodyPr>
            <a:normAutofit/>
          </a:bodyPr>
          <a:lstStyle/>
          <a:p>
            <a:pPr marL="82296" indent="0">
              <a:buNone/>
            </a:pPr>
            <a:r>
              <a:rPr lang="cs-CZ" dirty="0"/>
              <a:t>Dva typy vztahů mezi use </a:t>
            </a:r>
            <a:r>
              <a:rPr lang="cs-CZ" dirty="0" smtClean="0"/>
              <a:t>case:</a:t>
            </a:r>
            <a:endParaRPr lang="cs-CZ" dirty="0"/>
          </a:p>
          <a:p>
            <a:r>
              <a:rPr lang="cs-CZ" b="1" dirty="0"/>
              <a:t>Vazba </a:t>
            </a:r>
            <a:r>
              <a:rPr lang="cs-CZ" b="1" dirty="0" err="1"/>
              <a:t>include</a:t>
            </a:r>
            <a:r>
              <a:rPr lang="cs-CZ" b="1" dirty="0"/>
              <a:t> (dříve </a:t>
            </a:r>
            <a:r>
              <a:rPr lang="cs-CZ" b="1" dirty="0" err="1"/>
              <a:t>uses</a:t>
            </a:r>
            <a:r>
              <a:rPr lang="cs-CZ" b="1" dirty="0" smtClean="0"/>
              <a:t>)</a:t>
            </a:r>
            <a:endParaRPr lang="cs-CZ" b="1" dirty="0"/>
          </a:p>
          <a:p>
            <a:pPr marL="82296" indent="0">
              <a:buNone/>
            </a:pPr>
            <a:r>
              <a:rPr lang="cs-CZ" dirty="0" smtClean="0"/>
              <a:t>povinný </a:t>
            </a:r>
            <a:r>
              <a:rPr lang="cs-CZ" dirty="0"/>
              <a:t>vztah, oba spojené use case se musí povinně provést, použijeme tam, kde se část use case v navrhovaném systému může opakovat.</a:t>
            </a:r>
          </a:p>
          <a:p>
            <a:r>
              <a:rPr lang="cs-CZ" b="1" dirty="0"/>
              <a:t>Vazba </a:t>
            </a:r>
            <a:r>
              <a:rPr lang="cs-CZ" b="1" dirty="0" err="1"/>
              <a:t>extends</a:t>
            </a:r>
            <a:r>
              <a:rPr lang="cs-CZ" b="1" dirty="0"/>
              <a:t> </a:t>
            </a:r>
          </a:p>
          <a:p>
            <a:pPr marL="82296" indent="0">
              <a:buNone/>
            </a:pPr>
            <a:r>
              <a:rPr lang="cs-CZ" dirty="0"/>
              <a:t>rozšiřující vztah, za jistých podmínek se vykonávají oba use case, použijeme pro volitelné chování, pro chování za specifických podmínek, pro chování podle volby </a:t>
            </a:r>
            <a:r>
              <a:rPr lang="cs-CZ" dirty="0" err="1"/>
              <a:t>aktora</a:t>
            </a:r>
            <a:r>
              <a:rPr lang="cs-CZ" dirty="0"/>
              <a:t>.</a:t>
            </a:r>
          </a:p>
        </p:txBody>
      </p:sp>
    </p:spTree>
    <p:extLst>
      <p:ext uri="{BB962C8B-B14F-4D97-AF65-F5344CB8AC3E}">
        <p14:creationId xmlns:p14="http://schemas.microsoft.com/office/powerpoint/2010/main" val="89171140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Popis USE CASE - scénář</a:t>
            </a:r>
            <a:endParaRPr lang="cs-CZ" dirty="0"/>
          </a:p>
        </p:txBody>
      </p:sp>
      <p:sp>
        <p:nvSpPr>
          <p:cNvPr id="3" name="Zástupný symbol pro obsah 2"/>
          <p:cNvSpPr>
            <a:spLocks noGrp="1"/>
          </p:cNvSpPr>
          <p:nvPr>
            <p:ph idx="1"/>
          </p:nvPr>
        </p:nvSpPr>
        <p:spPr/>
        <p:txBody>
          <a:bodyPr>
            <a:normAutofit/>
          </a:bodyPr>
          <a:lstStyle/>
          <a:p>
            <a:r>
              <a:rPr lang="cs-CZ" dirty="0"/>
              <a:t>Stručná charakteristika (1 - 3 </a:t>
            </a:r>
            <a:r>
              <a:rPr lang="cs-CZ" dirty="0" smtClean="0"/>
              <a:t>věty)</a:t>
            </a:r>
          </a:p>
          <a:p>
            <a:r>
              <a:rPr lang="cs-CZ" dirty="0" smtClean="0"/>
              <a:t>Scénář:</a:t>
            </a:r>
            <a:endParaRPr lang="cs-CZ" dirty="0"/>
          </a:p>
          <a:p>
            <a:pPr lvl="1">
              <a:buFont typeface="Arial" pitchFamily="34" charset="0"/>
              <a:buChar char="•"/>
            </a:pPr>
            <a:r>
              <a:rPr lang="cs-CZ" dirty="0"/>
              <a:t>nutné podmínky před spuštěním,</a:t>
            </a:r>
          </a:p>
          <a:p>
            <a:pPr lvl="1">
              <a:buFont typeface="Arial" pitchFamily="34" charset="0"/>
              <a:buChar char="•"/>
            </a:pPr>
            <a:r>
              <a:rPr lang="cs-CZ" dirty="0"/>
              <a:t>nutné podmínky po ukončení,</a:t>
            </a:r>
          </a:p>
          <a:p>
            <a:pPr lvl="1">
              <a:buFont typeface="Arial" pitchFamily="34" charset="0"/>
              <a:buChar char="•"/>
            </a:pPr>
            <a:r>
              <a:rPr lang="cs-CZ" dirty="0"/>
              <a:t>tok událostí - sekvence akcí. </a:t>
            </a:r>
          </a:p>
          <a:p>
            <a:r>
              <a:rPr lang="cs-CZ" dirty="0"/>
              <a:t>Jeden scénář “HAPPY DAY” (obsahuje základní tok událostí a </a:t>
            </a:r>
            <a:r>
              <a:rPr lang="cs-CZ" dirty="0" err="1"/>
              <a:t>subtoky</a:t>
            </a:r>
            <a:r>
              <a:rPr lang="cs-CZ" dirty="0"/>
              <a:t>).</a:t>
            </a:r>
          </a:p>
          <a:p>
            <a:r>
              <a:rPr lang="cs-CZ" dirty="0"/>
              <a:t>Ostatní scénáře jsou alternativní, chybové.</a:t>
            </a:r>
          </a:p>
          <a:p>
            <a:pPr marL="82296" indent="0">
              <a:buNone/>
            </a:pPr>
            <a:endParaRPr lang="cs-CZ" dirty="0"/>
          </a:p>
        </p:txBody>
      </p:sp>
    </p:spTree>
    <p:extLst>
      <p:ext uri="{BB962C8B-B14F-4D97-AF65-F5344CB8AC3E}">
        <p14:creationId xmlns:p14="http://schemas.microsoft.com/office/powerpoint/2010/main" val="226206072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a:bodyPr>
          <a:lstStyle/>
          <a:p>
            <a:r>
              <a:rPr lang="cs-CZ" sz="4000" dirty="0" smtClean="0"/>
              <a:t>Scénář (tok událostí) pro Use Case Př.: Evidence rezervace (půjčovna CD)</a:t>
            </a:r>
            <a:endParaRPr lang="cs-CZ" sz="4000" dirty="0"/>
          </a:p>
        </p:txBody>
      </p:sp>
      <p:sp>
        <p:nvSpPr>
          <p:cNvPr id="68611" name="Rectangle 3"/>
          <p:cNvSpPr>
            <a:spLocks noGrp="1" noChangeArrowheads="1"/>
          </p:cNvSpPr>
          <p:nvPr>
            <p:ph sz="half" idx="1"/>
          </p:nvPr>
        </p:nvSpPr>
        <p:spPr>
          <a:xfrm>
            <a:off x="457200" y="1556792"/>
            <a:ext cx="4038600" cy="5141913"/>
          </a:xfrm>
        </p:spPr>
        <p:txBody>
          <a:bodyPr/>
          <a:lstStyle/>
          <a:p>
            <a:pPr marL="609600" indent="-609600">
              <a:lnSpc>
                <a:spcPct val="80000"/>
              </a:lnSpc>
              <a:buFont typeface="Wingdings" pitchFamily="2" charset="2"/>
              <a:buNone/>
            </a:pPr>
            <a:r>
              <a:rPr lang="cs-CZ" sz="1600" b="1" dirty="0" smtClean="0"/>
              <a:t>Předpoklady</a:t>
            </a:r>
          </a:p>
          <a:p>
            <a:pPr marL="609600" indent="-609600">
              <a:lnSpc>
                <a:spcPct val="80000"/>
              </a:lnSpc>
              <a:buFont typeface="Wingdings" pitchFamily="2" charset="2"/>
              <a:buNone/>
            </a:pPr>
            <a:r>
              <a:rPr lang="cs-CZ" sz="1600" dirty="0" smtClean="0"/>
              <a:t>          Tento Use Case začne, když člen nemůže být uspokojen, protože dané CD není momentálně na skladě, nebo daný titul není v půjčovně k dispozici.</a:t>
            </a:r>
          </a:p>
          <a:p>
            <a:pPr marL="609600" indent="-609600">
              <a:lnSpc>
                <a:spcPct val="80000"/>
              </a:lnSpc>
              <a:buFont typeface="Wingdings" pitchFamily="2" charset="2"/>
              <a:buNone/>
            </a:pPr>
            <a:r>
              <a:rPr lang="cs-CZ" sz="1600" b="1" dirty="0" smtClean="0"/>
              <a:t>Hlavní tok</a:t>
            </a:r>
          </a:p>
          <a:p>
            <a:pPr marL="609600" indent="-609600">
              <a:lnSpc>
                <a:spcPct val="80000"/>
              </a:lnSpc>
              <a:buFont typeface="Wingdings" pitchFamily="2" charset="2"/>
              <a:buNone/>
            </a:pPr>
            <a:r>
              <a:rPr lang="cs-CZ" sz="1600" dirty="0" smtClean="0"/>
              <a:t>	Tento Use Case začíná, když člen předloží asistentovi svoje identifikační číslo a název titulu, který si chce zarezervovat. Asistent zkontroluje existenci člena v databázi členů (</a:t>
            </a:r>
            <a:r>
              <a:rPr lang="cs-CZ" sz="1600" b="1" dirty="0" smtClean="0"/>
              <a:t>A-1</a:t>
            </a:r>
            <a:r>
              <a:rPr lang="cs-CZ" sz="1600" dirty="0" smtClean="0"/>
              <a:t>), zkontroluje, zda titul existuje v databázi titulů (</a:t>
            </a:r>
            <a:r>
              <a:rPr lang="cs-CZ" sz="1600" b="1" dirty="0" smtClean="0"/>
              <a:t>A-2</a:t>
            </a:r>
            <a:r>
              <a:rPr lang="cs-CZ" sz="1600" dirty="0" smtClean="0"/>
              <a:t>) a zkontroluje, zda jsou všechny kopie daného titulu zapůjčeny (</a:t>
            </a:r>
            <a:r>
              <a:rPr lang="cs-CZ" sz="1600" b="1" dirty="0" smtClean="0"/>
              <a:t>A-3</a:t>
            </a:r>
            <a:r>
              <a:rPr lang="cs-CZ" sz="1600" dirty="0" smtClean="0"/>
              <a:t>).</a:t>
            </a:r>
          </a:p>
          <a:p>
            <a:pPr marL="609600" indent="-609600">
              <a:lnSpc>
                <a:spcPct val="80000"/>
              </a:lnSpc>
              <a:buFont typeface="Wingdings" pitchFamily="2" charset="2"/>
              <a:buNone/>
            </a:pPr>
            <a:endParaRPr lang="cs-CZ" sz="1600" dirty="0" smtClean="0"/>
          </a:p>
          <a:p>
            <a:pPr marL="609600" indent="-609600">
              <a:lnSpc>
                <a:spcPct val="80000"/>
              </a:lnSpc>
              <a:buFont typeface="Wingdings" pitchFamily="2" charset="2"/>
              <a:buNone/>
            </a:pPr>
            <a:r>
              <a:rPr lang="cs-CZ" sz="1600" dirty="0" smtClean="0"/>
              <a:t>	Pokud má někdo kopii zapůjčenu déle než 10 dní, je upomenut o navrácení (</a:t>
            </a:r>
            <a:r>
              <a:rPr lang="cs-CZ" sz="1600" b="1" dirty="0" smtClean="0"/>
              <a:t>S-1</a:t>
            </a:r>
            <a:r>
              <a:rPr lang="cs-CZ" sz="1600" dirty="0" smtClean="0"/>
              <a:t>). Je založen záznam o rezervaci této kopie pro daného člena. Je vytištěn doklad o rezervaci titulu. </a:t>
            </a:r>
          </a:p>
          <a:p>
            <a:pPr marL="609600" indent="-609600">
              <a:lnSpc>
                <a:spcPct val="80000"/>
              </a:lnSpc>
              <a:buFont typeface="Wingdings" pitchFamily="2" charset="2"/>
              <a:buNone/>
            </a:pPr>
            <a:r>
              <a:rPr lang="cs-CZ" sz="1600" dirty="0" smtClean="0">
                <a:solidFill>
                  <a:srgbClr val="CCFF33"/>
                </a:solidFill>
              </a:rPr>
              <a:t>	</a:t>
            </a:r>
            <a:endParaRPr lang="cs-CZ" sz="1600" dirty="0"/>
          </a:p>
        </p:txBody>
      </p:sp>
      <p:sp>
        <p:nvSpPr>
          <p:cNvPr id="68612" name="Rectangle 4"/>
          <p:cNvSpPr>
            <a:spLocks noGrp="1" noChangeArrowheads="1"/>
          </p:cNvSpPr>
          <p:nvPr>
            <p:ph sz="half" idx="2"/>
          </p:nvPr>
        </p:nvSpPr>
        <p:spPr>
          <a:xfrm>
            <a:off x="4299591" y="1571223"/>
            <a:ext cx="4038600" cy="4997450"/>
          </a:xfrm>
        </p:spPr>
        <p:txBody>
          <a:bodyPr/>
          <a:lstStyle/>
          <a:p>
            <a:pPr>
              <a:lnSpc>
                <a:spcPct val="80000"/>
              </a:lnSpc>
              <a:buFont typeface="Wingdings" pitchFamily="2" charset="2"/>
              <a:buNone/>
            </a:pPr>
            <a:r>
              <a:rPr lang="cs-CZ" sz="1600" b="1" dirty="0" err="1" smtClean="0"/>
              <a:t>Subtoky</a:t>
            </a:r>
            <a:endParaRPr lang="cs-CZ" sz="1600" b="1" dirty="0" smtClean="0"/>
          </a:p>
          <a:p>
            <a:pPr>
              <a:lnSpc>
                <a:spcPct val="80000"/>
              </a:lnSpc>
              <a:buFont typeface="Wingdings" pitchFamily="2" charset="2"/>
              <a:buNone/>
            </a:pPr>
            <a:r>
              <a:rPr lang="cs-CZ" sz="1600" dirty="0" smtClean="0"/>
              <a:t>S-1: Asistent vyhledá všechny členy, který mají půjčený daný titul a zkontroluje délku jejich půjčky. Pro ty, kteří mají půjčku delší než 10 dnů, vytiskne upomínku.</a:t>
            </a:r>
          </a:p>
          <a:p>
            <a:pPr>
              <a:lnSpc>
                <a:spcPct val="80000"/>
              </a:lnSpc>
              <a:buFont typeface="Wingdings" pitchFamily="2" charset="2"/>
              <a:buNone/>
            </a:pPr>
            <a:r>
              <a:rPr lang="cs-CZ" sz="1600" b="1" dirty="0" smtClean="0"/>
              <a:t>Alternativní toky </a:t>
            </a:r>
          </a:p>
          <a:p>
            <a:pPr>
              <a:lnSpc>
                <a:spcPct val="80000"/>
              </a:lnSpc>
              <a:buFont typeface="Wingdings" pitchFamily="2" charset="2"/>
              <a:buNone/>
            </a:pPr>
            <a:r>
              <a:rPr lang="cs-CZ" sz="1600" dirty="0" smtClean="0"/>
              <a:t>A-1 : Je vloženo špatné ID člena, nebo člen neexistuje. Asistent může opakovat vstup ID nebo vložit údaje o členu (bude řešeno v Use Case Přidání nového člena), nebo ukončit Use Case.</a:t>
            </a:r>
          </a:p>
          <a:p>
            <a:pPr>
              <a:lnSpc>
                <a:spcPct val="80000"/>
              </a:lnSpc>
              <a:buFont typeface="Wingdings" pitchFamily="2" charset="2"/>
              <a:buNone/>
            </a:pPr>
            <a:r>
              <a:rPr lang="cs-CZ" sz="1600" dirty="0" smtClean="0"/>
              <a:t>A-2 : Je vložen špatný titul, nebo titul neexistuje v půjčovně. Asistent ukončí Use Case (není založena rezervace) a vytiskne objednávku na daný titul (Use Case Objednání materiálu).</a:t>
            </a:r>
          </a:p>
          <a:p>
            <a:pPr>
              <a:lnSpc>
                <a:spcPct val="80000"/>
              </a:lnSpc>
              <a:buFont typeface="Wingdings" pitchFamily="2" charset="2"/>
              <a:buNone/>
            </a:pPr>
            <a:r>
              <a:rPr lang="cs-CZ" sz="1600" dirty="0" smtClean="0"/>
              <a:t>A-3 : Asistent zjistí kdo má půjčené kopie a vloží rezervaci pro člena.</a:t>
            </a:r>
          </a:p>
          <a:p>
            <a:pPr>
              <a:lnSpc>
                <a:spcPct val="80000"/>
              </a:lnSpc>
            </a:pPr>
            <a:endParaRPr lang="cs-CZ" sz="1600" dirty="0"/>
          </a:p>
        </p:txBody>
      </p:sp>
    </p:spTree>
    <p:extLst>
      <p:ext uri="{BB962C8B-B14F-4D97-AF65-F5344CB8AC3E}">
        <p14:creationId xmlns:p14="http://schemas.microsoft.com/office/powerpoint/2010/main" val="10102994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Use case diagram</a:t>
            </a:r>
            <a:endParaRPr lang="cs-CZ" dirty="0"/>
          </a:p>
        </p:txBody>
      </p:sp>
      <p:sp>
        <p:nvSpPr>
          <p:cNvPr id="3" name="Zástupný symbol pro obsah 2"/>
          <p:cNvSpPr>
            <a:spLocks noGrp="1"/>
          </p:cNvSpPr>
          <p:nvPr>
            <p:ph idx="1"/>
          </p:nvPr>
        </p:nvSpPr>
        <p:spPr/>
        <p:txBody>
          <a:bodyPr>
            <a:normAutofit/>
          </a:bodyPr>
          <a:lstStyle/>
          <a:p>
            <a:pPr marL="82296" indent="0">
              <a:buNone/>
            </a:pPr>
            <a:r>
              <a:rPr lang="cs-CZ" b="1" dirty="0"/>
              <a:t>Informace o use </a:t>
            </a:r>
            <a:r>
              <a:rPr lang="cs-CZ" b="1" dirty="0" smtClean="0"/>
              <a:t>case:</a:t>
            </a:r>
            <a:endParaRPr lang="cs-CZ" b="1" dirty="0"/>
          </a:p>
          <a:p>
            <a:r>
              <a:rPr lang="cs-CZ" dirty="0"/>
              <a:t>jde o vizualizaci funkcionality, další informace musím spravovat v textové podobě,</a:t>
            </a:r>
          </a:p>
          <a:p>
            <a:r>
              <a:rPr lang="cs-CZ" dirty="0"/>
              <a:t>use case musí mít tyto náležitosti (jméno, popis – účel, kdo a co jej používá, související use case,  hlavní a alternativní scénář, nepovinně poznámky).</a:t>
            </a:r>
          </a:p>
          <a:p>
            <a:pPr marL="82296" indent="0">
              <a:buNone/>
            </a:pPr>
            <a:r>
              <a:rPr lang="cs-CZ" b="1" dirty="0"/>
              <a:t>Význam use case diagramu</a:t>
            </a:r>
          </a:p>
          <a:p>
            <a:r>
              <a:rPr lang="cs-CZ" dirty="0"/>
              <a:t>zachycení požadavků na systém,</a:t>
            </a:r>
          </a:p>
          <a:p>
            <a:r>
              <a:rPr lang="cs-CZ" dirty="0"/>
              <a:t>vizualizace a organizace požadavků ve standardní formě,</a:t>
            </a:r>
          </a:p>
          <a:p>
            <a:r>
              <a:rPr lang="cs-CZ" dirty="0"/>
              <a:t>pro nalezení objektů, tříd a zodpovědností z popisu scénářů.</a:t>
            </a:r>
          </a:p>
          <a:p>
            <a:pPr marL="82296" indent="0">
              <a:buNone/>
            </a:pPr>
            <a:endParaRPr lang="cs-CZ" dirty="0"/>
          </a:p>
        </p:txBody>
      </p:sp>
    </p:spTree>
    <p:extLst>
      <p:ext uri="{BB962C8B-B14F-4D97-AF65-F5344CB8AC3E}">
        <p14:creationId xmlns:p14="http://schemas.microsoft.com/office/powerpoint/2010/main" val="256788813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Use case diagram</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68760"/>
            <a:ext cx="6264696" cy="51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81280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Sekvenční diagram UML </a:t>
            </a:r>
          </a:p>
        </p:txBody>
      </p:sp>
      <p:sp>
        <p:nvSpPr>
          <p:cNvPr id="3" name="Zástupný symbol pro obsah 2"/>
          <p:cNvSpPr>
            <a:spLocks noGrp="1"/>
          </p:cNvSpPr>
          <p:nvPr>
            <p:ph idx="1"/>
          </p:nvPr>
        </p:nvSpPr>
        <p:spPr/>
        <p:txBody>
          <a:bodyPr>
            <a:normAutofit/>
          </a:bodyPr>
          <a:lstStyle/>
          <a:p>
            <a:r>
              <a:rPr lang="cs-CZ" dirty="0"/>
              <a:t>Zachycuje interakci mezi objekty, zachycuje zasílání zpráv mezi objekty v rámci systému.</a:t>
            </a:r>
          </a:p>
          <a:p>
            <a:r>
              <a:rPr lang="cs-CZ" dirty="0"/>
              <a:t>Zachycuje dynamické chování s orientací na čas. </a:t>
            </a:r>
          </a:p>
          <a:p>
            <a:endParaRPr lang="cs-CZ" dirty="0"/>
          </a:p>
          <a:p>
            <a:pPr marL="82296" indent="0">
              <a:buNone/>
            </a:pPr>
            <a:r>
              <a:rPr lang="cs-CZ" b="1" dirty="0"/>
              <a:t>Vlastnosti sekvenčního </a:t>
            </a:r>
            <a:r>
              <a:rPr lang="cs-CZ" b="1" dirty="0" smtClean="0"/>
              <a:t>diagramu:</a:t>
            </a:r>
            <a:endParaRPr lang="cs-CZ" b="1" dirty="0"/>
          </a:p>
          <a:p>
            <a:r>
              <a:rPr lang="cs-CZ" dirty="0"/>
              <a:t>Objekty sekvenčního diagramu spolu komunikují pomocí zasílání zpráv.</a:t>
            </a:r>
          </a:p>
          <a:p>
            <a:r>
              <a:rPr lang="cs-CZ" dirty="0"/>
              <a:t>Popisuje jeden průchod zpráv systémem.</a:t>
            </a:r>
          </a:p>
          <a:p>
            <a:r>
              <a:rPr lang="cs-CZ" dirty="0"/>
              <a:t>Nemá přímé výrazové prostředky pro smyčky, větvení a podmínky.</a:t>
            </a:r>
          </a:p>
          <a:p>
            <a:r>
              <a:rPr lang="cs-CZ" dirty="0"/>
              <a:t>Pro jednoduché případy použiji poznámky.</a:t>
            </a:r>
          </a:p>
          <a:p>
            <a:r>
              <a:rPr lang="cs-CZ" dirty="0"/>
              <a:t>Složité případy řeším separátními diagramy.</a:t>
            </a:r>
          </a:p>
          <a:p>
            <a:endParaRPr lang="cs-CZ" dirty="0"/>
          </a:p>
        </p:txBody>
      </p:sp>
    </p:spTree>
    <p:extLst>
      <p:ext uri="{BB962C8B-B14F-4D97-AF65-F5344CB8AC3E}">
        <p14:creationId xmlns:p14="http://schemas.microsoft.com/office/powerpoint/2010/main" val="295728463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Sekvenční diagram</a:t>
            </a:r>
          </a:p>
        </p:txBody>
      </p:sp>
      <p:pic>
        <p:nvPicPr>
          <p:cNvPr id="2050" name="Picture 2" descr="http://www.gis.zcu.cz/studium/apa/referaty/2006/Novotny_ModelovaniGIS/resources/SekvencniDiagra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1412775"/>
            <a:ext cx="4858122" cy="4308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248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 tří architektur</a:t>
            </a:r>
          </a:p>
        </p:txBody>
      </p:sp>
      <p:sp>
        <p:nvSpPr>
          <p:cNvPr id="3" name="Zástupný symbol pro obsah 2"/>
          <p:cNvSpPr>
            <a:spLocks noGrp="1"/>
          </p:cNvSpPr>
          <p:nvPr>
            <p:ph idx="1"/>
          </p:nvPr>
        </p:nvSpPr>
        <p:spPr/>
        <p:txBody>
          <a:bodyPr/>
          <a:lstStyle/>
          <a:p>
            <a:pPr marL="571500" indent="-457200">
              <a:buFont typeface="+mj-lt"/>
              <a:buAutoNum type="arabicPeriod" startAt="3"/>
            </a:pPr>
            <a:r>
              <a:rPr lang="cs-CZ" dirty="0" smtClean="0"/>
              <a:t>Vrstva zobrazení systému – IMPLEMENTAČNÍ</a:t>
            </a:r>
          </a:p>
          <a:p>
            <a:pPr marL="114300" indent="0">
              <a:buNone/>
            </a:pPr>
            <a:r>
              <a:rPr lang="cs-CZ" dirty="0" smtClean="0"/>
              <a:t>Detaily konkrétní implementace (např. vlastnosti plynoucí z konkrétního databázového systému).</a:t>
            </a:r>
          </a:p>
          <a:p>
            <a:pPr marL="114300" indent="0">
              <a:buNone/>
            </a:pPr>
            <a:endParaRPr lang="cs-CZ" dirty="0" smtClean="0"/>
          </a:p>
          <a:p>
            <a:pPr marL="114300" indent="0">
              <a:buNone/>
            </a:pPr>
            <a:r>
              <a:rPr lang="cs-CZ" b="1" dirty="0" smtClean="0"/>
              <a:t>Z této vrstvy je patrné ČÍM je systém realizován.</a:t>
            </a:r>
          </a:p>
          <a:p>
            <a:pPr marL="114300" indent="0">
              <a:buNone/>
            </a:pPr>
            <a:endParaRPr lang="cs-CZ" b="1" dirty="0"/>
          </a:p>
          <a:p>
            <a:pPr marL="114300" indent="0">
              <a:buNone/>
            </a:pPr>
            <a:r>
              <a:rPr lang="cs-CZ" b="1" dirty="0" smtClean="0"/>
              <a:t>Princip tří architektur </a:t>
            </a:r>
            <a:r>
              <a:rPr lang="cs-CZ" dirty="0" smtClean="0"/>
              <a:t>je aplikován v průběhu celého procesu analýzy a návrhu IS – vznikají MODELY vyvíjeného IS na jednotlivých úrovní ABSTRAKCE.</a:t>
            </a:r>
          </a:p>
          <a:p>
            <a:pPr marL="114300" indent="0">
              <a:buNone/>
            </a:pPr>
            <a:r>
              <a:rPr lang="cs-CZ" dirty="0" smtClean="0"/>
              <a:t>V jednotlivých etapách vývoje IS jde o snahu zpracovat model IS v požadované vrstvě.</a:t>
            </a:r>
          </a:p>
          <a:p>
            <a:pPr marL="114300" indent="0">
              <a:buNone/>
            </a:pPr>
            <a:endParaRPr lang="cs-CZ" dirty="0"/>
          </a:p>
        </p:txBody>
      </p:sp>
    </p:spTree>
    <p:extLst>
      <p:ext uri="{BB962C8B-B14F-4D97-AF65-F5344CB8AC3E}">
        <p14:creationId xmlns:p14="http://schemas.microsoft.com/office/powerpoint/2010/main" val="74457744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Diagram spolupráce UML </a:t>
            </a:r>
          </a:p>
        </p:txBody>
      </p:sp>
      <p:sp>
        <p:nvSpPr>
          <p:cNvPr id="3" name="Zástupný symbol pro obsah 2"/>
          <p:cNvSpPr>
            <a:spLocks noGrp="1"/>
          </p:cNvSpPr>
          <p:nvPr>
            <p:ph idx="1"/>
          </p:nvPr>
        </p:nvSpPr>
        <p:spPr/>
        <p:txBody>
          <a:bodyPr/>
          <a:lstStyle/>
          <a:p>
            <a:pPr marL="82296" indent="0">
              <a:buNone/>
            </a:pPr>
            <a:r>
              <a:rPr lang="cs-CZ" dirty="0"/>
              <a:t>Vlastnosti diagramu </a:t>
            </a:r>
            <a:r>
              <a:rPr lang="cs-CZ" dirty="0" smtClean="0"/>
              <a:t>spolupráce:</a:t>
            </a:r>
            <a:endParaRPr lang="cs-CZ" dirty="0"/>
          </a:p>
          <a:p>
            <a:r>
              <a:rPr lang="cs-CZ" dirty="0"/>
              <a:t>Ukazuje tytéž informace jako sekvenční diagram s ohledem ne na čas, ale na propojení mezi objekty.</a:t>
            </a:r>
          </a:p>
          <a:p>
            <a:r>
              <a:rPr lang="cs-CZ" dirty="0"/>
              <a:t>Slouží pro pozdější určení vztahů mezi </a:t>
            </a:r>
            <a:r>
              <a:rPr lang="cs-CZ" dirty="0" smtClean="0"/>
              <a:t>objekty:</a:t>
            </a:r>
            <a:endParaRPr lang="cs-CZ" dirty="0"/>
          </a:p>
          <a:p>
            <a:pPr lvl="1"/>
            <a:r>
              <a:rPr lang="cs-CZ" dirty="0"/>
              <a:t>datové vztahy - dány distribucí informací,</a:t>
            </a:r>
          </a:p>
          <a:p>
            <a:pPr lvl="1"/>
            <a:r>
              <a:rPr lang="cs-CZ" dirty="0"/>
              <a:t>komunikační vztahy - dány spoluprací mezi objekty</a:t>
            </a:r>
          </a:p>
        </p:txBody>
      </p:sp>
    </p:spTree>
    <p:extLst>
      <p:ext uri="{BB962C8B-B14F-4D97-AF65-F5344CB8AC3E}">
        <p14:creationId xmlns:p14="http://schemas.microsoft.com/office/powerpoint/2010/main" val="39676714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Diagram spolupráce UML </a:t>
            </a:r>
          </a:p>
        </p:txBody>
      </p:sp>
      <p:pic>
        <p:nvPicPr>
          <p:cNvPr id="3074" name="Picture 2" descr="http://www.osu.cz/katedry/kip/aktuality/sbornik99/image3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7" y="1628800"/>
            <a:ext cx="7858125" cy="4114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5923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Diagram tříd </a:t>
            </a:r>
            <a:r>
              <a:rPr lang="en-US" dirty="0"/>
              <a:t>UML </a:t>
            </a:r>
            <a:endParaRPr lang="cs-CZ" dirty="0"/>
          </a:p>
        </p:txBody>
      </p:sp>
      <p:sp>
        <p:nvSpPr>
          <p:cNvPr id="3" name="Zástupný symbol pro obsah 2"/>
          <p:cNvSpPr>
            <a:spLocks noGrp="1"/>
          </p:cNvSpPr>
          <p:nvPr>
            <p:ph idx="1"/>
          </p:nvPr>
        </p:nvSpPr>
        <p:spPr/>
        <p:txBody>
          <a:bodyPr/>
          <a:lstStyle/>
          <a:p>
            <a:r>
              <a:rPr lang="cs-CZ" dirty="0"/>
              <a:t>Třída je abstrakce objektů, které mají společné chování a o kterých nás zajímají stejné informace.</a:t>
            </a:r>
          </a:p>
          <a:p>
            <a:r>
              <a:rPr lang="cs-CZ" dirty="0"/>
              <a:t>V OOP je to šablona pro instance objektů.</a:t>
            </a:r>
          </a:p>
          <a:p>
            <a:r>
              <a:rPr lang="cs-CZ" dirty="0"/>
              <a:t>Statický pohled na modelovaný systém.</a:t>
            </a:r>
          </a:p>
          <a:p>
            <a:r>
              <a:rPr lang="cs-CZ" dirty="0"/>
              <a:t>Vytváří se v etapě analýzy a postupně se zpřesňuje, je základem pro implementaci a nástrojem pro dokumentaci. </a:t>
            </a:r>
          </a:p>
          <a:p>
            <a:pPr marL="82296" indent="0">
              <a:buNone/>
            </a:pPr>
            <a:endParaRPr lang="cs-CZ" dirty="0"/>
          </a:p>
        </p:txBody>
      </p:sp>
    </p:spTree>
    <p:extLst>
      <p:ext uri="{BB962C8B-B14F-4D97-AF65-F5344CB8AC3E}">
        <p14:creationId xmlns:p14="http://schemas.microsoft.com/office/powerpoint/2010/main" val="27842073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Diagram tříd </a:t>
            </a:r>
            <a:r>
              <a:rPr lang="en-US" dirty="0"/>
              <a:t>UML</a:t>
            </a:r>
            <a:r>
              <a:rPr lang="cs-CZ" dirty="0"/>
              <a:t> - Třída</a:t>
            </a:r>
            <a:r>
              <a:rPr lang="en-US" dirty="0"/>
              <a:t> </a:t>
            </a:r>
            <a:endParaRPr lang="cs-CZ" dirty="0"/>
          </a:p>
        </p:txBody>
      </p:sp>
      <p:sp>
        <p:nvSpPr>
          <p:cNvPr id="3" name="Zástupný symbol pro obsah 2"/>
          <p:cNvSpPr>
            <a:spLocks noGrp="1"/>
          </p:cNvSpPr>
          <p:nvPr>
            <p:ph idx="1"/>
          </p:nvPr>
        </p:nvSpPr>
        <p:spPr/>
        <p:txBody>
          <a:bodyPr>
            <a:normAutofit/>
          </a:bodyPr>
          <a:lstStyle/>
          <a:p>
            <a:pPr marL="82296" indent="0">
              <a:buNone/>
            </a:pPr>
            <a:r>
              <a:rPr lang="cs-CZ" dirty="0"/>
              <a:t>Třídy vyhledáváme analýzou problémové domény (podstatná jména ze scénářů).</a:t>
            </a:r>
          </a:p>
          <a:p>
            <a:pPr marL="82296" indent="0">
              <a:buNone/>
            </a:pPr>
            <a:r>
              <a:rPr lang="cs-CZ" dirty="0"/>
              <a:t>Třída je zapouzdřením určitého chování a určitých informací.</a:t>
            </a:r>
          </a:p>
          <a:p>
            <a:pPr marL="82296" indent="0">
              <a:buNone/>
            </a:pPr>
            <a:r>
              <a:rPr lang="cs-CZ" dirty="0"/>
              <a:t>Zapouzdření je koncept, který dává ve třídě dohromady to, co spolu souvisí a dává nějaký smysl.</a:t>
            </a:r>
          </a:p>
          <a:p>
            <a:pPr marL="82296" indent="0">
              <a:buNone/>
            </a:pPr>
            <a:r>
              <a:rPr lang="cs-CZ" dirty="0" smtClean="0"/>
              <a:t>Obsahem třídy je:</a:t>
            </a:r>
            <a:endParaRPr lang="cs-CZ" dirty="0"/>
          </a:p>
          <a:p>
            <a:pPr marL="82296" indent="0">
              <a:buNone/>
            </a:pPr>
            <a:r>
              <a:rPr lang="cs-CZ" b="1" dirty="0" smtClean="0"/>
              <a:t>Jméno,</a:t>
            </a:r>
            <a:endParaRPr lang="cs-CZ" b="1" dirty="0"/>
          </a:p>
          <a:p>
            <a:pPr marL="82296" indent="0">
              <a:buNone/>
            </a:pPr>
            <a:r>
              <a:rPr lang="cs-CZ" b="1" dirty="0" smtClean="0"/>
              <a:t>Atributy, </a:t>
            </a:r>
            <a:endParaRPr lang="cs-CZ" b="1" dirty="0"/>
          </a:p>
          <a:p>
            <a:pPr marL="82296" indent="0">
              <a:buNone/>
            </a:pPr>
            <a:r>
              <a:rPr lang="cs-CZ" b="1" dirty="0" smtClean="0"/>
              <a:t>Operace.</a:t>
            </a:r>
            <a:endParaRPr lang="cs-CZ" b="1" dirty="0"/>
          </a:p>
          <a:p>
            <a:pPr marL="82296" indent="0">
              <a:buNone/>
            </a:pPr>
            <a:endParaRPr lang="cs-CZ" dirty="0"/>
          </a:p>
        </p:txBody>
      </p:sp>
    </p:spTree>
    <p:extLst>
      <p:ext uri="{BB962C8B-B14F-4D97-AF65-F5344CB8AC3E}">
        <p14:creationId xmlns:p14="http://schemas.microsoft.com/office/powerpoint/2010/main" val="14965264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5656" y="260648"/>
            <a:ext cx="7498080" cy="1143000"/>
          </a:xfrm>
        </p:spPr>
        <p:txBody>
          <a:bodyPr>
            <a:noAutofit/>
          </a:bodyPr>
          <a:lstStyle/>
          <a:p>
            <a:r>
              <a:rPr lang="cs-CZ" dirty="0"/>
              <a:t>Diagram tříd </a:t>
            </a:r>
            <a:r>
              <a:rPr lang="en-US" dirty="0"/>
              <a:t>UML</a:t>
            </a:r>
            <a:r>
              <a:rPr lang="cs-CZ" dirty="0"/>
              <a:t> –Operace, atributy</a:t>
            </a:r>
          </a:p>
        </p:txBody>
      </p:sp>
      <p:sp>
        <p:nvSpPr>
          <p:cNvPr id="3" name="Zástupný symbol pro obsah 2"/>
          <p:cNvSpPr>
            <a:spLocks noGrp="1"/>
          </p:cNvSpPr>
          <p:nvPr>
            <p:ph idx="1"/>
          </p:nvPr>
        </p:nvSpPr>
        <p:spPr/>
        <p:txBody>
          <a:bodyPr>
            <a:normAutofit/>
          </a:bodyPr>
          <a:lstStyle/>
          <a:p>
            <a:pPr marL="82296" indent="0">
              <a:buNone/>
            </a:pPr>
            <a:r>
              <a:rPr lang="cs-CZ" b="1" dirty="0"/>
              <a:t>Operace třídy</a:t>
            </a:r>
          </a:p>
          <a:p>
            <a:r>
              <a:rPr lang="cs-CZ" dirty="0"/>
              <a:t>Operace, které třída definuje</a:t>
            </a:r>
            <a:r>
              <a:rPr lang="cs-CZ" dirty="0" smtClean="0"/>
              <a:t>, představují </a:t>
            </a:r>
            <a:r>
              <a:rPr lang="cs-CZ" dirty="0"/>
              <a:t>její chování nebo také zprávy, kterým třída rozumí.</a:t>
            </a:r>
          </a:p>
          <a:p>
            <a:r>
              <a:rPr lang="cs-CZ" dirty="0"/>
              <a:t>Zdrojem pro hledání operací jsou především scénáře use case analýzy</a:t>
            </a:r>
            <a:r>
              <a:rPr lang="cs-CZ" dirty="0" smtClean="0"/>
              <a:t>.</a:t>
            </a:r>
          </a:p>
          <a:p>
            <a:pPr marL="82296" indent="0">
              <a:buNone/>
            </a:pPr>
            <a:endParaRPr lang="cs-CZ" dirty="0"/>
          </a:p>
          <a:p>
            <a:pPr marL="82296" indent="0">
              <a:buNone/>
            </a:pPr>
            <a:r>
              <a:rPr lang="cs-CZ" b="1" dirty="0"/>
              <a:t>Atributy třídy</a:t>
            </a:r>
          </a:p>
          <a:p>
            <a:r>
              <a:rPr lang="cs-CZ" dirty="0"/>
              <a:t>Atributy třídy jsou informace, které o třídě uchováváme.</a:t>
            </a:r>
          </a:p>
          <a:p>
            <a:r>
              <a:rPr lang="cs-CZ" dirty="0"/>
              <a:t>Zdrojem pro atributy třídy jsou věcné znalosti o dané problematice a analýza podrobných požadavků uživatelů.</a:t>
            </a:r>
          </a:p>
          <a:p>
            <a:r>
              <a:rPr lang="cs-CZ" dirty="0"/>
              <a:t>Atributy třídy by měly být atomické a nedělitelné.</a:t>
            </a:r>
          </a:p>
          <a:p>
            <a:pPr marL="82296" indent="0">
              <a:buNone/>
            </a:pPr>
            <a:endParaRPr lang="cs-CZ" dirty="0"/>
          </a:p>
        </p:txBody>
      </p:sp>
    </p:spTree>
    <p:extLst>
      <p:ext uri="{BB962C8B-B14F-4D97-AF65-F5344CB8AC3E}">
        <p14:creationId xmlns:p14="http://schemas.microsoft.com/office/powerpoint/2010/main" val="5281847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Vztahy mezi třídami</a:t>
            </a:r>
            <a:endParaRPr lang="cs-CZ" dirty="0"/>
          </a:p>
        </p:txBody>
      </p:sp>
      <p:sp>
        <p:nvSpPr>
          <p:cNvPr id="3" name="Zástupný symbol pro obsah 2"/>
          <p:cNvSpPr>
            <a:spLocks noGrp="1"/>
          </p:cNvSpPr>
          <p:nvPr>
            <p:ph idx="1"/>
          </p:nvPr>
        </p:nvSpPr>
        <p:spPr/>
        <p:txBody>
          <a:bodyPr>
            <a:normAutofit lnSpcReduction="10000"/>
          </a:bodyPr>
          <a:lstStyle/>
          <a:p>
            <a:pPr marL="82296" indent="0">
              <a:buNone/>
            </a:pPr>
            <a:r>
              <a:rPr lang="cs-CZ" dirty="0"/>
              <a:t>Třídy nejsou v systému osamocené, jejich objekty ke svému chování potřebují využít schopností jiných objektů. Třídy mezi sebou sdílí informace.</a:t>
            </a:r>
          </a:p>
          <a:p>
            <a:pPr marL="82296" indent="0">
              <a:buNone/>
            </a:pPr>
            <a:r>
              <a:rPr lang="cs-CZ" b="1" dirty="0"/>
              <a:t>Asociace</a:t>
            </a:r>
            <a:r>
              <a:rPr lang="cs-CZ" dirty="0"/>
              <a:t> (“Slabá” vazba mezi třídami), např. čtenář a kniha </a:t>
            </a:r>
          </a:p>
          <a:p>
            <a:pPr>
              <a:buFont typeface="Arial" pitchFamily="34" charset="0"/>
              <a:buChar char="•"/>
            </a:pPr>
            <a:r>
              <a:rPr lang="cs-CZ" dirty="0"/>
              <a:t>Neříká nic jiného, než to, že dvě třídy mají mezi sebou vztah, tedy že o sobě vědí.</a:t>
            </a:r>
          </a:p>
          <a:p>
            <a:pPr>
              <a:buFont typeface="Arial" pitchFamily="34" charset="0"/>
              <a:buChar char="•"/>
            </a:pPr>
            <a:r>
              <a:rPr lang="cs-CZ" dirty="0"/>
              <a:t>Defaultně obousměrná vazba.</a:t>
            </a:r>
          </a:p>
          <a:p>
            <a:pPr>
              <a:buFont typeface="Arial" pitchFamily="34" charset="0"/>
              <a:buChar char="•"/>
            </a:pPr>
            <a:r>
              <a:rPr lang="cs-CZ" dirty="0"/>
              <a:t>Může být definováno jméno asociace, role a násobnost (kolik instancí třídy existuje vůči jiné třídě).</a:t>
            </a:r>
          </a:p>
          <a:p>
            <a:pPr marL="82296" indent="0">
              <a:buNone/>
            </a:pPr>
            <a:r>
              <a:rPr lang="cs-CZ" b="1" dirty="0"/>
              <a:t>Agregace</a:t>
            </a:r>
            <a:r>
              <a:rPr lang="cs-CZ" dirty="0"/>
              <a:t> (volná vazba mezi třídami), např. počítač a periferní zařízení</a:t>
            </a:r>
          </a:p>
          <a:p>
            <a:pPr>
              <a:buFont typeface="Arial" pitchFamily="34" charset="0"/>
              <a:buChar char="•"/>
            </a:pPr>
            <a:r>
              <a:rPr lang="cs-CZ" dirty="0"/>
              <a:t>Představuje vztah skládání celku z částí, celek odpovídá za vytvoření a zrušení částí, je to vztah celku k jedné části, definujeme násobnost, jméno a role ne.</a:t>
            </a:r>
          </a:p>
          <a:p>
            <a:pPr marL="82296" indent="0">
              <a:buNone/>
            </a:pPr>
            <a:endParaRPr lang="cs-CZ" dirty="0"/>
          </a:p>
        </p:txBody>
      </p:sp>
    </p:spTree>
    <p:extLst>
      <p:ext uri="{BB962C8B-B14F-4D97-AF65-F5344CB8AC3E}">
        <p14:creationId xmlns:p14="http://schemas.microsoft.com/office/powerpoint/2010/main" val="5110337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Vztahy mezi třídami</a:t>
            </a:r>
          </a:p>
        </p:txBody>
      </p:sp>
      <p:sp>
        <p:nvSpPr>
          <p:cNvPr id="3" name="Zástupný symbol pro obsah 2"/>
          <p:cNvSpPr>
            <a:spLocks noGrp="1"/>
          </p:cNvSpPr>
          <p:nvPr>
            <p:ph idx="1"/>
          </p:nvPr>
        </p:nvSpPr>
        <p:spPr/>
        <p:txBody>
          <a:bodyPr>
            <a:normAutofit lnSpcReduction="10000"/>
          </a:bodyPr>
          <a:lstStyle/>
          <a:p>
            <a:pPr marL="82296" indent="0">
              <a:buNone/>
            </a:pPr>
            <a:r>
              <a:rPr lang="cs-CZ" b="1" dirty="0"/>
              <a:t>Kompozice</a:t>
            </a:r>
            <a:r>
              <a:rPr lang="cs-CZ" dirty="0"/>
              <a:t> (nejsilnější forma asociace, velmi pevná vazba mezi třídami), např. faktura a řádek faktury, třída se skládá z jiných závislých tříd</a:t>
            </a:r>
          </a:p>
          <a:p>
            <a:r>
              <a:rPr lang="cs-CZ" dirty="0"/>
              <a:t>Třídy tvoří </a:t>
            </a:r>
            <a:r>
              <a:rPr lang="cs-CZ" dirty="0" smtClean="0"/>
              <a:t>hierarchii</a:t>
            </a:r>
          </a:p>
          <a:p>
            <a:endParaRPr lang="cs-CZ" dirty="0"/>
          </a:p>
          <a:p>
            <a:pPr marL="82296" indent="0">
              <a:buNone/>
            </a:pPr>
            <a:r>
              <a:rPr lang="cs-CZ" b="1" dirty="0"/>
              <a:t>Dědičnost</a:t>
            </a:r>
            <a:r>
              <a:rPr lang="cs-CZ" dirty="0"/>
              <a:t> (nejsilnější forma vazby mezi dvěma a více třídami).</a:t>
            </a:r>
          </a:p>
          <a:p>
            <a:r>
              <a:rPr lang="cs-CZ" dirty="0"/>
              <a:t>Generalizace/specializace</a:t>
            </a:r>
          </a:p>
          <a:p>
            <a:r>
              <a:rPr lang="cs-CZ" dirty="0"/>
              <a:t>Potomek dědí celou specifikaci svých předků (atributy i operace).</a:t>
            </a:r>
          </a:p>
          <a:p>
            <a:r>
              <a:rPr lang="cs-CZ" dirty="0"/>
              <a:t>Viditelnost prvků určuje, jak jsou děděny (public a </a:t>
            </a:r>
            <a:r>
              <a:rPr lang="cs-CZ" dirty="0" err="1"/>
              <a:t>protected</a:t>
            </a:r>
            <a:r>
              <a:rPr lang="cs-CZ" dirty="0"/>
              <a:t> jsou v potomkovi přístupné, </a:t>
            </a:r>
            <a:r>
              <a:rPr lang="cs-CZ" dirty="0" err="1"/>
              <a:t>private</a:t>
            </a:r>
            <a:r>
              <a:rPr lang="cs-CZ" dirty="0"/>
              <a:t> ne).</a:t>
            </a:r>
          </a:p>
          <a:p>
            <a:r>
              <a:rPr lang="cs-CZ" dirty="0"/>
              <a:t>Vztah mezi třídou a speciálním případem této třídy.</a:t>
            </a:r>
          </a:p>
          <a:p>
            <a:r>
              <a:rPr lang="cs-CZ" dirty="0"/>
              <a:t>Rozlišuje, co je stejné a co jiné.</a:t>
            </a:r>
          </a:p>
          <a:p>
            <a:pPr marL="82296" indent="0">
              <a:buNone/>
            </a:pPr>
            <a:endParaRPr lang="cs-CZ" dirty="0"/>
          </a:p>
        </p:txBody>
      </p:sp>
    </p:spTree>
    <p:extLst>
      <p:ext uri="{BB962C8B-B14F-4D97-AF65-F5344CB8AC3E}">
        <p14:creationId xmlns:p14="http://schemas.microsoft.com/office/powerpoint/2010/main" val="38553438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Vztahy mezi třídami</a:t>
            </a:r>
          </a:p>
        </p:txBody>
      </p:sp>
      <p:sp>
        <p:nvSpPr>
          <p:cNvPr id="3" name="Zástupný symbol pro obsah 2"/>
          <p:cNvSpPr>
            <a:spLocks noGrp="1"/>
          </p:cNvSpPr>
          <p:nvPr>
            <p:ph idx="1"/>
          </p:nvPr>
        </p:nvSpPr>
        <p:spPr/>
        <p:txBody>
          <a:bodyPr>
            <a:normAutofit/>
          </a:bodyPr>
          <a:lstStyle/>
          <a:p>
            <a:r>
              <a:rPr lang="cs-CZ" b="1" dirty="0"/>
              <a:t>Rekurzivní asociace </a:t>
            </a:r>
            <a:r>
              <a:rPr lang="cs-CZ" dirty="0"/>
              <a:t>(asociace na sebe sama</a:t>
            </a:r>
            <a:r>
              <a:rPr lang="cs-CZ" dirty="0" smtClean="0"/>
              <a:t>).</a:t>
            </a:r>
          </a:p>
          <a:p>
            <a:pPr marL="82296" indent="0">
              <a:buNone/>
            </a:pPr>
            <a:endParaRPr lang="cs-CZ" dirty="0" smtClean="0"/>
          </a:p>
          <a:p>
            <a:r>
              <a:rPr lang="cs-CZ" b="1" dirty="0"/>
              <a:t>Asociativní třída </a:t>
            </a:r>
            <a:r>
              <a:rPr lang="cs-CZ" dirty="0"/>
              <a:t>(atributy asociace)</a:t>
            </a:r>
          </a:p>
          <a:p>
            <a:pPr lvl="1">
              <a:buFont typeface="Arial" pitchFamily="34" charset="0"/>
              <a:buChar char="•"/>
            </a:pPr>
            <a:r>
              <a:rPr lang="cs-CZ" dirty="0"/>
              <a:t>Pokud sama asociace nese určité informace, které nemohou být atributy ani jedné z asociovaných tříd.</a:t>
            </a:r>
          </a:p>
          <a:p>
            <a:pPr lvl="1">
              <a:buFont typeface="Arial" pitchFamily="34" charset="0"/>
              <a:buChar char="•"/>
            </a:pPr>
            <a:r>
              <a:rPr lang="cs-CZ" dirty="0"/>
              <a:t>Hovoříme o „link </a:t>
            </a:r>
            <a:r>
              <a:rPr lang="cs-CZ" dirty="0" err="1"/>
              <a:t>class</a:t>
            </a:r>
            <a:r>
              <a:rPr lang="cs-CZ" dirty="0"/>
              <a:t>“.</a:t>
            </a:r>
          </a:p>
          <a:p>
            <a:pPr lvl="1">
              <a:buFont typeface="Arial" pitchFamily="34" charset="0"/>
              <a:buChar char="•"/>
            </a:pPr>
            <a:r>
              <a:rPr lang="cs-CZ" dirty="0"/>
              <a:t>Může mít atributy i operace.</a:t>
            </a:r>
          </a:p>
          <a:p>
            <a:pPr lvl="1">
              <a:buFont typeface="Arial" pitchFamily="34" charset="0"/>
              <a:buChar char="•"/>
            </a:pPr>
            <a:r>
              <a:rPr lang="cs-CZ" dirty="0"/>
              <a:t>Např. vztah mezi osobou (jméno, </a:t>
            </a:r>
            <a:r>
              <a:rPr lang="cs-CZ" dirty="0" err="1"/>
              <a:t>rcislo</a:t>
            </a:r>
            <a:r>
              <a:rPr lang="cs-CZ" dirty="0"/>
              <a:t>), firmou (název) je vazba s asociativní třídou pracovní poměr (datum nástupu, funkce, plat).</a:t>
            </a:r>
          </a:p>
          <a:p>
            <a:endParaRPr lang="cs-CZ" dirty="0"/>
          </a:p>
          <a:p>
            <a:pPr marL="82296" indent="0">
              <a:buNone/>
            </a:pPr>
            <a:endParaRPr lang="cs-CZ" dirty="0"/>
          </a:p>
        </p:txBody>
      </p:sp>
    </p:spTree>
    <p:extLst>
      <p:ext uri="{BB962C8B-B14F-4D97-AF65-F5344CB8AC3E}">
        <p14:creationId xmlns:p14="http://schemas.microsoft.com/office/powerpoint/2010/main" val="15985548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Diagram tříd</a:t>
            </a:r>
            <a:endParaRPr lang="cs-CZ" dirty="0"/>
          </a:p>
        </p:txBody>
      </p:sp>
      <p:pic>
        <p:nvPicPr>
          <p:cNvPr id="4100" name="Picture 4" descr="http://www.conceptdraw.com/products/img/ScreenShots/cd5/uml/UML_Class-diagra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342547"/>
            <a:ext cx="5040560" cy="5172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39261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Stavový diagram UML </a:t>
            </a:r>
          </a:p>
        </p:txBody>
      </p:sp>
      <p:sp>
        <p:nvSpPr>
          <p:cNvPr id="3" name="Zástupný symbol pro obsah 2"/>
          <p:cNvSpPr>
            <a:spLocks noGrp="1"/>
          </p:cNvSpPr>
          <p:nvPr>
            <p:ph idx="1"/>
          </p:nvPr>
        </p:nvSpPr>
        <p:spPr/>
        <p:txBody>
          <a:bodyPr>
            <a:normAutofit fontScale="92500"/>
          </a:bodyPr>
          <a:lstStyle/>
          <a:p>
            <a:pPr marL="82296" indent="0">
              <a:buNone/>
            </a:pPr>
            <a:r>
              <a:rPr lang="cs-CZ" dirty="0"/>
              <a:t>Dynamické chování systému je modelováno pomocí diagramů aktivit i stavových diagramů </a:t>
            </a:r>
          </a:p>
          <a:p>
            <a:pPr marL="82296" indent="0">
              <a:buNone/>
            </a:pPr>
            <a:endParaRPr lang="cs-CZ" dirty="0"/>
          </a:p>
          <a:p>
            <a:pPr marL="82296" indent="0">
              <a:buNone/>
            </a:pPr>
            <a:r>
              <a:rPr lang="cs-CZ" b="1" dirty="0" smtClean="0"/>
              <a:t>Stavový </a:t>
            </a:r>
            <a:r>
              <a:rPr lang="cs-CZ" b="1" dirty="0"/>
              <a:t>diagram </a:t>
            </a:r>
          </a:p>
          <a:p>
            <a:r>
              <a:rPr lang="cs-CZ" dirty="0"/>
              <a:t>Používá se k modelování životního cyklu jednoho objektu. Hovoříme o objektech s výrazným dynamickým chováním nověji </a:t>
            </a:r>
            <a:r>
              <a:rPr lang="cs-CZ" b="1" dirty="0"/>
              <a:t>reaktivní objekty. </a:t>
            </a:r>
          </a:p>
          <a:p>
            <a:r>
              <a:rPr lang="cs-CZ" dirty="0"/>
              <a:t>Stavový diagram modeluje chování systému </a:t>
            </a:r>
            <a:r>
              <a:rPr lang="cs-CZ" b="1" dirty="0"/>
              <a:t>napříč všemi use casy. </a:t>
            </a:r>
            <a:r>
              <a:rPr lang="cs-CZ" dirty="0"/>
              <a:t>Znázorňuje, jak se stavy objektu mění v závislosti na událostech, které se ho dotýkají</a:t>
            </a:r>
          </a:p>
          <a:p>
            <a:r>
              <a:rPr lang="cs-CZ" dirty="0"/>
              <a:t> Stav objektu je dán hodnotami jeho atributů.</a:t>
            </a:r>
          </a:p>
          <a:p>
            <a:r>
              <a:rPr lang="cs-CZ" dirty="0"/>
              <a:t>Stav objektu může ovlivňovat jeho chování.</a:t>
            </a:r>
          </a:p>
          <a:p>
            <a:r>
              <a:rPr lang="cs-CZ" dirty="0"/>
              <a:t>Stav objektu je zachycen na stavovém diagramu jako stav jednoho objektu jedné třídy bez vazeb na jiné objekty nebo jiné třídy.</a:t>
            </a:r>
          </a:p>
          <a:p>
            <a:endParaRPr lang="cs-CZ" dirty="0"/>
          </a:p>
        </p:txBody>
      </p:sp>
    </p:spTree>
    <p:extLst>
      <p:ext uri="{BB962C8B-B14F-4D97-AF65-F5344CB8AC3E}">
        <p14:creationId xmlns:p14="http://schemas.microsoft.com/office/powerpoint/2010/main" val="191191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 modelování</a:t>
            </a:r>
            <a:endParaRPr lang="cs-CZ" dirty="0"/>
          </a:p>
        </p:txBody>
      </p:sp>
      <p:sp>
        <p:nvSpPr>
          <p:cNvPr id="3" name="Zástupný symbol pro obsah 2"/>
          <p:cNvSpPr>
            <a:spLocks noGrp="1"/>
          </p:cNvSpPr>
          <p:nvPr>
            <p:ph idx="1"/>
          </p:nvPr>
        </p:nvSpPr>
        <p:spPr/>
        <p:txBody>
          <a:bodyPr/>
          <a:lstStyle/>
          <a:p>
            <a:r>
              <a:rPr lang="cs-CZ" dirty="0" smtClean="0"/>
              <a:t>V podstatě jde o TVORBU MODELU vyvíjeného IS.</a:t>
            </a:r>
          </a:p>
          <a:p>
            <a:r>
              <a:rPr lang="cs-CZ" dirty="0" smtClean="0"/>
              <a:t>MODELOVÁNÍ = účelové zjednodušené zobrazení systému za pomoci vhodných (např. grafických) prostředků.</a:t>
            </a:r>
          </a:p>
          <a:p>
            <a:r>
              <a:rPr lang="cs-CZ" dirty="0" smtClean="0"/>
              <a:t>MODELOVÁNÍ = ABSTRAKTNÍ obraz reality.</a:t>
            </a:r>
          </a:p>
          <a:p>
            <a:endParaRPr lang="cs-CZ" dirty="0"/>
          </a:p>
          <a:p>
            <a:r>
              <a:rPr lang="cs-CZ" dirty="0" smtClean="0"/>
              <a:t>MODEL = formalizovaný prostředek pro znázornění vyvíjeného IS, prostředek komunikace mezi odborníky, analytiky a uživateli IS. Znázorňuje strukturu systému (strukturu procesů, dat, atd.) na zvolené rozlišovací úrovni. Umožňuje optimalizaci struktury systému vzhledem ke zvoleným kritériím. Dále umožňuje simulaci s studium provedených změn systému a jejich vliv na subsystémy a okolí systému. </a:t>
            </a:r>
            <a:endParaRPr lang="cs-CZ" dirty="0"/>
          </a:p>
        </p:txBody>
      </p:sp>
    </p:spTree>
    <p:extLst>
      <p:ext uri="{BB962C8B-B14F-4D97-AF65-F5344CB8AC3E}">
        <p14:creationId xmlns:p14="http://schemas.microsoft.com/office/powerpoint/2010/main" val="305734718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Stavový diagram</a:t>
            </a:r>
            <a:endParaRPr lang="cs-CZ" dirty="0"/>
          </a:p>
        </p:txBody>
      </p:sp>
      <p:pic>
        <p:nvPicPr>
          <p:cNvPr id="5122" name="Picture 2" descr="https://app.celnisprava.cz/nctsw2/Help/images/StavETCP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1556792"/>
            <a:ext cx="4371969" cy="4811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376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Diagram</a:t>
            </a:r>
            <a:r>
              <a:rPr lang="cs-CZ" sz="4400" b="1" dirty="0">
                <a:solidFill>
                  <a:schemeClr val="tx1"/>
                </a:solidFill>
              </a:rPr>
              <a:t> </a:t>
            </a:r>
            <a:r>
              <a:rPr lang="cs-CZ" dirty="0"/>
              <a:t>aktivit UML</a:t>
            </a:r>
          </a:p>
        </p:txBody>
      </p:sp>
      <p:sp>
        <p:nvSpPr>
          <p:cNvPr id="3" name="Zástupný symbol pro obsah 2"/>
          <p:cNvSpPr>
            <a:spLocks noGrp="1"/>
          </p:cNvSpPr>
          <p:nvPr>
            <p:ph idx="1"/>
          </p:nvPr>
        </p:nvSpPr>
        <p:spPr/>
        <p:txBody>
          <a:bodyPr>
            <a:normAutofit/>
          </a:bodyPr>
          <a:lstStyle/>
          <a:p>
            <a:r>
              <a:rPr lang="cs-CZ" dirty="0" smtClean="0"/>
              <a:t>Použití </a:t>
            </a:r>
            <a:r>
              <a:rPr lang="cs-CZ" dirty="0"/>
              <a:t>pro modelování systémů pracujících v reálném čase, systémů pro řízení technologických procesů, nebo paralelních procesů a jejich synchronizaci.</a:t>
            </a:r>
          </a:p>
          <a:p>
            <a:r>
              <a:rPr lang="cs-CZ" dirty="0"/>
              <a:t>Další použití pro znázornění složitého scénáře a doplnění sekvenčního diagramu.</a:t>
            </a:r>
          </a:p>
          <a:p>
            <a:r>
              <a:rPr lang="cs-CZ" dirty="0"/>
              <a:t>Jsou zvláštním případem stavových diagramů, kde stavy jsou vyjádřeny jako akce a kde přechody jsou spouštěny automaticky po ukončení předchozích akcí nebo aktivit. Používají obvykle pouze malou podmnožinu  bohaté syntaxe stavových diagramů UML.</a:t>
            </a:r>
          </a:p>
          <a:p>
            <a:r>
              <a:rPr lang="cs-CZ" dirty="0"/>
              <a:t> Lze používat symbolů rozhodování (tzv. hodnocení přechodů), symbolů rozvětvení (jeden vstup několik výstupů), spojení (více vstupů jeden výstup),  plavecké dráhy – </a:t>
            </a:r>
            <a:r>
              <a:rPr lang="cs-CZ" dirty="0" err="1"/>
              <a:t>swimlanes</a:t>
            </a:r>
            <a:r>
              <a:rPr lang="cs-CZ" dirty="0"/>
              <a:t> pro specifikace osob, oddělení nebo tříd zodpovědných za aktivitu. </a:t>
            </a:r>
          </a:p>
          <a:p>
            <a:endParaRPr lang="cs-CZ" dirty="0"/>
          </a:p>
        </p:txBody>
      </p:sp>
    </p:spTree>
    <p:extLst>
      <p:ext uri="{BB962C8B-B14F-4D97-AF65-F5344CB8AC3E}">
        <p14:creationId xmlns:p14="http://schemas.microsoft.com/office/powerpoint/2010/main" val="41833264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Diagram aktivit</a:t>
            </a:r>
            <a:endParaRPr lang="cs-CZ" dirty="0"/>
          </a:p>
        </p:txBody>
      </p:sp>
      <p:pic>
        <p:nvPicPr>
          <p:cNvPr id="6146" name="Picture 2" descr="http://www.sgpsys.com/doc/simpleuml/cs-CZ/help.images/ActivityDiagr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691" y="1988840"/>
            <a:ext cx="7520652"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06191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Diagram nasazení </a:t>
            </a:r>
          </a:p>
        </p:txBody>
      </p:sp>
      <p:sp>
        <p:nvSpPr>
          <p:cNvPr id="3" name="Zástupný symbol pro obsah 2"/>
          <p:cNvSpPr>
            <a:spLocks noGrp="1"/>
          </p:cNvSpPr>
          <p:nvPr>
            <p:ph idx="1"/>
          </p:nvPr>
        </p:nvSpPr>
        <p:spPr/>
        <p:txBody>
          <a:bodyPr>
            <a:normAutofit lnSpcReduction="10000"/>
          </a:bodyPr>
          <a:lstStyle/>
          <a:p>
            <a:r>
              <a:rPr lang="cs-CZ" dirty="0"/>
              <a:t>Etapa Nasazení (implementační etapa) je proces přiřazení artefaktů (soubory, skripty, DB tabulky, modely UML) uzlům (např. PC, server, prostředí zpracování). </a:t>
            </a:r>
          </a:p>
          <a:p>
            <a:r>
              <a:rPr lang="cs-CZ" dirty="0"/>
              <a:t>Diagram nasazení umožňuje modelovat distribuci SW systému na fyzickém HW. Ukazuje fyzický hardware na němž bude softwarový systém (komponenta) spuštěn a také způsob, jak je SW na tomto HW nasazen.</a:t>
            </a:r>
          </a:p>
          <a:p>
            <a:pPr marL="82296" indent="0">
              <a:buNone/>
            </a:pPr>
            <a:endParaRPr lang="cs-CZ" dirty="0" smtClean="0"/>
          </a:p>
          <a:p>
            <a:pPr marL="82296" indent="0">
              <a:buNone/>
            </a:pPr>
            <a:r>
              <a:rPr lang="cs-CZ" b="1" dirty="0" smtClean="0"/>
              <a:t>Diagram </a:t>
            </a:r>
            <a:r>
              <a:rPr lang="cs-CZ" b="1" dirty="0"/>
              <a:t>nasazení ukazuje:</a:t>
            </a:r>
          </a:p>
          <a:p>
            <a:r>
              <a:rPr lang="cs-CZ" b="1" dirty="0"/>
              <a:t>Uzly</a:t>
            </a:r>
            <a:r>
              <a:rPr lang="cs-CZ" dirty="0"/>
              <a:t> – typy HW, na nichž bude systém spuštěn (osobní PC, server).</a:t>
            </a:r>
          </a:p>
          <a:p>
            <a:r>
              <a:rPr lang="cs-CZ" b="1" dirty="0"/>
              <a:t>Relace</a:t>
            </a:r>
            <a:r>
              <a:rPr lang="cs-CZ" dirty="0"/>
              <a:t> – typy spojení mezi uzly (komunikační kanál, který slouží k přenosu informací, např. HTTP).</a:t>
            </a:r>
          </a:p>
          <a:p>
            <a:r>
              <a:rPr lang="cs-CZ" b="1" dirty="0"/>
              <a:t>Komponenty</a:t>
            </a:r>
            <a:r>
              <a:rPr lang="cs-CZ" dirty="0"/>
              <a:t> – typy komponent nasazených na určité uzly (modul IS, MS Word).</a:t>
            </a:r>
          </a:p>
          <a:p>
            <a:endParaRPr lang="cs-CZ" dirty="0"/>
          </a:p>
        </p:txBody>
      </p:sp>
    </p:spTree>
    <p:extLst>
      <p:ext uri="{BB962C8B-B14F-4D97-AF65-F5344CB8AC3E}">
        <p14:creationId xmlns:p14="http://schemas.microsoft.com/office/powerpoint/2010/main" val="2946711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Diagram nasazení</a:t>
            </a:r>
            <a:endParaRPr lang="cs-CZ" dirty="0"/>
          </a:p>
        </p:txBody>
      </p:sp>
      <p:pic>
        <p:nvPicPr>
          <p:cNvPr id="7170" name="Picture 2" descr="http://mpavus.wz.cz/uml/img/dep_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2058" y="1484784"/>
            <a:ext cx="6286500" cy="4676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5866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Charakteristika modelu</a:t>
            </a:r>
            <a:endParaRPr lang="cs-CZ" dirty="0"/>
          </a:p>
        </p:txBody>
      </p:sp>
      <p:sp>
        <p:nvSpPr>
          <p:cNvPr id="3" name="Zástupný symbol pro obsah 2"/>
          <p:cNvSpPr>
            <a:spLocks noGrp="1"/>
          </p:cNvSpPr>
          <p:nvPr>
            <p:ph idx="1"/>
          </p:nvPr>
        </p:nvSpPr>
        <p:spPr/>
        <p:txBody>
          <a:bodyPr/>
          <a:lstStyle/>
          <a:p>
            <a:r>
              <a:rPr lang="cs-CZ" dirty="0" smtClean="0"/>
              <a:t>Model formulován jako systém (tzn. znázorňuje prvky a jejich vzájemné vazby),</a:t>
            </a:r>
          </a:p>
          <a:p>
            <a:r>
              <a:rPr lang="cs-CZ" dirty="0" smtClean="0"/>
              <a:t>Hraniční prvky realizují vazby s okolím systému (VSTUPY, VÝSTUPY),</a:t>
            </a:r>
          </a:p>
          <a:p>
            <a:r>
              <a:rPr lang="cs-CZ" dirty="0" smtClean="0"/>
              <a:t>Obsah modelu je objektivní – každý prvek modelu odpovídá objektu reálného světa (tzv. pomocný prvek),</a:t>
            </a:r>
          </a:p>
          <a:p>
            <a:r>
              <a:rPr lang="cs-CZ" dirty="0" smtClean="0"/>
              <a:t>uspořádání prvků modelu odpovídá uspořádání prvků části reálného světa, který model znázorňuje.</a:t>
            </a:r>
          </a:p>
          <a:p>
            <a:pPr marL="114300" indent="0">
              <a:buNone/>
            </a:pPr>
            <a:endParaRPr lang="cs-CZ" dirty="0"/>
          </a:p>
          <a:p>
            <a:pPr marL="114300" indent="0">
              <a:buNone/>
            </a:pPr>
            <a:endParaRPr lang="cs-CZ" dirty="0"/>
          </a:p>
        </p:txBody>
      </p:sp>
    </p:spTree>
    <p:extLst>
      <p:ext uri="{BB962C8B-B14F-4D97-AF65-F5344CB8AC3E}">
        <p14:creationId xmlns:p14="http://schemas.microsoft.com/office/powerpoint/2010/main" val="948288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767</TotalTime>
  <Words>3427</Words>
  <Application>Microsoft Office PowerPoint</Application>
  <PresentationFormat>Předvádění na obrazovce (4:3)</PresentationFormat>
  <Paragraphs>411</Paragraphs>
  <Slides>84</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84</vt:i4>
      </vt:variant>
    </vt:vector>
  </HeadingPairs>
  <TitlesOfParts>
    <vt:vector size="90" baseType="lpstr">
      <vt:lpstr>Arial</vt:lpstr>
      <vt:lpstr>Calibri</vt:lpstr>
      <vt:lpstr>Calibri Light</vt:lpstr>
      <vt:lpstr>Wingdings</vt:lpstr>
      <vt:lpstr>Motiv Office</vt:lpstr>
      <vt:lpstr>Picture</vt:lpstr>
      <vt:lpstr>IS Strukturovaný &amp; objektově orientovaný přístup</vt:lpstr>
      <vt:lpstr>Analýza a návrh IS</vt:lpstr>
      <vt:lpstr>Princip rozlišovacích úrovní</vt:lpstr>
      <vt:lpstr>Princip tří architektur</vt:lpstr>
      <vt:lpstr>Princip tří architektur</vt:lpstr>
      <vt:lpstr>Princip tří architektur</vt:lpstr>
      <vt:lpstr>Princip tří architektur</vt:lpstr>
      <vt:lpstr>Princip modelování</vt:lpstr>
      <vt:lpstr>Charakteristika modelu</vt:lpstr>
      <vt:lpstr>Analyzované dimenze IS</vt:lpstr>
      <vt:lpstr>Druhy přístupu k analýze a návrhu IS</vt:lpstr>
      <vt:lpstr>Strukturovaný přístup</vt:lpstr>
      <vt:lpstr>MODELY</vt:lpstr>
      <vt:lpstr>Funkční struktura</vt:lpstr>
      <vt:lpstr>Informační toky</vt:lpstr>
      <vt:lpstr>Informační toky</vt:lpstr>
      <vt:lpstr>Informační toky</vt:lpstr>
      <vt:lpstr>Kontextový diagram</vt:lpstr>
      <vt:lpstr>Datové struktury</vt:lpstr>
      <vt:lpstr>Datové struktury</vt:lpstr>
      <vt:lpstr>Datové struktury</vt:lpstr>
      <vt:lpstr>ER model</vt:lpstr>
      <vt:lpstr>ER model</vt:lpstr>
      <vt:lpstr>ER model</vt:lpstr>
      <vt:lpstr>ER model</vt:lpstr>
      <vt:lpstr>Metody popisu chování</vt:lpstr>
      <vt:lpstr>Metody popisu chování</vt:lpstr>
      <vt:lpstr>Vývojový diagram</vt:lpstr>
      <vt:lpstr>Metody popisu chování</vt:lpstr>
      <vt:lpstr>Jacksonův diagram</vt:lpstr>
      <vt:lpstr>Metoda stavových diagramů</vt:lpstr>
      <vt:lpstr>Stavový diagram</vt:lpstr>
      <vt:lpstr>Stavový diagram</vt:lpstr>
      <vt:lpstr>Metoda sekvenčních funkčních grafů</vt:lpstr>
      <vt:lpstr>Metoda sekvenčních funkčních grafů</vt:lpstr>
      <vt:lpstr>Sekvenční funkční graf</vt:lpstr>
      <vt:lpstr>Objektově orientovaný přístup </vt:lpstr>
      <vt:lpstr>Objektově orientovaný přístup </vt:lpstr>
      <vt:lpstr>Objektově orientovaný přístup</vt:lpstr>
      <vt:lpstr>Objekt</vt:lpstr>
      <vt:lpstr>Objektově orientované modelování</vt:lpstr>
      <vt:lpstr>Vizuální modelování (OOM)</vt:lpstr>
      <vt:lpstr>Vizuální modelování (OOM)</vt:lpstr>
      <vt:lpstr>Objekty</vt:lpstr>
      <vt:lpstr>Objektově orientované modelování</vt:lpstr>
      <vt:lpstr>Výhody a nevýhody OOP a tradiční analýzy</vt:lpstr>
      <vt:lpstr>Nevýhody objektového přístupu</vt:lpstr>
      <vt:lpstr>Výhody OOP</vt:lpstr>
      <vt:lpstr>Historie OOP</vt:lpstr>
      <vt:lpstr>Historie OOP</vt:lpstr>
      <vt:lpstr>Historie OOP - UML</vt:lpstr>
      <vt:lpstr>UML</vt:lpstr>
      <vt:lpstr>UML</vt:lpstr>
      <vt:lpstr>UML</vt:lpstr>
      <vt:lpstr>UML – skupiny ARTEFAKTŮ</vt:lpstr>
      <vt:lpstr>UML - VZTAHY</vt:lpstr>
      <vt:lpstr>UML - DIAGRAMY</vt:lpstr>
      <vt:lpstr>UML - DIAGRAMY</vt:lpstr>
      <vt:lpstr>Diagram Use case</vt:lpstr>
      <vt:lpstr>Diagram Use case</vt:lpstr>
      <vt:lpstr>Diagram Use case</vt:lpstr>
      <vt:lpstr>Diagram Use case</vt:lpstr>
      <vt:lpstr>Vztahy mezi USE CASE</vt:lpstr>
      <vt:lpstr>Popis USE CASE - scénář</vt:lpstr>
      <vt:lpstr>Scénář (tok událostí) pro Use Case Př.: Evidence rezervace (půjčovna CD)</vt:lpstr>
      <vt:lpstr>Use case diagram</vt:lpstr>
      <vt:lpstr>Use case diagram</vt:lpstr>
      <vt:lpstr>Sekvenční diagram UML </vt:lpstr>
      <vt:lpstr>Sekvenční diagram</vt:lpstr>
      <vt:lpstr>Diagram spolupráce UML </vt:lpstr>
      <vt:lpstr>Diagram spolupráce UML </vt:lpstr>
      <vt:lpstr>Diagram tříd UML </vt:lpstr>
      <vt:lpstr>Diagram tříd UML - Třída </vt:lpstr>
      <vt:lpstr>Diagram tříd UML –Operace, atributy</vt:lpstr>
      <vt:lpstr>Vztahy mezi třídami</vt:lpstr>
      <vt:lpstr>Vztahy mezi třídami</vt:lpstr>
      <vt:lpstr>Vztahy mezi třídami</vt:lpstr>
      <vt:lpstr>Diagram tříd</vt:lpstr>
      <vt:lpstr>Stavový diagram UML </vt:lpstr>
      <vt:lpstr>Stavový diagram</vt:lpstr>
      <vt:lpstr>Diagram aktivit UML</vt:lpstr>
      <vt:lpstr>Diagram aktivit</vt:lpstr>
      <vt:lpstr>Diagram nasazení </vt:lpstr>
      <vt:lpstr>Diagram nasazení</vt:lpstr>
    </vt:vector>
  </TitlesOfParts>
  <Company>AutoCont CZ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Teoretické základy IS</dc:title>
  <dc:creator>Jan Matula</dc:creator>
  <cp:lastModifiedBy>Honza Matula</cp:lastModifiedBy>
  <cp:revision>21</cp:revision>
  <dcterms:created xsi:type="dcterms:W3CDTF">2010-10-28T18:47:36Z</dcterms:created>
  <dcterms:modified xsi:type="dcterms:W3CDTF">2015-03-19T21:15:22Z</dcterms:modified>
</cp:coreProperties>
</file>