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83" r:id="rId15"/>
    <p:sldId id="270" r:id="rId16"/>
    <p:sldId id="271" r:id="rId17"/>
    <p:sldId id="272" r:id="rId18"/>
    <p:sldId id="276" r:id="rId19"/>
    <p:sldId id="284" r:id="rId20"/>
    <p:sldId id="286" r:id="rId21"/>
    <p:sldId id="287" r:id="rId22"/>
    <p:sldId id="288" r:id="rId23"/>
    <p:sldId id="289" r:id="rId24"/>
    <p:sldId id="290" r:id="rId25"/>
    <p:sldId id="277" r:id="rId26"/>
    <p:sldId id="278" r:id="rId27"/>
    <p:sldId id="279" r:id="rId28"/>
    <p:sldId id="280" r:id="rId29"/>
    <p:sldId id="281" r:id="rId30"/>
    <p:sldId id="282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64" autoAdjust="0"/>
    <p:restoredTop sz="94660"/>
  </p:normalViewPr>
  <p:slideViewPr>
    <p:cSldViewPr snapToGrid="0">
      <p:cViewPr>
        <p:scale>
          <a:sx n="120" d="100"/>
          <a:sy n="120" d="100"/>
        </p:scale>
        <p:origin x="-114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42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A2491-F5C1-43A3-9248-4359FBB2D6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84363A81-601C-4EEC-9283-8D9FEDB1747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ÚBK</a:t>
          </a:r>
        </a:p>
      </dgm:t>
    </dgm:pt>
    <dgm:pt modelId="{5C4F939A-EEB2-47AD-B4C1-1940A6B8CFBD}" type="parTrans" cxnId="{CB6F5D3E-4936-410B-929A-7C48FC532ACF}">
      <dgm:prSet/>
      <dgm:spPr/>
      <dgm:t>
        <a:bodyPr/>
        <a:lstStyle/>
        <a:p>
          <a:endParaRPr lang="cs-CZ"/>
        </a:p>
      </dgm:t>
    </dgm:pt>
    <dgm:pt modelId="{E2482A95-FAB1-48FD-B773-B7EAED2AE974}" type="sibTrans" cxnId="{CB6F5D3E-4936-410B-929A-7C48FC532ACF}">
      <dgm:prSet/>
      <dgm:spPr/>
      <dgm:t>
        <a:bodyPr/>
        <a:lstStyle/>
        <a:p>
          <a:endParaRPr lang="cs-CZ"/>
        </a:p>
      </dgm:t>
    </dgm:pt>
    <dgm:pt modelId="{5DBC19D3-4C2D-4CDF-B7CD-633AB2DD73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Knih.</a:t>
          </a:r>
        </a:p>
      </dgm:t>
    </dgm:pt>
    <dgm:pt modelId="{5BF51876-DD6B-47D6-AB63-96267544E34D}" type="parTrans" cxnId="{60CF6F9C-8362-4DDA-A809-88E6DE8FA4E5}">
      <dgm:prSet/>
      <dgm:spPr/>
      <dgm:t>
        <a:bodyPr/>
        <a:lstStyle/>
        <a:p>
          <a:endParaRPr lang="cs-CZ"/>
        </a:p>
      </dgm:t>
    </dgm:pt>
    <dgm:pt modelId="{488F286B-D727-4A52-B18B-AF280387A27A}" type="sibTrans" cxnId="{60CF6F9C-8362-4DDA-A809-88E6DE8FA4E5}">
      <dgm:prSet/>
      <dgm:spPr/>
      <dgm:t>
        <a:bodyPr/>
        <a:lstStyle/>
        <a:p>
          <a:endParaRPr lang="cs-CZ"/>
        </a:p>
      </dgm:t>
    </dgm:pt>
    <dgm:pt modelId="{D7F99481-B97E-42CF-94EE-1073C93778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Lit.</a:t>
          </a:r>
        </a:p>
      </dgm:t>
    </dgm:pt>
    <dgm:pt modelId="{53BC3ACB-5718-451A-B803-6572EE485178}" type="parTrans" cxnId="{09F582E6-B19C-46D8-A02D-C41DD716F8C8}">
      <dgm:prSet/>
      <dgm:spPr/>
      <dgm:t>
        <a:bodyPr/>
        <a:lstStyle/>
        <a:p>
          <a:endParaRPr lang="cs-CZ"/>
        </a:p>
      </dgm:t>
    </dgm:pt>
    <dgm:pt modelId="{86E2CC3D-E1D6-4B1A-B10F-4D28201FF8EC}" type="sibTrans" cxnId="{09F582E6-B19C-46D8-A02D-C41DD716F8C8}">
      <dgm:prSet/>
      <dgm:spPr/>
      <dgm:t>
        <a:bodyPr/>
        <a:lstStyle/>
        <a:p>
          <a:endParaRPr lang="cs-CZ"/>
        </a:p>
      </dgm:t>
    </dgm:pt>
    <dgm:pt modelId="{0A52C9B7-DC49-44BC-A484-7A29A49253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Lin.</a:t>
          </a:r>
        </a:p>
      </dgm:t>
    </dgm:pt>
    <dgm:pt modelId="{33A6C2D2-FE92-4A07-9195-FA7CB11D0A39}" type="parTrans" cxnId="{015635BF-2F74-4402-AAFB-A641F42171F5}">
      <dgm:prSet/>
      <dgm:spPr/>
      <dgm:t>
        <a:bodyPr/>
        <a:lstStyle/>
        <a:p>
          <a:endParaRPr lang="cs-CZ"/>
        </a:p>
      </dgm:t>
    </dgm:pt>
    <dgm:pt modelId="{F8B32CCD-E71A-42BB-9B37-9BEFC22A0890}" type="sibTrans" cxnId="{015635BF-2F74-4402-AAFB-A641F42171F5}">
      <dgm:prSet/>
      <dgm:spPr/>
      <dgm:t>
        <a:bodyPr/>
        <a:lstStyle/>
        <a:p>
          <a:endParaRPr lang="cs-CZ"/>
        </a:p>
      </dgm:t>
    </dgm:pt>
    <dgm:pt modelId="{C6393D95-E9D2-456E-950C-13427D7E349B}" type="pres">
      <dgm:prSet presAssocID="{BFAA2491-F5C1-43A3-9248-4359FBB2D6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86E4C2-8C40-41EF-B971-3E50E8837808}" type="pres">
      <dgm:prSet presAssocID="{84363A81-601C-4EEC-9283-8D9FEDB17474}" presName="hierRoot1" presStyleCnt="0">
        <dgm:presLayoutVars>
          <dgm:hierBranch/>
        </dgm:presLayoutVars>
      </dgm:prSet>
      <dgm:spPr/>
    </dgm:pt>
    <dgm:pt modelId="{CB480073-8374-4DF2-8A27-473FACB6D293}" type="pres">
      <dgm:prSet presAssocID="{84363A81-601C-4EEC-9283-8D9FEDB17474}" presName="rootComposite1" presStyleCnt="0"/>
      <dgm:spPr/>
    </dgm:pt>
    <dgm:pt modelId="{6F0034CB-6977-419B-982B-DBA680E19485}" type="pres">
      <dgm:prSet presAssocID="{84363A81-601C-4EEC-9283-8D9FEDB1747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038A0F-F42D-4066-945E-3F6A032FE39C}" type="pres">
      <dgm:prSet presAssocID="{84363A81-601C-4EEC-9283-8D9FEDB1747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BEC619EC-D822-4297-B3C7-500998C6B111}" type="pres">
      <dgm:prSet presAssocID="{84363A81-601C-4EEC-9283-8D9FEDB17474}" presName="hierChild2" presStyleCnt="0"/>
      <dgm:spPr/>
    </dgm:pt>
    <dgm:pt modelId="{2E03C242-7C65-4538-AA14-89E5364E66AD}" type="pres">
      <dgm:prSet presAssocID="{5BF51876-DD6B-47D6-AB63-96267544E34D}" presName="Name35" presStyleLbl="parChTrans1D2" presStyleIdx="0" presStyleCnt="3"/>
      <dgm:spPr/>
      <dgm:t>
        <a:bodyPr/>
        <a:lstStyle/>
        <a:p>
          <a:endParaRPr lang="cs-CZ"/>
        </a:p>
      </dgm:t>
    </dgm:pt>
    <dgm:pt modelId="{3B06AD3A-72E4-4A5B-AEF3-2B570E9838FA}" type="pres">
      <dgm:prSet presAssocID="{5DBC19D3-4C2D-4CDF-B7CD-633AB2DD739E}" presName="hierRoot2" presStyleCnt="0">
        <dgm:presLayoutVars>
          <dgm:hierBranch/>
        </dgm:presLayoutVars>
      </dgm:prSet>
      <dgm:spPr/>
    </dgm:pt>
    <dgm:pt modelId="{DB1E949C-E69B-4F74-8D3E-071B07BED968}" type="pres">
      <dgm:prSet presAssocID="{5DBC19D3-4C2D-4CDF-B7CD-633AB2DD739E}" presName="rootComposite" presStyleCnt="0"/>
      <dgm:spPr/>
    </dgm:pt>
    <dgm:pt modelId="{6F46BA18-FD4E-49BA-B47B-D3C889A58621}" type="pres">
      <dgm:prSet presAssocID="{5DBC19D3-4C2D-4CDF-B7CD-633AB2DD739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D50804-C99F-4C06-B6CF-D17D6BE26F4D}" type="pres">
      <dgm:prSet presAssocID="{5DBC19D3-4C2D-4CDF-B7CD-633AB2DD739E}" presName="rootConnector" presStyleLbl="node2" presStyleIdx="0" presStyleCnt="3"/>
      <dgm:spPr/>
      <dgm:t>
        <a:bodyPr/>
        <a:lstStyle/>
        <a:p>
          <a:endParaRPr lang="cs-CZ"/>
        </a:p>
      </dgm:t>
    </dgm:pt>
    <dgm:pt modelId="{1D73A20C-6CE3-476A-B501-DD2F17515C5A}" type="pres">
      <dgm:prSet presAssocID="{5DBC19D3-4C2D-4CDF-B7CD-633AB2DD739E}" presName="hierChild4" presStyleCnt="0"/>
      <dgm:spPr/>
    </dgm:pt>
    <dgm:pt modelId="{38A9AF6A-6E62-4859-B23B-0DAF32230AF9}" type="pres">
      <dgm:prSet presAssocID="{5DBC19D3-4C2D-4CDF-B7CD-633AB2DD739E}" presName="hierChild5" presStyleCnt="0"/>
      <dgm:spPr/>
    </dgm:pt>
    <dgm:pt modelId="{E8BA6945-B423-4EF4-832A-85EFE1B9783A}" type="pres">
      <dgm:prSet presAssocID="{53BC3ACB-5718-451A-B803-6572EE485178}" presName="Name35" presStyleLbl="parChTrans1D2" presStyleIdx="1" presStyleCnt="3"/>
      <dgm:spPr/>
      <dgm:t>
        <a:bodyPr/>
        <a:lstStyle/>
        <a:p>
          <a:endParaRPr lang="cs-CZ"/>
        </a:p>
      </dgm:t>
    </dgm:pt>
    <dgm:pt modelId="{54F23669-76D3-4B88-B152-07D4C6E7D27E}" type="pres">
      <dgm:prSet presAssocID="{D7F99481-B97E-42CF-94EE-1073C937780C}" presName="hierRoot2" presStyleCnt="0">
        <dgm:presLayoutVars>
          <dgm:hierBranch/>
        </dgm:presLayoutVars>
      </dgm:prSet>
      <dgm:spPr/>
    </dgm:pt>
    <dgm:pt modelId="{F1F96F2C-A806-4856-9891-2161779BE619}" type="pres">
      <dgm:prSet presAssocID="{D7F99481-B97E-42CF-94EE-1073C937780C}" presName="rootComposite" presStyleCnt="0"/>
      <dgm:spPr/>
    </dgm:pt>
    <dgm:pt modelId="{619E536E-E613-4FA2-8BB3-87DD98A51C39}" type="pres">
      <dgm:prSet presAssocID="{D7F99481-B97E-42CF-94EE-1073C937780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175DBB2-73D4-4922-8459-D7861A141934}" type="pres">
      <dgm:prSet presAssocID="{D7F99481-B97E-42CF-94EE-1073C937780C}" presName="rootConnector" presStyleLbl="node2" presStyleIdx="1" presStyleCnt="3"/>
      <dgm:spPr/>
      <dgm:t>
        <a:bodyPr/>
        <a:lstStyle/>
        <a:p>
          <a:endParaRPr lang="cs-CZ"/>
        </a:p>
      </dgm:t>
    </dgm:pt>
    <dgm:pt modelId="{744647FD-D7A0-47D1-A7F0-A88E21B411E1}" type="pres">
      <dgm:prSet presAssocID="{D7F99481-B97E-42CF-94EE-1073C937780C}" presName="hierChild4" presStyleCnt="0"/>
      <dgm:spPr/>
    </dgm:pt>
    <dgm:pt modelId="{C3622B90-5C21-4300-8D64-F8B0A8D633CE}" type="pres">
      <dgm:prSet presAssocID="{D7F99481-B97E-42CF-94EE-1073C937780C}" presName="hierChild5" presStyleCnt="0"/>
      <dgm:spPr/>
    </dgm:pt>
    <dgm:pt modelId="{DF619192-1C9D-4687-804E-B2BADA056C99}" type="pres">
      <dgm:prSet presAssocID="{33A6C2D2-FE92-4A07-9195-FA7CB11D0A39}" presName="Name35" presStyleLbl="parChTrans1D2" presStyleIdx="2" presStyleCnt="3"/>
      <dgm:spPr/>
      <dgm:t>
        <a:bodyPr/>
        <a:lstStyle/>
        <a:p>
          <a:endParaRPr lang="cs-CZ"/>
        </a:p>
      </dgm:t>
    </dgm:pt>
    <dgm:pt modelId="{8FA293AF-0056-49A4-B29C-5E4D81C37172}" type="pres">
      <dgm:prSet presAssocID="{0A52C9B7-DC49-44BC-A484-7A29A492536A}" presName="hierRoot2" presStyleCnt="0">
        <dgm:presLayoutVars>
          <dgm:hierBranch/>
        </dgm:presLayoutVars>
      </dgm:prSet>
      <dgm:spPr/>
    </dgm:pt>
    <dgm:pt modelId="{4B2A8045-1B76-4B62-A162-70D5AEDC8D7F}" type="pres">
      <dgm:prSet presAssocID="{0A52C9B7-DC49-44BC-A484-7A29A492536A}" presName="rootComposite" presStyleCnt="0"/>
      <dgm:spPr/>
    </dgm:pt>
    <dgm:pt modelId="{BC117A39-DC53-46DD-9346-71E2D797162D}" type="pres">
      <dgm:prSet presAssocID="{0A52C9B7-DC49-44BC-A484-7A29A492536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F451B39-5B34-496C-8E2A-0DE1EE15F43E}" type="pres">
      <dgm:prSet presAssocID="{0A52C9B7-DC49-44BC-A484-7A29A492536A}" presName="rootConnector" presStyleLbl="node2" presStyleIdx="2" presStyleCnt="3"/>
      <dgm:spPr/>
      <dgm:t>
        <a:bodyPr/>
        <a:lstStyle/>
        <a:p>
          <a:endParaRPr lang="cs-CZ"/>
        </a:p>
      </dgm:t>
    </dgm:pt>
    <dgm:pt modelId="{9A2A186B-5928-4751-8D34-E1269E2E0512}" type="pres">
      <dgm:prSet presAssocID="{0A52C9B7-DC49-44BC-A484-7A29A492536A}" presName="hierChild4" presStyleCnt="0"/>
      <dgm:spPr/>
    </dgm:pt>
    <dgm:pt modelId="{732BD5BD-E9B8-4DFE-928B-BED847DE4F51}" type="pres">
      <dgm:prSet presAssocID="{0A52C9B7-DC49-44BC-A484-7A29A492536A}" presName="hierChild5" presStyleCnt="0"/>
      <dgm:spPr/>
    </dgm:pt>
    <dgm:pt modelId="{E993D3E9-49F2-4FFE-ADF3-393851F54475}" type="pres">
      <dgm:prSet presAssocID="{84363A81-601C-4EEC-9283-8D9FEDB17474}" presName="hierChild3" presStyleCnt="0"/>
      <dgm:spPr/>
    </dgm:pt>
  </dgm:ptLst>
  <dgm:cxnLst>
    <dgm:cxn modelId="{18200A34-2082-4D1E-9350-527352159425}" type="presOf" srcId="{33A6C2D2-FE92-4A07-9195-FA7CB11D0A39}" destId="{DF619192-1C9D-4687-804E-B2BADA056C99}" srcOrd="0" destOrd="0" presId="urn:microsoft.com/office/officeart/2005/8/layout/orgChart1"/>
    <dgm:cxn modelId="{C0427792-8BAF-4265-93CA-DA8D5FEF73E6}" type="presOf" srcId="{84363A81-601C-4EEC-9283-8D9FEDB17474}" destId="{6F0034CB-6977-419B-982B-DBA680E19485}" srcOrd="0" destOrd="0" presId="urn:microsoft.com/office/officeart/2005/8/layout/orgChart1"/>
    <dgm:cxn modelId="{35F181A4-56CC-48E9-95A2-F750A2C712F1}" type="presOf" srcId="{0A52C9B7-DC49-44BC-A484-7A29A492536A}" destId="{BC117A39-DC53-46DD-9346-71E2D797162D}" srcOrd="0" destOrd="0" presId="urn:microsoft.com/office/officeart/2005/8/layout/orgChart1"/>
    <dgm:cxn modelId="{70668C61-77F6-4B6E-826F-EF25DCD57EE9}" type="presOf" srcId="{BFAA2491-F5C1-43A3-9248-4359FBB2D6B0}" destId="{C6393D95-E9D2-456E-950C-13427D7E349B}" srcOrd="0" destOrd="0" presId="urn:microsoft.com/office/officeart/2005/8/layout/orgChart1"/>
    <dgm:cxn modelId="{09F582E6-B19C-46D8-A02D-C41DD716F8C8}" srcId="{84363A81-601C-4EEC-9283-8D9FEDB17474}" destId="{D7F99481-B97E-42CF-94EE-1073C937780C}" srcOrd="1" destOrd="0" parTransId="{53BC3ACB-5718-451A-B803-6572EE485178}" sibTransId="{86E2CC3D-E1D6-4B1A-B10F-4D28201FF8EC}"/>
    <dgm:cxn modelId="{96E3FD81-5D43-43D0-8CE5-A0899179A188}" type="presOf" srcId="{5DBC19D3-4C2D-4CDF-B7CD-633AB2DD739E}" destId="{C0D50804-C99F-4C06-B6CF-D17D6BE26F4D}" srcOrd="1" destOrd="0" presId="urn:microsoft.com/office/officeart/2005/8/layout/orgChart1"/>
    <dgm:cxn modelId="{F0178995-4F3F-4AF3-9C5A-6B09CC486DC5}" type="presOf" srcId="{0A52C9B7-DC49-44BC-A484-7A29A492536A}" destId="{EF451B39-5B34-496C-8E2A-0DE1EE15F43E}" srcOrd="1" destOrd="0" presId="urn:microsoft.com/office/officeart/2005/8/layout/orgChart1"/>
    <dgm:cxn modelId="{53CD16AF-59C9-4D27-B9EC-DD991882D74C}" type="presOf" srcId="{84363A81-601C-4EEC-9283-8D9FEDB17474}" destId="{C4038A0F-F42D-4066-945E-3F6A032FE39C}" srcOrd="1" destOrd="0" presId="urn:microsoft.com/office/officeart/2005/8/layout/orgChart1"/>
    <dgm:cxn modelId="{CB6F5D3E-4936-410B-929A-7C48FC532ACF}" srcId="{BFAA2491-F5C1-43A3-9248-4359FBB2D6B0}" destId="{84363A81-601C-4EEC-9283-8D9FEDB17474}" srcOrd="0" destOrd="0" parTransId="{5C4F939A-EEB2-47AD-B4C1-1940A6B8CFBD}" sibTransId="{E2482A95-FAB1-48FD-B773-B7EAED2AE974}"/>
    <dgm:cxn modelId="{C75138CE-6ED0-486F-BE77-686356E72D33}" type="presOf" srcId="{D7F99481-B97E-42CF-94EE-1073C937780C}" destId="{619E536E-E613-4FA2-8BB3-87DD98A51C39}" srcOrd="0" destOrd="0" presId="urn:microsoft.com/office/officeart/2005/8/layout/orgChart1"/>
    <dgm:cxn modelId="{A9F3248B-D19F-4EA8-A64C-3C24B6E83983}" type="presOf" srcId="{5DBC19D3-4C2D-4CDF-B7CD-633AB2DD739E}" destId="{6F46BA18-FD4E-49BA-B47B-D3C889A58621}" srcOrd="0" destOrd="0" presId="urn:microsoft.com/office/officeart/2005/8/layout/orgChart1"/>
    <dgm:cxn modelId="{2863D5A6-A68A-4057-AD05-C2728F0B8E3A}" type="presOf" srcId="{5BF51876-DD6B-47D6-AB63-96267544E34D}" destId="{2E03C242-7C65-4538-AA14-89E5364E66AD}" srcOrd="0" destOrd="0" presId="urn:microsoft.com/office/officeart/2005/8/layout/orgChart1"/>
    <dgm:cxn modelId="{6D8703C6-1BA3-4C85-ACBC-A77EE48A83D8}" type="presOf" srcId="{D7F99481-B97E-42CF-94EE-1073C937780C}" destId="{C175DBB2-73D4-4922-8459-D7861A141934}" srcOrd="1" destOrd="0" presId="urn:microsoft.com/office/officeart/2005/8/layout/orgChart1"/>
    <dgm:cxn modelId="{015635BF-2F74-4402-AAFB-A641F42171F5}" srcId="{84363A81-601C-4EEC-9283-8D9FEDB17474}" destId="{0A52C9B7-DC49-44BC-A484-7A29A492536A}" srcOrd="2" destOrd="0" parTransId="{33A6C2D2-FE92-4A07-9195-FA7CB11D0A39}" sibTransId="{F8B32CCD-E71A-42BB-9B37-9BEFC22A0890}"/>
    <dgm:cxn modelId="{60CF6F9C-8362-4DDA-A809-88E6DE8FA4E5}" srcId="{84363A81-601C-4EEC-9283-8D9FEDB17474}" destId="{5DBC19D3-4C2D-4CDF-B7CD-633AB2DD739E}" srcOrd="0" destOrd="0" parTransId="{5BF51876-DD6B-47D6-AB63-96267544E34D}" sibTransId="{488F286B-D727-4A52-B18B-AF280387A27A}"/>
    <dgm:cxn modelId="{BB48DE3C-92EE-4C43-8398-2C0E1AEBA0D0}" type="presOf" srcId="{53BC3ACB-5718-451A-B803-6572EE485178}" destId="{E8BA6945-B423-4EF4-832A-85EFE1B9783A}" srcOrd="0" destOrd="0" presId="urn:microsoft.com/office/officeart/2005/8/layout/orgChart1"/>
    <dgm:cxn modelId="{6643AD1D-7FD0-4B4B-AB40-75A7D2FBE555}" type="presParOf" srcId="{C6393D95-E9D2-456E-950C-13427D7E349B}" destId="{8386E4C2-8C40-41EF-B971-3E50E8837808}" srcOrd="0" destOrd="0" presId="urn:microsoft.com/office/officeart/2005/8/layout/orgChart1"/>
    <dgm:cxn modelId="{BB71B84E-6BC8-455A-B79F-A802B602DF13}" type="presParOf" srcId="{8386E4C2-8C40-41EF-B971-3E50E8837808}" destId="{CB480073-8374-4DF2-8A27-473FACB6D293}" srcOrd="0" destOrd="0" presId="urn:microsoft.com/office/officeart/2005/8/layout/orgChart1"/>
    <dgm:cxn modelId="{5160916D-500B-4B66-8127-21CECC0B373A}" type="presParOf" srcId="{CB480073-8374-4DF2-8A27-473FACB6D293}" destId="{6F0034CB-6977-419B-982B-DBA680E19485}" srcOrd="0" destOrd="0" presId="urn:microsoft.com/office/officeart/2005/8/layout/orgChart1"/>
    <dgm:cxn modelId="{2A8067F3-F868-4628-8A58-2CD86DAB8A10}" type="presParOf" srcId="{CB480073-8374-4DF2-8A27-473FACB6D293}" destId="{C4038A0F-F42D-4066-945E-3F6A032FE39C}" srcOrd="1" destOrd="0" presId="urn:microsoft.com/office/officeart/2005/8/layout/orgChart1"/>
    <dgm:cxn modelId="{08A3BE64-43F7-4AC6-B25B-A5B3B3651749}" type="presParOf" srcId="{8386E4C2-8C40-41EF-B971-3E50E8837808}" destId="{BEC619EC-D822-4297-B3C7-500998C6B111}" srcOrd="1" destOrd="0" presId="urn:microsoft.com/office/officeart/2005/8/layout/orgChart1"/>
    <dgm:cxn modelId="{CEFC669B-962D-4AAF-9FB5-CF9F44FF90C3}" type="presParOf" srcId="{BEC619EC-D822-4297-B3C7-500998C6B111}" destId="{2E03C242-7C65-4538-AA14-89E5364E66AD}" srcOrd="0" destOrd="0" presId="urn:microsoft.com/office/officeart/2005/8/layout/orgChart1"/>
    <dgm:cxn modelId="{01C83B07-2B97-4858-B663-EA17FB389379}" type="presParOf" srcId="{BEC619EC-D822-4297-B3C7-500998C6B111}" destId="{3B06AD3A-72E4-4A5B-AEF3-2B570E9838FA}" srcOrd="1" destOrd="0" presId="urn:microsoft.com/office/officeart/2005/8/layout/orgChart1"/>
    <dgm:cxn modelId="{09418A7A-B8B4-431E-932E-B900B4925C8C}" type="presParOf" srcId="{3B06AD3A-72E4-4A5B-AEF3-2B570E9838FA}" destId="{DB1E949C-E69B-4F74-8D3E-071B07BED968}" srcOrd="0" destOrd="0" presId="urn:microsoft.com/office/officeart/2005/8/layout/orgChart1"/>
    <dgm:cxn modelId="{7D96DA6E-F6D3-42DB-BCAE-DEDFD31A0868}" type="presParOf" srcId="{DB1E949C-E69B-4F74-8D3E-071B07BED968}" destId="{6F46BA18-FD4E-49BA-B47B-D3C889A58621}" srcOrd="0" destOrd="0" presId="urn:microsoft.com/office/officeart/2005/8/layout/orgChart1"/>
    <dgm:cxn modelId="{10633B91-F956-469C-990A-885D67A5DA71}" type="presParOf" srcId="{DB1E949C-E69B-4F74-8D3E-071B07BED968}" destId="{C0D50804-C99F-4C06-B6CF-D17D6BE26F4D}" srcOrd="1" destOrd="0" presId="urn:microsoft.com/office/officeart/2005/8/layout/orgChart1"/>
    <dgm:cxn modelId="{7D621BEC-E6C2-474F-8378-BA7807F14BD6}" type="presParOf" srcId="{3B06AD3A-72E4-4A5B-AEF3-2B570E9838FA}" destId="{1D73A20C-6CE3-476A-B501-DD2F17515C5A}" srcOrd="1" destOrd="0" presId="urn:microsoft.com/office/officeart/2005/8/layout/orgChart1"/>
    <dgm:cxn modelId="{B9ADED55-8B48-4857-9F8E-22647E69B394}" type="presParOf" srcId="{3B06AD3A-72E4-4A5B-AEF3-2B570E9838FA}" destId="{38A9AF6A-6E62-4859-B23B-0DAF32230AF9}" srcOrd="2" destOrd="0" presId="urn:microsoft.com/office/officeart/2005/8/layout/orgChart1"/>
    <dgm:cxn modelId="{C72E6622-1DBE-4C53-B29C-CBD63D5D3E98}" type="presParOf" srcId="{BEC619EC-D822-4297-B3C7-500998C6B111}" destId="{E8BA6945-B423-4EF4-832A-85EFE1B9783A}" srcOrd="2" destOrd="0" presId="urn:microsoft.com/office/officeart/2005/8/layout/orgChart1"/>
    <dgm:cxn modelId="{23D48AD6-C573-4228-82BE-1637A5F4FAEA}" type="presParOf" srcId="{BEC619EC-D822-4297-B3C7-500998C6B111}" destId="{54F23669-76D3-4B88-B152-07D4C6E7D27E}" srcOrd="3" destOrd="0" presId="urn:microsoft.com/office/officeart/2005/8/layout/orgChart1"/>
    <dgm:cxn modelId="{76F3C133-4A5B-428B-B04C-8829CAAAAB1E}" type="presParOf" srcId="{54F23669-76D3-4B88-B152-07D4C6E7D27E}" destId="{F1F96F2C-A806-4856-9891-2161779BE619}" srcOrd="0" destOrd="0" presId="urn:microsoft.com/office/officeart/2005/8/layout/orgChart1"/>
    <dgm:cxn modelId="{C026AF78-35B5-46AC-97D2-A374F23EB01C}" type="presParOf" srcId="{F1F96F2C-A806-4856-9891-2161779BE619}" destId="{619E536E-E613-4FA2-8BB3-87DD98A51C39}" srcOrd="0" destOrd="0" presId="urn:microsoft.com/office/officeart/2005/8/layout/orgChart1"/>
    <dgm:cxn modelId="{9B6DDC1B-D18D-41DC-82E8-0DDB3D114258}" type="presParOf" srcId="{F1F96F2C-A806-4856-9891-2161779BE619}" destId="{C175DBB2-73D4-4922-8459-D7861A141934}" srcOrd="1" destOrd="0" presId="urn:microsoft.com/office/officeart/2005/8/layout/orgChart1"/>
    <dgm:cxn modelId="{A68C2092-7B5B-47B4-9CE0-354A2B42DA46}" type="presParOf" srcId="{54F23669-76D3-4B88-B152-07D4C6E7D27E}" destId="{744647FD-D7A0-47D1-A7F0-A88E21B411E1}" srcOrd="1" destOrd="0" presId="urn:microsoft.com/office/officeart/2005/8/layout/orgChart1"/>
    <dgm:cxn modelId="{A2F4B12F-65AC-41A6-9B93-D5B87B8E5E6F}" type="presParOf" srcId="{54F23669-76D3-4B88-B152-07D4C6E7D27E}" destId="{C3622B90-5C21-4300-8D64-F8B0A8D633CE}" srcOrd="2" destOrd="0" presId="urn:microsoft.com/office/officeart/2005/8/layout/orgChart1"/>
    <dgm:cxn modelId="{FC7231BB-9D17-49B5-A00C-112B130E1F31}" type="presParOf" srcId="{BEC619EC-D822-4297-B3C7-500998C6B111}" destId="{DF619192-1C9D-4687-804E-B2BADA056C99}" srcOrd="4" destOrd="0" presId="urn:microsoft.com/office/officeart/2005/8/layout/orgChart1"/>
    <dgm:cxn modelId="{3FBF373F-A1B1-4B41-937C-03350B0E8B98}" type="presParOf" srcId="{BEC619EC-D822-4297-B3C7-500998C6B111}" destId="{8FA293AF-0056-49A4-B29C-5E4D81C37172}" srcOrd="5" destOrd="0" presId="urn:microsoft.com/office/officeart/2005/8/layout/orgChart1"/>
    <dgm:cxn modelId="{25A8ABAD-4AA6-4995-80D6-00A4364C9D17}" type="presParOf" srcId="{8FA293AF-0056-49A4-B29C-5E4D81C37172}" destId="{4B2A8045-1B76-4B62-A162-70D5AEDC8D7F}" srcOrd="0" destOrd="0" presId="urn:microsoft.com/office/officeart/2005/8/layout/orgChart1"/>
    <dgm:cxn modelId="{D4BA8225-499F-42E4-BA2D-4DEC05D7DDDF}" type="presParOf" srcId="{4B2A8045-1B76-4B62-A162-70D5AEDC8D7F}" destId="{BC117A39-DC53-46DD-9346-71E2D797162D}" srcOrd="0" destOrd="0" presId="urn:microsoft.com/office/officeart/2005/8/layout/orgChart1"/>
    <dgm:cxn modelId="{3D2FE0EA-AFB4-43D8-B64F-6BAF02CBBE6D}" type="presParOf" srcId="{4B2A8045-1B76-4B62-A162-70D5AEDC8D7F}" destId="{EF451B39-5B34-496C-8E2A-0DE1EE15F43E}" srcOrd="1" destOrd="0" presId="urn:microsoft.com/office/officeart/2005/8/layout/orgChart1"/>
    <dgm:cxn modelId="{F449A574-93A5-46C7-8D60-BE6BF9651A38}" type="presParOf" srcId="{8FA293AF-0056-49A4-B29C-5E4D81C37172}" destId="{9A2A186B-5928-4751-8D34-E1269E2E0512}" srcOrd="1" destOrd="0" presId="urn:microsoft.com/office/officeart/2005/8/layout/orgChart1"/>
    <dgm:cxn modelId="{EDA5C21D-99D1-4675-BF58-C6E62A76B81A}" type="presParOf" srcId="{8FA293AF-0056-49A4-B29C-5E4D81C37172}" destId="{732BD5BD-E9B8-4DFE-928B-BED847DE4F51}" srcOrd="2" destOrd="0" presId="urn:microsoft.com/office/officeart/2005/8/layout/orgChart1"/>
    <dgm:cxn modelId="{CDD96D6D-D4D5-4E49-A40D-0599C2A89E3D}" type="presParOf" srcId="{8386E4C2-8C40-41EF-B971-3E50E8837808}" destId="{E993D3E9-49F2-4FFE-ADF3-393851F5447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19192-1C9D-4687-804E-B2BADA056C99}">
      <dsp:nvSpPr>
        <dsp:cNvPr id="0" name=""/>
        <dsp:cNvSpPr/>
      </dsp:nvSpPr>
      <dsp:spPr>
        <a:xfrm>
          <a:off x="2035174" y="1185531"/>
          <a:ext cx="1439901" cy="249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50"/>
              </a:lnTo>
              <a:lnTo>
                <a:pt x="1439901" y="124950"/>
              </a:lnTo>
              <a:lnTo>
                <a:pt x="1439901" y="2499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BA6945-B423-4EF4-832A-85EFE1B9783A}">
      <dsp:nvSpPr>
        <dsp:cNvPr id="0" name=""/>
        <dsp:cNvSpPr/>
      </dsp:nvSpPr>
      <dsp:spPr>
        <a:xfrm>
          <a:off x="1989454" y="1185531"/>
          <a:ext cx="91440" cy="2499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9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03C242-7C65-4538-AA14-89E5364E66AD}">
      <dsp:nvSpPr>
        <dsp:cNvPr id="0" name=""/>
        <dsp:cNvSpPr/>
      </dsp:nvSpPr>
      <dsp:spPr>
        <a:xfrm>
          <a:off x="595273" y="1185531"/>
          <a:ext cx="1439901" cy="249900"/>
        </a:xfrm>
        <a:custGeom>
          <a:avLst/>
          <a:gdLst/>
          <a:ahLst/>
          <a:cxnLst/>
          <a:rect l="0" t="0" r="0" b="0"/>
          <a:pathLst>
            <a:path>
              <a:moveTo>
                <a:pt x="1439901" y="0"/>
              </a:moveTo>
              <a:lnTo>
                <a:pt x="1439901" y="124950"/>
              </a:lnTo>
              <a:lnTo>
                <a:pt x="0" y="124950"/>
              </a:lnTo>
              <a:lnTo>
                <a:pt x="0" y="2499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034CB-6977-419B-982B-DBA680E19485}">
      <dsp:nvSpPr>
        <dsp:cNvPr id="0" name=""/>
        <dsp:cNvSpPr/>
      </dsp:nvSpPr>
      <dsp:spPr>
        <a:xfrm>
          <a:off x="1440174" y="590530"/>
          <a:ext cx="1190001" cy="595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ÚBK</a:t>
          </a:r>
        </a:p>
      </dsp:txBody>
      <dsp:txXfrm>
        <a:off x="1440174" y="590530"/>
        <a:ext cx="1190001" cy="595000"/>
      </dsp:txXfrm>
    </dsp:sp>
    <dsp:sp modelId="{6F46BA18-FD4E-49BA-B47B-D3C889A58621}">
      <dsp:nvSpPr>
        <dsp:cNvPr id="0" name=""/>
        <dsp:cNvSpPr/>
      </dsp:nvSpPr>
      <dsp:spPr>
        <a:xfrm>
          <a:off x="273" y="1435431"/>
          <a:ext cx="1190001" cy="595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Knih.</a:t>
          </a:r>
        </a:p>
      </dsp:txBody>
      <dsp:txXfrm>
        <a:off x="273" y="1435431"/>
        <a:ext cx="1190001" cy="595000"/>
      </dsp:txXfrm>
    </dsp:sp>
    <dsp:sp modelId="{619E536E-E613-4FA2-8BB3-87DD98A51C39}">
      <dsp:nvSpPr>
        <dsp:cNvPr id="0" name=""/>
        <dsp:cNvSpPr/>
      </dsp:nvSpPr>
      <dsp:spPr>
        <a:xfrm>
          <a:off x="1440174" y="1435431"/>
          <a:ext cx="1190001" cy="595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Lit.</a:t>
          </a:r>
        </a:p>
      </dsp:txBody>
      <dsp:txXfrm>
        <a:off x="1440174" y="1435431"/>
        <a:ext cx="1190001" cy="595000"/>
      </dsp:txXfrm>
    </dsp:sp>
    <dsp:sp modelId="{BC117A39-DC53-46DD-9346-71E2D797162D}">
      <dsp:nvSpPr>
        <dsp:cNvPr id="0" name=""/>
        <dsp:cNvSpPr/>
      </dsp:nvSpPr>
      <dsp:spPr>
        <a:xfrm>
          <a:off x="2880075" y="1435431"/>
          <a:ext cx="1190001" cy="595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Lin.</a:t>
          </a:r>
        </a:p>
      </dsp:txBody>
      <dsp:txXfrm>
        <a:off x="2880075" y="1435431"/>
        <a:ext cx="1190001" cy="59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C8140-9612-4E73-BE3C-B50C9065BF70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CBA1D-4AA6-4067-A342-652C57665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16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59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7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278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E69A-4FA9-42CD-A0CB-F58C095483B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49709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581BF-0047-4DE6-A865-8348BF53660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55367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0C6F5-B31D-4BA4-AE0A-57430D44288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7998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09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51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0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83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0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94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01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00CE-5BB9-496F-A97A-2DB6A8E0805B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95669-AA65-4E94-B7E7-C53B88607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64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27.2.2015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3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Datové modely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dirty="0"/>
              <a:t>Způsob uložení dat v databázi</a:t>
            </a:r>
          </a:p>
          <a:p>
            <a:pPr marL="365760" indent="-283464">
              <a:buFont typeface="Wingdings 2"/>
              <a:buChar char=""/>
              <a:defRPr/>
            </a:pPr>
            <a:endParaRPr lang="cs-CZ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Hierarchický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Síťový 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Relační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O</a:t>
            </a:r>
            <a:r>
              <a:rPr lang="cs-CZ" dirty="0" smtClean="0"/>
              <a:t>bjektový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Hierarchický DM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68413"/>
            <a:ext cx="5410200" cy="4862512"/>
          </a:xfrm>
        </p:spPr>
        <p:txBody>
          <a:bodyPr/>
          <a:lstStyle/>
          <a:p>
            <a:pPr marL="80963" indent="0">
              <a:buNone/>
            </a:pPr>
            <a:r>
              <a:rPr lang="cs-CZ" sz="2600" dirty="0">
                <a:latin typeface="+mj-lt"/>
              </a:rPr>
              <a:t>Záznamy jsou organizovány ve stromové struktuře</a:t>
            </a:r>
          </a:p>
          <a:p>
            <a:pPr marL="80963" indent="0">
              <a:buNone/>
            </a:pPr>
            <a:r>
              <a:rPr lang="cs-CZ" sz="2600" dirty="0">
                <a:latin typeface="+mj-lt"/>
              </a:rPr>
              <a:t>VÝHODY:</a:t>
            </a:r>
          </a:p>
          <a:p>
            <a:pPr lvl="1" eaLnBrk="1" hangingPunct="1"/>
            <a:r>
              <a:rPr lang="cs-CZ" sz="2200" dirty="0">
                <a:latin typeface="+mj-lt"/>
              </a:rPr>
              <a:t>Řeší snadno a rychle vztahy 1:N</a:t>
            </a:r>
          </a:p>
          <a:p>
            <a:pPr lvl="1" eaLnBrk="1" hangingPunct="1"/>
            <a:r>
              <a:rPr lang="cs-CZ" sz="2200" dirty="0">
                <a:latin typeface="+mj-lt"/>
              </a:rPr>
              <a:t>Nezáleží na fyzické struktuře dat</a:t>
            </a:r>
          </a:p>
          <a:p>
            <a:pPr marL="80963" indent="0">
              <a:buNone/>
            </a:pPr>
            <a:r>
              <a:rPr lang="cs-CZ" sz="2600" dirty="0">
                <a:latin typeface="+mj-lt"/>
              </a:rPr>
              <a:t>NEVÝHODY:</a:t>
            </a:r>
          </a:p>
          <a:p>
            <a:pPr lvl="1" eaLnBrk="1" hangingPunct="1"/>
            <a:r>
              <a:rPr lang="cs-CZ" sz="2200" dirty="0">
                <a:latin typeface="+mj-lt"/>
              </a:rPr>
              <a:t>Problémy při řešení vztahů M:N</a:t>
            </a:r>
          </a:p>
          <a:p>
            <a:pPr lvl="1" eaLnBrk="1" hangingPunct="1"/>
            <a:r>
              <a:rPr lang="cs-CZ" sz="2200" dirty="0">
                <a:latin typeface="+mj-lt"/>
              </a:rPr>
              <a:t>Problémy při změně struktury dat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4285222"/>
              </p:ext>
            </p:extLst>
          </p:nvPr>
        </p:nvGraphicFramePr>
        <p:xfrm>
          <a:off x="6603856" y="1788391"/>
          <a:ext cx="4070350" cy="2620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80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Síťový DM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599" y="1600201"/>
            <a:ext cx="5453681" cy="4530725"/>
          </a:xfrm>
        </p:spPr>
        <p:txBody>
          <a:bodyPr/>
          <a:lstStyle/>
          <a:p>
            <a:pPr marL="80963" indent="0">
              <a:buNone/>
            </a:pPr>
            <a:r>
              <a:rPr lang="cs-CZ" sz="2600" dirty="0"/>
              <a:t>Data jsou reprezentována kolekcemi záznamů a vztahů mezi nimi.</a:t>
            </a:r>
          </a:p>
          <a:p>
            <a:pPr marL="80963" indent="0">
              <a:buNone/>
            </a:pPr>
            <a:r>
              <a:rPr lang="cs-CZ" sz="2600" dirty="0"/>
              <a:t>VÝHODY: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Řeší snadno a rychle vztahy 1:N i M:N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Nezáleží na fyzické struktuře dat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Rychlé vyhledávání</a:t>
            </a:r>
          </a:p>
          <a:p>
            <a:pPr marL="80963" indent="0">
              <a:buNone/>
            </a:pPr>
            <a:r>
              <a:rPr lang="cs-CZ" sz="2600" dirty="0"/>
              <a:t>NEVÝHODY: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Problémy při změně struktury dat</a:t>
            </a:r>
          </a:p>
        </p:txBody>
      </p:sp>
      <p:grpSp>
        <p:nvGrpSpPr>
          <p:cNvPr id="32772" name="Group 51"/>
          <p:cNvGrpSpPr>
            <a:grpSpLocks/>
          </p:cNvGrpSpPr>
          <p:nvPr/>
        </p:nvGrpSpPr>
        <p:grpSpPr bwMode="auto">
          <a:xfrm>
            <a:off x="6377567" y="1997221"/>
            <a:ext cx="4465637" cy="2376487"/>
            <a:chOff x="3016" y="1389"/>
            <a:chExt cx="2586" cy="1089"/>
          </a:xfrm>
        </p:grpSpPr>
        <p:sp>
          <p:nvSpPr>
            <p:cNvPr id="32773" name="Rectangle 37"/>
            <p:cNvSpPr>
              <a:spLocks noChangeArrowheads="1"/>
            </p:cNvSpPr>
            <p:nvPr/>
          </p:nvSpPr>
          <p:spPr bwMode="auto">
            <a:xfrm>
              <a:off x="3198" y="1389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4" name="Rectangle 39"/>
            <p:cNvSpPr>
              <a:spLocks noChangeArrowheads="1"/>
            </p:cNvSpPr>
            <p:nvPr/>
          </p:nvSpPr>
          <p:spPr bwMode="auto">
            <a:xfrm>
              <a:off x="4014" y="1389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5" name="Rectangle 40"/>
            <p:cNvSpPr>
              <a:spLocks noChangeArrowheads="1"/>
            </p:cNvSpPr>
            <p:nvPr/>
          </p:nvSpPr>
          <p:spPr bwMode="auto">
            <a:xfrm>
              <a:off x="4830" y="1389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6" name="Rectangle 41"/>
            <p:cNvSpPr>
              <a:spLocks noChangeArrowheads="1"/>
            </p:cNvSpPr>
            <p:nvPr/>
          </p:nvSpPr>
          <p:spPr bwMode="auto">
            <a:xfrm>
              <a:off x="3016" y="2205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7" name="Rectangle 42"/>
            <p:cNvSpPr>
              <a:spLocks noChangeArrowheads="1"/>
            </p:cNvSpPr>
            <p:nvPr/>
          </p:nvSpPr>
          <p:spPr bwMode="auto">
            <a:xfrm>
              <a:off x="3696" y="2205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8" name="Rectangle 43"/>
            <p:cNvSpPr>
              <a:spLocks noChangeArrowheads="1"/>
            </p:cNvSpPr>
            <p:nvPr/>
          </p:nvSpPr>
          <p:spPr bwMode="auto">
            <a:xfrm>
              <a:off x="4377" y="2205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779" name="Rectangle 44"/>
            <p:cNvSpPr>
              <a:spLocks noChangeArrowheads="1"/>
            </p:cNvSpPr>
            <p:nvPr/>
          </p:nvSpPr>
          <p:spPr bwMode="auto">
            <a:xfrm>
              <a:off x="5057" y="2205"/>
              <a:ext cx="545" cy="27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32780" name="AutoShape 45"/>
            <p:cNvCxnSpPr>
              <a:cxnSpLocks noChangeShapeType="1"/>
              <a:stCxn id="32773" idx="2"/>
              <a:endCxn id="32778" idx="0"/>
            </p:cNvCxnSpPr>
            <p:nvPr/>
          </p:nvCxnSpPr>
          <p:spPr bwMode="auto">
            <a:xfrm>
              <a:off x="3471" y="1662"/>
              <a:ext cx="1179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1" name="AutoShape 46"/>
            <p:cNvCxnSpPr>
              <a:cxnSpLocks noChangeShapeType="1"/>
              <a:stCxn id="32773" idx="2"/>
              <a:endCxn id="32776" idx="0"/>
            </p:cNvCxnSpPr>
            <p:nvPr/>
          </p:nvCxnSpPr>
          <p:spPr bwMode="auto">
            <a:xfrm flipH="1">
              <a:off x="3289" y="1662"/>
              <a:ext cx="182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2" name="AutoShape 47"/>
            <p:cNvCxnSpPr>
              <a:cxnSpLocks noChangeShapeType="1"/>
              <a:stCxn id="32774" idx="2"/>
              <a:endCxn id="32777" idx="0"/>
            </p:cNvCxnSpPr>
            <p:nvPr/>
          </p:nvCxnSpPr>
          <p:spPr bwMode="auto">
            <a:xfrm flipH="1">
              <a:off x="3969" y="1662"/>
              <a:ext cx="318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3" name="AutoShape 48"/>
            <p:cNvCxnSpPr>
              <a:cxnSpLocks noChangeShapeType="1"/>
              <a:stCxn id="32774" idx="2"/>
              <a:endCxn id="32778" idx="0"/>
            </p:cNvCxnSpPr>
            <p:nvPr/>
          </p:nvCxnSpPr>
          <p:spPr bwMode="auto">
            <a:xfrm>
              <a:off x="4287" y="1662"/>
              <a:ext cx="363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4" name="AutoShape 49"/>
            <p:cNvCxnSpPr>
              <a:cxnSpLocks noChangeShapeType="1"/>
              <a:stCxn id="32775" idx="2"/>
              <a:endCxn id="32778" idx="0"/>
            </p:cNvCxnSpPr>
            <p:nvPr/>
          </p:nvCxnSpPr>
          <p:spPr bwMode="auto">
            <a:xfrm flipH="1">
              <a:off x="4650" y="1662"/>
              <a:ext cx="453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785" name="AutoShape 50"/>
            <p:cNvCxnSpPr>
              <a:cxnSpLocks noChangeShapeType="1"/>
              <a:stCxn id="32775" idx="2"/>
              <a:endCxn id="32779" idx="0"/>
            </p:cNvCxnSpPr>
            <p:nvPr/>
          </p:nvCxnSpPr>
          <p:spPr bwMode="auto">
            <a:xfrm>
              <a:off x="5103" y="1662"/>
              <a:ext cx="227" cy="5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757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Relační DM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RDBS </a:t>
            </a:r>
            <a:r>
              <a:rPr lang="cs-CZ" sz="2400" dirty="0" smtClean="0"/>
              <a:t>– relační databázový systém</a:t>
            </a:r>
          </a:p>
          <a:p>
            <a:pPr lvl="1" eaLnBrk="1" hangingPunct="1"/>
            <a:r>
              <a:rPr lang="cs-CZ" sz="2000" dirty="0" smtClean="0"/>
              <a:t>Informace uchovávány v jednom typu objektu jsou uchovávány v tabulkách s určitou strukturou</a:t>
            </a:r>
          </a:p>
          <a:p>
            <a:pPr lvl="1" eaLnBrk="1" hangingPunct="1"/>
            <a:r>
              <a:rPr lang="cs-CZ" sz="2000" dirty="0" smtClean="0"/>
              <a:t>Tabulky jsou navzájem provázány relacemi</a:t>
            </a:r>
          </a:p>
          <a:p>
            <a:pPr lvl="1" eaLnBrk="1" hangingPunct="1"/>
            <a:r>
              <a:rPr lang="cs-CZ" sz="2000" dirty="0" smtClean="0"/>
              <a:t>Relace usnadňují vyhledávání různých informací uložených v těchto tabulkách</a:t>
            </a:r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V SOUČASNOSTI NEJPOUŽÍVANĚJŠÍ MODEL</a:t>
            </a:r>
          </a:p>
        </p:txBody>
      </p:sp>
    </p:spTree>
    <p:extLst>
      <p:ext uri="{BB962C8B-B14F-4D97-AF65-F5344CB8AC3E}">
        <p14:creationId xmlns:p14="http://schemas.microsoft.com/office/powerpoint/2010/main" val="231252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Schéma entitně-relačního modelu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569755"/>
            <a:ext cx="8368195" cy="393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39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Relační DM</a:t>
            </a:r>
          </a:p>
        </p:txBody>
      </p:sp>
      <p:graphicFrame>
        <p:nvGraphicFramePr>
          <p:cNvPr id="15635" name="Group 27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93098144"/>
              </p:ext>
            </p:extLst>
          </p:nvPr>
        </p:nvGraphicFramePr>
        <p:xfrm>
          <a:off x="2197823" y="1209386"/>
          <a:ext cx="3106737" cy="2513122"/>
        </p:xfrm>
        <a:graphic>
          <a:graphicData uri="http://schemas.openxmlformats.org/drawingml/2006/table">
            <a:tbl>
              <a:tblPr/>
              <a:tblGrid>
                <a:gridCol w="1555750"/>
                <a:gridCol w="1550987"/>
              </a:tblGrid>
              <a:tr h="318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 objednávky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10458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634" name="Group 27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27872633"/>
              </p:ext>
            </p:extLst>
          </p:nvPr>
        </p:nvGraphicFramePr>
        <p:xfrm>
          <a:off x="6624639" y="1136334"/>
          <a:ext cx="4038600" cy="1343025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396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zaměstnance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Jména zaměstnanců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Zaměstnán od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Novák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Emil Král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15.2.2001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Václav Nový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24.8.2002</a:t>
                      </a:r>
                      <a:endParaRPr kumimoji="0" 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636" name="Group 276"/>
          <p:cNvGraphicFramePr>
            <a:graphicFrameLocks noGrp="1"/>
          </p:cNvGraphicFramePr>
          <p:nvPr>
            <p:ph sz="quarter" idx="3"/>
          </p:nvPr>
        </p:nvGraphicFramePr>
        <p:xfrm>
          <a:off x="6240463" y="2924175"/>
          <a:ext cx="4038600" cy="2195542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výrobku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výrobku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Fausto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Funghi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Carpaccio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Hawai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Rustica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Trapolla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Beluco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Caesar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633" name="Group 273"/>
          <p:cNvGraphicFramePr>
            <a:graphicFrameLocks noGrp="1"/>
          </p:cNvGraphicFramePr>
          <p:nvPr>
            <p:ph sz="quarter" idx="4"/>
          </p:nvPr>
        </p:nvGraphicFramePr>
        <p:xfrm>
          <a:off x="1992314" y="4437063"/>
          <a:ext cx="3811587" cy="1431926"/>
        </p:xfrm>
        <a:graphic>
          <a:graphicData uri="http://schemas.openxmlformats.org/drawingml/2006/table">
            <a:tbl>
              <a:tblPr/>
              <a:tblGrid>
                <a:gridCol w="1270000"/>
                <a:gridCol w="1271587"/>
                <a:gridCol w="12700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 objednávky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Datum objednávky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zaměstnance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10458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944" name="AutoShape 278"/>
          <p:cNvCxnSpPr>
            <a:cxnSpLocks noChangeShapeType="1"/>
          </p:cNvCxnSpPr>
          <p:nvPr/>
        </p:nvCxnSpPr>
        <p:spPr bwMode="auto">
          <a:xfrm flipH="1">
            <a:off x="2627314" y="1196975"/>
            <a:ext cx="358775" cy="3525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945" name="AutoShape 279"/>
          <p:cNvCxnSpPr>
            <a:cxnSpLocks noChangeShapeType="1"/>
          </p:cNvCxnSpPr>
          <p:nvPr/>
        </p:nvCxnSpPr>
        <p:spPr bwMode="auto">
          <a:xfrm>
            <a:off x="4540251" y="1196975"/>
            <a:ext cx="2373313" cy="172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946" name="AutoShape 280"/>
          <p:cNvCxnSpPr>
            <a:cxnSpLocks noChangeShapeType="1"/>
          </p:cNvCxnSpPr>
          <p:nvPr/>
        </p:nvCxnSpPr>
        <p:spPr bwMode="auto">
          <a:xfrm>
            <a:off x="7450372" y="1196975"/>
            <a:ext cx="2155592" cy="172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1234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Rela</a:t>
            </a:r>
            <a:r>
              <a:rPr lang="cs-CZ">
                <a:solidFill>
                  <a:schemeClr val="tx2">
                    <a:satMod val="130000"/>
                  </a:schemeClr>
                </a:solidFill>
              </a:rPr>
              <a:t>ční tabulka</a:t>
            </a:r>
          </a:p>
        </p:txBody>
      </p:sp>
      <p:graphicFrame>
        <p:nvGraphicFramePr>
          <p:cNvPr id="16432" name="Group 4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93663877"/>
              </p:ext>
            </p:extLst>
          </p:nvPr>
        </p:nvGraphicFramePr>
        <p:xfrm>
          <a:off x="4161705" y="2443162"/>
          <a:ext cx="6275387" cy="3413127"/>
        </p:xfrm>
        <a:graphic>
          <a:graphicData uri="http://schemas.openxmlformats.org/drawingml/2006/table">
            <a:tbl>
              <a:tblPr/>
              <a:tblGrid>
                <a:gridCol w="2092325"/>
                <a:gridCol w="2090737"/>
                <a:gridCol w="2092325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výrobku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výrobku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Fausto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Funghi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Carpaccio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Hawai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Rustica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Trapolla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Beluco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Caesar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5885" name="AutoShape 49"/>
          <p:cNvCxnSpPr>
            <a:cxnSpLocks noChangeShapeType="1"/>
          </p:cNvCxnSpPr>
          <p:nvPr/>
        </p:nvCxnSpPr>
        <p:spPr bwMode="auto">
          <a:xfrm flipV="1">
            <a:off x="3143250" y="3860801"/>
            <a:ext cx="93503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86" name="AutoShape 50"/>
          <p:cNvCxnSpPr>
            <a:cxnSpLocks noChangeShapeType="1"/>
          </p:cNvCxnSpPr>
          <p:nvPr/>
        </p:nvCxnSpPr>
        <p:spPr bwMode="auto">
          <a:xfrm>
            <a:off x="3143250" y="4365625"/>
            <a:ext cx="935038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87" name="AutoShape 51"/>
          <p:cNvCxnSpPr>
            <a:cxnSpLocks noChangeShapeType="1"/>
          </p:cNvCxnSpPr>
          <p:nvPr/>
        </p:nvCxnSpPr>
        <p:spPr bwMode="auto">
          <a:xfrm>
            <a:off x="3143250" y="4365626"/>
            <a:ext cx="935038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88" name="AutoShape 52"/>
          <p:cNvCxnSpPr>
            <a:cxnSpLocks noChangeShapeType="1"/>
          </p:cNvCxnSpPr>
          <p:nvPr/>
        </p:nvCxnSpPr>
        <p:spPr bwMode="auto">
          <a:xfrm flipV="1">
            <a:off x="3143250" y="4221163"/>
            <a:ext cx="935038" cy="144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89" name="AutoShape 53"/>
          <p:cNvCxnSpPr>
            <a:cxnSpLocks noChangeShapeType="1"/>
          </p:cNvCxnSpPr>
          <p:nvPr/>
        </p:nvCxnSpPr>
        <p:spPr bwMode="auto">
          <a:xfrm flipH="1">
            <a:off x="5159376" y="1557338"/>
            <a:ext cx="2016125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90" name="AutoShape 54"/>
          <p:cNvCxnSpPr>
            <a:cxnSpLocks noChangeShapeType="1"/>
          </p:cNvCxnSpPr>
          <p:nvPr/>
        </p:nvCxnSpPr>
        <p:spPr bwMode="auto">
          <a:xfrm>
            <a:off x="7175500" y="1557338"/>
            <a:ext cx="21605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91" name="AutoShape 55"/>
          <p:cNvCxnSpPr>
            <a:cxnSpLocks noChangeShapeType="1"/>
          </p:cNvCxnSpPr>
          <p:nvPr/>
        </p:nvCxnSpPr>
        <p:spPr bwMode="auto">
          <a:xfrm>
            <a:off x="7175500" y="1557338"/>
            <a:ext cx="0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92" name="Text Box 56"/>
          <p:cNvSpPr txBox="1">
            <a:spLocks noChangeArrowheads="1"/>
          </p:cNvSpPr>
          <p:nvPr/>
        </p:nvSpPr>
        <p:spPr bwMode="auto">
          <a:xfrm>
            <a:off x="6672263" y="11255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atributy</a:t>
            </a:r>
          </a:p>
        </p:txBody>
      </p:sp>
      <p:sp>
        <p:nvSpPr>
          <p:cNvPr id="35893" name="Text Box 57"/>
          <p:cNvSpPr txBox="1">
            <a:spLocks noChangeArrowheads="1"/>
          </p:cNvSpPr>
          <p:nvPr/>
        </p:nvSpPr>
        <p:spPr bwMode="auto">
          <a:xfrm>
            <a:off x="1992313" y="4149726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záznamy</a:t>
            </a:r>
          </a:p>
        </p:txBody>
      </p:sp>
    </p:spTree>
    <p:extLst>
      <p:ext uri="{BB962C8B-B14F-4D97-AF65-F5344CB8AC3E}">
        <p14:creationId xmlns:p14="http://schemas.microsoft.com/office/powerpoint/2010/main" val="15322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Objektový DM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84564" y="1600202"/>
            <a:ext cx="9026237" cy="3896590"/>
          </a:xfrm>
        </p:spPr>
        <p:txBody>
          <a:bodyPr>
            <a:normAutofit fontScale="92500" lnSpcReduction="1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Vychází z principů objektově orientovaného přístupu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Objekt – datová struktura definovaná jako třída s určitými vlastnostmi a metodami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Komunikace mezi objekty probíhá pomocí zpráv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Výhody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cs-CZ" dirty="0"/>
              <a:t>Nejen statické, ale i dynamické chování objektů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cs-CZ" dirty="0"/>
              <a:t>Možné vytváření složitějších objektů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cs-CZ" dirty="0"/>
              <a:t>Snadnější zadávání dotazů</a:t>
            </a:r>
          </a:p>
        </p:txBody>
      </p:sp>
    </p:spTree>
    <p:extLst>
      <p:ext uri="{BB962C8B-B14F-4D97-AF65-F5344CB8AC3E}">
        <p14:creationId xmlns:p14="http://schemas.microsoft.com/office/powerpoint/2010/main" val="376830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Konceptuální model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557339"/>
            <a:ext cx="9383714" cy="4573587"/>
          </a:xfrm>
        </p:spPr>
        <p:txBody>
          <a:bodyPr/>
          <a:lstStyle/>
          <a:p>
            <a:pPr eaLnBrk="1" hangingPunct="1"/>
            <a:r>
              <a:rPr lang="cs-CZ" sz="2600" dirty="0"/>
              <a:t>Slouží k popisu dat v databázi nezávisle na jejich fyzickém uložení</a:t>
            </a:r>
          </a:p>
          <a:p>
            <a:pPr eaLnBrk="1" hangingPunct="1"/>
            <a:r>
              <a:rPr lang="cs-CZ" sz="2600" dirty="0"/>
              <a:t>Umožňuje zobrazit a popsat objekty v databázi a vztahy mezi nimi z hlediska jejich významu a chování</a:t>
            </a:r>
          </a:p>
          <a:p>
            <a:pPr eaLnBrk="1" hangingPunct="1"/>
            <a:r>
              <a:rPr lang="cs-CZ" sz="2600" dirty="0"/>
              <a:t>Výsledkem je implementačně nezávislé schéma obecně aplikovatelné v jakémkoli prostředí</a:t>
            </a:r>
          </a:p>
          <a:p>
            <a:pPr eaLnBrk="1" hangingPunct="1"/>
            <a:r>
              <a:rPr lang="cs-CZ" sz="2600" dirty="0"/>
              <a:t>Znázorňuje se v podobě </a:t>
            </a:r>
            <a:r>
              <a:rPr lang="cs-CZ" sz="2600" dirty="0">
                <a:solidFill>
                  <a:srgbClr val="FF0000"/>
                </a:solidFill>
              </a:rPr>
              <a:t>ER diagramu</a:t>
            </a:r>
            <a:r>
              <a:rPr lang="cs-CZ" sz="2600" dirty="0"/>
              <a:t>, který definuje </a:t>
            </a:r>
            <a:r>
              <a:rPr lang="cs-CZ" sz="2600" u="sng" dirty="0"/>
              <a:t>entity</a:t>
            </a:r>
            <a:r>
              <a:rPr lang="cs-CZ" sz="2600" dirty="0"/>
              <a:t> (třídy prvků), jejich </a:t>
            </a:r>
            <a:r>
              <a:rPr lang="cs-CZ" sz="2600" u="sng" dirty="0"/>
              <a:t>atributy</a:t>
            </a:r>
            <a:r>
              <a:rPr lang="cs-CZ" sz="2600" dirty="0"/>
              <a:t> a </a:t>
            </a:r>
            <a:r>
              <a:rPr lang="cs-CZ" sz="2600" u="sng" dirty="0"/>
              <a:t>relace</a:t>
            </a:r>
            <a:r>
              <a:rPr lang="cs-CZ" sz="2600" dirty="0"/>
              <a:t> (vztahy) mezi nimi</a:t>
            </a:r>
          </a:p>
        </p:txBody>
      </p:sp>
    </p:spTree>
    <p:extLst>
      <p:ext uri="{BB962C8B-B14F-4D97-AF65-F5344CB8AC3E}">
        <p14:creationId xmlns:p14="http://schemas.microsoft.com/office/powerpoint/2010/main" val="297727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v ER-modelu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76950"/>
            <a:ext cx="6057421" cy="388077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ENTITNÍ TYP (v diagramu 	   </a:t>
            </a:r>
            <a:r>
              <a:rPr lang="cs-CZ" dirty="0" smtClean="0"/>
              <a:t>  ) </a:t>
            </a:r>
            <a:r>
              <a:rPr lang="cs-CZ" dirty="0"/>
              <a:t>reprezentuje třídu entit (např. Zaměstnanec). </a:t>
            </a:r>
          </a:p>
          <a:p>
            <a:r>
              <a:rPr lang="cs-CZ" dirty="0"/>
              <a:t>Každý ENTITNÍ TYP má nějaké atributy (např. Jméno), z nichž některé mohou být identifikátory (jednoznačně určují instanci entity). </a:t>
            </a:r>
          </a:p>
          <a:p>
            <a:r>
              <a:rPr lang="cs-CZ" dirty="0"/>
              <a:t>Pokud ET nemá žádné identifikátory explicitně označené, jsou jimi všechny atributy dohromady (tzv. složený indikátor). Identifikátory mohou být více atributové.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29124" y="1600200"/>
            <a:ext cx="394855" cy="166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700" y="1852653"/>
            <a:ext cx="5179166" cy="265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2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Základní pojmy DTB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ENTITA - OBJEKT</a:t>
            </a:r>
          </a:p>
          <a:p>
            <a:pPr marL="82296" indent="0">
              <a:buNone/>
              <a:defRPr/>
            </a:pPr>
            <a:r>
              <a:rPr lang="cs-CZ" dirty="0" smtClean="0"/>
              <a:t>celá </a:t>
            </a:r>
            <a:r>
              <a:rPr lang="cs-CZ" dirty="0"/>
              <a:t>posloupnost položek popisuje objekt. Taková </a:t>
            </a:r>
            <a:r>
              <a:rPr lang="cs-CZ" dirty="0" smtClean="0"/>
              <a:t>struktura položek</a:t>
            </a:r>
            <a:r>
              <a:rPr lang="cs-CZ" dirty="0"/>
              <a:t>, která má ucelený význam (zachycuje všechny </a:t>
            </a:r>
            <a:r>
              <a:rPr lang="cs-CZ" dirty="0" smtClean="0"/>
              <a:t>potřebné </a:t>
            </a:r>
            <a:r>
              <a:rPr lang="pt-BR" dirty="0" smtClean="0"/>
              <a:t>údaje </a:t>
            </a:r>
            <a:r>
              <a:rPr lang="pt-BR" dirty="0"/>
              <a:t>o sledovaném objektu) se nazývá </a:t>
            </a:r>
            <a:r>
              <a:rPr lang="pt-BR" b="1" dirty="0"/>
              <a:t>záznamem </a:t>
            </a:r>
            <a:r>
              <a:rPr lang="pt-BR" dirty="0"/>
              <a:t>(</a:t>
            </a:r>
            <a:r>
              <a:rPr lang="pt-BR" dirty="0" smtClean="0"/>
              <a:t>v</a:t>
            </a:r>
            <a:r>
              <a:rPr lang="cs-CZ" dirty="0" smtClean="0"/>
              <a:t>ě</a:t>
            </a:r>
            <a:r>
              <a:rPr lang="pt-BR" dirty="0" smtClean="0"/>
              <a:t>tou,</a:t>
            </a:r>
            <a:r>
              <a:rPr lang="cs-CZ" dirty="0" smtClean="0"/>
              <a:t> </a:t>
            </a:r>
            <a:r>
              <a:rPr lang="pl-PL" dirty="0" smtClean="0"/>
              <a:t>recordem</a:t>
            </a:r>
            <a:r>
              <a:rPr lang="pl-PL" dirty="0"/>
              <a:t>). Je to obvykle skupinová položka</a:t>
            </a:r>
            <a:r>
              <a:rPr lang="pl-PL" dirty="0" smtClean="0"/>
              <a:t>.</a:t>
            </a:r>
          </a:p>
          <a:p>
            <a:pPr marL="82296" indent="0">
              <a:buNone/>
              <a:defRPr/>
            </a:pPr>
            <a:endParaRPr lang="pl-PL" dirty="0"/>
          </a:p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MNOŽINA ENTIT – MNOŽINA OBJEKTŮ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– DATOVÝ SOUBOR – OBSAH TABULKY</a:t>
            </a:r>
          </a:p>
          <a:p>
            <a:pPr marL="82296" indent="0">
              <a:buNone/>
              <a:defRPr/>
            </a:pPr>
            <a:r>
              <a:rPr lang="cs-CZ" dirty="0" smtClean="0"/>
              <a:t>množinu </a:t>
            </a:r>
            <a:r>
              <a:rPr lang="cs-CZ" dirty="0"/>
              <a:t>záznamu stejného typu, zaznamenávající </a:t>
            </a:r>
            <a:r>
              <a:rPr lang="cs-CZ" dirty="0" smtClean="0"/>
              <a:t>ucelenou </a:t>
            </a:r>
            <a:r>
              <a:rPr lang="pl-PL" dirty="0" smtClean="0"/>
              <a:t>informaci </a:t>
            </a:r>
            <a:r>
              <a:rPr lang="pl-PL" dirty="0"/>
              <a:t>o </a:t>
            </a:r>
            <a:r>
              <a:rPr lang="pl-PL" dirty="0" smtClean="0"/>
              <a:t>množině </a:t>
            </a:r>
            <a:r>
              <a:rPr lang="pl-PL" dirty="0"/>
              <a:t>sledovaných </a:t>
            </a:r>
            <a:r>
              <a:rPr lang="pl-PL" dirty="0" smtClean="0"/>
              <a:t>objektů </a:t>
            </a:r>
            <a:r>
              <a:rPr lang="pl-PL" dirty="0"/>
              <a:t>a uloženou </a:t>
            </a:r>
            <a:r>
              <a:rPr lang="pl-PL" dirty="0" smtClean="0"/>
              <a:t>na </a:t>
            </a:r>
            <a:r>
              <a:rPr lang="cs-CZ" dirty="0" smtClean="0"/>
              <a:t>paměťovém </a:t>
            </a:r>
            <a:r>
              <a:rPr lang="cs-CZ" dirty="0"/>
              <a:t>médiu, nazýváme </a:t>
            </a:r>
            <a:r>
              <a:rPr lang="cs-CZ" b="1" dirty="0"/>
              <a:t>datovým souborem</a:t>
            </a:r>
            <a:r>
              <a:rPr lang="cs-CZ" dirty="0"/>
              <a:t>. </a:t>
            </a:r>
            <a:r>
              <a:rPr lang="cs-CZ" dirty="0" smtClean="0"/>
              <a:t>Množiny </a:t>
            </a:r>
            <a:r>
              <a:rPr lang="nn-NO" dirty="0" smtClean="0"/>
              <a:t>záznam</a:t>
            </a:r>
            <a:r>
              <a:rPr lang="cs-CZ" dirty="0" smtClean="0"/>
              <a:t>ů</a:t>
            </a:r>
            <a:r>
              <a:rPr lang="nn-NO" dirty="0" smtClean="0"/>
              <a:t> </a:t>
            </a:r>
            <a:r>
              <a:rPr lang="nn-NO" dirty="0"/>
              <a:t>si </a:t>
            </a:r>
            <a:r>
              <a:rPr lang="nn-NO" dirty="0" smtClean="0"/>
              <a:t>m</a:t>
            </a:r>
            <a:r>
              <a:rPr lang="cs-CZ" dirty="0" smtClean="0"/>
              <a:t>ů</a:t>
            </a:r>
            <a:r>
              <a:rPr lang="nn-NO" dirty="0" smtClean="0"/>
              <a:t>žeme </a:t>
            </a:r>
            <a:r>
              <a:rPr lang="nn-NO" dirty="0"/>
              <a:t>snadno </a:t>
            </a:r>
            <a:r>
              <a:rPr lang="nn-NO" dirty="0" smtClean="0"/>
              <a:t>p</a:t>
            </a:r>
            <a:r>
              <a:rPr lang="cs-CZ" dirty="0" smtClean="0"/>
              <a:t>ř</a:t>
            </a:r>
            <a:r>
              <a:rPr lang="nn-NO" dirty="0" smtClean="0"/>
              <a:t>edstavit </a:t>
            </a:r>
            <a:r>
              <a:rPr lang="nn-NO" dirty="0"/>
              <a:t>ve tvaru </a:t>
            </a:r>
            <a:r>
              <a:rPr lang="nn-NO" b="1" dirty="0"/>
              <a:t>tabulky</a:t>
            </a:r>
            <a:r>
              <a:rPr lang="nn-NO" dirty="0"/>
              <a:t>, </a:t>
            </a:r>
            <a:r>
              <a:rPr lang="nn-NO" dirty="0" smtClean="0"/>
              <a:t>kde</a:t>
            </a:r>
            <a:r>
              <a:rPr lang="cs-CZ" dirty="0" smtClean="0"/>
              <a:t> každý </a:t>
            </a:r>
            <a:r>
              <a:rPr lang="cs-CZ" dirty="0"/>
              <a:t>objekt je popsán jedním ř</a:t>
            </a:r>
            <a:r>
              <a:rPr lang="cs-CZ" dirty="0" smtClean="0"/>
              <a:t>ádkem </a:t>
            </a:r>
            <a:r>
              <a:rPr lang="cs-CZ" dirty="0"/>
              <a:t>a každý atribut objektu </a:t>
            </a:r>
            <a:r>
              <a:rPr lang="cs-CZ" dirty="0" smtClean="0"/>
              <a:t>je v </a:t>
            </a:r>
            <a:r>
              <a:rPr lang="cs-CZ" dirty="0"/>
              <a:t>jednom sloupci</a:t>
            </a:r>
            <a:r>
              <a:rPr lang="cs-CZ" dirty="0" smtClean="0"/>
              <a:t>.</a:t>
            </a:r>
          </a:p>
          <a:p>
            <a:pPr marL="82296" indent="0">
              <a:buNone/>
              <a:defRPr/>
            </a:pPr>
            <a:endParaRPr lang="cs-CZ" dirty="0"/>
          </a:p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DATABÁZE</a:t>
            </a:r>
          </a:p>
          <a:p>
            <a:pPr marL="82296" indent="0">
              <a:buNone/>
              <a:defRPr/>
            </a:pPr>
            <a:r>
              <a:rPr lang="cs-CZ" dirty="0" smtClean="0"/>
              <a:t> </a:t>
            </a:r>
            <a:r>
              <a:rPr lang="cs-CZ" dirty="0"/>
              <a:t>Množinu datových souboru, uchovávajících data o </a:t>
            </a:r>
            <a:r>
              <a:rPr lang="cs-CZ" dirty="0" smtClean="0"/>
              <a:t>nějakém uceleném </a:t>
            </a:r>
            <a:r>
              <a:rPr lang="cs-CZ" dirty="0"/>
              <a:t>úseku reality, nazýváme </a:t>
            </a:r>
            <a:r>
              <a:rPr lang="cs-CZ" b="1" dirty="0"/>
              <a:t>databází.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71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Vztahový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0793" y="1694133"/>
            <a:ext cx="8183880" cy="477085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VT (v diagramu        ) popisuje vztahy mezi jednotlivými entitami – s těmi entitami, se kterými je v nějakém vztahu, je spojen čarou. </a:t>
            </a:r>
          </a:p>
          <a:p>
            <a:r>
              <a:rPr lang="cs-CZ" dirty="0" smtClean="0"/>
              <a:t>Vztah může mít danou i KARDINALITU (kolik entit z každé strany do vztahu vstupuje), která může být typu 1:1, 1:n, n:n a je značená vedle čáry spojující vztahový typ s entitou.</a:t>
            </a:r>
          </a:p>
          <a:p>
            <a:r>
              <a:rPr lang="cs-CZ" dirty="0" smtClean="0"/>
              <a:t>Entity ve vztahu mohou mít navíc povinné či nepovinné členství (vstupovat do něj vždy či někdy)</a:t>
            </a:r>
            <a:endParaRPr lang="cs-CZ" dirty="0"/>
          </a:p>
        </p:txBody>
      </p:sp>
      <p:sp>
        <p:nvSpPr>
          <p:cNvPr id="4" name="Vývojový diagram: rozhodnutí 3"/>
          <p:cNvSpPr/>
          <p:nvPr/>
        </p:nvSpPr>
        <p:spPr>
          <a:xfrm>
            <a:off x="3835508" y="1902431"/>
            <a:ext cx="477983" cy="19317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8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Vztahový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3728" y="1486316"/>
            <a:ext cx="8183880" cy="4698848"/>
          </a:xfrm>
        </p:spPr>
        <p:txBody>
          <a:bodyPr>
            <a:normAutofit/>
          </a:bodyPr>
          <a:lstStyle/>
          <a:p>
            <a:r>
              <a:rPr lang="cs-CZ" dirty="0" smtClean="0"/>
              <a:t>Vztahy mohou být buď binární nebo </a:t>
            </a:r>
            <a:r>
              <a:rPr lang="cs-CZ" b="1" dirty="0" smtClean="0"/>
              <a:t>n</a:t>
            </a:r>
            <a:r>
              <a:rPr lang="cs-CZ" dirty="0" smtClean="0"/>
              <a:t>-ární, ale více než ternární vztahy se většinou neobjevují. Vztahy mohou být i </a:t>
            </a:r>
            <a:r>
              <a:rPr lang="cs-CZ" b="1" dirty="0" smtClean="0"/>
              <a:t>REKURZIVNÍ</a:t>
            </a:r>
            <a:r>
              <a:rPr lang="cs-CZ" dirty="0" smtClean="0"/>
              <a:t>, tj. do vztahů vstupují entity stejného typu. </a:t>
            </a:r>
          </a:p>
          <a:p>
            <a:r>
              <a:rPr lang="cs-CZ" dirty="0" smtClean="0"/>
              <a:t>Instance vztahového typu je jednoznačně určena identifikátory instancí ve vztahu.</a:t>
            </a:r>
          </a:p>
          <a:p>
            <a:r>
              <a:rPr lang="cs-CZ" dirty="0" smtClean="0"/>
              <a:t>Některé entitní typy mohou být spolu identifikovány (nebo přímo identifikovány) vztahem – pak se nazývají slabé entitní typy.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37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Vztahové typy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83" y="1627150"/>
            <a:ext cx="7313828" cy="2652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051232" y="4777634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Obr. Ukazuje ternární vtah s různými kardinalitami – klientovi někdo dodává zboží jednou až n-krát, pracovník dodává nula až n-krát zboží (tj. jde o nepovinné členství ve vztahu, můžou existovat pracovníci, kteří nic nedodávají) a zboží je vždy dodáváno právě jednou. Na zaměstnancích je zároveň ukázán rekurzivní binární vztah.</a:t>
            </a:r>
          </a:p>
        </p:txBody>
      </p:sp>
    </p:spTree>
    <p:extLst>
      <p:ext uri="{BB962C8B-B14F-4D97-AF65-F5344CB8AC3E}">
        <p14:creationId xmlns:p14="http://schemas.microsoft.com/office/powerpoint/2010/main" val="348507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Slabý entitní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3728" y="4405745"/>
            <a:ext cx="8183880" cy="12893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Obr. Ukazuje slabý entitní typ – automobil je identifikován SPZ a zároveň státem, ve kterém je registrován.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81" y="2184617"/>
            <a:ext cx="711956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5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ISA hierarchie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7690" y="3740726"/>
            <a:ext cx="7384473" cy="20911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ISA hierarchie je rozšíření ER diagramů o dědičnost entit - tj. rozdělení entitních typů na subtypy (a přidání dalších vztahů nebo atributů pro subtypy). V ISA hierarchii se povoluje pouze jednonásobná dědičnost, navíc potomci nějakého entitního typu musí být jednoznačně identifikováni předkem (tj. všechny entity v hierarchii sdílí identifikátor).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793" y="1259319"/>
            <a:ext cx="3787431" cy="2242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90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Základní pojmy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534391" y="1690688"/>
            <a:ext cx="8229600" cy="5078412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Klíč (</a:t>
            </a:r>
            <a:r>
              <a:rPr lang="cs-CZ" sz="2400" dirty="0" err="1" smtClean="0">
                <a:solidFill>
                  <a:srgbClr val="FF0000"/>
                </a:solidFill>
              </a:rPr>
              <a:t>key</a:t>
            </a:r>
            <a:r>
              <a:rPr lang="cs-CZ" sz="2400" dirty="0" smtClean="0">
                <a:solidFill>
                  <a:srgbClr val="FF0000"/>
                </a:solidFill>
              </a:rPr>
              <a:t>)</a:t>
            </a:r>
          </a:p>
          <a:p>
            <a:pPr lvl="1" eaLnBrk="1" hangingPunct="1"/>
            <a:r>
              <a:rPr lang="cs-CZ" sz="2000" dirty="0" smtClean="0"/>
              <a:t>Jeden nebo několik atributů tabulky určený pro setřídění záznamů podle hodnot v tomto poli (numerický, textový)</a:t>
            </a:r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Unikátní klíč</a:t>
            </a:r>
          </a:p>
          <a:p>
            <a:pPr lvl="1" eaLnBrk="1" hangingPunct="1"/>
            <a:r>
              <a:rPr lang="cs-CZ" sz="2000" dirty="0" smtClean="0"/>
              <a:t>Klíč tabulky, ve kterém se každá hodnota atributu vyskytuje nejvýše jedenkrát</a:t>
            </a:r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Duplicitní klíč</a:t>
            </a:r>
            <a:r>
              <a:rPr lang="cs-CZ" sz="2400" dirty="0" smtClean="0"/>
              <a:t> </a:t>
            </a:r>
          </a:p>
          <a:p>
            <a:pPr lvl="1" eaLnBrk="1" hangingPunct="1"/>
            <a:r>
              <a:rPr lang="cs-CZ" sz="2000" dirty="0" smtClean="0"/>
              <a:t>Klíč tabulky, ve kterém se každá hodnota atributu může vyskytovat vícekrát (u více různých záznamů)</a:t>
            </a:r>
          </a:p>
        </p:txBody>
      </p:sp>
    </p:spTree>
    <p:extLst>
      <p:ext uri="{BB962C8B-B14F-4D97-AF65-F5344CB8AC3E}">
        <p14:creationId xmlns:p14="http://schemas.microsoft.com/office/powerpoint/2010/main" val="26110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Základní pojmy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Jednoduchý klíč</a:t>
            </a:r>
          </a:p>
          <a:p>
            <a:pPr lvl="1" eaLnBrk="1" hangingPunct="1"/>
            <a:r>
              <a:rPr lang="cs-CZ" sz="2000" dirty="0" smtClean="0"/>
              <a:t>Klíč tabulky, který je tvořen pouze jediným atributem</a:t>
            </a:r>
          </a:p>
          <a:p>
            <a:pPr lvl="1" eaLnBrk="1" hangingPunct="1"/>
            <a:r>
              <a:rPr lang="cs-CZ" sz="2000" dirty="0" smtClean="0"/>
              <a:t>Nejčastěji se vyskytující typ klíče</a:t>
            </a:r>
          </a:p>
          <a:p>
            <a:pPr lvl="1" eaLnBrk="1" hangingPunct="1"/>
            <a:r>
              <a:rPr lang="cs-CZ" sz="2000" dirty="0" smtClean="0"/>
              <a:t>I uměle vytvořený (id)</a:t>
            </a:r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Složený klíč</a:t>
            </a:r>
          </a:p>
          <a:p>
            <a:pPr lvl="1" eaLnBrk="1" hangingPunct="1"/>
            <a:r>
              <a:rPr lang="cs-CZ" sz="2000" dirty="0" smtClean="0"/>
              <a:t>Klíč tabulky, který je tvořen alespoň dvěma atributy</a:t>
            </a:r>
          </a:p>
          <a:p>
            <a:pPr lvl="1" eaLnBrk="1" hangingPunct="1"/>
            <a:r>
              <a:rPr lang="cs-CZ" sz="2000" dirty="0" smtClean="0"/>
              <a:t>Často součást tzv. spojovací tabulky</a:t>
            </a:r>
          </a:p>
        </p:txBody>
      </p:sp>
    </p:spTree>
    <p:extLst>
      <p:ext uri="{BB962C8B-B14F-4D97-AF65-F5344CB8AC3E}">
        <p14:creationId xmlns:p14="http://schemas.microsoft.com/office/powerpoint/2010/main" val="425667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Základní pojmy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600">
                <a:solidFill>
                  <a:srgbClr val="FF0000"/>
                </a:solidFill>
              </a:rPr>
              <a:t>Primární klíč (primary key)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Klíč tabulky, který slouží k jednoznačné identifikaci záznamu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Musí být unikátní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Označuje se PK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V jedné tabulce může být nanejvýše jeden primární klíč</a:t>
            </a:r>
          </a:p>
          <a:p>
            <a:pPr eaLnBrk="1" hangingPunct="1">
              <a:lnSpc>
                <a:spcPct val="90000"/>
              </a:lnSpc>
            </a:pPr>
            <a:r>
              <a:rPr lang="cs-CZ" sz="2600">
                <a:solidFill>
                  <a:srgbClr val="FF0000"/>
                </a:solidFill>
              </a:rPr>
              <a:t>Cizí klíč (foreign key)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Klíč tabulky, který slouží k propojení (vytvoření relace) s primárním klíčem jiné tabulky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Často obsahuje duplicitní hodnoty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Označuje se FK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/>
              <a:t>V jedné tabulce může být i více cizích klíčů</a:t>
            </a:r>
          </a:p>
        </p:txBody>
      </p:sp>
    </p:spTree>
    <p:extLst>
      <p:ext uri="{BB962C8B-B14F-4D97-AF65-F5344CB8AC3E}">
        <p14:creationId xmlns:p14="http://schemas.microsoft.com/office/powerpoint/2010/main" val="3593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ER model (postup vytváření)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lnSpc>
                <a:spcPct val="80000"/>
              </a:lnSpc>
              <a:buNone/>
            </a:pPr>
            <a:r>
              <a:rPr lang="cs-CZ" sz="2600">
                <a:solidFill>
                  <a:srgbClr val="FF0000"/>
                </a:solidFill>
              </a:rPr>
              <a:t>1. Určení typu entit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/>
              <a:t>	</a:t>
            </a:r>
            <a:r>
              <a:rPr lang="cs-CZ" sz="1800"/>
              <a:t>- zvolení množiny objektů stejného typu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1800"/>
              <a:t>	- např. Objednávka, Zaměstnanec, Výrobek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>
                <a:solidFill>
                  <a:srgbClr val="FF0000"/>
                </a:solidFill>
              </a:rPr>
              <a:t>2. Určení typů relací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/>
              <a:t>	</a:t>
            </a:r>
            <a:r>
              <a:rPr lang="cs-CZ" sz="1800"/>
              <a:t>- vztahů, do kterých mohou příslušné entity vstupovat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1800"/>
              <a:t>	- např. objednávka </a:t>
            </a:r>
            <a:r>
              <a:rPr lang="cs-CZ" sz="1800" u="sng"/>
              <a:t>obsahuje</a:t>
            </a:r>
            <a:r>
              <a:rPr lang="cs-CZ" sz="1800"/>
              <a:t> výrobek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>
                <a:solidFill>
                  <a:srgbClr val="FF0000"/>
                </a:solidFill>
              </a:rPr>
              <a:t>3. Určení atributů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/>
              <a:t>	</a:t>
            </a:r>
            <a:r>
              <a:rPr lang="cs-CZ" sz="2000"/>
              <a:t>- přiřazení jednotlivým entitám a vztahům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000"/>
              <a:t>	- např. Objednávka (číslo, datum, …)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>
                <a:solidFill>
                  <a:srgbClr val="FF0000"/>
                </a:solidFill>
              </a:rPr>
              <a:t>4. Určení integritních omezení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600"/>
              <a:t>	</a:t>
            </a:r>
            <a:r>
              <a:rPr lang="cs-CZ" sz="2000"/>
              <a:t>- zpřesnění navrženého modelu</a:t>
            </a:r>
          </a:p>
          <a:p>
            <a:pPr marL="571500" indent="-571500">
              <a:lnSpc>
                <a:spcPct val="80000"/>
              </a:lnSpc>
              <a:buNone/>
            </a:pPr>
            <a:r>
              <a:rPr lang="cs-CZ" sz="2000"/>
              <a:t>	- např. atribut datum je datového typu Datum a čas</a:t>
            </a:r>
          </a:p>
        </p:txBody>
      </p:sp>
    </p:spTree>
    <p:extLst>
      <p:ext uri="{BB962C8B-B14F-4D97-AF65-F5344CB8AC3E}">
        <p14:creationId xmlns:p14="http://schemas.microsoft.com/office/powerpoint/2010/main" val="374128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ER model</a:t>
            </a:r>
          </a:p>
        </p:txBody>
      </p:sp>
      <p:graphicFrame>
        <p:nvGraphicFramePr>
          <p:cNvPr id="36868" name="Group 4"/>
          <p:cNvGraphicFramePr>
            <a:graphicFrameLocks noGrp="1"/>
          </p:cNvGraphicFramePr>
          <p:nvPr/>
        </p:nvGraphicFramePr>
        <p:xfrm>
          <a:off x="4151314" y="2565401"/>
          <a:ext cx="6275387" cy="3413127"/>
        </p:xfrm>
        <a:graphic>
          <a:graphicData uri="http://schemas.openxmlformats.org/drawingml/2006/table">
            <a:tbl>
              <a:tblPr/>
              <a:tblGrid>
                <a:gridCol w="2092325"/>
                <a:gridCol w="2090737"/>
                <a:gridCol w="2092325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výrobku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výrobku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Fausto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Funghi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Carpaccio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Hawai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Rustica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Trapolla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Beluco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Caesar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6125" name="AutoShape 46"/>
          <p:cNvCxnSpPr>
            <a:cxnSpLocks noChangeShapeType="1"/>
          </p:cNvCxnSpPr>
          <p:nvPr/>
        </p:nvCxnSpPr>
        <p:spPr bwMode="auto">
          <a:xfrm flipV="1">
            <a:off x="3143250" y="3933826"/>
            <a:ext cx="93503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6" name="AutoShape 47"/>
          <p:cNvCxnSpPr>
            <a:cxnSpLocks noChangeShapeType="1"/>
          </p:cNvCxnSpPr>
          <p:nvPr/>
        </p:nvCxnSpPr>
        <p:spPr bwMode="auto">
          <a:xfrm>
            <a:off x="3143250" y="4438650"/>
            <a:ext cx="935038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7" name="AutoShape 48"/>
          <p:cNvCxnSpPr>
            <a:cxnSpLocks noChangeShapeType="1"/>
          </p:cNvCxnSpPr>
          <p:nvPr/>
        </p:nvCxnSpPr>
        <p:spPr bwMode="auto">
          <a:xfrm>
            <a:off x="3143250" y="4438651"/>
            <a:ext cx="935038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8" name="AutoShape 49"/>
          <p:cNvCxnSpPr>
            <a:cxnSpLocks noChangeShapeType="1"/>
          </p:cNvCxnSpPr>
          <p:nvPr/>
        </p:nvCxnSpPr>
        <p:spPr bwMode="auto">
          <a:xfrm flipV="1">
            <a:off x="3143250" y="4294188"/>
            <a:ext cx="935038" cy="144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9" name="AutoShape 50"/>
          <p:cNvCxnSpPr>
            <a:cxnSpLocks noChangeShapeType="1"/>
          </p:cNvCxnSpPr>
          <p:nvPr/>
        </p:nvCxnSpPr>
        <p:spPr bwMode="auto">
          <a:xfrm flipH="1">
            <a:off x="5159376" y="1630363"/>
            <a:ext cx="2016125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0" name="AutoShape 51"/>
          <p:cNvCxnSpPr>
            <a:cxnSpLocks noChangeShapeType="1"/>
          </p:cNvCxnSpPr>
          <p:nvPr/>
        </p:nvCxnSpPr>
        <p:spPr bwMode="auto">
          <a:xfrm>
            <a:off x="7175500" y="1630363"/>
            <a:ext cx="21605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1" name="AutoShape 52"/>
          <p:cNvCxnSpPr>
            <a:cxnSpLocks noChangeShapeType="1"/>
          </p:cNvCxnSpPr>
          <p:nvPr/>
        </p:nvCxnSpPr>
        <p:spPr bwMode="auto">
          <a:xfrm>
            <a:off x="7175500" y="1630363"/>
            <a:ext cx="0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32" name="Text Box 53"/>
          <p:cNvSpPr txBox="1">
            <a:spLocks noChangeArrowheads="1"/>
          </p:cNvSpPr>
          <p:nvPr/>
        </p:nvSpPr>
        <p:spPr bwMode="auto">
          <a:xfrm>
            <a:off x="6672263" y="11985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atributy</a:t>
            </a:r>
          </a:p>
        </p:txBody>
      </p:sp>
      <p:sp>
        <p:nvSpPr>
          <p:cNvPr id="46133" name="Text Box 54"/>
          <p:cNvSpPr txBox="1">
            <a:spLocks noChangeArrowheads="1"/>
          </p:cNvSpPr>
          <p:nvPr/>
        </p:nvSpPr>
        <p:spPr bwMode="auto">
          <a:xfrm>
            <a:off x="1992313" y="4222751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záznamy</a:t>
            </a:r>
          </a:p>
        </p:txBody>
      </p:sp>
      <p:sp>
        <p:nvSpPr>
          <p:cNvPr id="46134" name="Text Box 55"/>
          <p:cNvSpPr txBox="1">
            <a:spLocks noChangeArrowheads="1"/>
          </p:cNvSpPr>
          <p:nvPr/>
        </p:nvSpPr>
        <p:spPr bwMode="auto">
          <a:xfrm>
            <a:off x="1900239" y="1263651"/>
            <a:ext cx="2046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b="1"/>
              <a:t>Relační tabulka</a:t>
            </a:r>
          </a:p>
        </p:txBody>
      </p:sp>
    </p:spTree>
    <p:extLst>
      <p:ext uri="{BB962C8B-B14F-4D97-AF65-F5344CB8AC3E}">
        <p14:creationId xmlns:p14="http://schemas.microsoft.com/office/powerpoint/2010/main" val="29341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Základní pojmy DTB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SYSTÉM ŘÍZENÍ BÁZE DAT – SŘBD</a:t>
            </a:r>
          </a:p>
          <a:p>
            <a:pPr marL="82296" indent="0">
              <a:buNone/>
              <a:defRPr/>
            </a:pPr>
            <a:r>
              <a:rPr lang="cs-CZ" dirty="0" smtClean="0"/>
              <a:t>programový </a:t>
            </a:r>
            <a:r>
              <a:rPr lang="cs-CZ" dirty="0"/>
              <a:t>systém (prázdný, bez datových souboru a </a:t>
            </a:r>
            <a:r>
              <a:rPr lang="cs-CZ" dirty="0" smtClean="0"/>
              <a:t>bez aplikačních </a:t>
            </a:r>
            <a:r>
              <a:rPr lang="cs-CZ" dirty="0"/>
              <a:t>programu), </a:t>
            </a:r>
            <a:r>
              <a:rPr lang="cs-CZ" dirty="0" smtClean="0"/>
              <a:t>umožňující </a:t>
            </a:r>
            <a:r>
              <a:rPr lang="cs-CZ" dirty="0"/>
              <a:t>definování datových </a:t>
            </a:r>
            <a:r>
              <a:rPr lang="cs-CZ" dirty="0" smtClean="0"/>
              <a:t>struktur a </a:t>
            </a:r>
            <a:r>
              <a:rPr lang="cs-CZ" dirty="0"/>
              <a:t>datových </a:t>
            </a:r>
            <a:r>
              <a:rPr lang="cs-CZ" dirty="0" smtClean="0"/>
              <a:t>souborů, </a:t>
            </a:r>
            <a:r>
              <a:rPr lang="cs-CZ" dirty="0"/>
              <a:t>ř</a:t>
            </a:r>
            <a:r>
              <a:rPr lang="cs-CZ" dirty="0" smtClean="0"/>
              <a:t>ešící </a:t>
            </a:r>
            <a:r>
              <a:rPr lang="cs-CZ" dirty="0"/>
              <a:t>fyzické uložení dat ve </a:t>
            </a:r>
            <a:r>
              <a:rPr lang="cs-CZ" dirty="0" smtClean="0"/>
              <a:t>vnější paměti počítače</a:t>
            </a:r>
            <a:r>
              <a:rPr lang="cs-CZ" dirty="0"/>
              <a:t>, </a:t>
            </a:r>
            <a:r>
              <a:rPr lang="cs-CZ" dirty="0" smtClean="0"/>
              <a:t>umožňující </a:t>
            </a:r>
            <a:r>
              <a:rPr lang="cs-CZ" dirty="0"/>
              <a:t>manipulaci s daty a formátování vstupních </a:t>
            </a:r>
            <a:r>
              <a:rPr lang="cs-CZ" dirty="0" smtClean="0"/>
              <a:t>i výstupních </a:t>
            </a:r>
            <a:r>
              <a:rPr lang="cs-CZ" dirty="0"/>
              <a:t>informací, nazýváme </a:t>
            </a:r>
            <a:r>
              <a:rPr lang="cs-CZ" b="1" dirty="0"/>
              <a:t>systémem ř</a:t>
            </a:r>
            <a:r>
              <a:rPr lang="cs-CZ" b="1" dirty="0" smtClean="0"/>
              <a:t>ízení </a:t>
            </a:r>
            <a:r>
              <a:rPr lang="cs-CZ" b="1" dirty="0"/>
              <a:t>báze dat</a:t>
            </a:r>
            <a:r>
              <a:rPr lang="cs-CZ" b="1" dirty="0" smtClean="0"/>
              <a:t>.</a:t>
            </a:r>
          </a:p>
          <a:p>
            <a:pPr marL="82296" indent="0">
              <a:buNone/>
              <a:defRPr/>
            </a:pPr>
            <a:endParaRPr lang="cs-CZ" b="1" dirty="0"/>
          </a:p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APLIKAČNÍ ÚLOHA</a:t>
            </a:r>
          </a:p>
          <a:p>
            <a:pPr marL="82296" indent="0">
              <a:buNone/>
              <a:defRPr/>
            </a:pPr>
            <a:r>
              <a:rPr lang="cs-CZ" b="1" dirty="0" smtClean="0"/>
              <a:t>Aplikační </a:t>
            </a:r>
            <a:r>
              <a:rPr lang="cs-CZ" b="1" dirty="0"/>
              <a:t>úlohou </a:t>
            </a:r>
            <a:r>
              <a:rPr lang="cs-CZ" dirty="0"/>
              <a:t>nad </a:t>
            </a:r>
            <a:r>
              <a:rPr lang="cs-CZ" dirty="0" smtClean="0"/>
              <a:t>SŘBD </a:t>
            </a:r>
            <a:r>
              <a:rPr lang="cs-CZ" dirty="0"/>
              <a:t>nazýváme konkrétní </a:t>
            </a:r>
            <a:r>
              <a:rPr lang="cs-CZ" dirty="0" smtClean="0"/>
              <a:t>program napsaný </a:t>
            </a:r>
            <a:r>
              <a:rPr lang="cs-CZ" dirty="0"/>
              <a:t>pomocí programových </a:t>
            </a:r>
            <a:r>
              <a:rPr lang="cs-CZ" dirty="0" smtClean="0"/>
              <a:t>prostředku </a:t>
            </a:r>
            <a:r>
              <a:rPr lang="cs-CZ" dirty="0"/>
              <a:t>použitého </a:t>
            </a:r>
            <a:r>
              <a:rPr lang="cs-CZ" dirty="0" smtClean="0"/>
              <a:t>SŘBD nad konkrétní </a:t>
            </a:r>
            <a:r>
              <a:rPr lang="cs-CZ" dirty="0"/>
              <a:t>databází, pro tuto úlohu </a:t>
            </a:r>
            <a:r>
              <a:rPr lang="cs-CZ" dirty="0" smtClean="0"/>
              <a:t>vytvořenou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47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2208214" y="1196975"/>
          <a:ext cx="3106737" cy="2513122"/>
        </p:xfrm>
        <a:graphic>
          <a:graphicData uri="http://schemas.openxmlformats.org/drawingml/2006/table">
            <a:tbl>
              <a:tblPr/>
              <a:tblGrid>
                <a:gridCol w="1555750"/>
                <a:gridCol w="1550987"/>
              </a:tblGrid>
              <a:tr h="318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 objednávky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10458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28" name="Group 40"/>
          <p:cNvGraphicFramePr>
            <a:graphicFrameLocks noGrp="1"/>
          </p:cNvGraphicFramePr>
          <p:nvPr/>
        </p:nvGraphicFramePr>
        <p:xfrm>
          <a:off x="5951538" y="404814"/>
          <a:ext cx="4038600" cy="1343025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396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zaměstnance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Jména zaměstnanců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Zaměstnán od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Novák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Emil Král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15.2.2001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Václav Nový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24.8.2002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50" name="Group 62"/>
          <p:cNvGraphicFramePr>
            <a:graphicFrameLocks noGrp="1"/>
          </p:cNvGraphicFramePr>
          <p:nvPr/>
        </p:nvGraphicFramePr>
        <p:xfrm>
          <a:off x="6240463" y="2924175"/>
          <a:ext cx="4038600" cy="2195542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výrobku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výrobku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výrobku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Fausto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Funghi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003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Carpaccio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004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Hawai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Rustica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006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Trapolla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Beluco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Instalate Caesar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92" name="Group 104"/>
          <p:cNvGraphicFramePr>
            <a:graphicFrameLocks noGrp="1"/>
          </p:cNvGraphicFramePr>
          <p:nvPr/>
        </p:nvGraphicFramePr>
        <p:xfrm>
          <a:off x="1992314" y="4437063"/>
          <a:ext cx="3811587" cy="1431926"/>
        </p:xfrm>
        <a:graphic>
          <a:graphicData uri="http://schemas.openxmlformats.org/drawingml/2006/table">
            <a:tbl>
              <a:tblPr/>
              <a:tblGrid>
                <a:gridCol w="1270000"/>
                <a:gridCol w="1271587"/>
                <a:gridCol w="12700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Číslo objednávky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Datum objednávky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 zaměstnance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10456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10457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10458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10459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13.8.2005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7231" name="AutoShape 130"/>
          <p:cNvCxnSpPr>
            <a:cxnSpLocks noChangeShapeType="1"/>
          </p:cNvCxnSpPr>
          <p:nvPr/>
        </p:nvCxnSpPr>
        <p:spPr bwMode="auto">
          <a:xfrm flipH="1">
            <a:off x="2627314" y="1196975"/>
            <a:ext cx="358775" cy="3525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232" name="AutoShape 131"/>
          <p:cNvCxnSpPr>
            <a:cxnSpLocks noChangeShapeType="1"/>
          </p:cNvCxnSpPr>
          <p:nvPr/>
        </p:nvCxnSpPr>
        <p:spPr bwMode="auto">
          <a:xfrm>
            <a:off x="4540251" y="1196975"/>
            <a:ext cx="2373313" cy="172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233" name="AutoShape 132"/>
          <p:cNvCxnSpPr>
            <a:cxnSpLocks noChangeShapeType="1"/>
          </p:cNvCxnSpPr>
          <p:nvPr/>
        </p:nvCxnSpPr>
        <p:spPr bwMode="auto">
          <a:xfrm flipH="1">
            <a:off x="5168900" y="404813"/>
            <a:ext cx="1455738" cy="4318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234" name="Text Box 133"/>
          <p:cNvSpPr txBox="1">
            <a:spLocks noChangeArrowheads="1"/>
          </p:cNvSpPr>
          <p:nvPr/>
        </p:nvSpPr>
        <p:spPr bwMode="auto">
          <a:xfrm>
            <a:off x="2063750" y="400526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PK</a:t>
            </a:r>
          </a:p>
        </p:txBody>
      </p:sp>
      <p:sp>
        <p:nvSpPr>
          <p:cNvPr id="47235" name="Text Box 134"/>
          <p:cNvSpPr txBox="1">
            <a:spLocks noChangeArrowheads="1"/>
          </p:cNvSpPr>
          <p:nvPr/>
        </p:nvSpPr>
        <p:spPr bwMode="auto">
          <a:xfrm>
            <a:off x="2782888" y="83661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FK</a:t>
            </a:r>
          </a:p>
        </p:txBody>
      </p:sp>
      <p:sp>
        <p:nvSpPr>
          <p:cNvPr id="47236" name="Text Box 393"/>
          <p:cNvSpPr txBox="1">
            <a:spLocks noChangeArrowheads="1"/>
          </p:cNvSpPr>
          <p:nvPr/>
        </p:nvSpPr>
        <p:spPr bwMode="auto">
          <a:xfrm>
            <a:off x="4800600" y="400526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FK</a:t>
            </a:r>
          </a:p>
        </p:txBody>
      </p:sp>
      <p:sp>
        <p:nvSpPr>
          <p:cNvPr id="47237" name="Text Box 394"/>
          <p:cNvSpPr txBox="1">
            <a:spLocks noChangeArrowheads="1"/>
          </p:cNvSpPr>
          <p:nvPr/>
        </p:nvSpPr>
        <p:spPr bwMode="auto">
          <a:xfrm>
            <a:off x="5448300" y="40481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PK</a:t>
            </a:r>
          </a:p>
        </p:txBody>
      </p:sp>
      <p:sp>
        <p:nvSpPr>
          <p:cNvPr id="47238" name="Text Box 395"/>
          <p:cNvSpPr txBox="1">
            <a:spLocks noChangeArrowheads="1"/>
          </p:cNvSpPr>
          <p:nvPr/>
        </p:nvSpPr>
        <p:spPr bwMode="auto">
          <a:xfrm>
            <a:off x="6816725" y="2492376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PK</a:t>
            </a:r>
          </a:p>
        </p:txBody>
      </p:sp>
      <p:sp>
        <p:nvSpPr>
          <p:cNvPr id="47239" name="Text Box 396"/>
          <p:cNvSpPr txBox="1">
            <a:spLocks noChangeArrowheads="1"/>
          </p:cNvSpPr>
          <p:nvPr/>
        </p:nvSpPr>
        <p:spPr bwMode="auto">
          <a:xfrm>
            <a:off x="4151313" y="765176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>
                <a:solidFill>
                  <a:srgbClr val="FF0000"/>
                </a:solidFill>
              </a:rPr>
              <a:t>FK</a:t>
            </a:r>
          </a:p>
        </p:txBody>
      </p:sp>
    </p:spTree>
    <p:extLst>
      <p:ext uri="{BB962C8B-B14F-4D97-AF65-F5344CB8AC3E}">
        <p14:creationId xmlns:p14="http://schemas.microsoft.com/office/powerpoint/2010/main" val="338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QBE (Query By Example)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079" y="1523851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QBE = dotaz podle vzoru, je rozhraní pro zadávání dotazů grafickou formou. Znalost konkrétního dotazovacího jazyka není vyžadování.</a:t>
            </a:r>
          </a:p>
          <a:p>
            <a:r>
              <a:rPr lang="cs-CZ" sz="2400" dirty="0" smtClean="0"/>
              <a:t>Lze provádět základní relační operace (selekce, projekce, spojení), ale také další operace jako třídění, součty, apod. (v závislosti na konkrétním SŘBD). </a:t>
            </a:r>
          </a:p>
          <a:p>
            <a:endParaRPr lang="cs-CZ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5" y="4149081"/>
            <a:ext cx="4262239" cy="1255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9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41044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TRANSAKCE = posloupnost operací nad objekty BÁZE DAT, které realizují jednu nebo více ucelených operací z hlediska uživatele.</a:t>
            </a:r>
          </a:p>
          <a:p>
            <a:r>
              <a:rPr lang="cs-CZ" sz="2400" dirty="0" smtClean="0"/>
              <a:t>Transakce začíná vykonáním prvního příkazu nebo speciálním příkazem &lt;např. BeginTrans&gt;.</a:t>
            </a:r>
          </a:p>
          <a:p>
            <a:r>
              <a:rPr lang="cs-CZ" sz="2400" dirty="0" smtClean="0"/>
              <a:t>Transakce může skončit úspěšně nebo neúspěšně.</a:t>
            </a:r>
          </a:p>
          <a:p>
            <a:r>
              <a:rPr lang="cs-CZ" sz="2400" dirty="0" smtClean="0"/>
              <a:t>Neúspěch může vzniknout: poruchou hardware, chybou programového vybavení, chybnými daty, apod.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33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4171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Bod, od kterého lez považovat transakci z úspěšnou se nazývá </a:t>
            </a:r>
            <a:r>
              <a:rPr lang="cs-CZ" sz="2400" b="1" dirty="0" smtClean="0"/>
              <a:t>bodem potvrzení.</a:t>
            </a:r>
          </a:p>
          <a:p>
            <a:r>
              <a:rPr lang="cs-CZ" sz="2400" dirty="0" smtClean="0"/>
              <a:t>Informace o změnách během transakce se ukládají do tzv. </a:t>
            </a:r>
            <a:r>
              <a:rPr lang="cs-CZ" sz="2400" b="1" dirty="0" smtClean="0"/>
              <a:t>žurnálového (transakčního) souboru,</a:t>
            </a:r>
            <a:r>
              <a:rPr lang="cs-CZ" sz="2400" dirty="0" smtClean="0"/>
              <a:t> teprve po dosažení bodu potvrzení se promítnou do báze dat.</a:t>
            </a:r>
          </a:p>
          <a:p>
            <a:r>
              <a:rPr lang="cs-CZ" sz="2400" dirty="0" smtClean="0"/>
              <a:t>Při vlastní transakci se data v bázi dat nemění, tzn. při chybě nebo poruše nedojde k porušení konzistentního stavu báze dat.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24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SQL (Structured Query Language)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0122" y="1683743"/>
            <a:ext cx="8183880" cy="4914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SQL = strukturovaný dotazovací jazyk.</a:t>
            </a:r>
          </a:p>
          <a:p>
            <a:r>
              <a:rPr lang="cs-CZ" sz="2400" dirty="0" smtClean="0"/>
              <a:t>Standardizovaný dotazovací jazyk používaný pro práci s daty v relačních databázích.</a:t>
            </a:r>
          </a:p>
          <a:p>
            <a:r>
              <a:rPr lang="cs-CZ" sz="2400" dirty="0" smtClean="0"/>
              <a:t>Vznik v 70. letech 20. století (IBM – výzkum relačních databází) jako sada příkazů pro ovládání RD – vznik jazyka SEQUEL (Structured English Query Language).</a:t>
            </a:r>
          </a:p>
          <a:p>
            <a:r>
              <a:rPr lang="cs-CZ" sz="2400" dirty="0" smtClean="0"/>
              <a:t>Cílem bylo vytvořit jazyk, ve kterém se příkazy tvoří syntakticky a v návaznosti na přirozený jazyk (angličtina).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29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207" y="1370880"/>
            <a:ext cx="8596668" cy="3880773"/>
          </a:xfrm>
        </p:spPr>
        <p:txBody>
          <a:bodyPr>
            <a:noAutofit/>
          </a:bodyPr>
          <a:lstStyle/>
          <a:p>
            <a:r>
              <a:rPr lang="cs-CZ" sz="2400" dirty="0" smtClean="0"/>
              <a:t>Jazyk zahrnuje nástroje pro tvorbu databází (tabulek) a dále nástroje pro manipulaci s daty (vkládání dat, mazání, vyhledávání, atd.).</a:t>
            </a:r>
          </a:p>
          <a:p>
            <a:r>
              <a:rPr lang="cs-CZ" sz="2400" dirty="0" smtClean="0"/>
              <a:t>SQL patří mezi tzv. DEKLARATIVNÍ PROGRAMOVACÍ JAZYKY, což znamená, že kód jazyka SQL nepíšeme v samostatném programu, ale vkládáme jej do jiného programovacího jazyka, který je již procedurální.</a:t>
            </a:r>
          </a:p>
          <a:p>
            <a:r>
              <a:rPr lang="cs-CZ" sz="2400" dirty="0" smtClean="0"/>
              <a:t>Se samotným SQL můžeme pracovat pouze v případě terminálového přístupu na SQL server (skrze příkazový řádek).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62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Příkazy jazyka SQL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070" y="1505962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2000" dirty="0" smtClean="0"/>
              <a:t>SQL příkazy se dělí do 4 zákl. skupin:</a:t>
            </a:r>
          </a:p>
          <a:p>
            <a:r>
              <a:rPr lang="cs-CZ" sz="2000" dirty="0" smtClean="0"/>
              <a:t>Příkazy pro MANIPULACI S DATY </a:t>
            </a:r>
          </a:p>
          <a:p>
            <a:pPr marL="0" indent="0">
              <a:buNone/>
            </a:pPr>
            <a:r>
              <a:rPr lang="cs-CZ" sz="2400" dirty="0"/>
              <a:t>(např.: SELECT, INSERT, UPDATE,…)</a:t>
            </a:r>
          </a:p>
          <a:p>
            <a:r>
              <a:rPr lang="cs-CZ" sz="2000" dirty="0" smtClean="0"/>
              <a:t>Příkazy pro DEFINICI DAT</a:t>
            </a:r>
          </a:p>
          <a:p>
            <a:pPr marL="0" indent="0">
              <a:buNone/>
            </a:pPr>
            <a:r>
              <a:rPr lang="cs-CZ" sz="2400" dirty="0"/>
              <a:t>(např.: CREATE, DROP,…)</a:t>
            </a:r>
          </a:p>
          <a:p>
            <a:r>
              <a:rPr lang="cs-CZ" sz="2000" dirty="0" smtClean="0"/>
              <a:t>Příkazy pro ŘÍZENÍ PŘÍSTUPOVÝCH PRÁV</a:t>
            </a:r>
          </a:p>
          <a:p>
            <a:pPr marL="0" indent="0">
              <a:buNone/>
            </a:pPr>
            <a:r>
              <a:rPr lang="cs-CZ" sz="2400" dirty="0"/>
              <a:t>(např.: GRANT, REVOKE,…)</a:t>
            </a:r>
          </a:p>
          <a:p>
            <a:r>
              <a:rPr lang="cs-CZ" sz="2000" dirty="0" smtClean="0"/>
              <a:t>Příkazy pro ŘÍZENÍ TRANSAKCÍ</a:t>
            </a:r>
          </a:p>
          <a:p>
            <a:pPr marL="0" indent="0">
              <a:buNone/>
            </a:pPr>
            <a:r>
              <a:rPr lang="cs-CZ" sz="2400" dirty="0"/>
              <a:t>(např.: START TRANSACTION, COMMIT,…)</a:t>
            </a:r>
          </a:p>
        </p:txBody>
      </p:sp>
    </p:spTree>
    <p:extLst>
      <p:ext uri="{BB962C8B-B14F-4D97-AF65-F5344CB8AC3E}">
        <p14:creationId xmlns:p14="http://schemas.microsoft.com/office/powerpoint/2010/main" val="312300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3727" y="1475924"/>
            <a:ext cx="10510491" cy="48428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SQL se skládá z několika částí:</a:t>
            </a:r>
          </a:p>
          <a:p>
            <a:r>
              <a:rPr lang="cs-CZ" b="1" dirty="0" smtClean="0"/>
              <a:t>DDL – Data Definition Language </a:t>
            </a:r>
            <a:r>
              <a:rPr lang="cs-CZ" dirty="0" smtClean="0"/>
              <a:t>– jazyk pro vytváření databázových schémat a katalogů,</a:t>
            </a:r>
          </a:p>
          <a:p>
            <a:r>
              <a:rPr lang="cs-CZ" b="1" dirty="0" smtClean="0"/>
              <a:t>SDL – Storage Definition Language </a:t>
            </a:r>
            <a:r>
              <a:rPr lang="cs-CZ" dirty="0" smtClean="0"/>
              <a:t>– jazyk pro definici způsobu ukládání tabulek,</a:t>
            </a:r>
          </a:p>
          <a:p>
            <a:r>
              <a:rPr lang="cs-CZ" b="1" dirty="0" smtClean="0"/>
              <a:t>VDL – View Definition Language </a:t>
            </a:r>
            <a:r>
              <a:rPr lang="cs-CZ" dirty="0" smtClean="0"/>
              <a:t>– jazyk pro návrháře a správce, určuje vytváření pohledů na tabulky,</a:t>
            </a:r>
          </a:p>
          <a:p>
            <a:r>
              <a:rPr lang="cs-CZ" b="1" dirty="0" smtClean="0"/>
              <a:t>DML – Data Manipulation Language </a:t>
            </a:r>
            <a:r>
              <a:rPr lang="cs-CZ" dirty="0" smtClean="0"/>
              <a:t>– jazyk obsahující základní příkazy INSERT, UPDATE, DLEETE, SELECT.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 jazykem DML pracují nejvíce koncoví uživatelé a programátoři databázových aplikací.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 - uplatnění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SQL plní v současnosti celou řadu úloh, např.:</a:t>
            </a:r>
          </a:p>
          <a:p>
            <a:r>
              <a:rPr lang="cs-CZ" sz="2000" dirty="0"/>
              <a:t>Interaktivní dotazovací jazyk - uživatel zapíše </a:t>
            </a:r>
            <a:r>
              <a:rPr lang="cs-CZ" sz="2000" dirty="0" smtClean="0"/>
              <a:t>příkazy </a:t>
            </a:r>
            <a:r>
              <a:rPr lang="cs-CZ" sz="2000" dirty="0"/>
              <a:t>SQL do interaktivního </a:t>
            </a:r>
            <a:r>
              <a:rPr lang="cs-CZ" sz="2000" dirty="0" smtClean="0"/>
              <a:t>SQL </a:t>
            </a:r>
            <a:r>
              <a:rPr lang="pl-PL" sz="2000" dirty="0" smtClean="0"/>
              <a:t>programu</a:t>
            </a:r>
            <a:r>
              <a:rPr lang="pl-PL" sz="2000" dirty="0"/>
              <a:t>, který najde </a:t>
            </a:r>
            <a:r>
              <a:rPr lang="pl-PL" sz="2000" dirty="0" smtClean="0"/>
              <a:t>potřebná </a:t>
            </a:r>
            <a:r>
              <a:rPr lang="pl-PL" sz="2000" dirty="0"/>
              <a:t>data a zobrazí je na obrazovce.</a:t>
            </a:r>
          </a:p>
          <a:p>
            <a:r>
              <a:rPr lang="cs-CZ" sz="2000" dirty="0" smtClean="0"/>
              <a:t>Databázový </a:t>
            </a:r>
            <a:r>
              <a:rPr lang="cs-CZ" sz="2000" dirty="0"/>
              <a:t>programovací jazyk - k použití </a:t>
            </a:r>
            <a:r>
              <a:rPr lang="cs-CZ" sz="2000" dirty="0" smtClean="0"/>
              <a:t>při tvorbě </a:t>
            </a:r>
            <a:r>
              <a:rPr lang="cs-CZ" sz="2000" dirty="0"/>
              <a:t>databázové aplikace.</a:t>
            </a:r>
          </a:p>
          <a:p>
            <a:r>
              <a:rPr lang="cs-CZ" sz="2000" dirty="0"/>
              <a:t>J</a:t>
            </a:r>
            <a:r>
              <a:rPr lang="cs-CZ" sz="2000" dirty="0" smtClean="0"/>
              <a:t>azyk </a:t>
            </a:r>
            <a:r>
              <a:rPr lang="cs-CZ" sz="2000" dirty="0"/>
              <a:t>pro správu databází - správci databází využívají SQL pro definici </a:t>
            </a:r>
            <a:r>
              <a:rPr lang="cs-CZ" sz="2000" dirty="0" smtClean="0"/>
              <a:t>datových </a:t>
            </a:r>
            <a:r>
              <a:rPr lang="pl-PL" sz="2000" dirty="0" smtClean="0"/>
              <a:t>struktur </a:t>
            </a:r>
            <a:r>
              <a:rPr lang="pl-PL" sz="2000" dirty="0"/>
              <a:t>a kontrolu uložených dat.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173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 - uplatnění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Klient/server jazyk - programy pro </a:t>
            </a:r>
            <a:r>
              <a:rPr lang="cs-CZ" dirty="0" smtClean="0"/>
              <a:t>počítače </a:t>
            </a:r>
            <a:r>
              <a:rPr lang="cs-CZ" dirty="0"/>
              <a:t>používají SQL pro komunikaci v </a:t>
            </a:r>
            <a:r>
              <a:rPr lang="cs-CZ" dirty="0" smtClean="0"/>
              <a:t>lokální počítačové </a:t>
            </a:r>
            <a:r>
              <a:rPr lang="cs-CZ" dirty="0"/>
              <a:t>síti (LAN) s databázovými stanicemi (database servers), kde jsou </a:t>
            </a:r>
            <a:r>
              <a:rPr lang="cs-CZ" dirty="0" smtClean="0"/>
              <a:t>uložena sdílená </a:t>
            </a:r>
            <a:r>
              <a:rPr lang="cs-CZ" dirty="0"/>
              <a:t>data.</a:t>
            </a:r>
          </a:p>
          <a:p>
            <a:r>
              <a:rPr lang="cs-CZ" dirty="0" smtClean="0"/>
              <a:t>Jazyk </a:t>
            </a:r>
            <a:r>
              <a:rPr lang="cs-CZ" dirty="0"/>
              <a:t>distribuované báze dat - systémy spravující distribuované databáze, </a:t>
            </a:r>
            <a:r>
              <a:rPr lang="cs-CZ" dirty="0" smtClean="0"/>
              <a:t>používají SQL </a:t>
            </a:r>
            <a:r>
              <a:rPr lang="cs-CZ" dirty="0"/>
              <a:t>jako </a:t>
            </a:r>
            <a:r>
              <a:rPr lang="cs-CZ" dirty="0" smtClean="0"/>
              <a:t>doplněk </a:t>
            </a:r>
            <a:r>
              <a:rPr lang="cs-CZ" dirty="0"/>
              <a:t>pro distribuci dat mezi </a:t>
            </a:r>
            <a:r>
              <a:rPr lang="cs-CZ" dirty="0" smtClean="0"/>
              <a:t>několika </a:t>
            </a:r>
            <a:r>
              <a:rPr lang="cs-CZ" dirty="0"/>
              <a:t>spojenými </a:t>
            </a:r>
            <a:r>
              <a:rPr lang="cs-CZ" dirty="0" smtClean="0"/>
              <a:t>počítačovými </a:t>
            </a:r>
            <a:r>
              <a:rPr lang="cs-CZ" dirty="0"/>
              <a:t>systémy.</a:t>
            </a:r>
          </a:p>
          <a:p>
            <a:r>
              <a:rPr lang="cs-CZ" dirty="0" smtClean="0"/>
              <a:t>Komunikační </a:t>
            </a:r>
            <a:r>
              <a:rPr lang="cs-CZ" dirty="0"/>
              <a:t>jazyk </a:t>
            </a:r>
            <a:r>
              <a:rPr lang="cs-CZ" dirty="0" smtClean="0"/>
              <a:t>SŘBD </a:t>
            </a:r>
            <a:r>
              <a:rPr lang="cs-CZ" dirty="0"/>
              <a:t>v LAN - v síti s </a:t>
            </a:r>
            <a:r>
              <a:rPr lang="cs-CZ" dirty="0" smtClean="0"/>
              <a:t>několika různými </a:t>
            </a:r>
            <a:r>
              <a:rPr lang="cs-CZ" dirty="0"/>
              <a:t>SRBD je SQL </a:t>
            </a:r>
            <a:r>
              <a:rPr lang="cs-CZ" dirty="0" smtClean="0"/>
              <a:t>jedinou cestou </a:t>
            </a:r>
            <a:r>
              <a:rPr lang="cs-CZ" dirty="0"/>
              <a:t>pro jejich vzájemnou komunikaci.</a:t>
            </a:r>
          </a:p>
        </p:txBody>
      </p:sp>
    </p:spTree>
    <p:extLst>
      <p:ext uri="{BB962C8B-B14F-4D97-AF65-F5344CB8AC3E}">
        <p14:creationId xmlns:p14="http://schemas.microsoft.com/office/powerpoint/2010/main" val="88722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Základní pojmy DTB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INFORMAČNÍ SYSTÉM</a:t>
            </a:r>
          </a:p>
          <a:p>
            <a:pPr marL="82296" indent="0">
              <a:buNone/>
              <a:defRPr/>
            </a:pPr>
            <a:r>
              <a:rPr lang="cs-CZ" dirty="0" smtClean="0"/>
              <a:t> Aplikační </a:t>
            </a:r>
            <a:r>
              <a:rPr lang="cs-CZ" dirty="0"/>
              <a:t>úlohy nad </a:t>
            </a:r>
            <a:r>
              <a:rPr lang="cs-CZ" dirty="0" smtClean="0"/>
              <a:t>společnou </a:t>
            </a:r>
            <a:r>
              <a:rPr lang="cs-CZ" dirty="0"/>
              <a:t>databází </a:t>
            </a:r>
            <a:r>
              <a:rPr lang="cs-CZ" dirty="0" smtClean="0"/>
              <a:t>tvoří </a:t>
            </a:r>
            <a:r>
              <a:rPr lang="cs-CZ" dirty="0"/>
              <a:t>ucelený systém</a:t>
            </a:r>
            <a:r>
              <a:rPr lang="cs-CZ" dirty="0" smtClean="0"/>
              <a:t>, nazývaný </a:t>
            </a:r>
            <a:r>
              <a:rPr lang="cs-CZ" b="1" dirty="0"/>
              <a:t>databázovým nebo </a:t>
            </a:r>
            <a:r>
              <a:rPr lang="cs-CZ" b="1" dirty="0" smtClean="0"/>
              <a:t>informačním </a:t>
            </a:r>
            <a:r>
              <a:rPr lang="cs-CZ" b="1" dirty="0"/>
              <a:t>systémem </a:t>
            </a:r>
            <a:r>
              <a:rPr lang="cs-CZ" dirty="0"/>
              <a:t>(</a:t>
            </a:r>
            <a:r>
              <a:rPr lang="cs-CZ" dirty="0" smtClean="0"/>
              <a:t>dále jen </a:t>
            </a:r>
            <a:r>
              <a:rPr lang="cs-CZ" dirty="0"/>
              <a:t>IS) nad použitým </a:t>
            </a:r>
            <a:r>
              <a:rPr lang="cs-CZ" dirty="0" smtClean="0"/>
              <a:t>SŘBD.</a:t>
            </a:r>
          </a:p>
          <a:p>
            <a:pPr marL="82296" indent="0">
              <a:buNone/>
              <a:defRPr/>
            </a:pPr>
            <a:endParaRPr lang="cs-CZ" dirty="0"/>
          </a:p>
          <a:p>
            <a:pPr marL="82296" indent="0">
              <a:buNone/>
              <a:defRPr/>
            </a:pPr>
            <a:r>
              <a:rPr lang="cs-CZ" dirty="0"/>
              <a:t> V tomto pojetí tedy </a:t>
            </a:r>
            <a:r>
              <a:rPr lang="cs-CZ" dirty="0" smtClean="0"/>
              <a:t>IS rozumíme </a:t>
            </a:r>
            <a:r>
              <a:rPr lang="cs-CZ" dirty="0"/>
              <a:t>celek</a:t>
            </a:r>
            <a:r>
              <a:rPr lang="cs-CZ" dirty="0" smtClean="0"/>
              <a:t>, </a:t>
            </a:r>
            <a:r>
              <a:rPr lang="cs-CZ" dirty="0"/>
              <a:t>ř</a:t>
            </a:r>
            <a:r>
              <a:rPr lang="cs-CZ" dirty="0" smtClean="0"/>
              <a:t>ešící </a:t>
            </a:r>
            <a:r>
              <a:rPr lang="cs-CZ" dirty="0"/>
              <a:t>rozsáhlejší oblast </a:t>
            </a:r>
            <a:r>
              <a:rPr lang="cs-CZ" dirty="0" smtClean="0"/>
              <a:t>aplikační</a:t>
            </a:r>
            <a:r>
              <a:rPr lang="cs-CZ" dirty="0"/>
              <a:t>, naprogramovaný v </a:t>
            </a:r>
            <a:r>
              <a:rPr lang="cs-CZ" dirty="0" smtClean="0"/>
              <a:t>jednom </a:t>
            </a:r>
            <a:r>
              <a:rPr lang="pl-PL" dirty="0" smtClean="0"/>
              <a:t>SŘBD </a:t>
            </a:r>
            <a:r>
              <a:rPr lang="pl-PL" dirty="0"/>
              <a:t>s </a:t>
            </a:r>
            <a:r>
              <a:rPr lang="pl-PL" dirty="0" smtClean="0"/>
              <a:t>vhodně navrženými </a:t>
            </a:r>
            <a:r>
              <a:rPr lang="pl-PL" dirty="0"/>
              <a:t>datovými strukturami tak, </a:t>
            </a:r>
            <a:r>
              <a:rPr lang="pl-PL" dirty="0" smtClean="0"/>
              <a:t>aby </a:t>
            </a:r>
            <a:r>
              <a:rPr lang="cs-CZ" dirty="0" smtClean="0"/>
              <a:t>všechny aplikační </a:t>
            </a:r>
            <a:r>
              <a:rPr lang="cs-CZ" dirty="0"/>
              <a:t>úlohy k nim </a:t>
            </a:r>
            <a:r>
              <a:rPr lang="cs-CZ" dirty="0" smtClean="0"/>
              <a:t>měly </a:t>
            </a:r>
            <a:r>
              <a:rPr lang="cs-CZ" dirty="0"/>
              <a:t>optimální </a:t>
            </a:r>
            <a:r>
              <a:rPr lang="cs-CZ" dirty="0" smtClean="0"/>
              <a:t>přístup</a:t>
            </a:r>
            <a:r>
              <a:rPr lang="cs-CZ" dirty="0"/>
              <a:t>. </a:t>
            </a:r>
            <a:r>
              <a:rPr lang="cs-CZ" dirty="0" smtClean="0"/>
              <a:t>Řeší </a:t>
            </a:r>
            <a:r>
              <a:rPr lang="cs-CZ" b="1" dirty="0" smtClean="0"/>
              <a:t>uložení</a:t>
            </a:r>
            <a:r>
              <a:rPr lang="cs-CZ" b="1" dirty="0"/>
              <a:t>, uchování, zpracování a vyhledávání informací </a:t>
            </a:r>
            <a:r>
              <a:rPr lang="cs-CZ" b="1" dirty="0" smtClean="0"/>
              <a:t>a umožňuje </a:t>
            </a:r>
            <a:r>
              <a:rPr lang="cs-CZ" b="1" dirty="0"/>
              <a:t>jejich formátování </a:t>
            </a:r>
            <a:r>
              <a:rPr lang="cs-CZ" dirty="0"/>
              <a:t>do uživatelsky </a:t>
            </a:r>
            <a:r>
              <a:rPr lang="cs-CZ" dirty="0" smtClean="0"/>
              <a:t>přívětivého </a:t>
            </a:r>
            <a:r>
              <a:rPr lang="cs-CZ" dirty="0"/>
              <a:t>tvaru.</a:t>
            </a:r>
          </a:p>
        </p:txBody>
      </p:sp>
    </p:spTree>
    <p:extLst>
      <p:ext uri="{BB962C8B-B14F-4D97-AF65-F5344CB8AC3E}">
        <p14:creationId xmlns:p14="http://schemas.microsoft.com/office/powerpoint/2010/main" val="40128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Vztahy mezi entitami (relace)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None/>
            </a:pPr>
            <a:r>
              <a:rPr lang="cs-CZ" smtClean="0"/>
              <a:t>1:1</a:t>
            </a:r>
          </a:p>
          <a:p>
            <a:pPr marL="80963" indent="0">
              <a:buNone/>
            </a:pPr>
            <a:r>
              <a:rPr lang="cs-CZ" sz="2400"/>
              <a:t>V relaci 1:1 odpovídá jednomu záznamu v první tabulce maximálně jeden záznam v druhé tabulce a naopak jednomu záznamu v druhé tabulce maximálně jeden záznam v první tabulce. </a:t>
            </a: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933825"/>
            <a:ext cx="6400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32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Vztahy mezi entitami (relace)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None/>
            </a:pPr>
            <a:r>
              <a:rPr lang="cs-CZ" smtClean="0"/>
              <a:t>1:N</a:t>
            </a:r>
          </a:p>
          <a:p>
            <a:pPr marL="80963" indent="0">
              <a:buNone/>
            </a:pPr>
            <a:r>
              <a:rPr lang="cs-CZ" sz="2400"/>
              <a:t>V relaci 1:N odpovídá jednomu záznamu v první tabulce žádný, jeden nebo více záznamů v druhé tabulce a naopak jednomu záznamu v druhé tabulce maximálně jeden záznam v první tabulce. </a:t>
            </a:r>
          </a:p>
        </p:txBody>
      </p:sp>
    </p:spTree>
    <p:extLst>
      <p:ext uri="{BB962C8B-B14F-4D97-AF65-F5344CB8AC3E}">
        <p14:creationId xmlns:p14="http://schemas.microsoft.com/office/powerpoint/2010/main" val="28715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Vztahy mezi entitami (relace)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  <a:defRPr/>
            </a:pPr>
            <a:r>
              <a:rPr lang="cs-CZ" dirty="0" smtClean="0"/>
              <a:t>N:N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V relaci N:N odpovídá jednomu záznamu v první tabulce žádný, jeden nebo více záznamů v druhé tabulce a naopak jednomu záznamu v druhé tabulce žádný, jeden nebo více záznamů v první tabulce. 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/>
              <a:t>Chcete-li vyjádřit relaci typu N:N, musíte vytvořit třetí tabulku, která se často nazývá spojená tabulka, jež rozdělí relaci typu N:N na dvě relace typu 1:N. Primární klíč z těchto dvou tabulek vložíte do třetí tabulky. Výsledkem je, že třetí tabulka zaznamená každý výskyt nebo instanci relace </a:t>
            </a:r>
          </a:p>
        </p:txBody>
      </p:sp>
    </p:spTree>
    <p:extLst>
      <p:ext uri="{BB962C8B-B14F-4D97-AF65-F5344CB8AC3E}">
        <p14:creationId xmlns:p14="http://schemas.microsoft.com/office/powerpoint/2010/main" val="85414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Vztahy mezi entitami (relace)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None/>
            </a:pPr>
            <a:r>
              <a:rPr lang="cs-CZ" smtClean="0"/>
              <a:t>N:N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868" y="2861109"/>
            <a:ext cx="67056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105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Úrovně DBS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dirty="0" smtClean="0"/>
              <a:t>Způsoby </a:t>
            </a:r>
            <a:r>
              <a:rPr lang="cs-CZ" dirty="0"/>
              <a:t>pohledu na data v databázi</a:t>
            </a:r>
          </a:p>
          <a:p>
            <a:pPr marL="365760" indent="-283464">
              <a:buFont typeface="Wingdings 2"/>
              <a:buChar char=""/>
              <a:defRPr/>
            </a:pPr>
            <a:endParaRPr lang="cs-CZ" dirty="0"/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FYZICKÝ (INTERNÍ) – </a:t>
            </a:r>
            <a:r>
              <a:rPr lang="cs-CZ" dirty="0"/>
              <a:t>způsob fyzického uložení dat na disk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KONCEPTUÁLNÍ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– popis struktury databáze (tabulek), popis vztahů mezi uloženými daty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cs-CZ" dirty="0" smtClean="0"/>
              <a:t>EXTERNÍ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– popis dat z pohledu uživatele, tj. uživatelské prostředí (formuláře, sestavy,…)</a:t>
            </a:r>
          </a:p>
        </p:txBody>
      </p:sp>
    </p:spTree>
    <p:extLst>
      <p:ext uri="{BB962C8B-B14F-4D97-AF65-F5344CB8AC3E}">
        <p14:creationId xmlns:p14="http://schemas.microsoft.com/office/powerpoint/2010/main" val="407212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2114</Words>
  <Application>Microsoft Office PowerPoint</Application>
  <PresentationFormat>Vlastní</PresentationFormat>
  <Paragraphs>409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systému Office</vt:lpstr>
      <vt:lpstr>Informační systémy</vt:lpstr>
      <vt:lpstr>Základní pojmy DTB zpracování</vt:lpstr>
      <vt:lpstr>Základní pojmy DTB zpracování</vt:lpstr>
      <vt:lpstr>Základní pojmy DTB zpracování</vt:lpstr>
      <vt:lpstr>Vztahy mezi entitami (relace)</vt:lpstr>
      <vt:lpstr>Vztahy mezi entitami (relace)</vt:lpstr>
      <vt:lpstr>Vztahy mezi entitami (relace)</vt:lpstr>
      <vt:lpstr>Vztahy mezi entitami (relace)</vt:lpstr>
      <vt:lpstr>Úrovně DBS </vt:lpstr>
      <vt:lpstr>Datové modely</vt:lpstr>
      <vt:lpstr>Hierarchický DM</vt:lpstr>
      <vt:lpstr>Síťový DM</vt:lpstr>
      <vt:lpstr>Relační DM</vt:lpstr>
      <vt:lpstr>Schéma entitně-relačního modelu</vt:lpstr>
      <vt:lpstr>Relační DM</vt:lpstr>
      <vt:lpstr>Relační tabulka</vt:lpstr>
      <vt:lpstr>Objektový DM</vt:lpstr>
      <vt:lpstr>Konceptuální model</vt:lpstr>
      <vt:lpstr>Pojmy v ER-modelu</vt:lpstr>
      <vt:lpstr>Vztahový typ</vt:lpstr>
      <vt:lpstr>Vztahový typ</vt:lpstr>
      <vt:lpstr>Vztahové typy</vt:lpstr>
      <vt:lpstr>Slabý entitní typ</vt:lpstr>
      <vt:lpstr>ISA hierarchie</vt:lpstr>
      <vt:lpstr>Základní pojmy</vt:lpstr>
      <vt:lpstr>Základní pojmy</vt:lpstr>
      <vt:lpstr>Základní pojmy</vt:lpstr>
      <vt:lpstr>ER model (postup vytváření)</vt:lpstr>
      <vt:lpstr>ER model</vt:lpstr>
      <vt:lpstr>Prezentace aplikace PowerPoint</vt:lpstr>
      <vt:lpstr>QBE (Query By Example)</vt:lpstr>
      <vt:lpstr>Transakce</vt:lpstr>
      <vt:lpstr>Transakce</vt:lpstr>
      <vt:lpstr>SQL (Structured Query Language)</vt:lpstr>
      <vt:lpstr>SQL</vt:lpstr>
      <vt:lpstr>Příkazy jazyka SQL</vt:lpstr>
      <vt:lpstr>SQL</vt:lpstr>
      <vt:lpstr>SQL - uplatnění</vt:lpstr>
      <vt:lpstr>SQL - uplatnění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systémy</dc:title>
  <dc:creator>Honza Matula</dc:creator>
  <cp:lastModifiedBy>Michal Lorenz</cp:lastModifiedBy>
  <cp:revision>7</cp:revision>
  <dcterms:created xsi:type="dcterms:W3CDTF">2014-03-07T07:25:46Z</dcterms:created>
  <dcterms:modified xsi:type="dcterms:W3CDTF">2015-02-27T09:33:37Z</dcterms:modified>
</cp:coreProperties>
</file>