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5" r:id="rId2"/>
    <p:sldId id="296" r:id="rId3"/>
    <p:sldId id="260" r:id="rId4"/>
    <p:sldId id="259" r:id="rId5"/>
    <p:sldId id="264" r:id="rId6"/>
    <p:sldId id="320" r:id="rId7"/>
    <p:sldId id="265" r:id="rId8"/>
    <p:sldId id="266" r:id="rId9"/>
    <p:sldId id="267" r:id="rId10"/>
    <p:sldId id="268" r:id="rId11"/>
    <p:sldId id="269" r:id="rId12"/>
    <p:sldId id="270" r:id="rId13"/>
    <p:sldId id="271" r:id="rId14"/>
    <p:sldId id="272" r:id="rId15"/>
    <p:sldId id="273" r:id="rId16"/>
    <p:sldId id="312" r:id="rId17"/>
    <p:sldId id="274" r:id="rId18"/>
    <p:sldId id="275" r:id="rId19"/>
    <p:sldId id="276" r:id="rId20"/>
    <p:sldId id="277" r:id="rId21"/>
    <p:sldId id="279" r:id="rId22"/>
    <p:sldId id="321" r:id="rId23"/>
    <p:sldId id="280" r:id="rId24"/>
    <p:sldId id="281" r:id="rId25"/>
    <p:sldId id="282" r:id="rId26"/>
    <p:sldId id="319" r:id="rId27"/>
    <p:sldId id="297" r:id="rId28"/>
    <p:sldId id="298" r:id="rId29"/>
    <p:sldId id="299" r:id="rId30"/>
    <p:sldId id="300" r:id="rId31"/>
    <p:sldId id="323" r:id="rId32"/>
    <p:sldId id="301" r:id="rId33"/>
    <p:sldId id="324" r:id="rId34"/>
    <p:sldId id="302" r:id="rId35"/>
    <p:sldId id="303" r:id="rId36"/>
    <p:sldId id="325" r:id="rId37"/>
    <p:sldId id="326" r:id="rId38"/>
    <p:sldId id="304" r:id="rId39"/>
    <p:sldId id="305" r:id="rId40"/>
    <p:sldId id="306" r:id="rId41"/>
    <p:sldId id="309" r:id="rId42"/>
    <p:sldId id="292" r:id="rId43"/>
    <p:sldId id="293" r:id="rId44"/>
    <p:sldId id="294"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82CBD-3F9D-4EEE-B30C-9F745734E9A5}" type="datetimeFigureOut">
              <a:rPr lang="cs-CZ" smtClean="0"/>
              <a:t>17.4.2015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05C6C-05F7-4735-9CA8-1B2EB229B051}" type="slidenum">
              <a:rPr lang="cs-CZ" smtClean="0"/>
              <a:t>‹#›</a:t>
            </a:fld>
            <a:endParaRPr lang="cs-CZ"/>
          </a:p>
        </p:txBody>
      </p:sp>
    </p:spTree>
    <p:extLst>
      <p:ext uri="{BB962C8B-B14F-4D97-AF65-F5344CB8AC3E}">
        <p14:creationId xmlns:p14="http://schemas.microsoft.com/office/powerpoint/2010/main" val="70970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nSpc>
                <a:spcPct val="80000"/>
              </a:lnSpc>
            </a:pPr>
            <a:r>
              <a:rPr lang="cs-CZ" altLang="cs-CZ" sz="1200" dirty="0" smtClean="0"/>
              <a:t>Induktivní logika</a:t>
            </a:r>
          </a:p>
          <a:p>
            <a:pPr>
              <a:lnSpc>
                <a:spcPct val="80000"/>
              </a:lnSpc>
            </a:pPr>
            <a:r>
              <a:rPr lang="cs-CZ" altLang="cs-CZ" sz="1200" dirty="0" smtClean="0"/>
              <a:t>Data jako konstruované vědění, které je vázáno na různé konkrétní nositele a jejich perspektivu</a:t>
            </a:r>
          </a:p>
          <a:p>
            <a:pPr>
              <a:lnSpc>
                <a:spcPct val="80000"/>
              </a:lnSpc>
            </a:pPr>
            <a:r>
              <a:rPr lang="cs-CZ" altLang="cs-CZ" sz="1200" dirty="0" smtClean="0"/>
              <a:t>Sběr mnoha informací o málo jedincích</a:t>
            </a:r>
          </a:p>
          <a:p>
            <a:pPr>
              <a:lnSpc>
                <a:spcPct val="80000"/>
              </a:lnSpc>
            </a:pPr>
            <a:r>
              <a:rPr lang="cs-CZ" altLang="cs-CZ" sz="1200" dirty="0" smtClean="0"/>
              <a:t>Sběr dat v přirozeném prostředí aktérů</a:t>
            </a:r>
          </a:p>
          <a:p>
            <a:pPr>
              <a:lnSpc>
                <a:spcPct val="80000"/>
              </a:lnSpc>
            </a:pPr>
            <a:r>
              <a:rPr lang="cs-CZ" altLang="cs-CZ" sz="1200" dirty="0" smtClean="0"/>
              <a:t>Komplexní obraz o problému, důraz na kontext, zájem o interpretace, významy, zkušenost aktérů</a:t>
            </a:r>
          </a:p>
          <a:p>
            <a:pPr>
              <a:lnSpc>
                <a:spcPct val="80000"/>
              </a:lnSpc>
            </a:pPr>
            <a:r>
              <a:rPr lang="cs-CZ" altLang="cs-CZ" sz="1200" dirty="0" smtClean="0"/>
              <a:t>Práce s texty</a:t>
            </a:r>
          </a:p>
          <a:p>
            <a:pPr>
              <a:lnSpc>
                <a:spcPct val="80000"/>
              </a:lnSpc>
            </a:pPr>
            <a:r>
              <a:rPr lang="cs-CZ" altLang="cs-CZ" sz="1200" dirty="0" smtClean="0"/>
              <a:t>Nestandardizované techniky sběru dat</a:t>
            </a:r>
          </a:p>
          <a:p>
            <a:pPr>
              <a:lnSpc>
                <a:spcPct val="80000"/>
              </a:lnSpc>
            </a:pPr>
            <a:r>
              <a:rPr lang="cs-CZ" altLang="cs-CZ" sz="1200" dirty="0" smtClean="0"/>
              <a:t>Flexibilní metodologie</a:t>
            </a:r>
          </a:p>
          <a:p>
            <a:pPr>
              <a:lnSpc>
                <a:spcPct val="80000"/>
              </a:lnSpc>
            </a:pPr>
            <a:r>
              <a:rPr lang="cs-CZ" altLang="cs-CZ" sz="1200" dirty="0" smtClean="0"/>
              <a:t>Záměrný výběr vzorku</a:t>
            </a:r>
          </a:p>
          <a:p>
            <a:pPr>
              <a:lnSpc>
                <a:spcPct val="80000"/>
              </a:lnSpc>
            </a:pPr>
            <a:r>
              <a:rPr lang="cs-CZ" altLang="cs-CZ" sz="1200" dirty="0" smtClean="0"/>
              <a:t>„Literární“ výstup</a:t>
            </a:r>
          </a:p>
          <a:p>
            <a:pPr>
              <a:lnSpc>
                <a:spcPct val="80000"/>
              </a:lnSpc>
            </a:pPr>
            <a:r>
              <a:rPr lang="cs-CZ" altLang="cs-CZ" sz="1200" dirty="0" smtClean="0"/>
              <a:t>Zájem o vztah s </a:t>
            </a:r>
            <a:r>
              <a:rPr lang="cs-CZ" altLang="cs-CZ" sz="1200" dirty="0" err="1" smtClean="0"/>
              <a:t>informanty</a:t>
            </a:r>
            <a:r>
              <a:rPr lang="cs-CZ" altLang="cs-CZ" sz="1200" dirty="0" smtClean="0"/>
              <a:t> a etickou dimenzi výzkumu</a:t>
            </a:r>
          </a:p>
          <a:p>
            <a:endParaRPr lang="cs-CZ" dirty="0"/>
          </a:p>
        </p:txBody>
      </p:sp>
      <p:sp>
        <p:nvSpPr>
          <p:cNvPr id="4" name="Zástupný symbol pro číslo snímku 3"/>
          <p:cNvSpPr>
            <a:spLocks noGrp="1"/>
          </p:cNvSpPr>
          <p:nvPr>
            <p:ph type="sldNum" sz="quarter" idx="10"/>
          </p:nvPr>
        </p:nvSpPr>
        <p:spPr/>
        <p:txBody>
          <a:bodyPr/>
          <a:lstStyle/>
          <a:p>
            <a:fld id="{90440BA1-99F8-42EC-970A-6B66E757AF6C}" type="slidenum">
              <a:rPr lang="cs-CZ" smtClean="0"/>
              <a:pPr/>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43000" y="685800"/>
            <a:ext cx="4572000" cy="3429000"/>
          </a:xfrm>
          <a:ln/>
        </p:spPr>
      </p:sp>
      <p:sp>
        <p:nvSpPr>
          <p:cNvPr id="22531" name="Rectangle 3"/>
          <p:cNvSpPr>
            <a:spLocks noGrp="1" noChangeArrowheads="1"/>
          </p:cNvSpPr>
          <p:nvPr>
            <p:ph type="body" idx="1"/>
          </p:nvPr>
        </p:nvSpPr>
        <p:spPr>
          <a:noFill/>
          <a:ln/>
        </p:spPr>
        <p:txBody>
          <a:bodyPr/>
          <a:lstStyle/>
          <a:p>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a:noFill/>
          <a:ln/>
        </p:spPr>
        <p:txBody>
          <a:bodyPr/>
          <a:lstStyle/>
          <a:p>
            <a:endParaRPr lang="cs-CZ" altLang="cs-CZ"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100085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17.4.2015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17.4.2015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17.4.2015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17.4.2015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17.4.2015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17.4.2015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17.4.2015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17.4.2015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17.4.2015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cs-CZ" altLang="cs-CZ" sz="4000" dirty="0" smtClean="0"/>
              <a:t>Úvod do kvalitativního </a:t>
            </a:r>
            <a:r>
              <a:rPr lang="cs-CZ" altLang="cs-CZ" sz="4000" dirty="0" smtClean="0"/>
              <a:t>výzkumu</a:t>
            </a:r>
            <a:br>
              <a:rPr lang="cs-CZ" altLang="cs-CZ" sz="4000" dirty="0" smtClean="0"/>
            </a:br>
            <a:r>
              <a:rPr lang="cs-CZ" altLang="cs-CZ" sz="4000" dirty="0" smtClean="0"/>
              <a:t>17. 4. 2015</a:t>
            </a:r>
            <a:r>
              <a:rPr lang="cs-CZ" altLang="cs-CZ" sz="4000" dirty="0" smtClean="0"/>
              <a:t/>
            </a:r>
            <a:br>
              <a:rPr lang="cs-CZ" altLang="cs-CZ" sz="4000" dirty="0" smtClean="0"/>
            </a:br>
            <a:endParaRPr lang="cs-CZ" altLang="cs-CZ" sz="4000" dirty="0" smtClean="0"/>
          </a:p>
        </p:txBody>
      </p:sp>
      <p:sp>
        <p:nvSpPr>
          <p:cNvPr id="2051" name="Rectangle 3"/>
          <p:cNvSpPr>
            <a:spLocks noGrp="1" noChangeArrowheads="1"/>
          </p:cNvSpPr>
          <p:nvPr>
            <p:ph type="subTitle" idx="1"/>
          </p:nvPr>
        </p:nvSpPr>
        <p:spPr>
          <a:xfrm>
            <a:off x="1403350" y="3933825"/>
            <a:ext cx="6400800" cy="1752600"/>
          </a:xfrm>
        </p:spPr>
        <p:txBody>
          <a:bodyPr/>
          <a:lstStyle/>
          <a:p>
            <a:pPr eaLnBrk="1" hangingPunct="1"/>
            <a:r>
              <a:rPr lang="cs-CZ" altLang="cs-CZ" dirty="0" smtClean="0"/>
              <a:t>Lenka Slepičková</a:t>
            </a:r>
          </a:p>
        </p:txBody>
      </p:sp>
    </p:spTree>
    <p:extLst>
      <p:ext uri="{BB962C8B-B14F-4D97-AF65-F5344CB8AC3E}">
        <p14:creationId xmlns:p14="http://schemas.microsoft.com/office/powerpoint/2010/main" val="1992415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sz="4000" smtClean="0"/>
              <a:t>Zakotvená teorie </a:t>
            </a:r>
            <a:br>
              <a:rPr lang="cs-CZ" altLang="cs-CZ" sz="4000" smtClean="0"/>
            </a:br>
            <a:r>
              <a:rPr lang="cs-CZ" altLang="cs-CZ" sz="2800" smtClean="0"/>
              <a:t>(Grounded theory, Glaser, Strauss)</a:t>
            </a:r>
          </a:p>
        </p:txBody>
      </p:sp>
      <p:sp>
        <p:nvSpPr>
          <p:cNvPr id="44035" name="Rectangle 3"/>
          <p:cNvSpPr>
            <a:spLocks noGrp="1" noChangeArrowheads="1"/>
          </p:cNvSpPr>
          <p:nvPr>
            <p:ph type="body" idx="1"/>
          </p:nvPr>
        </p:nvSpPr>
        <p:spPr/>
        <p:txBody>
          <a:bodyPr>
            <a:normAutofit fontScale="92500" lnSpcReduction="10000"/>
          </a:bodyPr>
          <a:lstStyle/>
          <a:p>
            <a:pPr eaLnBrk="1" hangingPunct="1">
              <a:lnSpc>
                <a:spcPct val="80000"/>
              </a:lnSpc>
            </a:pPr>
            <a:r>
              <a:rPr lang="cs-CZ" altLang="cs-CZ" sz="2000" dirty="0" smtClean="0"/>
              <a:t>Metoda  analýzy a zároveň produkt této analýzy</a:t>
            </a:r>
          </a:p>
          <a:p>
            <a:pPr eaLnBrk="1" hangingPunct="1">
              <a:lnSpc>
                <a:spcPct val="80000"/>
              </a:lnSpc>
            </a:pPr>
            <a:r>
              <a:rPr lang="cs-CZ" altLang="cs-CZ" sz="2000" dirty="0" smtClean="0"/>
              <a:t>Cílem je konceptuální schéma postihující vztahy mezi proměnnými, jde o to, identifikovat proměnné a pak vztahy mezi nimi, vytvořit teorii k pozdějšímu testování </a:t>
            </a:r>
          </a:p>
          <a:p>
            <a:pPr eaLnBrk="1" hangingPunct="1">
              <a:lnSpc>
                <a:spcPct val="80000"/>
              </a:lnSpc>
              <a:buFontTx/>
              <a:buNone/>
            </a:pPr>
            <a:endParaRPr lang="cs-CZ" altLang="cs-CZ" sz="2000" dirty="0" smtClean="0"/>
          </a:p>
          <a:p>
            <a:pPr>
              <a:buNone/>
            </a:pPr>
            <a:r>
              <a:rPr lang="cs-CZ" sz="2000" i="1" dirty="0" smtClean="0"/>
              <a:t> Jedná se především o způsob přemýšlení o datech, způsob </a:t>
            </a:r>
            <a:r>
              <a:rPr lang="cs-CZ" sz="2000" i="1" dirty="0" err="1" smtClean="0"/>
              <a:t>konceptualizace</a:t>
            </a:r>
            <a:r>
              <a:rPr lang="cs-CZ" sz="2000" i="1" dirty="0" smtClean="0"/>
              <a:t>, který vede k tvorbě teorie na základě dat získaných rozhovory a pozorováním každodenního života (Morse, 2009). </a:t>
            </a:r>
            <a:endParaRPr lang="cs-CZ" altLang="cs-CZ" sz="2000" dirty="0" smtClean="0"/>
          </a:p>
          <a:p>
            <a:pPr eaLnBrk="1" hangingPunct="1">
              <a:lnSpc>
                <a:spcPct val="80000"/>
              </a:lnSpc>
              <a:buFontTx/>
              <a:buNone/>
            </a:pPr>
            <a:endParaRPr lang="cs-CZ" altLang="cs-CZ" sz="2000" dirty="0" smtClean="0"/>
          </a:p>
          <a:p>
            <a:pPr eaLnBrk="1" hangingPunct="1">
              <a:lnSpc>
                <a:spcPct val="80000"/>
              </a:lnSpc>
              <a:buFontTx/>
              <a:buNone/>
            </a:pPr>
            <a:r>
              <a:rPr lang="cs-CZ" altLang="cs-CZ" sz="2000" dirty="0" smtClean="0"/>
              <a:t>Principy:</a:t>
            </a:r>
          </a:p>
          <a:p>
            <a:pPr eaLnBrk="1" hangingPunct="1">
              <a:lnSpc>
                <a:spcPct val="80000"/>
              </a:lnSpc>
            </a:pPr>
            <a:endParaRPr lang="cs-CZ" altLang="cs-CZ" sz="2000" dirty="0" smtClean="0"/>
          </a:p>
          <a:p>
            <a:pPr eaLnBrk="1" hangingPunct="1">
              <a:lnSpc>
                <a:spcPct val="80000"/>
              </a:lnSpc>
            </a:pPr>
            <a:r>
              <a:rPr lang="cs-CZ" altLang="cs-CZ" sz="2000" i="1" dirty="0" smtClean="0"/>
              <a:t>Souběžný sběr a analýza dat</a:t>
            </a:r>
          </a:p>
          <a:p>
            <a:pPr eaLnBrk="1" hangingPunct="1">
              <a:lnSpc>
                <a:spcPct val="80000"/>
              </a:lnSpc>
            </a:pPr>
            <a:r>
              <a:rPr lang="cs-CZ" altLang="cs-CZ" sz="2000" i="1" dirty="0" smtClean="0"/>
              <a:t>Teoretický výběr vzorku (teoretické vzorkování) – saturace</a:t>
            </a:r>
          </a:p>
          <a:p>
            <a:pPr eaLnBrk="1" hangingPunct="1">
              <a:lnSpc>
                <a:spcPct val="80000"/>
              </a:lnSpc>
            </a:pPr>
            <a:r>
              <a:rPr lang="cs-CZ" altLang="cs-CZ" sz="2000" i="1" dirty="0" smtClean="0"/>
              <a:t>Systematická a standardizovaná analýza dat (otevřené kódování, axiální kódování, selektivní kódování)</a:t>
            </a:r>
          </a:p>
          <a:p>
            <a:pPr eaLnBrk="1" hangingPunct="1">
              <a:lnSpc>
                <a:spcPct val="80000"/>
              </a:lnSpc>
            </a:pPr>
            <a:r>
              <a:rPr lang="cs-CZ" altLang="cs-CZ" sz="2000" i="1" dirty="0" smtClean="0"/>
              <a:t>Metoda konstantního srovnávání</a:t>
            </a:r>
          </a:p>
          <a:p>
            <a:pPr eaLnBrk="1" hangingPunct="1">
              <a:lnSpc>
                <a:spcPct val="80000"/>
              </a:lnSpc>
            </a:pPr>
            <a:r>
              <a:rPr lang="cs-CZ" altLang="cs-CZ" sz="2000" i="1" dirty="0" err="1" smtClean="0"/>
              <a:t>Memo</a:t>
            </a:r>
            <a:r>
              <a:rPr lang="cs-CZ" altLang="cs-CZ" sz="2000" i="1" dirty="0" smtClean="0"/>
              <a:t> poznámky</a:t>
            </a:r>
          </a:p>
          <a:p>
            <a:pPr>
              <a:lnSpc>
                <a:spcPct val="80000"/>
              </a:lnSpc>
            </a:pPr>
            <a:endParaRPr lang="cs-CZ" altLang="cs-CZ" sz="1000" i="1" dirty="0" smtClean="0"/>
          </a:p>
        </p:txBody>
      </p:sp>
    </p:spTree>
    <p:extLst>
      <p:ext uri="{BB962C8B-B14F-4D97-AF65-F5344CB8AC3E}">
        <p14:creationId xmlns:p14="http://schemas.microsoft.com/office/powerpoint/2010/main" val="74655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left)">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left)">
                                      <p:cBhvr>
                                        <p:cTn id="17" dur="5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wipe(left)">
                                      <p:cBhvr>
                                        <p:cTn id="27" dur="500"/>
                                        <p:tgtEl>
                                          <p:spTgt spid="440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5">
                                            <p:txEl>
                                              <p:pRg st="7" end="7"/>
                                            </p:txEl>
                                          </p:spTgt>
                                        </p:tgtEl>
                                        <p:attrNameLst>
                                          <p:attrName>style.visibility</p:attrName>
                                        </p:attrNameLst>
                                      </p:cBhvr>
                                      <p:to>
                                        <p:strVal val="visible"/>
                                      </p:to>
                                    </p:set>
                                    <p:animEffect transition="in" filter="wipe(left)">
                                      <p:cBhvr>
                                        <p:cTn id="32" dur="500"/>
                                        <p:tgtEl>
                                          <p:spTgt spid="4403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5">
                                            <p:txEl>
                                              <p:pRg st="8" end="8"/>
                                            </p:txEl>
                                          </p:spTgt>
                                        </p:tgtEl>
                                        <p:attrNameLst>
                                          <p:attrName>style.visibility</p:attrName>
                                        </p:attrNameLst>
                                      </p:cBhvr>
                                      <p:to>
                                        <p:strVal val="visible"/>
                                      </p:to>
                                    </p:set>
                                    <p:animEffect transition="in" filter="wipe(left)">
                                      <p:cBhvr>
                                        <p:cTn id="37" dur="500"/>
                                        <p:tgtEl>
                                          <p:spTgt spid="4403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035">
                                            <p:txEl>
                                              <p:pRg st="9" end="9"/>
                                            </p:txEl>
                                          </p:spTgt>
                                        </p:tgtEl>
                                        <p:attrNameLst>
                                          <p:attrName>style.visibility</p:attrName>
                                        </p:attrNameLst>
                                      </p:cBhvr>
                                      <p:to>
                                        <p:strVal val="visible"/>
                                      </p:to>
                                    </p:set>
                                    <p:animEffect transition="in" filter="wipe(left)">
                                      <p:cBhvr>
                                        <p:cTn id="42" dur="500"/>
                                        <p:tgtEl>
                                          <p:spTgt spid="4403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035">
                                            <p:txEl>
                                              <p:pRg st="10" end="10"/>
                                            </p:txEl>
                                          </p:spTgt>
                                        </p:tgtEl>
                                        <p:attrNameLst>
                                          <p:attrName>style.visibility</p:attrName>
                                        </p:attrNameLst>
                                      </p:cBhvr>
                                      <p:to>
                                        <p:strVal val="visible"/>
                                      </p:to>
                                    </p:set>
                                    <p:animEffect transition="in" filter="wipe(left)">
                                      <p:cBhvr>
                                        <p:cTn id="47" dur="500"/>
                                        <p:tgtEl>
                                          <p:spTgt spid="44035">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035">
                                            <p:txEl>
                                              <p:pRg st="11" end="11"/>
                                            </p:txEl>
                                          </p:spTgt>
                                        </p:tgtEl>
                                        <p:attrNameLst>
                                          <p:attrName>style.visibility</p:attrName>
                                        </p:attrNameLst>
                                      </p:cBhvr>
                                      <p:to>
                                        <p:strVal val="visible"/>
                                      </p:to>
                                    </p:set>
                                    <p:animEffect transition="in" filter="wipe(left)">
                                      <p:cBhvr>
                                        <p:cTn id="52" dur="500"/>
                                        <p:tgtEl>
                                          <p:spTgt spid="44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57200" y="274638"/>
            <a:ext cx="8229600" cy="922337"/>
          </a:xfrm>
        </p:spPr>
        <p:txBody>
          <a:bodyPr/>
          <a:lstStyle/>
          <a:p>
            <a:r>
              <a:rPr lang="cs-CZ" altLang="cs-CZ" smtClean="0"/>
              <a:t>Kódování v zakotvené teorii</a:t>
            </a:r>
          </a:p>
        </p:txBody>
      </p:sp>
      <p:sp>
        <p:nvSpPr>
          <p:cNvPr id="11267" name="Zástupný symbol pro obsah 2"/>
          <p:cNvSpPr>
            <a:spLocks noGrp="1"/>
          </p:cNvSpPr>
          <p:nvPr>
            <p:ph idx="1"/>
          </p:nvPr>
        </p:nvSpPr>
        <p:spPr>
          <a:xfrm>
            <a:off x="457200" y="1125538"/>
            <a:ext cx="8229600" cy="5000625"/>
          </a:xfrm>
        </p:spPr>
        <p:txBody>
          <a:bodyPr>
            <a:normAutofit fontScale="92500"/>
          </a:bodyPr>
          <a:lstStyle/>
          <a:p>
            <a:pPr>
              <a:buFontTx/>
              <a:buNone/>
            </a:pPr>
            <a:r>
              <a:rPr lang="cs-CZ" altLang="cs-CZ" sz="1400" smtClean="0">
                <a:solidFill>
                  <a:srgbClr val="FF0000"/>
                </a:solidFill>
              </a:rPr>
              <a:t>Otevřené kódování</a:t>
            </a:r>
            <a:r>
              <a:rPr lang="cs-CZ" altLang="cs-CZ" sz="1400" smtClean="0"/>
              <a:t>: kategorizace dat</a:t>
            </a:r>
          </a:p>
          <a:p>
            <a:pPr>
              <a:buFontTx/>
              <a:buNone/>
            </a:pPr>
            <a:r>
              <a:rPr lang="cs-CZ" altLang="cs-CZ" sz="1400" smtClean="0">
                <a:solidFill>
                  <a:srgbClr val="FF0000"/>
                </a:solidFill>
              </a:rPr>
              <a:t>Axiální kódování: </a:t>
            </a:r>
            <a:r>
              <a:rPr lang="cs-CZ" altLang="cs-CZ" sz="1400" smtClean="0"/>
              <a:t>příčinné podmínky - jev – kontext – intervenující podmínky – strategie jednání a interakce - následky</a:t>
            </a:r>
          </a:p>
          <a:p>
            <a:r>
              <a:rPr lang="cs-CZ" altLang="cs-CZ" sz="1400" smtClean="0"/>
              <a:t>JEV – ústřední myšlenka, událost, dění, případ </a:t>
            </a:r>
          </a:p>
          <a:p>
            <a:r>
              <a:rPr lang="cs-CZ" altLang="cs-CZ" sz="1400" smtClean="0"/>
              <a:t>PŘIČINNÉ PODMÍNKY – události nebo případy, které vedou k výskytu nebo vzniku jevu</a:t>
            </a:r>
          </a:p>
          <a:p>
            <a:r>
              <a:rPr lang="cs-CZ" altLang="cs-CZ" sz="1400" smtClean="0"/>
              <a:t>KONTEXT – soubor vlastností, které jevu náleží, soubor podmínek, za nichž jsou uplatňovány strategie jednání </a:t>
            </a:r>
          </a:p>
          <a:p>
            <a:r>
              <a:rPr lang="cs-CZ" altLang="cs-CZ" sz="1400" smtClean="0"/>
              <a:t>INTERVENUJÍCÍ PODMÍNKY – ovlivňují strategie jednání (čas, prostor, kultura, ekonomický status, historie, individuální biografie, vývoj techniky atd.)</a:t>
            </a:r>
          </a:p>
          <a:p>
            <a:r>
              <a:rPr lang="cs-CZ" altLang="cs-CZ" sz="1400" smtClean="0"/>
              <a:t>STRATEGIE JEDNÁNÍ a INTERAKCE</a:t>
            </a:r>
          </a:p>
          <a:p>
            <a:r>
              <a:rPr lang="cs-CZ" altLang="cs-CZ" sz="1400" smtClean="0"/>
              <a:t>procesuální (v pohybu a čase)</a:t>
            </a:r>
          </a:p>
          <a:p>
            <a:r>
              <a:rPr lang="cs-CZ" altLang="cs-CZ" sz="1400" smtClean="0"/>
              <a:t>záměrné, cílené</a:t>
            </a:r>
          </a:p>
          <a:p>
            <a:r>
              <a:rPr lang="cs-CZ" altLang="cs-CZ" sz="1400" smtClean="0"/>
              <a:t>neuskutečněné</a:t>
            </a:r>
          </a:p>
          <a:p>
            <a:r>
              <a:rPr lang="cs-CZ" altLang="cs-CZ" sz="1400" smtClean="0"/>
              <a:t>NÁSLEDKY</a:t>
            </a:r>
          </a:p>
          <a:p>
            <a:r>
              <a:rPr lang="cs-CZ" altLang="cs-CZ" sz="1400" smtClean="0"/>
              <a:t>mohou se stát součástí podmínek dalšího jednání</a:t>
            </a:r>
          </a:p>
          <a:p>
            <a:pPr>
              <a:buFontTx/>
              <a:buNone/>
            </a:pPr>
            <a:r>
              <a:rPr lang="cs-CZ" altLang="cs-CZ" sz="1400" smtClean="0">
                <a:solidFill>
                  <a:srgbClr val="FF0000"/>
                </a:solidFill>
              </a:rPr>
              <a:t>Selektivní kódování</a:t>
            </a:r>
          </a:p>
          <a:p>
            <a:r>
              <a:rPr lang="cs-CZ" altLang="cs-CZ" sz="1400" smtClean="0"/>
              <a:t>Proces, při kterém vybereme jednu </a:t>
            </a:r>
            <a:r>
              <a:rPr lang="cs-CZ" altLang="cs-CZ" sz="1400" b="1" smtClean="0"/>
              <a:t>ústřední kategorii</a:t>
            </a:r>
            <a:r>
              <a:rPr lang="cs-CZ" altLang="cs-CZ" sz="1400" smtClean="0"/>
              <a:t> a snažíme se ji uvést do vztahu k ostatním kategoriím</a:t>
            </a:r>
          </a:p>
          <a:p>
            <a:r>
              <a:rPr lang="cs-CZ" altLang="cs-CZ" sz="1400" b="1" smtClean="0"/>
              <a:t>Vyložení kostry příběhu</a:t>
            </a:r>
            <a:endParaRPr lang="cs-CZ" altLang="cs-CZ" sz="1400" smtClean="0"/>
          </a:p>
          <a:p>
            <a:r>
              <a:rPr lang="cs-CZ" altLang="cs-CZ" sz="1400" b="1" smtClean="0"/>
              <a:t>Identifikace příběhu</a:t>
            </a:r>
            <a:r>
              <a:rPr lang="cs-CZ" altLang="cs-CZ" sz="1400" smtClean="0"/>
              <a:t> – co je na příběhu překvapující, které kategorie jsou důležité?</a:t>
            </a:r>
          </a:p>
          <a:p>
            <a:r>
              <a:rPr lang="cs-CZ" altLang="cs-CZ" sz="1400" b="1" smtClean="0"/>
              <a:t>Konceptualizace příběhu</a:t>
            </a:r>
            <a:r>
              <a:rPr lang="cs-CZ" altLang="cs-CZ" sz="1400" smtClean="0"/>
              <a:t>– ústřední jev je srdcem příběhu, uvádění kategorií do vztahu k centrální kategorii</a:t>
            </a:r>
          </a:p>
          <a:p>
            <a:r>
              <a:rPr lang="cs-CZ" altLang="cs-CZ" sz="1400" b="1" smtClean="0"/>
              <a:t>Návrat k příběhu</a:t>
            </a:r>
            <a:r>
              <a:rPr lang="cs-CZ" altLang="cs-CZ" sz="1400" smtClean="0"/>
              <a:t> – uspořádávání příběhu podle základního paradigmatu</a:t>
            </a:r>
          </a:p>
          <a:p>
            <a:endParaRPr lang="cs-CZ" altLang="cs-CZ" sz="1400" smtClean="0"/>
          </a:p>
        </p:txBody>
      </p:sp>
    </p:spTree>
    <p:extLst>
      <p:ext uri="{BB962C8B-B14F-4D97-AF65-F5344CB8AC3E}">
        <p14:creationId xmlns:p14="http://schemas.microsoft.com/office/powerpoint/2010/main" val="2856406394"/>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z="3200" smtClean="0"/>
              <a:t>Model, schéma jako výstup</a:t>
            </a:r>
            <a:r>
              <a:rPr lang="cs-CZ" altLang="cs-CZ" smtClean="0"/>
              <a:t> </a:t>
            </a:r>
            <a:br>
              <a:rPr lang="cs-CZ" altLang="cs-CZ" smtClean="0"/>
            </a:br>
            <a:r>
              <a:rPr lang="cs-CZ" altLang="cs-CZ" sz="1600" smtClean="0"/>
              <a:t>(Švaříček, Šeďová, 2007: 95, 284, 309)</a:t>
            </a:r>
          </a:p>
        </p:txBody>
      </p:sp>
      <p:pic>
        <p:nvPicPr>
          <p:cNvPr id="12291" name="Picture 4"/>
          <p:cNvPicPr>
            <a:picLocks noGrp="1" noChangeAspect="1" noChangeArrowheads="1"/>
          </p:cNvPicPr>
          <p:nvPr>
            <p:ph type="body" idx="1"/>
          </p:nvPr>
        </p:nvPicPr>
        <p:blipFill>
          <a:blip r:embed="rId3"/>
          <a:srcRect/>
          <a:stretch>
            <a:fillRect/>
          </a:stretch>
        </p:blipFill>
        <p:spPr>
          <a:xfrm>
            <a:off x="611188" y="1700213"/>
            <a:ext cx="3073400" cy="4525962"/>
          </a:xfrm>
          <a:noFill/>
        </p:spPr>
      </p:pic>
      <p:pic>
        <p:nvPicPr>
          <p:cNvPr id="12292" name="Picture 5"/>
          <p:cNvPicPr>
            <a:picLocks noChangeAspect="1" noChangeArrowheads="1"/>
          </p:cNvPicPr>
          <p:nvPr/>
        </p:nvPicPr>
        <p:blipFill>
          <a:blip r:embed="rId4"/>
          <a:srcRect/>
          <a:stretch>
            <a:fillRect/>
          </a:stretch>
        </p:blipFill>
        <p:spPr bwMode="auto">
          <a:xfrm>
            <a:off x="3995738" y="1484313"/>
            <a:ext cx="4608512" cy="2520950"/>
          </a:xfrm>
          <a:prstGeom prst="rect">
            <a:avLst/>
          </a:prstGeom>
          <a:noFill/>
          <a:ln w="9525">
            <a:noFill/>
            <a:miter lim="800000"/>
            <a:headEnd/>
            <a:tailEnd/>
          </a:ln>
        </p:spPr>
      </p:pic>
      <p:pic>
        <p:nvPicPr>
          <p:cNvPr id="12293" name="Picture 7"/>
          <p:cNvPicPr>
            <a:picLocks noChangeAspect="1" noChangeArrowheads="1"/>
          </p:cNvPicPr>
          <p:nvPr/>
        </p:nvPicPr>
        <p:blipFill>
          <a:blip r:embed="rId5"/>
          <a:srcRect/>
          <a:stretch>
            <a:fillRect/>
          </a:stretch>
        </p:blipFill>
        <p:spPr bwMode="auto">
          <a:xfrm>
            <a:off x="4356100" y="3860800"/>
            <a:ext cx="3887788" cy="2593975"/>
          </a:xfrm>
          <a:prstGeom prst="rect">
            <a:avLst/>
          </a:prstGeom>
          <a:noFill/>
          <a:ln w="9525">
            <a:noFill/>
            <a:miter lim="800000"/>
            <a:headEnd/>
            <a:tailEnd/>
          </a:ln>
        </p:spPr>
      </p:pic>
    </p:spTree>
    <p:extLst>
      <p:ext uri="{BB962C8B-B14F-4D97-AF65-F5344CB8AC3E}">
        <p14:creationId xmlns:p14="http://schemas.microsoft.com/office/powerpoint/2010/main" val="1965346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cs-CZ" altLang="cs-CZ" smtClean="0"/>
              <a:t>Případová studie</a:t>
            </a:r>
            <a:endParaRPr lang="en-GB" altLang="cs-CZ" smtClean="0"/>
          </a:p>
        </p:txBody>
      </p:sp>
      <p:sp>
        <p:nvSpPr>
          <p:cNvPr id="3075" name="Rectangle 3"/>
          <p:cNvSpPr>
            <a:spLocks noGrp="1" noChangeArrowheads="1"/>
          </p:cNvSpPr>
          <p:nvPr>
            <p:ph sz="quarter" idx="4294967295"/>
          </p:nvPr>
        </p:nvSpPr>
        <p:spPr>
          <a:xfrm>
            <a:off x="457200" y="1219200"/>
            <a:ext cx="8229600" cy="4937125"/>
          </a:xfrm>
        </p:spPr>
        <p:txBody>
          <a:bodyPr/>
          <a:lstStyle/>
          <a:p>
            <a:pPr marL="457200" indent="-457200">
              <a:lnSpc>
                <a:spcPct val="80000"/>
              </a:lnSpc>
              <a:buFont typeface="Wingdings" pitchFamily="2" charset="2"/>
              <a:buNone/>
            </a:pPr>
            <a:endParaRPr lang="cs-CZ" altLang="cs-CZ" sz="2100" smtClean="0"/>
          </a:p>
          <a:p>
            <a:pPr marL="457200" indent="-457200"/>
            <a:r>
              <a:rPr lang="cs-CZ" altLang="cs-CZ" sz="1800" smtClean="0"/>
              <a:t>Podrobné zkoumání a porozumění jednomu nebo několika málo případů</a:t>
            </a:r>
          </a:p>
          <a:p>
            <a:pPr marL="457200" indent="-457200">
              <a:lnSpc>
                <a:spcPct val="80000"/>
              </a:lnSpc>
            </a:pPr>
            <a:r>
              <a:rPr lang="cs-CZ" altLang="cs-CZ" sz="1800" smtClean="0"/>
              <a:t>Případ jako v čase a prostoru uzavřený a provázaný </a:t>
            </a:r>
            <a:r>
              <a:rPr lang="cs-CZ" altLang="cs-CZ" sz="1800" b="1" smtClean="0"/>
              <a:t>systém (má hranice), který studujeme v jeho přirozeném prostředí, v jeho komplexitě a v kontextu</a:t>
            </a:r>
            <a:r>
              <a:rPr lang="cs-CZ" altLang="cs-CZ" sz="1800" smtClean="0"/>
              <a:t> (časovém, prostorovém, ekonomickém, kulturním, sociálním) </a:t>
            </a:r>
          </a:p>
          <a:p>
            <a:pPr marL="457200" indent="-457200">
              <a:lnSpc>
                <a:spcPct val="80000"/>
              </a:lnSpc>
            </a:pPr>
            <a:r>
              <a:rPr lang="cs-CZ" altLang="cs-CZ" sz="1800" smtClean="0"/>
              <a:t>Případem (jednotkou analýzy)může být: člověk, komunita, vztahy, organizace nebo instituce, událost, role </a:t>
            </a:r>
          </a:p>
          <a:p>
            <a:pPr marL="457200" indent="-457200">
              <a:lnSpc>
                <a:spcPct val="80000"/>
              </a:lnSpc>
            </a:pPr>
            <a:r>
              <a:rPr lang="cs-CZ" altLang="cs-CZ" sz="1800" b="1" smtClean="0"/>
              <a:t>Různé zdroje dat a techniky sběru dat</a:t>
            </a:r>
            <a:r>
              <a:rPr lang="cs-CZ" altLang="cs-CZ" sz="1800" smtClean="0"/>
              <a:t>: pozorování (zúčastněné i nezúčastněné), rozhovor, analýza dokumentů, artefaktů, focus group… (i kvantitativní)</a:t>
            </a:r>
          </a:p>
          <a:p>
            <a:pPr marL="457200" indent="-457200">
              <a:lnSpc>
                <a:spcPct val="80000"/>
              </a:lnSpc>
            </a:pPr>
            <a:r>
              <a:rPr lang="cs-CZ" altLang="cs-CZ" sz="1800" smtClean="0"/>
              <a:t>Cíle případové studie: deskriptivní, explorační i explanační </a:t>
            </a:r>
          </a:p>
          <a:p>
            <a:pPr marL="457200" indent="-457200">
              <a:lnSpc>
                <a:spcPct val="80000"/>
              </a:lnSpc>
              <a:buFontTx/>
              <a:buNone/>
            </a:pPr>
            <a:endParaRPr lang="cs-CZ" altLang="cs-CZ" sz="1800" smtClean="0"/>
          </a:p>
          <a:p>
            <a:pPr marL="457200" indent="-457200">
              <a:lnSpc>
                <a:spcPct val="80000"/>
              </a:lnSpc>
              <a:buFontTx/>
              <a:buNone/>
            </a:pPr>
            <a:r>
              <a:rPr lang="cs-CZ" altLang="cs-CZ" sz="1800" smtClean="0"/>
              <a:t>Nevýhody: </a:t>
            </a:r>
          </a:p>
          <a:p>
            <a:pPr marL="457200" indent="-457200">
              <a:lnSpc>
                <a:spcPct val="80000"/>
              </a:lnSpc>
              <a:buFontTx/>
              <a:buNone/>
            </a:pPr>
            <a:endParaRPr lang="cs-CZ" altLang="cs-CZ" sz="1800" smtClean="0"/>
          </a:p>
          <a:p>
            <a:pPr marL="457200" indent="-457200"/>
            <a:r>
              <a:rPr lang="cs-CZ" altLang="cs-CZ" sz="1800" smtClean="0"/>
              <a:t>Vyžaduje dostatek času strávený v terénu</a:t>
            </a:r>
          </a:p>
          <a:p>
            <a:pPr marL="457200" indent="-457200"/>
            <a:r>
              <a:rPr lang="cs-CZ" altLang="cs-CZ" sz="1800" smtClean="0"/>
              <a:t>Snadno sklouzne do plochého vhledu nebo reportáže, je třeba integrovat informace získané různými metodami sběru dat, nutnost zachycení jevů, které nejsou na první pohled viditelné, dokumentovat závěry atd.</a:t>
            </a:r>
          </a:p>
          <a:p>
            <a:pPr marL="457200" indent="-457200">
              <a:lnSpc>
                <a:spcPct val="80000"/>
              </a:lnSpc>
              <a:buFont typeface="Wingdings" pitchFamily="2" charset="2"/>
              <a:buNone/>
            </a:pPr>
            <a:endParaRPr lang="cs-CZ" altLang="cs-CZ" sz="1800" smtClean="0"/>
          </a:p>
        </p:txBody>
      </p:sp>
    </p:spTree>
    <p:extLst>
      <p:ext uri="{BB962C8B-B14F-4D97-AF65-F5344CB8AC3E}">
        <p14:creationId xmlns:p14="http://schemas.microsoft.com/office/powerpoint/2010/main" val="1506680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wipe(left)">
                                      <p:cBhvr>
                                        <p:cTn id="32" dur="500"/>
                                        <p:tgtEl>
                                          <p:spTgt spid="30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5">
                                            <p:txEl>
                                              <p:pRg st="7" end="7"/>
                                            </p:txEl>
                                          </p:spTgt>
                                        </p:tgtEl>
                                        <p:attrNameLst>
                                          <p:attrName>style.visibility</p:attrName>
                                        </p:attrNameLst>
                                      </p:cBhvr>
                                      <p:to>
                                        <p:strVal val="visible"/>
                                      </p:to>
                                    </p:set>
                                    <p:animEffect transition="in" filter="wipe(left)">
                                      <p:cBhvr>
                                        <p:cTn id="37" dur="500"/>
                                        <p:tgtEl>
                                          <p:spTgt spid="307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5">
                                            <p:txEl>
                                              <p:pRg st="9" end="9"/>
                                            </p:txEl>
                                          </p:spTgt>
                                        </p:tgtEl>
                                        <p:attrNameLst>
                                          <p:attrName>style.visibility</p:attrName>
                                        </p:attrNameLst>
                                      </p:cBhvr>
                                      <p:to>
                                        <p:strVal val="visible"/>
                                      </p:to>
                                    </p:set>
                                    <p:animEffect transition="in" filter="wipe(left)">
                                      <p:cBhvr>
                                        <p:cTn id="42" dur="500"/>
                                        <p:tgtEl>
                                          <p:spTgt spid="307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5">
                                            <p:txEl>
                                              <p:pRg st="10" end="10"/>
                                            </p:txEl>
                                          </p:spTgt>
                                        </p:tgtEl>
                                        <p:attrNameLst>
                                          <p:attrName>style.visibility</p:attrName>
                                        </p:attrNameLst>
                                      </p:cBhvr>
                                      <p:to>
                                        <p:strVal val="visible"/>
                                      </p:to>
                                    </p:set>
                                    <p:animEffect transition="in" filter="wipe(left)">
                                      <p:cBhvr>
                                        <p:cTn id="47" dur="50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3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r>
              <a:rPr lang="cs-CZ" altLang="cs-CZ" sz="3200" smtClean="0"/>
              <a:t>Případ jako ohraničený systém</a:t>
            </a:r>
          </a:p>
        </p:txBody>
      </p:sp>
      <p:pic>
        <p:nvPicPr>
          <p:cNvPr id="14339" name="Picture 2"/>
          <p:cNvPicPr>
            <a:picLocks noGrp="1" noChangeAspect="1" noChangeArrowheads="1"/>
          </p:cNvPicPr>
          <p:nvPr>
            <p:ph type="body" idx="1"/>
          </p:nvPr>
        </p:nvPicPr>
        <p:blipFill>
          <a:blip r:embed="rId2"/>
          <a:srcRect/>
          <a:stretch>
            <a:fillRect/>
          </a:stretch>
        </p:blipFill>
        <p:spPr>
          <a:xfrm>
            <a:off x="1979613" y="1125538"/>
            <a:ext cx="5256212" cy="5327650"/>
          </a:xfrm>
          <a:noFill/>
        </p:spPr>
      </p:pic>
    </p:spTree>
    <p:extLst>
      <p:ext uri="{BB962C8B-B14F-4D97-AF65-F5344CB8AC3E}">
        <p14:creationId xmlns:p14="http://schemas.microsoft.com/office/powerpoint/2010/main" val="1182285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ltLang="cs-CZ" smtClean="0"/>
              <a:t>Etnografický výzkum </a:t>
            </a:r>
          </a:p>
        </p:txBody>
      </p:sp>
      <p:sp>
        <p:nvSpPr>
          <p:cNvPr id="48131" name="Rectangle 3"/>
          <p:cNvSpPr>
            <a:spLocks noGrp="1" noChangeArrowheads="1"/>
          </p:cNvSpPr>
          <p:nvPr>
            <p:ph type="body" idx="1"/>
          </p:nvPr>
        </p:nvSpPr>
        <p:spPr/>
        <p:txBody>
          <a:bodyPr/>
          <a:lstStyle/>
          <a:p>
            <a:pPr eaLnBrk="1" hangingPunct="1"/>
            <a:r>
              <a:rPr lang="cs-CZ" altLang="cs-CZ" sz="2400" dirty="0" smtClean="0"/>
              <a:t>Hloubková studie zaměřená na konkrétní skupinu</a:t>
            </a:r>
          </a:p>
          <a:p>
            <a:pPr eaLnBrk="1" hangingPunct="1"/>
            <a:r>
              <a:rPr lang="cs-CZ" altLang="cs-CZ" sz="2400" dirty="0" smtClean="0"/>
              <a:t>Cílem etnografie je „hustý popis“ – detailní a věrohodný popis způsobu života určité skupiny lidí (chování, zvyků, jednání, jazyka, interakce, struktury, přesvědčení, hodnot, postojů a názorů)</a:t>
            </a:r>
          </a:p>
          <a:p>
            <a:r>
              <a:rPr lang="cs-CZ" altLang="cs-CZ" sz="2400" dirty="0" smtClean="0"/>
              <a:t>Výzkumník aktivně vstupuje do každodenního života aktérů – intenzivní pobyt v </a:t>
            </a:r>
            <a:r>
              <a:rPr lang="cs-CZ" altLang="cs-CZ" sz="2400" dirty="0" smtClean="0"/>
              <a:t>terénu - n</a:t>
            </a:r>
            <a:r>
              <a:rPr lang="cs-CZ" sz="2400" dirty="0" smtClean="0"/>
              <a:t>ejlépe </a:t>
            </a:r>
            <a:r>
              <a:rPr lang="cs-CZ" sz="2400" dirty="0"/>
              <a:t>se naučíme o světě druhých lidí tím, že se ho </a:t>
            </a:r>
            <a:r>
              <a:rPr lang="cs-CZ" sz="2400" dirty="0" smtClean="0"/>
              <a:t>účastníme</a:t>
            </a:r>
            <a:endParaRPr lang="cs-CZ" altLang="cs-CZ" sz="2400" dirty="0" smtClean="0"/>
          </a:p>
          <a:p>
            <a:pPr eaLnBrk="1" hangingPunct="1"/>
            <a:r>
              <a:rPr lang="cs-CZ" altLang="cs-CZ" sz="2400" dirty="0" smtClean="0"/>
              <a:t>Kombinace různých metod sběru dat (zúčastněné pozorování, rozhovory, terénní poznámky, artefakty, struktura skupiny)</a:t>
            </a:r>
          </a:p>
          <a:p>
            <a:endParaRPr lang="cs-CZ" altLang="cs-CZ" sz="2400" dirty="0" smtClean="0"/>
          </a:p>
        </p:txBody>
      </p:sp>
    </p:spTree>
    <p:extLst>
      <p:ext uri="{BB962C8B-B14F-4D97-AF65-F5344CB8AC3E}">
        <p14:creationId xmlns:p14="http://schemas.microsoft.com/office/powerpoint/2010/main" val="3668335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wipe(left)">
                                      <p:cBhvr>
                                        <p:cTn id="12" dur="500"/>
                                        <p:tgtEl>
                                          <p:spTgt spid="48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wipe(left)">
                                      <p:cBhvr>
                                        <p:cTn id="17" dur="500"/>
                                        <p:tgtEl>
                                          <p:spTgt spid="481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wipe(left)">
                                      <p:cBhvr>
                                        <p:cTn id="22" dur="500"/>
                                        <p:tgtEl>
                                          <p:spTgt spid="481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wipe(left)">
                                      <p:cBhvr>
                                        <p:cTn id="2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129"/>
            <a:ext cx="4139952" cy="546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48900"/>
            <a:ext cx="4029844"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23528" y="5805264"/>
            <a:ext cx="8566348" cy="369332"/>
          </a:xfrm>
          <a:prstGeom prst="rect">
            <a:avLst/>
          </a:prstGeom>
          <a:noFill/>
        </p:spPr>
        <p:txBody>
          <a:bodyPr wrap="square" rtlCol="0">
            <a:spAutoFit/>
          </a:bodyPr>
          <a:lstStyle/>
          <a:p>
            <a:r>
              <a:rPr lang="cs-CZ" i="1" dirty="0" smtClean="0"/>
              <a:t>Petr Holpuch: Jaké to je? Bezdomovectví jako bitva o důstojnost. A2 4/2012, s. 36.</a:t>
            </a:r>
            <a:endParaRPr lang="cs-CZ" i="1" dirty="0"/>
          </a:p>
        </p:txBody>
      </p:sp>
    </p:spTree>
    <p:extLst>
      <p:ext uri="{BB962C8B-B14F-4D97-AF65-F5344CB8AC3E}">
        <p14:creationId xmlns:p14="http://schemas.microsoft.com/office/powerpoint/2010/main" val="193324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cs-CZ" altLang="cs-CZ" sz="4000" dirty="0" smtClean="0"/>
              <a:t>Biografický výzkum </a:t>
            </a:r>
            <a:br>
              <a:rPr lang="cs-CZ" altLang="cs-CZ" sz="4000" dirty="0" smtClean="0"/>
            </a:br>
            <a:r>
              <a:rPr lang="cs-CZ" altLang="cs-CZ" sz="2000" dirty="0" smtClean="0"/>
              <a:t>(metoda životního příběhu a životní historie – </a:t>
            </a:r>
            <a:r>
              <a:rPr lang="cs-CZ" altLang="cs-CZ" sz="2000" dirty="0" err="1" smtClean="0"/>
              <a:t>life</a:t>
            </a:r>
            <a:r>
              <a:rPr lang="cs-CZ" altLang="cs-CZ" sz="2000" dirty="0" smtClean="0"/>
              <a:t> story, </a:t>
            </a:r>
            <a:r>
              <a:rPr lang="cs-CZ" altLang="cs-CZ" sz="2000" dirty="0" err="1" smtClean="0"/>
              <a:t>life</a:t>
            </a:r>
            <a:r>
              <a:rPr lang="cs-CZ" altLang="cs-CZ" sz="2000" dirty="0" smtClean="0"/>
              <a:t> </a:t>
            </a:r>
            <a:r>
              <a:rPr lang="cs-CZ" altLang="cs-CZ" sz="2000" dirty="0" err="1" smtClean="0"/>
              <a:t>history</a:t>
            </a:r>
            <a:r>
              <a:rPr lang="cs-CZ" altLang="cs-CZ" sz="2000" dirty="0" smtClean="0"/>
              <a:t>, oral </a:t>
            </a:r>
            <a:r>
              <a:rPr lang="cs-CZ" altLang="cs-CZ" sz="2000" dirty="0" err="1" smtClean="0"/>
              <a:t>history</a:t>
            </a:r>
            <a:r>
              <a:rPr lang="cs-CZ" altLang="cs-CZ" sz="2000" dirty="0" smtClean="0"/>
              <a:t>)</a:t>
            </a:r>
            <a:endParaRPr lang="cs-CZ" altLang="cs-CZ" sz="2000" dirty="0" smtClean="0"/>
          </a:p>
        </p:txBody>
      </p:sp>
      <p:sp>
        <p:nvSpPr>
          <p:cNvPr id="49155" name="Rectangle 3"/>
          <p:cNvSpPr>
            <a:spLocks noGrp="1" noChangeArrowheads="1"/>
          </p:cNvSpPr>
          <p:nvPr>
            <p:ph type="body" idx="1"/>
          </p:nvPr>
        </p:nvSpPr>
        <p:spPr>
          <a:xfrm>
            <a:off x="457200" y="1844675"/>
            <a:ext cx="8229600" cy="4281488"/>
          </a:xfrm>
        </p:spPr>
        <p:txBody>
          <a:bodyPr/>
          <a:lstStyle/>
          <a:p>
            <a:pPr>
              <a:lnSpc>
                <a:spcPct val="80000"/>
              </a:lnSpc>
            </a:pPr>
            <a:r>
              <a:rPr lang="cs-CZ" altLang="cs-CZ" sz="1600" dirty="0" smtClean="0"/>
              <a:t>Zkoumání </a:t>
            </a:r>
            <a:r>
              <a:rPr lang="cs-CZ" altLang="cs-CZ" sz="1600" b="1" dirty="0" smtClean="0"/>
              <a:t>příběhu</a:t>
            </a:r>
            <a:r>
              <a:rPr lang="cs-CZ" altLang="cs-CZ" sz="1600" dirty="0" smtClean="0"/>
              <a:t>, který si jedinec volí k vyprávění o prožitém </a:t>
            </a:r>
            <a:r>
              <a:rPr lang="cs-CZ" altLang="cs-CZ" sz="1600" dirty="0" smtClean="0"/>
              <a:t>životě </a:t>
            </a:r>
          </a:p>
          <a:p>
            <a:pPr>
              <a:lnSpc>
                <a:spcPct val="80000"/>
              </a:lnSpc>
            </a:pPr>
            <a:r>
              <a:rPr lang="cs-CZ" altLang="cs-CZ" sz="1600" dirty="0" smtClean="0"/>
              <a:t>příběh</a:t>
            </a:r>
            <a:r>
              <a:rPr lang="cs-CZ" altLang="cs-CZ" sz="1600" dirty="0" smtClean="0"/>
              <a:t> </a:t>
            </a:r>
            <a:r>
              <a:rPr lang="cs-CZ" altLang="cs-CZ" sz="1600" dirty="0" smtClean="0"/>
              <a:t>je vyprávěn úplně a otevřeně do té míry, jak dovoluje paměť a jedincovo přání ohledně toho, co by o něm měli znát druzí - esence toho nejdůležitějšího, co se jedinci přihodilo v určité rovině jeho života, popisuje děje, zkušenosti, pocity </a:t>
            </a:r>
          </a:p>
          <a:p>
            <a:pPr>
              <a:lnSpc>
                <a:spcPct val="80000"/>
              </a:lnSpc>
            </a:pPr>
            <a:r>
              <a:rPr lang="cs-CZ" altLang="cs-CZ" sz="1600" dirty="0" smtClean="0"/>
              <a:t>zdrojem </a:t>
            </a:r>
            <a:r>
              <a:rPr lang="cs-CZ" altLang="cs-CZ" sz="1600" dirty="0" smtClean="0"/>
              <a:t>dat je </a:t>
            </a:r>
            <a:r>
              <a:rPr lang="cs-CZ" altLang="cs-CZ" sz="1600" dirty="0" smtClean="0"/>
              <a:t>obvykle opakovaný </a:t>
            </a:r>
            <a:r>
              <a:rPr lang="cs-CZ" altLang="cs-CZ" sz="1600" dirty="0" smtClean="0"/>
              <a:t>hloubkový </a:t>
            </a:r>
            <a:r>
              <a:rPr lang="cs-CZ" altLang="cs-CZ" sz="1600" dirty="0" smtClean="0"/>
              <a:t>rozhovor</a:t>
            </a:r>
            <a:endParaRPr lang="cs-CZ" altLang="cs-CZ" sz="1600" dirty="0" smtClean="0"/>
          </a:p>
          <a:p>
            <a:pPr>
              <a:lnSpc>
                <a:spcPct val="80000"/>
              </a:lnSpc>
            </a:pPr>
            <a:endParaRPr lang="cs-CZ" altLang="cs-CZ" sz="1600" dirty="0" smtClean="0"/>
          </a:p>
          <a:p>
            <a:pPr>
              <a:lnSpc>
                <a:spcPct val="80000"/>
              </a:lnSpc>
              <a:buFontTx/>
              <a:buNone/>
            </a:pPr>
            <a:endParaRPr lang="cs-CZ" altLang="cs-CZ" sz="1600" dirty="0" smtClean="0"/>
          </a:p>
          <a:p>
            <a:pPr>
              <a:lnSpc>
                <a:spcPct val="80000"/>
              </a:lnSpc>
              <a:buFontTx/>
              <a:buNone/>
            </a:pPr>
            <a:r>
              <a:rPr lang="cs-CZ" altLang="cs-CZ" sz="1600" dirty="0" smtClean="0"/>
              <a:t>Průběh výzkumu:</a:t>
            </a:r>
          </a:p>
          <a:p>
            <a:pPr>
              <a:lnSpc>
                <a:spcPct val="80000"/>
              </a:lnSpc>
            </a:pPr>
            <a:r>
              <a:rPr lang="cs-CZ" altLang="cs-CZ" sz="1600" dirty="0" smtClean="0"/>
              <a:t>první rozhovor, analýza (např. časová osa), identifikace bílých míst, zajímavých momentů, mezníků (kritické incidenty, kritické osoby, kritické fáze – vnější, profesní, osobní), druhý rozhovor se specifickými otázkami (také navazující na jiné zdroje sběru dat), analýza atd.</a:t>
            </a:r>
          </a:p>
          <a:p>
            <a:pPr>
              <a:lnSpc>
                <a:spcPct val="80000"/>
              </a:lnSpc>
            </a:pPr>
            <a:r>
              <a:rPr lang="cs-CZ" altLang="cs-CZ" sz="1600" dirty="0" smtClean="0"/>
              <a:t>zajímá nás nejen, co je a co není řečeno, ale také jak to je řečeno (jakými slovy, v jaké souvislosti, s jakými emocemi atd.)</a:t>
            </a:r>
          </a:p>
          <a:p>
            <a:pPr>
              <a:lnSpc>
                <a:spcPct val="80000"/>
              </a:lnSpc>
            </a:pPr>
            <a:r>
              <a:rPr lang="cs-CZ" altLang="cs-CZ" sz="1600" dirty="0" smtClean="0"/>
              <a:t>nutný doslovný a kvalitní přepis + terénní poznámky</a:t>
            </a:r>
          </a:p>
        </p:txBody>
      </p:sp>
    </p:spTree>
    <p:extLst>
      <p:ext uri="{BB962C8B-B14F-4D97-AF65-F5344CB8AC3E}">
        <p14:creationId xmlns:p14="http://schemas.microsoft.com/office/powerpoint/2010/main" val="3851855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wipe(left)">
                                      <p:cBhvr>
                                        <p:cTn id="12" dur="500"/>
                                        <p:tgtEl>
                                          <p:spTgt spid="49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Effect transition="in" filter="wipe(left)">
                                      <p:cBhvr>
                                        <p:cTn id="17" dur="500"/>
                                        <p:tgtEl>
                                          <p:spTgt spid="49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2" end="2"/>
                                            </p:txEl>
                                          </p:spTgt>
                                        </p:tgtEl>
                                        <p:attrNameLst>
                                          <p:attrName>style.visibility</p:attrName>
                                        </p:attrNameLst>
                                      </p:cBhvr>
                                      <p:to>
                                        <p:strVal val="visible"/>
                                      </p:to>
                                    </p:set>
                                    <p:animEffect transition="in" filter="wipe(left)">
                                      <p:cBhvr>
                                        <p:cTn id="22" dur="500"/>
                                        <p:tgtEl>
                                          <p:spTgt spid="491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left)">
                                      <p:cBhvr>
                                        <p:cTn id="27" dur="500"/>
                                        <p:tgtEl>
                                          <p:spTgt spid="491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5">
                                            <p:txEl>
                                              <p:pRg st="6" end="6"/>
                                            </p:txEl>
                                          </p:spTgt>
                                        </p:tgtEl>
                                        <p:attrNameLst>
                                          <p:attrName>style.visibility</p:attrName>
                                        </p:attrNameLst>
                                      </p:cBhvr>
                                      <p:to>
                                        <p:strVal val="visible"/>
                                      </p:to>
                                    </p:set>
                                    <p:animEffect transition="in" filter="wipe(left)">
                                      <p:cBhvr>
                                        <p:cTn id="32" dur="500"/>
                                        <p:tgtEl>
                                          <p:spTgt spid="4915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155">
                                            <p:txEl>
                                              <p:pRg st="7" end="7"/>
                                            </p:txEl>
                                          </p:spTgt>
                                        </p:tgtEl>
                                        <p:attrNameLst>
                                          <p:attrName>style.visibility</p:attrName>
                                        </p:attrNameLst>
                                      </p:cBhvr>
                                      <p:to>
                                        <p:strVal val="visible"/>
                                      </p:to>
                                    </p:set>
                                    <p:animEffect transition="in" filter="wipe(left)">
                                      <p:cBhvr>
                                        <p:cTn id="37" dur="500"/>
                                        <p:tgtEl>
                                          <p:spTgt spid="4915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155">
                                            <p:txEl>
                                              <p:pRg st="8" end="8"/>
                                            </p:txEl>
                                          </p:spTgt>
                                        </p:tgtEl>
                                        <p:attrNameLst>
                                          <p:attrName>style.visibility</p:attrName>
                                        </p:attrNameLst>
                                      </p:cBhvr>
                                      <p:to>
                                        <p:strVal val="visible"/>
                                      </p:to>
                                    </p:set>
                                    <p:animEffect transition="in" filter="wipe(left)">
                                      <p:cBhvr>
                                        <p:cTn id="42" dur="500"/>
                                        <p:tgtEl>
                                          <p:spTgt spid="491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Akční výzkum</a:t>
            </a:r>
          </a:p>
        </p:txBody>
      </p:sp>
      <p:sp>
        <p:nvSpPr>
          <p:cNvPr id="3" name="Zástupný symbol pro obsah 2"/>
          <p:cNvSpPr>
            <a:spLocks noGrp="1"/>
          </p:cNvSpPr>
          <p:nvPr>
            <p:ph idx="1"/>
          </p:nvPr>
        </p:nvSpPr>
        <p:spPr>
          <a:xfrm>
            <a:off x="539750" y="1196975"/>
            <a:ext cx="8229600" cy="4857750"/>
          </a:xfrm>
        </p:spPr>
        <p:txBody>
          <a:bodyPr>
            <a:normAutofit lnSpcReduction="10000"/>
          </a:bodyPr>
          <a:lstStyle/>
          <a:p>
            <a:pPr marL="0" indent="0">
              <a:buFontTx/>
              <a:buNone/>
              <a:defRPr/>
            </a:pPr>
            <a:endParaRPr lang="cs-CZ" sz="2000" i="1" dirty="0" smtClean="0"/>
          </a:p>
          <a:p>
            <a:pPr marL="0" indent="0">
              <a:buFontTx/>
              <a:buNone/>
              <a:defRPr/>
            </a:pPr>
            <a:r>
              <a:rPr lang="cs-CZ" sz="2000" i="1" dirty="0" smtClean="0"/>
              <a:t>„Proces</a:t>
            </a:r>
            <a:r>
              <a:rPr lang="cs-CZ" sz="2000" i="1" dirty="0"/>
              <a:t>, během </a:t>
            </a:r>
            <a:r>
              <a:rPr lang="cs-CZ" sz="2000" i="1" dirty="0" smtClean="0"/>
              <a:t>něhož </a:t>
            </a:r>
            <a:r>
              <a:rPr lang="cs-CZ" sz="2000" i="1" dirty="0"/>
              <a:t>praktici </a:t>
            </a:r>
            <a:r>
              <a:rPr lang="cs-CZ" sz="2000" i="1" dirty="0" smtClean="0"/>
              <a:t>(např. učitelé</a:t>
            </a:r>
            <a:r>
              <a:rPr lang="cs-CZ" sz="2000" i="1" dirty="0"/>
              <a:t>) studují problémy vědecky, takže mohou hodnotit, zlepšovat a zaměřovat  rozhodování a </a:t>
            </a:r>
            <a:r>
              <a:rPr lang="cs-CZ" sz="2000" i="1" dirty="0" smtClean="0"/>
              <a:t>praxi.“ </a:t>
            </a:r>
          </a:p>
          <a:p>
            <a:pPr marL="0" indent="0">
              <a:buFontTx/>
              <a:buNone/>
              <a:defRPr/>
            </a:pPr>
            <a:r>
              <a:rPr lang="cs-CZ" sz="2000" i="1" dirty="0" smtClean="0"/>
              <a:t>(</a:t>
            </a:r>
            <a:r>
              <a:rPr lang="cs-CZ" sz="2000" dirty="0" err="1" smtClean="0"/>
              <a:t>Cohen</a:t>
            </a:r>
            <a:r>
              <a:rPr lang="cs-CZ" sz="2000" dirty="0"/>
              <a:t>, </a:t>
            </a:r>
            <a:r>
              <a:rPr lang="cs-CZ" sz="2000" dirty="0" err="1"/>
              <a:t>Manion</a:t>
            </a:r>
            <a:r>
              <a:rPr lang="cs-CZ" sz="2000" dirty="0"/>
              <a:t>, </a:t>
            </a:r>
            <a:r>
              <a:rPr lang="cs-CZ" sz="2000" dirty="0" err="1"/>
              <a:t>Morrison</a:t>
            </a:r>
            <a:r>
              <a:rPr lang="cs-CZ" sz="2000" dirty="0"/>
              <a:t>, </a:t>
            </a:r>
            <a:r>
              <a:rPr lang="cs-CZ" sz="2000" dirty="0" smtClean="0"/>
              <a:t>2011:xy)</a:t>
            </a:r>
            <a:endParaRPr lang="cs-CZ" sz="2000" i="1" dirty="0"/>
          </a:p>
          <a:p>
            <a:pPr marL="0" indent="0">
              <a:buFontTx/>
              <a:buNone/>
              <a:defRPr/>
            </a:pPr>
            <a:endParaRPr lang="cs-CZ" dirty="0" smtClean="0"/>
          </a:p>
          <a:p>
            <a:pPr marL="0" indent="0">
              <a:buFontTx/>
              <a:buNone/>
              <a:defRPr/>
            </a:pPr>
            <a:r>
              <a:rPr lang="cs-CZ" sz="2000" b="1" dirty="0" smtClean="0"/>
              <a:t>Oblast uplatnění akčního výzkumu:</a:t>
            </a:r>
          </a:p>
          <a:p>
            <a:pPr>
              <a:defRPr/>
            </a:pPr>
            <a:r>
              <a:rPr lang="cs-CZ" sz="2000" dirty="0" smtClean="0"/>
              <a:t>Inovace vyučovacích metod nebo učebních strategií</a:t>
            </a:r>
          </a:p>
          <a:p>
            <a:pPr>
              <a:defRPr/>
            </a:pPr>
            <a:r>
              <a:rPr lang="cs-CZ" sz="2000" dirty="0" smtClean="0"/>
              <a:t>Zlepšování vlastních metod a hodnocení </a:t>
            </a:r>
          </a:p>
          <a:p>
            <a:pPr>
              <a:defRPr/>
            </a:pPr>
            <a:r>
              <a:rPr lang="cs-CZ" sz="2000" dirty="0" smtClean="0"/>
              <a:t>Vytváření pozitivních postojů, modifikace hodnotového systému u učitele a žáků </a:t>
            </a:r>
          </a:p>
          <a:p>
            <a:pPr>
              <a:defRPr/>
            </a:pPr>
            <a:r>
              <a:rPr lang="cs-CZ" sz="2000" dirty="0" smtClean="0"/>
              <a:t>Profesní rozvoj učitele – zlepšování výukových schopností, osvojení nové metody učení, </a:t>
            </a:r>
            <a:r>
              <a:rPr lang="cs-CZ" sz="2000" dirty="0" err="1" smtClean="0"/>
              <a:t>time</a:t>
            </a:r>
            <a:r>
              <a:rPr lang="cs-CZ" sz="2000" dirty="0" smtClean="0"/>
              <a:t> management atd.</a:t>
            </a:r>
          </a:p>
          <a:p>
            <a:pPr>
              <a:defRPr/>
            </a:pPr>
            <a:r>
              <a:rPr lang="cs-CZ" sz="2000" dirty="0" smtClean="0"/>
              <a:t>Administrativa – zvyšování efektivity</a:t>
            </a:r>
            <a:r>
              <a:rPr lang="cs-CZ" sz="2000" dirty="0"/>
              <a:t> </a:t>
            </a:r>
            <a:r>
              <a:rPr lang="cs-CZ" sz="2000" dirty="0" smtClean="0"/>
              <a:t>konkrétní administrativní procedury nebo systému ve škole</a:t>
            </a:r>
            <a:endParaRPr lang="cs-CZ" sz="2000" dirty="0"/>
          </a:p>
          <a:p>
            <a:pPr marL="0" indent="0">
              <a:buFontTx/>
              <a:buNone/>
              <a:defRPr/>
            </a:pPr>
            <a:endParaRPr lang="cs-CZ" dirty="0" smtClean="0"/>
          </a:p>
          <a:p>
            <a:pPr marL="0" indent="0">
              <a:buFontTx/>
              <a:buNone/>
              <a:defRPr/>
            </a:pPr>
            <a:endParaRPr lang="cs-CZ" dirty="0"/>
          </a:p>
        </p:txBody>
      </p:sp>
    </p:spTree>
    <p:extLst>
      <p:ext uri="{BB962C8B-B14F-4D97-AF65-F5344CB8AC3E}">
        <p14:creationId xmlns:p14="http://schemas.microsoft.com/office/powerpoint/2010/main" val="1250921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260350"/>
            <a:ext cx="5770563" cy="576263"/>
          </a:xfrm>
        </p:spPr>
        <p:txBody>
          <a:bodyPr>
            <a:normAutofit fontScale="25000" lnSpcReduction="20000"/>
          </a:bodyPr>
          <a:lstStyle/>
          <a:p>
            <a:pPr marL="0" indent="0">
              <a:buNone/>
              <a:defRPr/>
            </a:pPr>
            <a:r>
              <a:rPr lang="cs-CZ" sz="7200" b="1" dirty="0" smtClean="0"/>
              <a:t>Cyklický proces: diagnóza </a:t>
            </a:r>
            <a:r>
              <a:rPr lang="cs-CZ" sz="7200" b="1" dirty="0"/>
              <a:t>+ akce + </a:t>
            </a:r>
            <a:r>
              <a:rPr lang="cs-CZ" sz="7200" b="1" dirty="0" smtClean="0"/>
              <a:t>reflexe</a:t>
            </a:r>
          </a:p>
          <a:p>
            <a:pPr marL="0" indent="0">
              <a:buNone/>
              <a:defRPr/>
            </a:pPr>
            <a:endParaRPr lang="cs-CZ" sz="7200" dirty="0"/>
          </a:p>
          <a:p>
            <a:pPr marL="0" indent="0">
              <a:buNone/>
              <a:defRPr/>
            </a:pPr>
            <a:r>
              <a:rPr lang="cs-CZ" altLang="cs-CZ" sz="7200" dirty="0"/>
              <a:t>Použití metod v akčním výzkumu: můžeme využít design experimentu, dotazník, pozorování, rozhovory a terénní poznámky, případová studie (víc případových studií), dokumenty atd.</a:t>
            </a:r>
          </a:p>
          <a:p>
            <a:pPr marL="0" indent="0">
              <a:buNone/>
              <a:defRPr/>
            </a:pPr>
            <a:endParaRPr lang="cs-CZ" sz="2400" dirty="0" smtClean="0"/>
          </a:p>
          <a:p>
            <a:pPr marL="0" indent="0">
              <a:buFontTx/>
              <a:buNone/>
              <a:defRPr/>
            </a:pPr>
            <a:endParaRPr lang="cs-CZ" dirty="0"/>
          </a:p>
        </p:txBody>
      </p:sp>
      <p:sp>
        <p:nvSpPr>
          <p:cNvPr id="19460" name="TextovéPole 4"/>
          <p:cNvSpPr txBox="1">
            <a:spLocks noChangeArrowheads="1"/>
          </p:cNvSpPr>
          <p:nvPr/>
        </p:nvSpPr>
        <p:spPr bwMode="auto">
          <a:xfrm>
            <a:off x="251521" y="1989138"/>
            <a:ext cx="2304256" cy="3600986"/>
          </a:xfrm>
          <a:prstGeom prst="rect">
            <a:avLst/>
          </a:prstGeom>
          <a:noFill/>
          <a:ln w="9525">
            <a:noFill/>
            <a:miter lim="800000"/>
            <a:headEnd/>
            <a:tailEnd/>
          </a:ln>
        </p:spPr>
        <p:txBody>
          <a:bodyPr wrap="square">
            <a:spAutoFit/>
          </a:bodyPr>
          <a:lstStyle/>
          <a:p>
            <a:r>
              <a:rPr lang="cs-CZ" altLang="cs-CZ" sz="1400" dirty="0" err="1"/>
              <a:t>Kemmis</a:t>
            </a:r>
            <a:r>
              <a:rPr lang="cs-CZ" altLang="cs-CZ" sz="1400" dirty="0"/>
              <a:t> a </a:t>
            </a:r>
            <a:r>
              <a:rPr lang="cs-CZ" altLang="cs-CZ" sz="1400" dirty="0" err="1"/>
              <a:t>McTaggart</a:t>
            </a:r>
            <a:r>
              <a:rPr lang="cs-CZ" altLang="cs-CZ" sz="1400" dirty="0"/>
              <a:t> 1981</a:t>
            </a:r>
          </a:p>
          <a:p>
            <a:endParaRPr lang="cs-CZ" altLang="cs-CZ" sz="1400" dirty="0"/>
          </a:p>
          <a:p>
            <a:r>
              <a:rPr lang="cs-CZ" altLang="cs-CZ" sz="1400" dirty="0"/>
              <a:t>1) Obecná myšlenka – co je třeba změnit? Vylepšit?</a:t>
            </a:r>
          </a:p>
          <a:p>
            <a:r>
              <a:rPr lang="cs-CZ" altLang="cs-CZ" sz="1400" dirty="0"/>
              <a:t>2) Kde? V jakém prostoru, kontextu? (</a:t>
            </a:r>
            <a:r>
              <a:rPr lang="cs-CZ" altLang="cs-CZ" sz="1400" dirty="0" err="1"/>
              <a:t>field</a:t>
            </a:r>
            <a:r>
              <a:rPr lang="cs-CZ" altLang="cs-CZ" sz="1400" dirty="0"/>
              <a:t> </a:t>
            </a:r>
            <a:r>
              <a:rPr lang="cs-CZ" altLang="cs-CZ" sz="1400" dirty="0" err="1"/>
              <a:t>of</a:t>
            </a:r>
            <a:r>
              <a:rPr lang="cs-CZ" altLang="cs-CZ" sz="1400" dirty="0"/>
              <a:t> </a:t>
            </a:r>
            <a:r>
              <a:rPr lang="cs-CZ" altLang="cs-CZ" sz="1400" dirty="0" err="1"/>
              <a:t>action</a:t>
            </a:r>
            <a:r>
              <a:rPr lang="cs-CZ" altLang="cs-CZ" sz="1400" dirty="0"/>
              <a:t>)</a:t>
            </a:r>
          </a:p>
          <a:p>
            <a:r>
              <a:rPr lang="cs-CZ" altLang="cs-CZ" sz="1400" dirty="0"/>
              <a:t>3) Sbírání informací o prostoru</a:t>
            </a:r>
          </a:p>
          <a:p>
            <a:r>
              <a:rPr lang="cs-CZ" altLang="cs-CZ" sz="1400" dirty="0"/>
              <a:t>4) Obecný plán akce</a:t>
            </a:r>
          </a:p>
          <a:p>
            <a:r>
              <a:rPr lang="cs-CZ" altLang="cs-CZ" sz="1400" dirty="0"/>
              <a:t>5) První kroky</a:t>
            </a:r>
          </a:p>
          <a:p>
            <a:r>
              <a:rPr lang="cs-CZ" altLang="cs-CZ" sz="1400" dirty="0"/>
              <a:t>6) Evaluace</a:t>
            </a:r>
          </a:p>
          <a:p>
            <a:r>
              <a:rPr lang="cs-CZ" altLang="cs-CZ" sz="1400" dirty="0"/>
              <a:t>7) Revize plánu</a:t>
            </a:r>
          </a:p>
          <a:p>
            <a:r>
              <a:rPr lang="cs-CZ" altLang="cs-CZ" sz="1400" dirty="0"/>
              <a:t>8) Další kroky</a:t>
            </a:r>
          </a:p>
          <a:p>
            <a:r>
              <a:rPr lang="cs-CZ" altLang="cs-CZ" sz="1400" dirty="0"/>
              <a:t>9) Evaluace</a:t>
            </a:r>
          </a:p>
          <a:p>
            <a:r>
              <a:rPr lang="cs-CZ" altLang="cs-CZ" sz="1400" dirty="0"/>
              <a:t>10) Revize plánu</a:t>
            </a:r>
          </a:p>
          <a:p>
            <a:endParaRPr lang="cs-CZ" altLang="cs-CZ" dirty="0"/>
          </a:p>
        </p:txBody>
      </p:sp>
      <p:sp>
        <p:nvSpPr>
          <p:cNvPr id="6" name="TextovéPole 5"/>
          <p:cNvSpPr txBox="1"/>
          <p:nvPr/>
        </p:nvSpPr>
        <p:spPr>
          <a:xfrm>
            <a:off x="2411761" y="1989138"/>
            <a:ext cx="2448272" cy="4031873"/>
          </a:xfrm>
          <a:prstGeom prst="rect">
            <a:avLst/>
          </a:prstGeom>
          <a:noFill/>
        </p:spPr>
        <p:txBody>
          <a:bodyPr wrap="square">
            <a:spAutoFit/>
          </a:bodyPr>
          <a:lstStyle/>
          <a:p>
            <a:pPr>
              <a:defRPr/>
            </a:pPr>
            <a:r>
              <a:rPr lang="cs-CZ" sz="1400" dirty="0" err="1"/>
              <a:t>McNiff</a:t>
            </a:r>
            <a:r>
              <a:rPr lang="cs-CZ" sz="1400" dirty="0"/>
              <a:t> (2002:71)</a:t>
            </a:r>
          </a:p>
          <a:p>
            <a:pPr>
              <a:defRPr/>
            </a:pPr>
            <a:endParaRPr lang="cs-CZ" sz="1400" dirty="0"/>
          </a:p>
          <a:p>
            <a:pPr marL="342900" indent="-342900">
              <a:buFontTx/>
              <a:buAutoNum type="arabicParenR"/>
              <a:defRPr/>
            </a:pPr>
            <a:r>
              <a:rPr lang="cs-CZ" sz="1400" dirty="0"/>
              <a:t>Přehled dosavadní praxe</a:t>
            </a:r>
          </a:p>
          <a:p>
            <a:pPr marL="342900" indent="-342900">
              <a:buFontTx/>
              <a:buAutoNum type="arabicParenR"/>
              <a:defRPr/>
            </a:pPr>
            <a:r>
              <a:rPr lang="cs-CZ" sz="1400" dirty="0"/>
              <a:t>Identifikace aspektů, které si přejete změnit</a:t>
            </a:r>
          </a:p>
          <a:p>
            <a:pPr marL="342900" indent="-342900">
              <a:buFontTx/>
              <a:buAutoNum type="arabicParenR"/>
              <a:defRPr/>
            </a:pPr>
            <a:r>
              <a:rPr lang="cs-CZ" sz="1400" dirty="0"/>
              <a:t>Představte/Načrtněte (</a:t>
            </a:r>
            <a:r>
              <a:rPr lang="cs-CZ" sz="1400" dirty="0" err="1"/>
              <a:t>imagine</a:t>
            </a:r>
            <a:r>
              <a:rPr lang="cs-CZ" sz="1400" dirty="0"/>
              <a:t>) si cestu k této změně</a:t>
            </a:r>
          </a:p>
          <a:p>
            <a:pPr marL="342900" indent="-342900">
              <a:buFontTx/>
              <a:buAutoNum type="arabicParenR"/>
              <a:defRPr/>
            </a:pPr>
            <a:r>
              <a:rPr lang="cs-CZ" sz="1400" dirty="0"/>
              <a:t>Zkuste ji</a:t>
            </a:r>
          </a:p>
          <a:p>
            <a:pPr marL="342900" indent="-342900">
              <a:buFontTx/>
              <a:buAutoNum type="arabicParenR"/>
              <a:defRPr/>
            </a:pPr>
            <a:r>
              <a:rPr lang="cs-CZ" sz="1400" dirty="0"/>
              <a:t>Monitorujte a reflektujte, co se stalo</a:t>
            </a:r>
          </a:p>
          <a:p>
            <a:pPr marL="342900" indent="-342900">
              <a:buFontTx/>
              <a:buAutoNum type="arabicParenR"/>
              <a:defRPr/>
            </a:pPr>
            <a:r>
              <a:rPr lang="cs-CZ" sz="1400" dirty="0"/>
              <a:t>Modifikujte plán podle svých zjištění a pokračujte</a:t>
            </a:r>
          </a:p>
          <a:p>
            <a:pPr marL="342900" indent="-342900">
              <a:buFontTx/>
              <a:buAutoNum type="arabicParenR"/>
              <a:defRPr/>
            </a:pPr>
            <a:r>
              <a:rPr lang="cs-CZ" sz="1400" dirty="0"/>
              <a:t>Zhodnoťte modifikovanou akci</a:t>
            </a:r>
          </a:p>
          <a:p>
            <a:pPr marL="342900" indent="-342900">
              <a:buFontTx/>
              <a:buAutoNum type="arabicParenR"/>
              <a:defRPr/>
            </a:pPr>
            <a:r>
              <a:rPr lang="cs-CZ" sz="1400" dirty="0"/>
              <a:t>Pokračujte dokud nejste spokojeni</a:t>
            </a:r>
          </a:p>
          <a:p>
            <a:pPr>
              <a:defRPr/>
            </a:pPr>
            <a:endParaRPr lang="cs-CZ" dirty="0"/>
          </a:p>
        </p:txBody>
      </p:sp>
      <p:sp>
        <p:nvSpPr>
          <p:cNvPr id="7" name="TextovéPole 6"/>
          <p:cNvSpPr txBox="1"/>
          <p:nvPr/>
        </p:nvSpPr>
        <p:spPr>
          <a:xfrm>
            <a:off x="4788025" y="2133600"/>
            <a:ext cx="2665818" cy="4062651"/>
          </a:xfrm>
          <a:prstGeom prst="rect">
            <a:avLst/>
          </a:prstGeom>
          <a:noFill/>
        </p:spPr>
        <p:txBody>
          <a:bodyPr wrap="square">
            <a:spAutoFit/>
          </a:bodyPr>
          <a:lstStyle/>
          <a:p>
            <a:pPr marL="228600" indent="-228600">
              <a:buFontTx/>
              <a:buAutoNum type="arabicParenR"/>
              <a:defRPr/>
            </a:pPr>
            <a:r>
              <a:rPr lang="cs-CZ" sz="1200" dirty="0"/>
              <a:t>Rozhodněte, jaký problém je třeba řešit </a:t>
            </a:r>
          </a:p>
          <a:p>
            <a:pPr marL="228600" indent="-228600">
              <a:buFontTx/>
              <a:buAutoNum type="arabicParenR"/>
              <a:defRPr/>
            </a:pPr>
            <a:r>
              <a:rPr lang="cs-CZ" sz="1200" dirty="0"/>
              <a:t>Identifikujte příčiny tohoto problému</a:t>
            </a:r>
          </a:p>
          <a:p>
            <a:pPr marL="228600" indent="-228600">
              <a:buFontTx/>
              <a:buAutoNum type="arabicParenR"/>
              <a:defRPr/>
            </a:pPr>
            <a:r>
              <a:rPr lang="cs-CZ" sz="1200" dirty="0"/>
              <a:t>Proveďte brainstorming nad možnými řešeními</a:t>
            </a:r>
          </a:p>
          <a:p>
            <a:pPr marL="228600" indent="-228600">
              <a:buFontTx/>
              <a:buAutoNum type="arabicParenR"/>
              <a:defRPr/>
            </a:pPr>
            <a:r>
              <a:rPr lang="cs-CZ" sz="1200" dirty="0"/>
              <a:t>Vyberte si jedno z nich, které považujete za nejlepší a popřemýšlejte, jak ho uvést do praxe</a:t>
            </a:r>
          </a:p>
          <a:p>
            <a:pPr marL="228600" indent="-228600">
              <a:buFontTx/>
              <a:buAutoNum type="arabicParenR"/>
              <a:defRPr/>
            </a:pPr>
            <a:r>
              <a:rPr lang="cs-CZ" sz="1200" dirty="0"/>
              <a:t>Identifikujte nějaká kritéria úspěchu, podle kterých můžete posoudit, jestli řešení fungovalo ve vztahu k problému</a:t>
            </a:r>
          </a:p>
          <a:p>
            <a:pPr marL="228600" indent="-228600">
              <a:buFontTx/>
              <a:buAutoNum type="arabicParenR"/>
              <a:defRPr/>
            </a:pPr>
            <a:r>
              <a:rPr lang="cs-CZ" sz="1200" dirty="0"/>
              <a:t>Uveďte plán do praxe, monitorujte a zhodnoťte průběh akce</a:t>
            </a:r>
          </a:p>
          <a:p>
            <a:pPr marL="228600" indent="-228600">
              <a:buFontTx/>
              <a:buAutoNum type="arabicParenR"/>
              <a:defRPr/>
            </a:pPr>
            <a:r>
              <a:rPr lang="cs-CZ" sz="1200" dirty="0"/>
              <a:t>Zhodnoťte výsledek ve vztahu k problému podle kritérií z bodu 5</a:t>
            </a:r>
          </a:p>
          <a:p>
            <a:pPr marL="228600" indent="-228600">
              <a:buFontTx/>
              <a:buAutoNum type="arabicParenR"/>
              <a:defRPr/>
            </a:pPr>
            <a:r>
              <a:rPr lang="cs-CZ" sz="1200" dirty="0"/>
              <a:t>Na základě evaluace stanovte další postup</a:t>
            </a:r>
          </a:p>
          <a:p>
            <a:pPr>
              <a:defRPr/>
            </a:pPr>
            <a:endParaRPr lang="cs-CZ" dirty="0"/>
          </a:p>
        </p:txBody>
      </p:sp>
      <p:pic>
        <p:nvPicPr>
          <p:cNvPr id="8" name="Picture 3" descr="D:\42916\Desktop\akční výzk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03650"/>
            <a:ext cx="2016224" cy="29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75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cs-CZ" altLang="cs-CZ" smtClean="0"/>
              <a:t>Kvalitativní výzkum</a:t>
            </a:r>
          </a:p>
        </p:txBody>
      </p:sp>
      <p:sp>
        <p:nvSpPr>
          <p:cNvPr id="41987" name="Rectangle 3"/>
          <p:cNvSpPr>
            <a:spLocks noGrp="1" noChangeArrowheads="1"/>
          </p:cNvSpPr>
          <p:nvPr>
            <p:ph type="body" idx="4294967295"/>
          </p:nvPr>
        </p:nvSpPr>
        <p:spPr>
          <a:xfrm>
            <a:off x="0" y="1600200"/>
            <a:ext cx="5286380" cy="4900634"/>
          </a:xfrm>
        </p:spPr>
        <p:txBody>
          <a:bodyPr>
            <a:normAutofit fontScale="92500"/>
          </a:bodyPr>
          <a:lstStyle/>
          <a:p>
            <a:pPr>
              <a:lnSpc>
                <a:spcPct val="90000"/>
              </a:lnSpc>
              <a:buNone/>
            </a:pPr>
            <a:r>
              <a:rPr lang="cs-CZ" altLang="cs-CZ" sz="2800" i="1" dirty="0" smtClean="0"/>
              <a:t>	Kvalitativní přístup je proces zkoumání jevů a problémů v autentickém prostředí s cílem získat komplexní obraz těchto jevů založený na hlubokých datech a specifickém vztahu mezi badatelem a účastníkem výzkumu. Záměrem výzkumníka je za pomocí celé řady postupů a metod rozkrýt a reprezentovat to, jak lidé chápou, prožívají a vytvářejí sociální realitu.</a:t>
            </a:r>
            <a:r>
              <a:rPr lang="cs-CZ" altLang="cs-CZ" sz="2800" dirty="0" smtClean="0"/>
              <a:t> </a:t>
            </a:r>
          </a:p>
          <a:p>
            <a:pPr>
              <a:lnSpc>
                <a:spcPct val="90000"/>
              </a:lnSpc>
            </a:pPr>
            <a:endParaRPr lang="cs-CZ" altLang="cs-CZ" sz="2800" dirty="0" smtClean="0"/>
          </a:p>
          <a:p>
            <a:pPr>
              <a:lnSpc>
                <a:spcPct val="90000"/>
              </a:lnSpc>
              <a:buFontTx/>
              <a:buNone/>
            </a:pPr>
            <a:r>
              <a:rPr lang="cs-CZ" altLang="cs-CZ" sz="2800" dirty="0" smtClean="0"/>
              <a:t>		(</a:t>
            </a:r>
            <a:r>
              <a:rPr lang="cs-CZ" altLang="cs-CZ" sz="2800" dirty="0" err="1" smtClean="0"/>
              <a:t>Švaříček</a:t>
            </a:r>
            <a:r>
              <a:rPr lang="cs-CZ" altLang="cs-CZ" sz="2800" dirty="0" smtClean="0"/>
              <a:t>, </a:t>
            </a:r>
            <a:r>
              <a:rPr lang="cs-CZ" altLang="cs-CZ" sz="2800" dirty="0" err="1" smtClean="0"/>
              <a:t>Šeďová</a:t>
            </a:r>
            <a:r>
              <a:rPr lang="cs-CZ" altLang="cs-CZ" sz="2800" dirty="0" smtClean="0"/>
              <a:t>, 2007:17)</a:t>
            </a:r>
          </a:p>
        </p:txBody>
      </p:sp>
      <p:pic>
        <p:nvPicPr>
          <p:cNvPr id="4" name="Picture 5" descr="případ"/>
          <p:cNvPicPr>
            <a:picLocks noGrp="1" noChangeAspect="1" noChangeArrowheads="1"/>
          </p:cNvPicPr>
          <p:nvPr>
            <p:ph sz="half" idx="2"/>
          </p:nvPr>
        </p:nvPicPr>
        <p:blipFill>
          <a:blip r:embed="rId3"/>
          <a:srcRect t="12280" r="6667"/>
          <a:stretch>
            <a:fillRect/>
          </a:stretch>
        </p:blipFill>
        <p:spPr>
          <a:xfrm>
            <a:off x="5257800" y="1600200"/>
            <a:ext cx="3505200" cy="4572000"/>
          </a:xfrm>
          <a:noFill/>
        </p:spPr>
      </p:pic>
    </p:spTree>
    <p:extLst>
      <p:ext uri="{BB962C8B-B14F-4D97-AF65-F5344CB8AC3E}">
        <p14:creationId xmlns:p14="http://schemas.microsoft.com/office/powerpoint/2010/main" val="1954714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left)">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p:txBody>
          <a:bodyPr/>
          <a:lstStyle/>
          <a:p>
            <a:r>
              <a:rPr lang="cs-CZ" dirty="0" smtClean="0"/>
              <a:t>Kvalitativní výzkum v praxi: pozorování, rozhovor</a:t>
            </a:r>
          </a:p>
        </p:txBody>
      </p:sp>
      <p:sp>
        <p:nvSpPr>
          <p:cNvPr id="2051" name="Podnadpis 2"/>
          <p:cNvSpPr>
            <a:spLocks noGrp="1"/>
          </p:cNvSpPr>
          <p:nvPr>
            <p:ph type="subTitle" idx="1"/>
          </p:nvPr>
        </p:nvSpPr>
        <p:spPr/>
        <p:txBody>
          <a:bodyPr/>
          <a:lstStyle/>
          <a:p>
            <a:r>
              <a:rPr lang="cs-CZ" smtClean="0"/>
              <a:t>Lenka Slepičková</a:t>
            </a:r>
          </a:p>
        </p:txBody>
      </p:sp>
    </p:spTree>
    <p:extLst>
      <p:ext uri="{BB962C8B-B14F-4D97-AF65-F5344CB8AC3E}">
        <p14:creationId xmlns:p14="http://schemas.microsoft.com/office/powerpoint/2010/main" val="3847631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smtClean="0"/>
              <a:t>Techniky sběru dat</a:t>
            </a:r>
          </a:p>
        </p:txBody>
      </p:sp>
      <p:sp>
        <p:nvSpPr>
          <p:cNvPr id="37891" name="Rectangle 3"/>
          <p:cNvSpPr>
            <a:spLocks noGrp="1" noChangeArrowheads="1"/>
          </p:cNvSpPr>
          <p:nvPr>
            <p:ph type="body" sz="half" idx="1"/>
          </p:nvPr>
        </p:nvSpPr>
        <p:spPr/>
        <p:txBody>
          <a:bodyPr/>
          <a:lstStyle/>
          <a:p>
            <a:r>
              <a:rPr lang="cs-CZ" sz="2800" smtClean="0"/>
              <a:t>Pozorování</a:t>
            </a:r>
          </a:p>
          <a:p>
            <a:r>
              <a:rPr lang="cs-CZ" sz="2800" smtClean="0"/>
              <a:t>Rozhovor</a:t>
            </a:r>
          </a:p>
          <a:p>
            <a:r>
              <a:rPr lang="cs-CZ" sz="2800" smtClean="0"/>
              <a:t>Analýza dokumentů</a:t>
            </a:r>
          </a:p>
          <a:p>
            <a:r>
              <a:rPr lang="cs-CZ" sz="2800" smtClean="0"/>
              <a:t>Focus group</a:t>
            </a:r>
          </a:p>
        </p:txBody>
      </p:sp>
      <p:pic>
        <p:nvPicPr>
          <p:cNvPr id="4100" name="Picture 6" descr="chlapec pozorující brouka"/>
          <p:cNvPicPr>
            <a:picLocks noGrp="1" noChangeAspect="1" noChangeArrowheads="1"/>
          </p:cNvPicPr>
          <p:nvPr>
            <p:ph sz="half" idx="2"/>
          </p:nvPr>
        </p:nvPicPr>
        <p:blipFill>
          <a:blip r:embed="rId2">
            <a:lum contrast="30000"/>
          </a:blip>
          <a:srcRect/>
          <a:stretch>
            <a:fillRect/>
          </a:stretch>
        </p:blipFill>
        <p:spPr>
          <a:xfrm>
            <a:off x="4716463" y="1484313"/>
            <a:ext cx="3887787" cy="4465637"/>
          </a:xfrm>
          <a:noFill/>
        </p:spPr>
      </p:pic>
    </p:spTree>
    <p:extLst>
      <p:ext uri="{BB962C8B-B14F-4D97-AF65-F5344CB8AC3E}">
        <p14:creationId xmlns:p14="http://schemas.microsoft.com/office/powerpoint/2010/main" val="87225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wipe(left)">
                                      <p:cBhvr>
                                        <p:cTn id="12" dur="5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wipe(left)">
                                      <p:cBhvr>
                                        <p:cTn id="17" dur="500"/>
                                        <p:tgtEl>
                                          <p:spTgt spid="37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wipe(left)">
                                      <p:cBhvr>
                                        <p:cTn id="22" dur="500"/>
                                        <p:tgtEl>
                                          <p:spTgt spid="378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wipe(left)">
                                      <p:cBhvr>
                                        <p:cTn id="27"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Vstup do terénu</a:t>
            </a:r>
          </a:p>
        </p:txBody>
      </p:sp>
      <p:sp>
        <p:nvSpPr>
          <p:cNvPr id="3075" name="Zástupný symbol pro obsah 2"/>
          <p:cNvSpPr>
            <a:spLocks noGrp="1"/>
          </p:cNvSpPr>
          <p:nvPr>
            <p:ph idx="1"/>
          </p:nvPr>
        </p:nvSpPr>
        <p:spPr/>
        <p:txBody>
          <a:bodyPr/>
          <a:lstStyle/>
          <a:p>
            <a:r>
              <a:rPr lang="cs-CZ" smtClean="0"/>
              <a:t>Jak probíhá výběr vzorku v kvalitativním výzkumu? Je důležitá reprezentativita?</a:t>
            </a:r>
          </a:p>
          <a:p>
            <a:r>
              <a:rPr lang="cs-CZ" smtClean="0"/>
              <a:t>Kde hledat účastníky výzkumu?</a:t>
            </a:r>
          </a:p>
          <a:p>
            <a:r>
              <a:rPr lang="cs-CZ" smtClean="0"/>
              <a:t>Role gatekeepera a klíčového informátora</a:t>
            </a:r>
          </a:p>
        </p:txBody>
      </p:sp>
    </p:spTree>
    <p:extLst>
      <p:ext uri="{BB962C8B-B14F-4D97-AF65-F5344CB8AC3E}">
        <p14:creationId xmlns:p14="http://schemas.microsoft.com/office/powerpoint/2010/main" val="188530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sz="4000" smtClean="0"/>
              <a:t>Metody sběru dat: 1. Pozorování</a:t>
            </a:r>
          </a:p>
        </p:txBody>
      </p:sp>
      <p:sp>
        <p:nvSpPr>
          <p:cNvPr id="50179" name="Rectangle 3"/>
          <p:cNvSpPr>
            <a:spLocks noGrp="1" noChangeArrowheads="1"/>
          </p:cNvSpPr>
          <p:nvPr>
            <p:ph type="body" idx="1"/>
          </p:nvPr>
        </p:nvSpPr>
        <p:spPr/>
        <p:txBody>
          <a:bodyPr/>
          <a:lstStyle/>
          <a:p>
            <a:pPr marL="609600" indent="-609600">
              <a:lnSpc>
                <a:spcPct val="80000"/>
              </a:lnSpc>
            </a:pPr>
            <a:r>
              <a:rPr lang="cs-CZ" sz="2400" dirty="0" smtClean="0"/>
              <a:t>dlouhodobé systematické a reflexivní sledování probíhajících aktivit přímo ve zkoumaném terénu s cílem objevit a reprezentovat sociální život a proces</a:t>
            </a:r>
          </a:p>
          <a:p>
            <a:pPr marL="609600" indent="-609600">
              <a:lnSpc>
                <a:spcPct val="80000"/>
              </a:lnSpc>
            </a:pPr>
            <a:r>
              <a:rPr lang="cs-CZ" sz="2400" dirty="0" smtClean="0"/>
              <a:t>zúčastněné, nezúčastněné, přímé, nepřímé, skryté, otevřené</a:t>
            </a:r>
          </a:p>
          <a:p>
            <a:pPr marL="609600" indent="-609600">
              <a:lnSpc>
                <a:spcPct val="80000"/>
              </a:lnSpc>
            </a:pPr>
            <a:r>
              <a:rPr lang="cs-CZ" sz="2400" dirty="0" smtClean="0"/>
              <a:t>výhoda – zjevuje očím badatele to, co by aktéři jinak nesdělovali (rutinní aktivity, nuance vztahů, atd.) – slouží k popisu jednání, nikoli něčí zkušenosti a perspektivy</a:t>
            </a:r>
          </a:p>
          <a:p>
            <a:pPr marL="609600" indent="-609600">
              <a:lnSpc>
                <a:spcPct val="80000"/>
              </a:lnSpc>
            </a:pPr>
            <a:r>
              <a:rPr lang="cs-CZ" sz="2400" dirty="0" smtClean="0"/>
              <a:t>výzkumník si všímá nejen toho, co se děje, ale i toho, co se neděje</a:t>
            </a:r>
          </a:p>
          <a:p>
            <a:pPr marL="609600" indent="-609600">
              <a:lnSpc>
                <a:spcPct val="80000"/>
              </a:lnSpc>
            </a:pPr>
            <a:r>
              <a:rPr lang="cs-CZ" sz="2400" dirty="0" smtClean="0"/>
              <a:t>od prvotního deskriptivního a všeobecného pozorování výzkumník postupuje k pozorování zaměřenému (na základě analýzy prvních dat)</a:t>
            </a:r>
          </a:p>
          <a:p>
            <a:pPr marL="609600" indent="-609600">
              <a:lnSpc>
                <a:spcPct val="80000"/>
              </a:lnSpc>
              <a:buFontTx/>
              <a:buNone/>
            </a:pPr>
            <a:endParaRPr lang="cs-CZ" sz="1800" dirty="0" smtClean="0"/>
          </a:p>
        </p:txBody>
      </p:sp>
    </p:spTree>
    <p:extLst>
      <p:ext uri="{BB962C8B-B14F-4D97-AF65-F5344CB8AC3E}">
        <p14:creationId xmlns:p14="http://schemas.microsoft.com/office/powerpoint/2010/main" val="778014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wipe(left)">
                                      <p:cBhvr>
                                        <p:cTn id="12" dur="500"/>
                                        <p:tgtEl>
                                          <p:spTgt spid="50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wipe(left)">
                                      <p:cBhvr>
                                        <p:cTn id="17" dur="500"/>
                                        <p:tgtEl>
                                          <p:spTgt spid="501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wipe(left)">
                                      <p:cBhvr>
                                        <p:cTn id="22" dur="500"/>
                                        <p:tgtEl>
                                          <p:spTgt spid="501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Effect transition="in" filter="wipe(left)">
                                      <p:cBhvr>
                                        <p:cTn id="27" dur="500"/>
                                        <p:tgtEl>
                                          <p:spTgt spid="501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79">
                                            <p:txEl>
                                              <p:pRg st="4" end="4"/>
                                            </p:txEl>
                                          </p:spTgt>
                                        </p:tgtEl>
                                        <p:attrNameLst>
                                          <p:attrName>style.visibility</p:attrName>
                                        </p:attrNameLst>
                                      </p:cBhvr>
                                      <p:to>
                                        <p:strVal val="visible"/>
                                      </p:to>
                                    </p:set>
                                    <p:animEffect transition="in" filter="wipe(left)">
                                      <p:cBhvr>
                                        <p:cTn id="32"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cs-CZ" smtClean="0"/>
              <a:t>Význam terénních poznámek</a:t>
            </a:r>
          </a:p>
        </p:txBody>
      </p:sp>
      <p:sp>
        <p:nvSpPr>
          <p:cNvPr id="51203" name="Rectangle 3"/>
          <p:cNvSpPr>
            <a:spLocks noGrp="1" noChangeArrowheads="1"/>
          </p:cNvSpPr>
          <p:nvPr>
            <p:ph type="body" idx="1"/>
          </p:nvPr>
        </p:nvSpPr>
        <p:spPr/>
        <p:txBody>
          <a:bodyPr>
            <a:normAutofit lnSpcReduction="10000"/>
          </a:bodyPr>
          <a:lstStyle/>
          <a:p>
            <a:pPr>
              <a:lnSpc>
                <a:spcPct val="90000"/>
              </a:lnSpc>
            </a:pPr>
            <a:r>
              <a:rPr lang="cs-CZ" dirty="0" smtClean="0"/>
              <a:t>Významné pro pozorování, ale i pro rozhovory</a:t>
            </a:r>
          </a:p>
          <a:p>
            <a:pPr>
              <a:lnSpc>
                <a:spcPct val="90000"/>
              </a:lnSpc>
            </a:pPr>
            <a:r>
              <a:rPr lang="cs-CZ" dirty="0" smtClean="0"/>
              <a:t>Tužka a papír jako nástroj záznamu i komunikace</a:t>
            </a:r>
          </a:p>
          <a:p>
            <a:pPr>
              <a:lnSpc>
                <a:spcPct val="90000"/>
              </a:lnSpc>
            </a:pPr>
            <a:r>
              <a:rPr lang="cs-CZ" dirty="0" smtClean="0"/>
              <a:t>Pořizujeme během sběru dat nebo bezprostředně po něm</a:t>
            </a:r>
          </a:p>
          <a:p>
            <a:pPr>
              <a:lnSpc>
                <a:spcPct val="90000"/>
              </a:lnSpc>
            </a:pPr>
            <a:r>
              <a:rPr lang="cs-CZ" dirty="0" smtClean="0"/>
              <a:t>Deskriptivní a detailní</a:t>
            </a:r>
          </a:p>
          <a:p>
            <a:r>
              <a:rPr lang="cs-CZ" dirty="0" err="1"/>
              <a:t>Jottings</a:t>
            </a:r>
            <a:r>
              <a:rPr lang="cs-CZ" dirty="0"/>
              <a:t> x </a:t>
            </a:r>
            <a:r>
              <a:rPr lang="cs-CZ" dirty="0" err="1"/>
              <a:t>fieldnotes</a:t>
            </a:r>
            <a:endParaRPr lang="cs-CZ" dirty="0"/>
          </a:p>
          <a:p>
            <a:r>
              <a:rPr lang="cs-CZ" dirty="0"/>
              <a:t>Každý popis je výběrem, </a:t>
            </a:r>
            <a:r>
              <a:rPr lang="cs-CZ" dirty="0" smtClean="0"/>
              <a:t>redukcí, zahrnuje aktivní </a:t>
            </a:r>
            <a:r>
              <a:rPr lang="cs-CZ" dirty="0"/>
              <a:t>proces interpretace, zvýznamnění</a:t>
            </a:r>
          </a:p>
          <a:p>
            <a:pPr>
              <a:lnSpc>
                <a:spcPct val="90000"/>
              </a:lnSpc>
            </a:pPr>
            <a:endParaRPr lang="cs-CZ" dirty="0" smtClean="0"/>
          </a:p>
          <a:p>
            <a:pPr>
              <a:lnSpc>
                <a:spcPct val="90000"/>
              </a:lnSpc>
              <a:buNone/>
            </a:pPr>
            <a:endParaRPr lang="cs-CZ" sz="2400" dirty="0" smtClean="0"/>
          </a:p>
        </p:txBody>
      </p:sp>
    </p:spTree>
    <p:extLst>
      <p:ext uri="{BB962C8B-B14F-4D97-AF65-F5344CB8AC3E}">
        <p14:creationId xmlns:p14="http://schemas.microsoft.com/office/powerpoint/2010/main" val="2333324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left)">
                                      <p:cBhvr>
                                        <p:cTn id="12" dur="500"/>
                                        <p:tgtEl>
                                          <p:spTgt spid="51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wipe(left)">
                                      <p:cBhvr>
                                        <p:cTn id="17" dur="500"/>
                                        <p:tgtEl>
                                          <p:spTgt spid="51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wipe(left)">
                                      <p:cBhvr>
                                        <p:cTn id="22" dur="500"/>
                                        <p:tgtEl>
                                          <p:spTgt spid="51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wipe(left)">
                                      <p:cBhvr>
                                        <p:cTn id="27" dur="500"/>
                                        <p:tgtEl>
                                          <p:spTgt spid="512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Effect transition="in" filter="wipe(left)">
                                      <p:cBhvr>
                                        <p:cTn id="32" dur="500"/>
                                        <p:tgtEl>
                                          <p:spTgt spid="512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Effect transition="in" filter="wipe(left)">
                                      <p:cBhvr>
                                        <p:cTn id="37"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smtClean="0"/>
              <a:t>Příklad terénních poznámek</a:t>
            </a:r>
          </a:p>
        </p:txBody>
      </p:sp>
      <p:sp>
        <p:nvSpPr>
          <p:cNvPr id="52227" name="Rectangle 3"/>
          <p:cNvSpPr>
            <a:spLocks noGrp="1" noChangeArrowheads="1"/>
          </p:cNvSpPr>
          <p:nvPr>
            <p:ph type="body" idx="1"/>
          </p:nvPr>
        </p:nvSpPr>
        <p:spPr/>
        <p:txBody>
          <a:bodyPr/>
          <a:lstStyle/>
          <a:p>
            <a:pPr>
              <a:lnSpc>
                <a:spcPct val="80000"/>
              </a:lnSpc>
            </a:pPr>
            <a:r>
              <a:rPr lang="cs-CZ" sz="2400" smtClean="0"/>
              <a:t>nedostatečné:</a:t>
            </a:r>
          </a:p>
          <a:p>
            <a:pPr>
              <a:lnSpc>
                <a:spcPct val="80000"/>
              </a:lnSpc>
              <a:buFontTx/>
              <a:buNone/>
            </a:pPr>
            <a:r>
              <a:rPr lang="cs-CZ" sz="2400" smtClean="0"/>
              <a:t>„Klientka se chovala nepřátelsky vůči personálu“</a:t>
            </a:r>
          </a:p>
          <a:p>
            <a:pPr>
              <a:lnSpc>
                <a:spcPct val="80000"/>
              </a:lnSpc>
              <a:buFontTx/>
              <a:buNone/>
            </a:pPr>
            <a:r>
              <a:rPr lang="cs-CZ" sz="2400" smtClean="0"/>
              <a:t>„Zdá se, že učiteli to nějak moc nejde.“</a:t>
            </a:r>
          </a:p>
          <a:p>
            <a:pPr>
              <a:lnSpc>
                <a:spcPct val="80000"/>
              </a:lnSpc>
              <a:buFontTx/>
              <a:buNone/>
            </a:pPr>
            <a:endParaRPr lang="cs-CZ" sz="2400" smtClean="0"/>
          </a:p>
          <a:p>
            <a:pPr>
              <a:lnSpc>
                <a:spcPct val="80000"/>
              </a:lnSpc>
            </a:pPr>
            <a:r>
              <a:rPr lang="cs-CZ" sz="2400" smtClean="0"/>
              <a:t>dostatečné </a:t>
            </a:r>
          </a:p>
          <a:p>
            <a:pPr>
              <a:lnSpc>
                <a:spcPct val="80000"/>
              </a:lnSpc>
              <a:buFontTx/>
              <a:buNone/>
            </a:pPr>
            <a:r>
              <a:rPr lang="cs-CZ" sz="2400" smtClean="0"/>
              <a:t>„Když Judy, vedoucí personálu, řekla klientce, že by</a:t>
            </a:r>
          </a:p>
          <a:p>
            <a:pPr>
              <a:lnSpc>
                <a:spcPct val="80000"/>
              </a:lnSpc>
              <a:buFontTx/>
              <a:buNone/>
            </a:pPr>
            <a:r>
              <a:rPr lang="cs-CZ" sz="2400" smtClean="0"/>
              <a:t> neměla dělat, co ji zrovna napadne, klientka začala křičet, že Judy nemůže řídit její život. Obvinila Judy, že si hraje na vládce a řekla, že by to z ní nejraději vymlátila, a posléze jí řekla, aby šla do pekla. Potom klientka zamáchala pěstí před obličejem Judy, s hlukem opustila místnost. Judy stála překvapená a zírající s otevřenou pusou na to, co se právě odehrálo.“</a:t>
            </a:r>
          </a:p>
        </p:txBody>
      </p:sp>
    </p:spTree>
    <p:extLst>
      <p:ext uri="{BB962C8B-B14F-4D97-AF65-F5344CB8AC3E}">
        <p14:creationId xmlns:p14="http://schemas.microsoft.com/office/powerpoint/2010/main" val="1304064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wipe(left)">
                                      <p:cBhvr>
                                        <p:cTn id="12" dur="500"/>
                                        <p:tgtEl>
                                          <p:spTgt spid="522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wipe(left)">
                                      <p:cBhvr>
                                        <p:cTn id="17" dur="500"/>
                                        <p:tgtEl>
                                          <p:spTgt spid="522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wipe(left)">
                                      <p:cBhvr>
                                        <p:cTn id="22" dur="500"/>
                                        <p:tgtEl>
                                          <p:spTgt spid="522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wipe(left)">
                                      <p:cBhvr>
                                        <p:cTn id="27" dur="500"/>
                                        <p:tgtEl>
                                          <p:spTgt spid="52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wipe(left)">
                                      <p:cBhvr>
                                        <p:cTn id="32" dur="500"/>
                                        <p:tgtEl>
                                          <p:spTgt spid="522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227">
                                            <p:txEl>
                                              <p:pRg st="6" end="6"/>
                                            </p:txEl>
                                          </p:spTgt>
                                        </p:tgtEl>
                                        <p:attrNameLst>
                                          <p:attrName>style.visibility</p:attrName>
                                        </p:attrNameLst>
                                      </p:cBhvr>
                                      <p:to>
                                        <p:strVal val="visible"/>
                                      </p:to>
                                    </p:set>
                                    <p:animEffect transition="in" filter="wipe(left)">
                                      <p:cBhvr>
                                        <p:cTn id="37"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 y="1412776"/>
            <a:ext cx="8976508" cy="214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865683"/>
            <a:ext cx="8290391" cy="193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11560" y="5949280"/>
            <a:ext cx="7128792" cy="369332"/>
          </a:xfrm>
          <a:prstGeom prst="rect">
            <a:avLst/>
          </a:prstGeom>
          <a:noFill/>
        </p:spPr>
        <p:txBody>
          <a:bodyPr wrap="square" rtlCol="0">
            <a:spAutoFit/>
          </a:bodyPr>
          <a:lstStyle/>
          <a:p>
            <a:r>
              <a:rPr lang="cs-CZ" dirty="0" err="1" smtClean="0"/>
              <a:t>Writing</a:t>
            </a:r>
            <a:r>
              <a:rPr lang="cs-CZ" dirty="0" smtClean="0"/>
              <a:t> </a:t>
            </a:r>
            <a:r>
              <a:rPr lang="cs-CZ" dirty="0" err="1" smtClean="0"/>
              <a:t>ethnographic</a:t>
            </a:r>
            <a:r>
              <a:rPr lang="cs-CZ" dirty="0" smtClean="0"/>
              <a:t> </a:t>
            </a:r>
            <a:r>
              <a:rPr lang="cs-CZ" dirty="0" err="1" smtClean="0"/>
              <a:t>fieldnotes</a:t>
            </a:r>
            <a:r>
              <a:rPr lang="cs-CZ" dirty="0" smtClean="0"/>
              <a:t>: 31-33</a:t>
            </a:r>
            <a:endParaRPr lang="cs-CZ" dirty="0"/>
          </a:p>
        </p:txBody>
      </p:sp>
    </p:spTree>
    <p:extLst>
      <p:ext uri="{BB962C8B-B14F-4D97-AF65-F5344CB8AC3E}">
        <p14:creationId xmlns:p14="http://schemas.microsoft.com/office/powerpoint/2010/main" val="916909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Rozhovor</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Velmi oblíbená metoda sběru dat (</a:t>
            </a:r>
            <a:r>
              <a:rPr lang="cs-CZ" dirty="0" err="1" smtClean="0"/>
              <a:t>exploring</a:t>
            </a:r>
            <a:r>
              <a:rPr lang="cs-CZ" dirty="0" smtClean="0"/>
              <a:t> </a:t>
            </a:r>
            <a:r>
              <a:rPr lang="cs-CZ" dirty="0" err="1" smtClean="0"/>
              <a:t>topic</a:t>
            </a:r>
            <a:r>
              <a:rPr lang="cs-CZ" dirty="0" smtClean="0"/>
              <a:t>, </a:t>
            </a:r>
            <a:r>
              <a:rPr lang="cs-CZ" dirty="0" err="1" smtClean="0"/>
              <a:t>construct</a:t>
            </a:r>
            <a:r>
              <a:rPr lang="cs-CZ" dirty="0" smtClean="0"/>
              <a:t> </a:t>
            </a:r>
            <a:r>
              <a:rPr lang="cs-CZ" dirty="0" err="1" smtClean="0"/>
              <a:t>theory</a:t>
            </a:r>
            <a:r>
              <a:rPr lang="cs-CZ" dirty="0" smtClean="0"/>
              <a:t>)</a:t>
            </a:r>
          </a:p>
          <a:p>
            <a:r>
              <a:rPr lang="cs-CZ" dirty="0" smtClean="0"/>
              <a:t>Formální a neformální</a:t>
            </a:r>
            <a:endParaRPr lang="cs-CZ" dirty="0" smtClean="0"/>
          </a:p>
          <a:p>
            <a:r>
              <a:rPr lang="cs-CZ" dirty="0" smtClean="0"/>
              <a:t>Standardizovaný i nestandardizovaný</a:t>
            </a:r>
          </a:p>
          <a:p>
            <a:r>
              <a:rPr lang="cs-CZ" dirty="0" smtClean="0"/>
              <a:t>Strukturovaný i </a:t>
            </a:r>
            <a:r>
              <a:rPr lang="cs-CZ" dirty="0" err="1" smtClean="0"/>
              <a:t>polostrukturovaný</a:t>
            </a:r>
            <a:r>
              <a:rPr lang="cs-CZ" dirty="0" smtClean="0"/>
              <a:t> (míra flexibility)</a:t>
            </a:r>
          </a:p>
          <a:p>
            <a:r>
              <a:rPr lang="cs-CZ" dirty="0" smtClean="0"/>
              <a:t>Samostatná metoda i doplněk jiných metod</a:t>
            </a:r>
          </a:p>
          <a:p>
            <a:r>
              <a:rPr lang="cs-CZ" dirty="0" smtClean="0"/>
              <a:t>Jednorázový nebo opakovaný</a:t>
            </a:r>
          </a:p>
          <a:p>
            <a:r>
              <a:rPr lang="cs-CZ" dirty="0" smtClean="0"/>
              <a:t>Výhody a nevýhody rozhovoru</a:t>
            </a:r>
          </a:p>
          <a:p>
            <a:r>
              <a:rPr lang="cs-CZ" dirty="0" smtClean="0"/>
              <a:t>Je interview „normální konverzace“?</a:t>
            </a:r>
            <a:endParaRPr lang="cs-CZ" dirty="0"/>
          </a:p>
        </p:txBody>
      </p:sp>
    </p:spTree>
    <p:extLst>
      <p:ext uri="{BB962C8B-B14F-4D97-AF65-F5344CB8AC3E}">
        <p14:creationId xmlns:p14="http://schemas.microsoft.com/office/powerpoint/2010/main" val="33483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Vztah mezi tazatelem a dotazovaným</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82573952"/>
              </p:ext>
            </p:extLst>
          </p:nvPr>
        </p:nvGraphicFramePr>
        <p:xfrm>
          <a:off x="457200" y="1600200"/>
          <a:ext cx="8229600" cy="2570480"/>
        </p:xfrm>
        <a:graphic>
          <a:graphicData uri="http://schemas.openxmlformats.org/drawingml/2006/table">
            <a:tbl>
              <a:tblPr firstRow="1" bandRow="1">
                <a:tableStyleId>{5C22544A-7EE6-4342-B048-85BDC9FD1C3A}</a:tableStyleId>
              </a:tblPr>
              <a:tblGrid>
                <a:gridCol w="3106688"/>
                <a:gridCol w="1584176"/>
                <a:gridCol w="3538736"/>
              </a:tblGrid>
              <a:tr h="370840">
                <a:tc>
                  <a:txBody>
                    <a:bodyPr/>
                    <a:lstStyle/>
                    <a:p>
                      <a:r>
                        <a:rPr lang="cs-CZ" sz="2400" dirty="0" smtClean="0"/>
                        <a:t>Rozhovor jako mechanické získávání informací od subjektů</a:t>
                      </a:r>
                      <a:endParaRPr lang="cs-CZ" sz="2400" dirty="0"/>
                    </a:p>
                  </a:txBody>
                  <a:tcPr/>
                </a:tc>
                <a:tc rowSpan="4">
                  <a:txBody>
                    <a:bodyPr/>
                    <a:lstStyle/>
                    <a:p>
                      <a:pPr algn="ctr"/>
                      <a:r>
                        <a:rPr lang="cs-CZ" sz="4400" dirty="0" smtClean="0"/>
                        <a:t>↔</a:t>
                      </a:r>
                      <a:endParaRPr lang="cs-CZ" sz="4400" dirty="0"/>
                    </a:p>
                  </a:txBody>
                  <a:tcPr/>
                </a:tc>
                <a:tc>
                  <a:txBody>
                    <a:bodyPr/>
                    <a:lstStyle/>
                    <a:p>
                      <a:r>
                        <a:rPr lang="cs-CZ" sz="2400" b="1" kern="1200" dirty="0" smtClean="0">
                          <a:solidFill>
                            <a:schemeClr val="lt1"/>
                          </a:solidFill>
                          <a:latin typeface="+mn-lt"/>
                          <a:ea typeface="+mn-ea"/>
                          <a:cs typeface="+mn-cs"/>
                        </a:rPr>
                        <a:t>Rozhovor jako proces sdílení informací a utváření významů</a:t>
                      </a:r>
                      <a:endParaRPr lang="cs-CZ" sz="2400" b="1" kern="1200" dirty="0">
                        <a:solidFill>
                          <a:schemeClr val="lt1"/>
                        </a:solidFill>
                        <a:latin typeface="+mn-lt"/>
                        <a:ea typeface="+mn-ea"/>
                        <a:cs typeface="+mn-cs"/>
                      </a:endParaRPr>
                    </a:p>
                  </a:txBody>
                  <a:tcPr/>
                </a:tc>
              </a:tr>
              <a:tr h="370840">
                <a:tc>
                  <a:txBody>
                    <a:bodyPr/>
                    <a:lstStyle/>
                    <a:p>
                      <a:r>
                        <a:rPr lang="cs-CZ" dirty="0" smtClean="0"/>
                        <a:t>Tazatel jako </a:t>
                      </a:r>
                      <a:r>
                        <a:rPr lang="cs-CZ" dirty="0" smtClean="0"/>
                        <a:t>neutrální</a:t>
                      </a:r>
                      <a:r>
                        <a:rPr lang="cs-CZ" baseline="0" dirty="0" smtClean="0"/>
                        <a:t> </a:t>
                      </a:r>
                      <a:r>
                        <a:rPr lang="cs-CZ" dirty="0" err="1" smtClean="0"/>
                        <a:t>zaznamenávač</a:t>
                      </a:r>
                      <a:endParaRPr lang="cs-CZ" dirty="0"/>
                    </a:p>
                  </a:txBody>
                  <a:tcPr/>
                </a:tc>
                <a:tc vMerge="1">
                  <a:txBody>
                    <a:bodyPr/>
                    <a:lstStyle/>
                    <a:p>
                      <a:endParaRPr lang="cs-CZ" dirty="0"/>
                    </a:p>
                  </a:txBody>
                  <a:tcPr/>
                </a:tc>
                <a:tc>
                  <a:txBody>
                    <a:bodyPr/>
                    <a:lstStyle/>
                    <a:p>
                      <a:r>
                        <a:rPr lang="cs-CZ" dirty="0" smtClean="0"/>
                        <a:t>Partnerství</a:t>
                      </a:r>
                      <a:r>
                        <a:rPr lang="cs-CZ" dirty="0" smtClean="0"/>
                        <a:t>,</a:t>
                      </a:r>
                      <a:r>
                        <a:rPr lang="cs-CZ" baseline="0" dirty="0" smtClean="0"/>
                        <a:t> reciprocita</a:t>
                      </a:r>
                      <a:r>
                        <a:rPr lang="cs-CZ" dirty="0" smtClean="0"/>
                        <a:t>, konverzace, participanti</a:t>
                      </a:r>
                      <a:endParaRPr lang="cs-CZ" dirty="0"/>
                    </a:p>
                  </a:txBody>
                  <a:tcPr/>
                </a:tc>
              </a:tr>
              <a:tr h="370840">
                <a:tc>
                  <a:txBody>
                    <a:bodyPr/>
                    <a:lstStyle/>
                    <a:p>
                      <a:r>
                        <a:rPr lang="cs-CZ" dirty="0" smtClean="0"/>
                        <a:t>Distance </a:t>
                      </a:r>
                      <a:endParaRPr lang="cs-CZ" dirty="0"/>
                    </a:p>
                  </a:txBody>
                  <a:tcPr/>
                </a:tc>
                <a:tc vMerge="1">
                  <a:txBody>
                    <a:bodyPr/>
                    <a:lstStyle/>
                    <a:p>
                      <a:endParaRPr lang="cs-CZ" dirty="0"/>
                    </a:p>
                  </a:txBody>
                  <a:tcPr/>
                </a:tc>
                <a:tc>
                  <a:txBody>
                    <a:bodyPr/>
                    <a:lstStyle/>
                    <a:p>
                      <a:r>
                        <a:rPr lang="cs-CZ" dirty="0" smtClean="0"/>
                        <a:t>Společná</a:t>
                      </a:r>
                      <a:r>
                        <a:rPr lang="cs-CZ" baseline="0" dirty="0" smtClean="0"/>
                        <a:t> konstrukce významů</a:t>
                      </a:r>
                      <a:endParaRPr lang="cs-CZ" dirty="0"/>
                    </a:p>
                  </a:txBody>
                  <a:tcPr/>
                </a:tc>
              </a:tr>
              <a:tr h="370840">
                <a:tc>
                  <a:txBody>
                    <a:bodyPr/>
                    <a:lstStyle/>
                    <a:p>
                      <a:r>
                        <a:rPr lang="cs-CZ" dirty="0" smtClean="0"/>
                        <a:t>Uzavření</a:t>
                      </a:r>
                      <a:endParaRPr lang="cs-CZ" dirty="0"/>
                    </a:p>
                  </a:txBody>
                  <a:tcPr/>
                </a:tc>
                <a:tc vMerge="1">
                  <a:txBody>
                    <a:bodyPr/>
                    <a:lstStyle/>
                    <a:p>
                      <a:endParaRPr lang="cs-CZ" dirty="0"/>
                    </a:p>
                  </a:txBody>
                  <a:tcPr/>
                </a:tc>
                <a:tc>
                  <a:txBody>
                    <a:bodyPr/>
                    <a:lstStyle/>
                    <a:p>
                      <a:r>
                        <a:rPr lang="cs-CZ" dirty="0" smtClean="0"/>
                        <a:t>Otevření</a:t>
                      </a:r>
                      <a:endParaRPr lang="cs-CZ" dirty="0"/>
                    </a:p>
                  </a:txBody>
                  <a:tcPr/>
                </a:tc>
              </a:tr>
            </a:tbl>
          </a:graphicData>
        </a:graphic>
      </p:graphicFrame>
      <p:sp>
        <p:nvSpPr>
          <p:cNvPr id="5" name="TextovéPole 4"/>
          <p:cNvSpPr txBox="1"/>
          <p:nvPr/>
        </p:nvSpPr>
        <p:spPr>
          <a:xfrm>
            <a:off x="899592" y="5013176"/>
            <a:ext cx="7632848" cy="646331"/>
          </a:xfrm>
          <a:prstGeom prst="rect">
            <a:avLst/>
          </a:prstGeom>
          <a:noFill/>
        </p:spPr>
        <p:txBody>
          <a:bodyPr wrap="square" rtlCol="0">
            <a:spAutoFit/>
          </a:bodyPr>
          <a:lstStyle/>
          <a:p>
            <a:r>
              <a:rPr lang="cs-CZ" dirty="0" smtClean="0"/>
              <a:t>Co o sobě výzkumník prozradí?</a:t>
            </a:r>
          </a:p>
          <a:p>
            <a:r>
              <a:rPr lang="cs-CZ" dirty="0" smtClean="0"/>
              <a:t>Jak prezentuje svou identitu?</a:t>
            </a:r>
            <a:endParaRPr lang="cs-CZ" dirty="0"/>
          </a:p>
        </p:txBody>
      </p:sp>
    </p:spTree>
    <p:extLst>
      <p:ext uri="{BB962C8B-B14F-4D97-AF65-F5344CB8AC3E}">
        <p14:creationId xmlns:p14="http://schemas.microsoft.com/office/powerpoint/2010/main" val="4027735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cs-CZ" sz="4000" smtClean="0"/>
              <a:t>Jean-Claude Kaufman: Chápající rozhovor</a:t>
            </a:r>
          </a:p>
        </p:txBody>
      </p:sp>
      <p:sp>
        <p:nvSpPr>
          <p:cNvPr id="55299" name="Rectangle 3"/>
          <p:cNvSpPr>
            <a:spLocks noGrp="1" noChangeArrowheads="1"/>
          </p:cNvSpPr>
          <p:nvPr>
            <p:ph type="body" idx="1"/>
          </p:nvPr>
        </p:nvSpPr>
        <p:spPr/>
        <p:txBody>
          <a:bodyPr/>
          <a:lstStyle/>
          <a:p>
            <a:pPr>
              <a:lnSpc>
                <a:spcPct val="80000"/>
              </a:lnSpc>
              <a:buFontTx/>
              <a:buNone/>
            </a:pPr>
            <a:r>
              <a:rPr lang="cs-CZ" sz="1200" b="1" i="1" smtClean="0"/>
              <a:t>	</a:t>
            </a:r>
          </a:p>
          <a:p>
            <a:pPr>
              <a:lnSpc>
                <a:spcPct val="80000"/>
              </a:lnSpc>
              <a:buFontTx/>
              <a:buNone/>
            </a:pPr>
            <a:r>
              <a:rPr lang="cs-CZ" sz="1200" b="1" i="1" smtClean="0"/>
              <a:t>	„</a:t>
            </a:r>
            <a:r>
              <a:rPr lang="cs-CZ" sz="2000" i="1" smtClean="0"/>
              <a:t>Aby tazatel získal nejdůležitější informace, musí se přiblížit konverzačnímu stylu, aniž se do skutečné konverzace nechá vtáhnout: rozhovor je práce, která vyžaduje nepřetržité úsilí. Ideálem je narušení hierarchie, aniž dojde k vyrovnání pozic: partneři si zachovávají různé role. Respondent musí cítit, že to co říká, má pro tazatele velkou cenu, že ten ho upřímně poslouchá a že je přitom ochoten odchýlit se od svých otázek, aby mu dal prostor okomentovat důležitou informaci. Respondent s překvapením zjišťuje, že mu tazatel pozorně naslouchá a zakouší jistou radost z toho, že se postupně přesouvá do hlavní role. Není neurčitě dotazován na svůj názor, ale protože disponuje cenným věděním, které tazatel nemá, stává se klíčovou postavou. Mezi oběma výraznými a kontrastními rolemi tak během výměny dochází k rovnováze.“</a:t>
            </a:r>
            <a:endParaRPr lang="cs-CZ" sz="2000" smtClean="0"/>
          </a:p>
          <a:p>
            <a:pPr>
              <a:lnSpc>
                <a:spcPct val="80000"/>
              </a:lnSpc>
              <a:buFontTx/>
              <a:buNone/>
            </a:pPr>
            <a:endParaRPr lang="cs-CZ" sz="2000" smtClean="0"/>
          </a:p>
          <a:p>
            <a:pPr>
              <a:lnSpc>
                <a:spcPct val="80000"/>
              </a:lnSpc>
              <a:buFontTx/>
              <a:buNone/>
            </a:pPr>
            <a:r>
              <a:rPr lang="cs-CZ" sz="2000" smtClean="0"/>
              <a:t>						Kaufman, 2010: 57</a:t>
            </a:r>
          </a:p>
        </p:txBody>
      </p:sp>
    </p:spTree>
    <p:extLst>
      <p:ext uri="{BB962C8B-B14F-4D97-AF65-F5344CB8AC3E}">
        <p14:creationId xmlns:p14="http://schemas.microsoft.com/office/powerpoint/2010/main" val="3316194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wipe(left)">
                                      <p:cBhvr>
                                        <p:cTn id="12" dur="5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wipe(left)">
                                      <p:cBhvr>
                                        <p:cTn id="17" dur="500"/>
                                        <p:tgtEl>
                                          <p:spTgt spid="55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left)">
                                      <p:cBhvr>
                                        <p:cTn id="2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eaLnBrk="1" hangingPunct="1">
              <a:defRPr/>
            </a:pPr>
            <a:r>
              <a:rPr lang="cs-CZ" dirty="0" smtClean="0"/>
              <a:t>Dělení výzkumu: kvalitativní x kvantitativní</a:t>
            </a:r>
            <a:endParaRPr lang="cs-CZ" dirty="0"/>
          </a:p>
        </p:txBody>
      </p:sp>
      <p:sp>
        <p:nvSpPr>
          <p:cNvPr id="3" name="Zástupný symbol pro obsah 2"/>
          <p:cNvSpPr>
            <a:spLocks noGrp="1"/>
          </p:cNvSpPr>
          <p:nvPr>
            <p:ph idx="1"/>
          </p:nvPr>
        </p:nvSpPr>
        <p:spPr/>
        <p:txBody>
          <a:bodyPr>
            <a:normAutofit fontScale="92500"/>
          </a:bodyPr>
          <a:lstStyle/>
          <a:p>
            <a:pPr eaLnBrk="1" hangingPunct="1">
              <a:defRPr/>
            </a:pPr>
            <a:r>
              <a:rPr lang="cs-CZ" altLang="cs-CZ" dirty="0" smtClean="0"/>
              <a:t>Kvantitativní výzkum – existence jedné objektivní reality, venkovního světa, který nezávisí na našich citech a přesvědčení (pozitivismus, objektivismus); deduktivní postup – CÍLEM JE OVĚŘOVÁNÍ TEORETICKÉHO PŘEDPOKLADU</a:t>
            </a:r>
          </a:p>
          <a:p>
            <a:pPr eaLnBrk="1" hangingPunct="1">
              <a:defRPr/>
            </a:pPr>
            <a:r>
              <a:rPr lang="cs-CZ" altLang="cs-CZ" dirty="0" smtClean="0"/>
              <a:t>Kvalitativní výzkum – existuje více realit, které je možné různě interpretovat, induktivní postup (konstruktivismus, </a:t>
            </a:r>
            <a:r>
              <a:rPr lang="cs-CZ" altLang="cs-CZ" dirty="0" err="1" smtClean="0"/>
              <a:t>interpretativismus</a:t>
            </a:r>
            <a:r>
              <a:rPr lang="cs-CZ" altLang="cs-CZ" dirty="0" smtClean="0"/>
              <a:t>) – CÍLEM JE TVORBA TEORIE</a:t>
            </a:r>
          </a:p>
          <a:p>
            <a:pPr marL="0" indent="0" eaLnBrk="1" hangingPunct="1">
              <a:buFont typeface="Arial" charset="0"/>
              <a:buNone/>
              <a:defRPr/>
            </a:pPr>
            <a:endParaRPr lang="cs-CZ" dirty="0"/>
          </a:p>
        </p:txBody>
      </p:sp>
    </p:spTree>
    <p:extLst>
      <p:ext uri="{BB962C8B-B14F-4D97-AF65-F5344CB8AC3E}">
        <p14:creationId xmlns:p14="http://schemas.microsoft.com/office/powerpoint/2010/main" val="2574623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340768"/>
            <a:ext cx="8229600" cy="4785395"/>
          </a:xfrm>
        </p:spPr>
        <p:txBody>
          <a:bodyPr>
            <a:normAutofit fontScale="62500" lnSpcReduction="20000"/>
          </a:bodyPr>
          <a:lstStyle/>
          <a:p>
            <a:r>
              <a:rPr lang="cs-CZ" sz="5100" dirty="0" smtClean="0"/>
              <a:t>Připravte </a:t>
            </a:r>
            <a:r>
              <a:rPr lang="cs-CZ" sz="5100" dirty="0" smtClean="0"/>
              <a:t>si scénář a protokol o rozhovoru</a:t>
            </a:r>
          </a:p>
          <a:p>
            <a:r>
              <a:rPr lang="cs-CZ" sz="5100" dirty="0" smtClean="0"/>
              <a:t>Tvorba scénáře (osnovy) rozhovoru jako nástroj systematické reflexe</a:t>
            </a:r>
          </a:p>
          <a:p>
            <a:r>
              <a:rPr lang="cs-CZ" sz="5100" dirty="0" smtClean="0"/>
              <a:t>Ujistěte se vzájemně o čase a místě rozhovoru, najděte si cestu </a:t>
            </a:r>
          </a:p>
          <a:p>
            <a:r>
              <a:rPr lang="cs-CZ" sz="5100" dirty="0" smtClean="0"/>
              <a:t>Technické vybavení</a:t>
            </a:r>
          </a:p>
          <a:p>
            <a:r>
              <a:rPr lang="cs-CZ" sz="5100" dirty="0" smtClean="0"/>
              <a:t>Naplánujte </a:t>
            </a:r>
            <a:r>
              <a:rPr lang="cs-CZ" sz="5100" dirty="0" smtClean="0"/>
              <a:t>si rozhovor tak, abyste po něm měli ještě čas na doplnění vlastní reflexe a terénních poznámek</a:t>
            </a:r>
          </a:p>
          <a:p>
            <a:pPr marL="0" indent="0">
              <a:buNone/>
            </a:pPr>
            <a:endParaRPr lang="cs-CZ" sz="5600" dirty="0"/>
          </a:p>
          <a:p>
            <a:endParaRPr lang="cs-CZ" dirty="0"/>
          </a:p>
          <a:p>
            <a:endParaRPr lang="cs-CZ" dirty="0" smtClean="0"/>
          </a:p>
          <a:p>
            <a:pPr marL="0" indent="0">
              <a:buNone/>
            </a:pPr>
            <a:endParaRPr lang="cs-CZ" dirty="0"/>
          </a:p>
          <a:p>
            <a:endParaRPr lang="cs-CZ" dirty="0" smtClean="0"/>
          </a:p>
        </p:txBody>
      </p:sp>
      <p:sp>
        <p:nvSpPr>
          <p:cNvPr id="4" name="Nadpis 3"/>
          <p:cNvSpPr>
            <a:spLocks noGrp="1"/>
          </p:cNvSpPr>
          <p:nvPr>
            <p:ph type="title"/>
          </p:nvPr>
        </p:nvSpPr>
        <p:spPr/>
        <p:txBody>
          <a:bodyPr>
            <a:noAutofit/>
          </a:bodyPr>
          <a:lstStyle/>
          <a:p>
            <a:r>
              <a:rPr lang="cs-CZ" sz="4800" b="1" dirty="0"/>
              <a:t>Před rozhovorem</a:t>
            </a:r>
            <a:br>
              <a:rPr lang="cs-CZ" sz="4800" b="1" dirty="0"/>
            </a:br>
            <a:endParaRPr lang="cs-CZ" sz="4800" b="1" dirty="0"/>
          </a:p>
        </p:txBody>
      </p:sp>
    </p:spTree>
    <p:extLst>
      <p:ext uri="{BB962C8B-B14F-4D97-AF65-F5344CB8AC3E}">
        <p14:creationId xmlns:p14="http://schemas.microsoft.com/office/powerpoint/2010/main" val="2287705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 průběhu rozhovoru</a:t>
            </a:r>
            <a:endParaRPr lang="cs-CZ" b="1" dirty="0"/>
          </a:p>
        </p:txBody>
      </p:sp>
      <p:sp>
        <p:nvSpPr>
          <p:cNvPr id="3" name="Zástupný symbol pro obsah 2"/>
          <p:cNvSpPr>
            <a:spLocks noGrp="1"/>
          </p:cNvSpPr>
          <p:nvPr>
            <p:ph idx="1"/>
          </p:nvPr>
        </p:nvSpPr>
        <p:spPr/>
        <p:txBody>
          <a:bodyPr>
            <a:normAutofit fontScale="47500" lnSpcReduction="20000"/>
          </a:bodyPr>
          <a:lstStyle/>
          <a:p>
            <a:pPr marL="0" indent="0">
              <a:buNone/>
            </a:pPr>
            <a:endParaRPr lang="cs-CZ" dirty="0"/>
          </a:p>
          <a:p>
            <a:r>
              <a:rPr lang="cs-CZ" dirty="0" smtClean="0"/>
              <a:t>Zajistěte </a:t>
            </a:r>
            <a:r>
              <a:rPr lang="cs-CZ" dirty="0"/>
              <a:t>soukromí</a:t>
            </a:r>
          </a:p>
          <a:p>
            <a:r>
              <a:rPr lang="cs-CZ" dirty="0"/>
              <a:t>Seznamte informátora s účelem a průběhem </a:t>
            </a:r>
            <a:r>
              <a:rPr lang="cs-CZ" dirty="0" smtClean="0"/>
              <a:t>výzkumu, požádejte o souhlas s nahrávkou</a:t>
            </a:r>
            <a:endParaRPr lang="cs-CZ" dirty="0"/>
          </a:p>
          <a:p>
            <a:r>
              <a:rPr lang="cs-CZ" dirty="0"/>
              <a:t>Ujistěte informátora, že neexistují dobré nebo špatné odpovědi</a:t>
            </a:r>
          </a:p>
          <a:p>
            <a:r>
              <a:rPr lang="cs-CZ" dirty="0"/>
              <a:t>Začněte nepřímou, „zahřívací otázkou“</a:t>
            </a:r>
          </a:p>
          <a:p>
            <a:r>
              <a:rPr lang="cs-CZ" dirty="0"/>
              <a:t>Buďte v průběhu rozhovoru flexibilní</a:t>
            </a:r>
          </a:p>
          <a:p>
            <a:r>
              <a:rPr lang="cs-CZ" dirty="0"/>
              <a:t>Naučte se „double </a:t>
            </a:r>
            <a:r>
              <a:rPr lang="cs-CZ" dirty="0" err="1"/>
              <a:t>attention</a:t>
            </a:r>
            <a:r>
              <a:rPr lang="cs-CZ" dirty="0"/>
              <a:t>“</a:t>
            </a:r>
          </a:p>
          <a:p>
            <a:r>
              <a:rPr lang="cs-CZ" dirty="0"/>
              <a:t>Neskákejte do řeči, nechte informátorovi čas na jeho výpověď</a:t>
            </a:r>
          </a:p>
          <a:p>
            <a:r>
              <a:rPr lang="cs-CZ" dirty="0"/>
              <a:t>Klaďte více nepřímých než přímých otázek, otázky musí být jasné a srozumitelné, otevřené a </a:t>
            </a:r>
            <a:r>
              <a:rPr lang="cs-CZ" dirty="0" smtClean="0"/>
              <a:t>nesugestivní</a:t>
            </a:r>
          </a:p>
          <a:p>
            <a:r>
              <a:rPr lang="cs-CZ" dirty="0" smtClean="0"/>
              <a:t>Používejte neformální jazyk, blízký účastníkům výzkumu</a:t>
            </a:r>
            <a:endParaRPr lang="cs-CZ" dirty="0"/>
          </a:p>
          <a:p>
            <a:r>
              <a:rPr lang="cs-CZ" dirty="0"/>
              <a:t>Používejte sondovací otázky </a:t>
            </a:r>
          </a:p>
          <a:p>
            <a:r>
              <a:rPr lang="cs-CZ" dirty="0"/>
              <a:t>Dávejte informátorovi pozitivní zpětnou vazbu („Vaše odpovědi mi pomáhají poznat, co se u vás děje….“ „Myslím, že jsem se od vás dozvěděl mnoho užitečného…“)</a:t>
            </a:r>
          </a:p>
          <a:p>
            <a:r>
              <a:rPr lang="cs-CZ" dirty="0"/>
              <a:t>Nebojte se se rozhovoru také účastnit, nabídněte informátorovi, ať se také dotazuje</a:t>
            </a:r>
          </a:p>
          <a:p>
            <a:r>
              <a:rPr lang="cs-CZ" dirty="0"/>
              <a:t>Pozor na neverbální komunikaci a roli vaší vlastní osoby</a:t>
            </a:r>
          </a:p>
          <a:p>
            <a:r>
              <a:rPr lang="cs-CZ" dirty="0"/>
              <a:t>Pořizujte si terénní poznámky v průběhu rozhovoru</a:t>
            </a:r>
          </a:p>
          <a:p>
            <a:r>
              <a:rPr lang="cs-CZ" dirty="0"/>
              <a:t>Usilujte o emoční uzavření rozhovoru</a:t>
            </a:r>
          </a:p>
          <a:p>
            <a:endParaRPr lang="cs-CZ" dirty="0"/>
          </a:p>
        </p:txBody>
      </p:sp>
    </p:spTree>
    <p:extLst>
      <p:ext uri="{BB962C8B-B14F-4D97-AF65-F5344CB8AC3E}">
        <p14:creationId xmlns:p14="http://schemas.microsoft.com/office/powerpoint/2010/main" val="372341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40" t="6737" r="29474" b="5123"/>
          <a:stretch/>
        </p:blipFill>
        <p:spPr bwMode="auto">
          <a:xfrm>
            <a:off x="539552" y="188641"/>
            <a:ext cx="4530541" cy="633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300192" y="4437112"/>
            <a:ext cx="1699824" cy="369332"/>
          </a:xfrm>
          <a:prstGeom prst="rect">
            <a:avLst/>
          </a:prstGeom>
          <a:noFill/>
        </p:spPr>
        <p:txBody>
          <a:bodyPr wrap="none" rtlCol="0">
            <a:spAutoFit/>
          </a:bodyPr>
          <a:lstStyle/>
          <a:p>
            <a:r>
              <a:rPr lang="cs-CZ" dirty="0" smtClean="0"/>
              <a:t>Toušek 2012: 66</a:t>
            </a:r>
            <a:endParaRPr lang="cs-CZ" dirty="0"/>
          </a:p>
        </p:txBody>
      </p:sp>
    </p:spTree>
    <p:extLst>
      <p:ext uri="{BB962C8B-B14F-4D97-AF65-F5344CB8AC3E}">
        <p14:creationId xmlns:p14="http://schemas.microsoft.com/office/powerpoint/2010/main" val="2118273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Tranzitní otázky</a:t>
            </a:r>
            <a:endParaRPr lang="cs-CZ" dirty="0"/>
          </a:p>
        </p:txBody>
      </p:sp>
      <p:sp>
        <p:nvSpPr>
          <p:cNvPr id="3" name="Zástupný symbol pro obsah 2"/>
          <p:cNvSpPr>
            <a:spLocks noGrp="1"/>
          </p:cNvSpPr>
          <p:nvPr>
            <p:ph idx="1"/>
          </p:nvPr>
        </p:nvSpPr>
        <p:spPr/>
        <p:txBody>
          <a:bodyPr/>
          <a:lstStyle/>
          <a:p>
            <a:r>
              <a:rPr lang="cs-CZ" dirty="0" smtClean="0"/>
              <a:t>Řekla jste, že s kolegy vycházíte velmi dobře. Platí to i o šéfovi?</a:t>
            </a:r>
          </a:p>
          <a:p>
            <a:r>
              <a:rPr lang="cs-CZ" dirty="0" smtClean="0"/>
              <a:t>Bavili jsme se o vztazích s kolegy. Teď by mě zajímalo, jak vycházíte s nadřízenými.</a:t>
            </a:r>
            <a:endParaRPr lang="cs-CZ" dirty="0"/>
          </a:p>
        </p:txBody>
      </p:sp>
    </p:spTree>
    <p:extLst>
      <p:ext uri="{BB962C8B-B14F-4D97-AF65-F5344CB8AC3E}">
        <p14:creationId xmlns:p14="http://schemas.microsoft.com/office/powerpoint/2010/main" val="1522157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Sondování</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„Mohl/a byste mi o tom říci více?“</a:t>
            </a:r>
          </a:p>
          <a:p>
            <a:r>
              <a:rPr lang="it-IT" dirty="0" smtClean="0"/>
              <a:t>„</a:t>
            </a:r>
            <a:r>
              <a:rPr lang="it-IT" dirty="0"/>
              <a:t>Proč ne?“, „Proč si to myslíte</a:t>
            </a:r>
            <a:r>
              <a:rPr lang="it-IT" dirty="0" smtClean="0"/>
              <a:t>?“</a:t>
            </a:r>
            <a:endParaRPr lang="cs-CZ" dirty="0" smtClean="0"/>
          </a:p>
          <a:p>
            <a:r>
              <a:rPr lang="cs-CZ" dirty="0" smtClean="0"/>
              <a:t>„</a:t>
            </a:r>
            <a:r>
              <a:rPr lang="cs-CZ" dirty="0"/>
              <a:t>Zmínil jste, že raději pracujete s tvořivými žáky, co to pro vás znamená, tvořivý žák</a:t>
            </a:r>
            <a:r>
              <a:rPr lang="cs-CZ" dirty="0" smtClean="0"/>
              <a:t>“?</a:t>
            </a:r>
          </a:p>
          <a:p>
            <a:r>
              <a:rPr lang="cs-CZ" dirty="0" smtClean="0"/>
              <a:t>„</a:t>
            </a:r>
            <a:r>
              <a:rPr lang="cs-CZ" dirty="0"/>
              <a:t>Můžete to rozvést?“, „Tomu nerozumím, co jste tím chtěl </a:t>
            </a:r>
            <a:r>
              <a:rPr lang="cs-CZ" dirty="0" err="1"/>
              <a:t>říct?“„Rozuměl</a:t>
            </a:r>
            <a:r>
              <a:rPr lang="cs-CZ" dirty="0"/>
              <a:t> jsem tedy správně, že...?“</a:t>
            </a:r>
            <a:endParaRPr lang="it-IT" dirty="0"/>
          </a:p>
          <a:p>
            <a:r>
              <a:rPr lang="cs-CZ" dirty="0" smtClean="0"/>
              <a:t>„Říkal jste, že jste přišel o zaměstnání, co bylo dál?“</a:t>
            </a:r>
          </a:p>
          <a:p>
            <a:r>
              <a:rPr lang="cs-CZ" dirty="0"/>
              <a:t>„Lidé v podobné situaci jako vy zažijí ledacos, </a:t>
            </a:r>
            <a:r>
              <a:rPr lang="cs-CZ" dirty="0" smtClean="0"/>
              <a:t>například se </a:t>
            </a:r>
            <a:r>
              <a:rPr lang="cs-CZ" dirty="0"/>
              <a:t>ocitnou ve vězení, máte tu zkušenost</a:t>
            </a:r>
            <a:r>
              <a:rPr lang="cs-CZ" dirty="0" smtClean="0"/>
              <a:t>?“</a:t>
            </a:r>
          </a:p>
          <a:p>
            <a:r>
              <a:rPr lang="cs-CZ" dirty="0"/>
              <a:t>„To co jste řekl je zajímavé, ale většina lidí by s tím </a:t>
            </a:r>
            <a:r>
              <a:rPr lang="cs-CZ" dirty="0" smtClean="0"/>
              <a:t>nesouhlasila, </a:t>
            </a:r>
            <a:r>
              <a:rPr lang="pl-PL" dirty="0" smtClean="0"/>
              <a:t>nemyslíte</a:t>
            </a:r>
            <a:r>
              <a:rPr lang="pl-PL" dirty="0"/>
              <a:t>?“, či „To je pravda, tak by to asi mělo být, ale </a:t>
            </a:r>
            <a:r>
              <a:rPr lang="pl-PL" dirty="0" smtClean="0"/>
              <a:t>skutečnost </a:t>
            </a:r>
            <a:r>
              <a:rPr lang="cs-CZ" dirty="0" smtClean="0"/>
              <a:t>je </a:t>
            </a:r>
            <a:r>
              <a:rPr lang="cs-CZ" dirty="0"/>
              <a:t>jiná, ne</a:t>
            </a:r>
            <a:r>
              <a:rPr lang="cs-CZ" dirty="0" smtClean="0"/>
              <a:t>?“ (konfrontace)</a:t>
            </a:r>
          </a:p>
          <a:p>
            <a:endParaRPr lang="cs-CZ" dirty="0" smtClean="0"/>
          </a:p>
          <a:p>
            <a:endParaRPr lang="cs-CZ" dirty="0"/>
          </a:p>
        </p:txBody>
      </p:sp>
    </p:spTree>
    <p:extLst>
      <p:ext uri="{BB962C8B-B14F-4D97-AF65-F5344CB8AC3E}">
        <p14:creationId xmlns:p14="http://schemas.microsoft.com/office/powerpoint/2010/main" val="1412976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Autofit/>
          </a:bodyPr>
          <a:lstStyle/>
          <a:p>
            <a:r>
              <a:rPr lang="cs-CZ" sz="4000" b="1" dirty="0" smtClean="0"/>
              <a:t>Hloubkový </a:t>
            </a:r>
            <a:r>
              <a:rPr lang="cs-CZ" sz="4000" b="1" dirty="0" smtClean="0"/>
              <a:t>rozhovor – formulace otázek</a:t>
            </a:r>
            <a:endParaRPr lang="cs-CZ" sz="4000" b="1" dirty="0" smtClean="0"/>
          </a:p>
        </p:txBody>
      </p:sp>
      <p:sp>
        <p:nvSpPr>
          <p:cNvPr id="57347" name="Rectangle 3"/>
          <p:cNvSpPr>
            <a:spLocks noGrp="1" noChangeArrowheads="1"/>
          </p:cNvSpPr>
          <p:nvPr>
            <p:ph type="body" idx="1"/>
          </p:nvPr>
        </p:nvSpPr>
        <p:spPr/>
        <p:txBody>
          <a:bodyPr>
            <a:normAutofit/>
          </a:bodyPr>
          <a:lstStyle/>
          <a:p>
            <a:pPr>
              <a:lnSpc>
                <a:spcPct val="80000"/>
              </a:lnSpc>
              <a:buFontTx/>
              <a:buNone/>
            </a:pPr>
            <a:endParaRPr lang="cs-CZ" sz="2000" dirty="0" smtClean="0"/>
          </a:p>
          <a:p>
            <a:pPr marL="0" indent="0">
              <a:lnSpc>
                <a:spcPct val="80000"/>
              </a:lnSpc>
              <a:buNone/>
            </a:pPr>
            <a:r>
              <a:rPr lang="cs-CZ" sz="3600" dirty="0" smtClean="0"/>
              <a:t>Co </a:t>
            </a:r>
            <a:r>
              <a:rPr lang="cs-CZ" sz="3600" dirty="0" smtClean="0"/>
              <a:t>vás napadne, když se dozvíte o novém kurzu/školení? Proč se kurzů/školení účastníte a proč účast na nich odmítáte</a:t>
            </a:r>
            <a:r>
              <a:rPr lang="cs-CZ" sz="3600" dirty="0" smtClean="0"/>
              <a:t>?</a:t>
            </a:r>
            <a:endParaRPr lang="cs-CZ" sz="3600" dirty="0" smtClean="0"/>
          </a:p>
          <a:p>
            <a:pPr marL="0" indent="0">
              <a:lnSpc>
                <a:spcPct val="80000"/>
              </a:lnSpc>
              <a:buNone/>
            </a:pPr>
            <a:r>
              <a:rPr lang="cs-CZ" sz="3600" dirty="0"/>
              <a:t>	</a:t>
            </a:r>
            <a:r>
              <a:rPr lang="cs-CZ" sz="3600" dirty="0" smtClean="0"/>
              <a:t>X</a:t>
            </a:r>
            <a:endParaRPr lang="cs-CZ" sz="3600" dirty="0"/>
          </a:p>
          <a:p>
            <a:pPr marL="0" indent="0">
              <a:lnSpc>
                <a:spcPct val="80000"/>
              </a:lnSpc>
              <a:buNone/>
            </a:pPr>
            <a:r>
              <a:rPr lang="cs-CZ" sz="3600" dirty="0" smtClean="0"/>
              <a:t>Jak </a:t>
            </a:r>
            <a:r>
              <a:rPr lang="cs-CZ" sz="3600" dirty="0" smtClean="0"/>
              <a:t>se dozvídáte o novém školení</a:t>
            </a:r>
            <a:r>
              <a:rPr lang="cs-CZ" sz="3600" dirty="0" smtClean="0"/>
              <a:t>?</a:t>
            </a:r>
          </a:p>
          <a:p>
            <a:pPr marL="457200" lvl="1" indent="0">
              <a:lnSpc>
                <a:spcPct val="80000"/>
              </a:lnSpc>
              <a:buNone/>
            </a:pPr>
            <a:endParaRPr lang="cs-CZ" sz="2000" dirty="0" smtClean="0"/>
          </a:p>
          <a:p>
            <a:pPr>
              <a:lnSpc>
                <a:spcPct val="80000"/>
              </a:lnSpc>
              <a:buFontTx/>
              <a:buNone/>
            </a:pPr>
            <a:endParaRPr lang="cs-CZ" sz="2000" dirty="0" smtClean="0"/>
          </a:p>
          <a:p>
            <a:pPr>
              <a:lnSpc>
                <a:spcPct val="80000"/>
              </a:lnSpc>
              <a:buFontTx/>
              <a:buNone/>
            </a:pPr>
            <a:endParaRPr lang="cs-CZ" sz="2000" dirty="0" smtClean="0"/>
          </a:p>
        </p:txBody>
      </p:sp>
    </p:spTree>
    <p:extLst>
      <p:ext uri="{BB962C8B-B14F-4D97-AF65-F5344CB8AC3E}">
        <p14:creationId xmlns:p14="http://schemas.microsoft.com/office/powerpoint/2010/main" val="2873928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7347">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b="1" dirty="0"/>
              <a:t>Hloubkový rozhovor – formulace otázek</a:t>
            </a:r>
          </a:p>
        </p:txBody>
      </p:sp>
      <p:sp>
        <p:nvSpPr>
          <p:cNvPr id="3" name="Zástupný symbol pro obsah 2"/>
          <p:cNvSpPr>
            <a:spLocks noGrp="1"/>
          </p:cNvSpPr>
          <p:nvPr>
            <p:ph idx="1"/>
          </p:nvPr>
        </p:nvSpPr>
        <p:spPr/>
        <p:txBody>
          <a:bodyPr/>
          <a:lstStyle/>
          <a:p>
            <a:pPr marL="457200" lvl="1" indent="0">
              <a:lnSpc>
                <a:spcPct val="80000"/>
              </a:lnSpc>
              <a:buNone/>
            </a:pPr>
            <a:endParaRPr lang="cs-CZ" sz="2000" dirty="0" smtClean="0"/>
          </a:p>
          <a:p>
            <a:pPr marL="457200" lvl="1" indent="0">
              <a:lnSpc>
                <a:spcPct val="80000"/>
              </a:lnSpc>
              <a:buNone/>
            </a:pPr>
            <a:endParaRPr lang="cs-CZ" sz="2000" dirty="0"/>
          </a:p>
          <a:p>
            <a:pPr marL="457200" lvl="1" indent="0">
              <a:lnSpc>
                <a:spcPct val="80000"/>
              </a:lnSpc>
              <a:buNone/>
            </a:pPr>
            <a:r>
              <a:rPr lang="cs-CZ" sz="4000" dirty="0" smtClean="0"/>
              <a:t>Nemyslíte </a:t>
            </a:r>
            <a:r>
              <a:rPr lang="cs-CZ" sz="4000" dirty="0"/>
              <a:t>si, že </a:t>
            </a:r>
            <a:r>
              <a:rPr lang="cs-CZ" sz="4000" dirty="0" smtClean="0"/>
              <a:t>…………?</a:t>
            </a:r>
            <a:endParaRPr lang="cs-CZ" sz="4000" dirty="0"/>
          </a:p>
          <a:p>
            <a:pPr marL="457200" lvl="1" indent="0">
              <a:lnSpc>
                <a:spcPct val="80000"/>
              </a:lnSpc>
              <a:buNone/>
            </a:pPr>
            <a:r>
              <a:rPr lang="cs-CZ" sz="4000" dirty="0"/>
              <a:t>X</a:t>
            </a:r>
          </a:p>
          <a:p>
            <a:pPr marL="457200" lvl="1" indent="0">
              <a:lnSpc>
                <a:spcPct val="80000"/>
              </a:lnSpc>
              <a:buNone/>
            </a:pPr>
            <a:r>
              <a:rPr lang="cs-CZ" sz="4000" dirty="0" smtClean="0"/>
              <a:t>Co </a:t>
            </a:r>
            <a:r>
              <a:rPr lang="cs-CZ" sz="4000" dirty="0"/>
              <a:t>si myslíte o</a:t>
            </a:r>
            <a:r>
              <a:rPr lang="cs-CZ" sz="4000" dirty="0" smtClean="0"/>
              <a:t>…………..?</a:t>
            </a:r>
            <a:endParaRPr lang="cs-CZ" sz="4000" dirty="0"/>
          </a:p>
          <a:p>
            <a:endParaRPr lang="cs-CZ" dirty="0"/>
          </a:p>
        </p:txBody>
      </p:sp>
    </p:spTree>
    <p:extLst>
      <p:ext uri="{BB962C8B-B14F-4D97-AF65-F5344CB8AC3E}">
        <p14:creationId xmlns:p14="http://schemas.microsoft.com/office/powerpoint/2010/main" val="2028816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Hloubkový rozhovor – formulace otázek</a:t>
            </a:r>
          </a:p>
        </p:txBody>
      </p:sp>
      <p:sp>
        <p:nvSpPr>
          <p:cNvPr id="3" name="Zástupný symbol pro obsah 2"/>
          <p:cNvSpPr>
            <a:spLocks noGrp="1"/>
          </p:cNvSpPr>
          <p:nvPr>
            <p:ph idx="1"/>
          </p:nvPr>
        </p:nvSpPr>
        <p:spPr>
          <a:xfrm>
            <a:off x="457200" y="1988840"/>
            <a:ext cx="8229600" cy="4137323"/>
          </a:xfrm>
        </p:spPr>
        <p:txBody>
          <a:bodyPr/>
          <a:lstStyle/>
          <a:p>
            <a:pPr marL="457200" lvl="1" indent="0">
              <a:lnSpc>
                <a:spcPct val="80000"/>
              </a:lnSpc>
              <a:buNone/>
            </a:pPr>
            <a:r>
              <a:rPr lang="cs-CZ" sz="3600" dirty="0"/>
              <a:t>„Proč jste se na tom večírku opil?“</a:t>
            </a:r>
          </a:p>
          <a:p>
            <a:pPr marL="457200" lvl="1" indent="0">
              <a:lnSpc>
                <a:spcPct val="80000"/>
              </a:lnSpc>
              <a:buNone/>
            </a:pPr>
            <a:r>
              <a:rPr lang="cs-CZ" sz="3600" dirty="0"/>
              <a:t>X</a:t>
            </a:r>
          </a:p>
          <a:p>
            <a:pPr marL="457200" lvl="1" indent="0">
              <a:lnSpc>
                <a:spcPct val="80000"/>
              </a:lnSpc>
              <a:buNone/>
            </a:pPr>
            <a:r>
              <a:rPr lang="cs-CZ" sz="3600" dirty="0"/>
              <a:t>„Můžete mi říct něco o tom, jak se na tom večírku pilo?“</a:t>
            </a:r>
          </a:p>
          <a:p>
            <a:pPr marL="457200" lvl="1" indent="0">
              <a:lnSpc>
                <a:spcPct val="80000"/>
              </a:lnSpc>
              <a:buNone/>
            </a:pPr>
            <a:r>
              <a:rPr lang="cs-CZ" sz="3600" dirty="0"/>
              <a:t>„Pamatujete si, kdy jste se rozhodl dát si další pití?“</a:t>
            </a:r>
          </a:p>
          <a:p>
            <a:pPr marL="0" indent="0">
              <a:buNone/>
            </a:pPr>
            <a:endParaRPr lang="cs-CZ" dirty="0"/>
          </a:p>
        </p:txBody>
      </p:sp>
    </p:spTree>
    <p:extLst>
      <p:ext uri="{BB962C8B-B14F-4D97-AF65-F5344CB8AC3E}">
        <p14:creationId xmlns:p14="http://schemas.microsoft.com/office/powerpoint/2010/main" val="118435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457200" y="476250"/>
            <a:ext cx="8229600" cy="1081088"/>
          </a:xfrm>
        </p:spPr>
        <p:txBody>
          <a:bodyPr>
            <a:normAutofit fontScale="90000"/>
          </a:bodyPr>
          <a:lstStyle/>
          <a:p>
            <a:r>
              <a:rPr lang="cs-CZ" sz="2400" smtClean="0"/>
              <a:t>Diskuse nad volbou otázek pro hloubkový rozhovor: projekt „Zjišťování důvodů pro volbu soukromého předškolního vzdělávání v České republice“</a:t>
            </a:r>
            <a:r>
              <a:rPr lang="cs-CZ" smtClean="0"/>
              <a:t/>
            </a:r>
            <a:br>
              <a:rPr lang="cs-CZ" smtClean="0"/>
            </a:br>
            <a:endParaRPr lang="cs-CZ" smtClean="0"/>
          </a:p>
        </p:txBody>
      </p:sp>
      <p:sp>
        <p:nvSpPr>
          <p:cNvPr id="8195" name="Zástupný symbol pro obsah 2"/>
          <p:cNvSpPr>
            <a:spLocks noGrp="1"/>
          </p:cNvSpPr>
          <p:nvPr>
            <p:ph idx="1"/>
          </p:nvPr>
        </p:nvSpPr>
        <p:spPr/>
        <p:txBody>
          <a:bodyPr/>
          <a:lstStyle/>
          <a:p>
            <a:pPr marL="0" indent="0">
              <a:buNone/>
            </a:pPr>
            <a:r>
              <a:rPr lang="cs-CZ" sz="1400" dirty="0" smtClean="0"/>
              <a:t>Rozhodli jste se pro umístění vašeho dítěte do soukromé mateřské školy na základě vlastního výběru a přesvědčení?</a:t>
            </a:r>
          </a:p>
          <a:p>
            <a:pPr marL="0" indent="0">
              <a:buNone/>
            </a:pPr>
            <a:r>
              <a:rPr lang="cs-CZ" sz="1400" dirty="0" smtClean="0"/>
              <a:t>Nebo na doporučení někoho známého?</a:t>
            </a:r>
          </a:p>
          <a:p>
            <a:pPr marL="0" indent="0">
              <a:buNone/>
            </a:pPr>
            <a:r>
              <a:rPr lang="cs-CZ" sz="1400" dirty="0" smtClean="0"/>
              <a:t>Volili jste školku především podle místa bydliště a dopravní dostupnosti?</a:t>
            </a:r>
          </a:p>
          <a:p>
            <a:pPr marL="0" indent="0">
              <a:buNone/>
            </a:pPr>
            <a:r>
              <a:rPr lang="cs-CZ" sz="1400" dirty="0" smtClean="0"/>
              <a:t>Pokud máte více dětí, navštěvovaly všechny stejnou mateřskou školu?</a:t>
            </a:r>
          </a:p>
          <a:p>
            <a:pPr marL="0" indent="0">
              <a:buNone/>
            </a:pPr>
            <a:r>
              <a:rPr lang="cs-CZ" sz="1400" dirty="0" smtClean="0"/>
              <a:t>Proč ano/ne?</a:t>
            </a:r>
          </a:p>
          <a:p>
            <a:pPr marL="0" indent="0">
              <a:buNone/>
            </a:pPr>
            <a:r>
              <a:rPr lang="cs-CZ" sz="1400" dirty="0" smtClean="0"/>
              <a:t>Byl pro vás program mateřské školy prioritní při její volbě?</a:t>
            </a:r>
          </a:p>
          <a:p>
            <a:pPr marL="0" indent="0">
              <a:buNone/>
            </a:pPr>
            <a:r>
              <a:rPr lang="cs-CZ" sz="1400" dirty="0" smtClean="0"/>
              <a:t>Je pro vás důležitá spolupráce rodičů a pedagogů?</a:t>
            </a:r>
          </a:p>
          <a:p>
            <a:pPr marL="0" indent="0">
              <a:buNone/>
            </a:pPr>
            <a:r>
              <a:rPr lang="cs-CZ" sz="1400" dirty="0" smtClean="0"/>
              <a:t>Proč ano/ne?</a:t>
            </a:r>
          </a:p>
          <a:p>
            <a:pPr marL="0" indent="0">
              <a:buNone/>
            </a:pPr>
            <a:r>
              <a:rPr lang="cs-CZ" sz="1400" dirty="0" smtClean="0"/>
              <a:t>Je pro vaši mateřskou školu spolupráce s vámi jako rodiči důležitá? Jak často se zúčastňujete akcí pořádaných školou?</a:t>
            </a:r>
          </a:p>
          <a:p>
            <a:pPr marL="0" indent="0">
              <a:buNone/>
            </a:pPr>
            <a:r>
              <a:rPr lang="cs-CZ" sz="1400" dirty="0" smtClean="0"/>
              <a:t>Myslíte si, že menší počet dětí v soukromém předškolním zařízení zaručuje individuálnější přístup?</a:t>
            </a:r>
          </a:p>
          <a:p>
            <a:pPr marL="0" indent="0">
              <a:buNone/>
            </a:pPr>
            <a:r>
              <a:rPr lang="cs-CZ" sz="1400" dirty="0" smtClean="0"/>
              <a:t>Jste ochotni zaplatit vyšší školné soukromé mateřské škole, protože si myslíte, že poskytuje kvalitnější vzdělání?</a:t>
            </a:r>
          </a:p>
          <a:p>
            <a:pPr marL="0" indent="0">
              <a:buNone/>
            </a:pPr>
            <a:r>
              <a:rPr lang="cs-CZ" sz="1400" dirty="0" smtClean="0"/>
              <a:t> Odráží se nedostatek peněz ve státním školství na kvalitě výuky?</a:t>
            </a:r>
          </a:p>
          <a:p>
            <a:pPr marL="0" indent="0">
              <a:buNone/>
            </a:pPr>
            <a:r>
              <a:rPr lang="cs-CZ" sz="1400" dirty="0" smtClean="0"/>
              <a:t>Jak dlouho vaše dítě navštěvuje předškolní zařízení?</a:t>
            </a:r>
          </a:p>
          <a:p>
            <a:pPr marL="0" indent="0">
              <a:buNone/>
            </a:pPr>
            <a:r>
              <a:rPr lang="cs-CZ" sz="1400" dirty="0" smtClean="0"/>
              <a:t>Je pro vás rozhodující program školky nebo konkrétní pedagog?</a:t>
            </a:r>
          </a:p>
          <a:p>
            <a:endParaRPr lang="cs-CZ" sz="1200" dirty="0" smtClean="0"/>
          </a:p>
        </p:txBody>
      </p:sp>
    </p:spTree>
    <p:extLst>
      <p:ext uri="{BB962C8B-B14F-4D97-AF65-F5344CB8AC3E}">
        <p14:creationId xmlns:p14="http://schemas.microsoft.com/office/powerpoint/2010/main" val="460587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Průběh rozhovoru – praktické příklady</a:t>
            </a:r>
            <a:br>
              <a:rPr lang="cs-CZ" dirty="0" smtClean="0"/>
            </a:br>
            <a:r>
              <a:rPr lang="cs-CZ" dirty="0" smtClean="0"/>
              <a:t>1. Jak je důležité se zeptat</a:t>
            </a:r>
            <a:endParaRPr lang="cs-CZ" dirty="0"/>
          </a:p>
        </p:txBody>
      </p:sp>
      <p:sp>
        <p:nvSpPr>
          <p:cNvPr id="3" name="Zástupný symbol pro obsah 2"/>
          <p:cNvSpPr>
            <a:spLocks noGrp="1"/>
          </p:cNvSpPr>
          <p:nvPr>
            <p:ph idx="1"/>
          </p:nvPr>
        </p:nvSpPr>
        <p:spPr/>
        <p:txBody>
          <a:bodyPr>
            <a:normAutofit/>
          </a:bodyPr>
          <a:lstStyle/>
          <a:p>
            <a:pPr marL="0" indent="0">
              <a:lnSpc>
                <a:spcPct val="80000"/>
              </a:lnSpc>
              <a:buNone/>
            </a:pPr>
            <a:endParaRPr lang="cs-CZ" dirty="0"/>
          </a:p>
          <a:p>
            <a:pPr marL="0" indent="0">
              <a:buNone/>
            </a:pPr>
            <a:r>
              <a:rPr lang="cs-CZ" dirty="0"/>
              <a:t>R: Co si o ní myslím? No, že asi nic nedokážou, ale podporuju je, protože taky se mi nelíbí, co tahle vláda tady na tu naši vrstvu chystá, protože je to hrozný, je to neúnosný, už si myslím. </a:t>
            </a:r>
          </a:p>
          <a:p>
            <a:pPr marL="0" indent="0">
              <a:buNone/>
            </a:pPr>
            <a:r>
              <a:rPr lang="cs-CZ" dirty="0"/>
              <a:t>T: Naši vrstvu? Co myslíte tím...</a:t>
            </a:r>
          </a:p>
          <a:p>
            <a:pPr marL="0" indent="0">
              <a:buNone/>
            </a:pPr>
            <a:r>
              <a:rPr lang="cs-CZ" dirty="0"/>
              <a:t>R: ...vás, mě, třicátníci, čtyřicátníci. </a:t>
            </a:r>
          </a:p>
          <a:p>
            <a:pPr marL="0" indent="0">
              <a:lnSpc>
                <a:spcPct val="80000"/>
              </a:lnSpc>
              <a:buNone/>
            </a:pPr>
            <a:r>
              <a:rPr lang="cs-CZ" dirty="0"/>
              <a:t>				</a:t>
            </a:r>
            <a:r>
              <a:rPr lang="cs-CZ" dirty="0" smtClean="0"/>
              <a:t>(</a:t>
            </a:r>
            <a:r>
              <a:rPr lang="cs-CZ" dirty="0"/>
              <a:t>Nedbálková 2013: 92)</a:t>
            </a:r>
          </a:p>
          <a:p>
            <a:endParaRPr lang="cs-CZ" dirty="0"/>
          </a:p>
        </p:txBody>
      </p:sp>
    </p:spTree>
    <p:extLst>
      <p:ext uri="{BB962C8B-B14F-4D97-AF65-F5344CB8AC3E}">
        <p14:creationId xmlns:p14="http://schemas.microsoft.com/office/powerpoint/2010/main" val="34391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Kdy zvolit kvalitativní přístup?</a:t>
            </a:r>
          </a:p>
        </p:txBody>
      </p:sp>
      <p:sp>
        <p:nvSpPr>
          <p:cNvPr id="25603" name="Rectangle 3"/>
          <p:cNvSpPr>
            <a:spLocks noGrp="1" noChangeArrowheads="1"/>
          </p:cNvSpPr>
          <p:nvPr>
            <p:ph type="body" idx="1"/>
          </p:nvPr>
        </p:nvSpPr>
        <p:spPr/>
        <p:txBody>
          <a:bodyPr/>
          <a:lstStyle/>
          <a:p>
            <a:pPr eaLnBrk="1" hangingPunct="1">
              <a:lnSpc>
                <a:spcPct val="90000"/>
              </a:lnSpc>
            </a:pPr>
            <a:r>
              <a:rPr lang="cs-CZ" altLang="cs-CZ" sz="2800" smtClean="0"/>
              <a:t>Nové téma, neexistují teorie, je těžké identifikovat proměnné</a:t>
            </a:r>
          </a:p>
          <a:p>
            <a:pPr eaLnBrk="1" hangingPunct="1">
              <a:lnSpc>
                <a:spcPct val="90000"/>
              </a:lnSpc>
            </a:pPr>
            <a:r>
              <a:rPr lang="cs-CZ" altLang="cs-CZ" sz="2800" smtClean="0"/>
              <a:t>Chceme usilovat o podrobnější studium fenoménu nebo situace, holisticky a v kontextu, se zaměřením na interpretace, významy, porozumění a/nebo na procesy</a:t>
            </a:r>
          </a:p>
          <a:p>
            <a:pPr eaLnBrk="1" hangingPunct="1">
              <a:lnSpc>
                <a:spcPct val="90000"/>
              </a:lnSpc>
            </a:pPr>
            <a:r>
              <a:rPr lang="cs-CZ" altLang="cs-CZ" sz="2800" smtClean="0"/>
              <a:t>Je třeba studovat aktéry v jejich přirozeném prostředí</a:t>
            </a:r>
          </a:p>
          <a:p>
            <a:pPr eaLnBrk="1" hangingPunct="1">
              <a:lnSpc>
                <a:spcPct val="90000"/>
              </a:lnSpc>
            </a:pPr>
            <a:r>
              <a:rPr lang="cs-CZ" altLang="cs-CZ" sz="2800" smtClean="0"/>
              <a:t>Nemáme-li ambici zobecňovat naše závěry na populaci</a:t>
            </a:r>
          </a:p>
          <a:p>
            <a:pPr eaLnBrk="1" hangingPunct="1">
              <a:lnSpc>
                <a:spcPct val="90000"/>
              </a:lnSpc>
            </a:pPr>
            <a:endParaRPr lang="cs-CZ" altLang="cs-CZ" sz="2800" smtClean="0"/>
          </a:p>
        </p:txBody>
      </p:sp>
    </p:spTree>
    <p:extLst>
      <p:ext uri="{BB962C8B-B14F-4D97-AF65-F5344CB8AC3E}">
        <p14:creationId xmlns:p14="http://schemas.microsoft.com/office/powerpoint/2010/main" val="3832090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wipe(left)">
                                      <p:cBhvr>
                                        <p:cTn id="12" dur="5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wipe(left)">
                                      <p:cBhvr>
                                        <p:cTn id="17" dur="500"/>
                                        <p:tgtEl>
                                          <p:spTgt spid="256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wipe(left)">
                                      <p:cBhvr>
                                        <p:cTn id="22" dur="500"/>
                                        <p:tgtEl>
                                          <p:spTgt spid="256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wipe(left)">
                                      <p:cBhvr>
                                        <p:cTn id="2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Průběh rozhovoru – praktické příklady</a:t>
            </a:r>
            <a:br>
              <a:rPr lang="cs-CZ" dirty="0"/>
            </a:br>
            <a:r>
              <a:rPr lang="cs-CZ" dirty="0" smtClean="0"/>
              <a:t>2. </a:t>
            </a:r>
            <a:r>
              <a:rPr lang="cs-CZ" dirty="0"/>
              <a:t>Jak je důležité se zeptat</a:t>
            </a:r>
          </a:p>
        </p:txBody>
      </p:sp>
      <p:sp>
        <p:nvSpPr>
          <p:cNvPr id="3" name="Zástupný symbol pro obsah 2"/>
          <p:cNvSpPr>
            <a:spLocks noGrp="1"/>
          </p:cNvSpPr>
          <p:nvPr>
            <p:ph idx="1"/>
          </p:nvPr>
        </p:nvSpPr>
        <p:spPr>
          <a:xfrm>
            <a:off x="457200" y="1772816"/>
            <a:ext cx="8229600" cy="4353347"/>
          </a:xfrm>
        </p:spPr>
        <p:txBody>
          <a:bodyPr>
            <a:normAutofit fontScale="85000" lnSpcReduction="10000"/>
          </a:bodyPr>
          <a:lstStyle/>
          <a:p>
            <a:pPr marL="0" indent="0">
              <a:buNone/>
            </a:pPr>
            <a:r>
              <a:rPr lang="sk-SK" i="1" dirty="0"/>
              <a:t>Problém je v tom, že </a:t>
            </a:r>
            <a:r>
              <a:rPr lang="sk-SK" i="1" dirty="0" err="1"/>
              <a:t>spústu</a:t>
            </a:r>
            <a:r>
              <a:rPr lang="sk-SK" i="1" dirty="0"/>
              <a:t> pacientov tým, že takto surfuje, číta, nechá sa zmanipulovať a potom príde a komplikujú nám život, lebo chcú tamto a prečo nemáte toto a my sme čítali že toto pomáha. Pritom pravda je kdesi úplne inde....Toto nám komplikuje život, ale to je súčasťou toho, čiže to je, keď budete okopávať záhradu, tak tiež tam narazíte na kameň, ktorý tam je. zoberiete vyhodíte a kopete ďalej....To je úplne normálne.</a:t>
            </a:r>
            <a:endParaRPr lang="cs-CZ" i="1" dirty="0"/>
          </a:p>
          <a:p>
            <a:pPr marL="0" indent="0">
              <a:buNone/>
            </a:pPr>
            <a:endParaRPr lang="sk-SK" i="1" dirty="0" smtClean="0"/>
          </a:p>
          <a:p>
            <a:pPr marL="0" indent="0">
              <a:buNone/>
            </a:pPr>
            <a:r>
              <a:rPr lang="sk-SK" dirty="0" err="1" smtClean="0"/>
              <a:t>Výzkumnice</a:t>
            </a:r>
            <a:r>
              <a:rPr lang="sk-SK" dirty="0"/>
              <a:t>: </a:t>
            </a:r>
            <a:r>
              <a:rPr lang="sk-SK" dirty="0" err="1" smtClean="0"/>
              <a:t>Ještě</a:t>
            </a:r>
            <a:r>
              <a:rPr lang="sk-SK" dirty="0" smtClean="0"/>
              <a:t> </a:t>
            </a:r>
            <a:r>
              <a:rPr lang="sk-SK" dirty="0" err="1"/>
              <a:t>něco</a:t>
            </a:r>
            <a:r>
              <a:rPr lang="sk-SK" dirty="0"/>
              <a:t> </a:t>
            </a:r>
            <a:r>
              <a:rPr lang="sk-SK" dirty="0" err="1"/>
              <a:t>jiného</a:t>
            </a:r>
            <a:r>
              <a:rPr lang="sk-SK" dirty="0"/>
              <a:t> </a:t>
            </a:r>
            <a:r>
              <a:rPr lang="sk-SK" dirty="0" err="1"/>
              <a:t>co</a:t>
            </a:r>
            <a:r>
              <a:rPr lang="sk-SK" dirty="0"/>
              <a:t> </a:t>
            </a:r>
            <a:r>
              <a:rPr lang="sk-SK" dirty="0" err="1"/>
              <a:t>třeba</a:t>
            </a:r>
            <a:r>
              <a:rPr lang="sk-SK" dirty="0"/>
              <a:t> Vám </a:t>
            </a:r>
            <a:r>
              <a:rPr lang="sk-SK" dirty="0" err="1"/>
              <a:t>znepříjemňuje</a:t>
            </a:r>
            <a:r>
              <a:rPr lang="sk-SK" dirty="0"/>
              <a:t> práci, nebo s čím </a:t>
            </a:r>
            <a:r>
              <a:rPr lang="sk-SK" dirty="0" err="1"/>
              <a:t>se</a:t>
            </a:r>
            <a:r>
              <a:rPr lang="sk-SK" dirty="0"/>
              <a:t> </a:t>
            </a:r>
            <a:r>
              <a:rPr lang="sk-SK" dirty="0" err="1"/>
              <a:t>potýkate</a:t>
            </a:r>
            <a:r>
              <a:rPr lang="sk-SK" dirty="0"/>
              <a:t>?</a:t>
            </a:r>
            <a:endParaRPr lang="cs-CZ" dirty="0"/>
          </a:p>
          <a:p>
            <a:pPr marL="0" indent="0">
              <a:buNone/>
            </a:pPr>
            <a:endParaRPr lang="cs-CZ" dirty="0"/>
          </a:p>
        </p:txBody>
      </p:sp>
    </p:spTree>
    <p:extLst>
      <p:ext uri="{BB962C8B-B14F-4D97-AF65-F5344CB8AC3E}">
        <p14:creationId xmlns:p14="http://schemas.microsoft.com/office/powerpoint/2010/main" val="2849660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Průběh rozhovoru – praktické příklady</a:t>
            </a:r>
            <a:br>
              <a:rPr lang="cs-CZ" dirty="0"/>
            </a:br>
            <a:r>
              <a:rPr lang="cs-CZ" dirty="0"/>
              <a:t>3</a:t>
            </a:r>
            <a:r>
              <a:rPr lang="cs-CZ" dirty="0" smtClean="0"/>
              <a:t>. </a:t>
            </a:r>
            <a:r>
              <a:rPr lang="cs-CZ" dirty="0" smtClean="0"/>
              <a:t>A hlavně nepředjímat</a:t>
            </a:r>
            <a:endParaRPr lang="cs-CZ" dirty="0"/>
          </a:p>
        </p:txBody>
      </p:sp>
      <p:sp>
        <p:nvSpPr>
          <p:cNvPr id="3" name="Zástupný symbol pro obsah 2"/>
          <p:cNvSpPr>
            <a:spLocks noGrp="1"/>
          </p:cNvSpPr>
          <p:nvPr>
            <p:ph idx="1"/>
          </p:nvPr>
        </p:nvSpPr>
        <p:spPr>
          <a:xfrm>
            <a:off x="457200" y="1988840"/>
            <a:ext cx="8229600" cy="4137323"/>
          </a:xfrm>
        </p:spPr>
        <p:txBody>
          <a:bodyPr>
            <a:normAutofit fontScale="85000" lnSpcReduction="10000"/>
          </a:bodyPr>
          <a:lstStyle/>
          <a:p>
            <a:pPr marL="0" indent="0">
              <a:buNone/>
            </a:pPr>
            <a:r>
              <a:rPr lang="sk-SK" dirty="0"/>
              <a:t>L.: </a:t>
            </a:r>
            <a:r>
              <a:rPr lang="sk-SK" i="1" dirty="0"/>
              <a:t>Ale to máte 50ti </a:t>
            </a:r>
            <a:r>
              <a:rPr lang="sk-SK" i="1" dirty="0" err="1"/>
              <a:t>procentní</a:t>
            </a:r>
            <a:r>
              <a:rPr lang="sk-SK" i="1" dirty="0"/>
              <a:t> riziko že to </a:t>
            </a:r>
            <a:r>
              <a:rPr lang="sk-SK" i="1" dirty="0" err="1"/>
              <a:t>otěhotníte</a:t>
            </a:r>
            <a:r>
              <a:rPr lang="sk-SK" i="1" dirty="0"/>
              <a:t> a jedná </a:t>
            </a:r>
            <a:r>
              <a:rPr lang="sk-SK" i="1" dirty="0" err="1"/>
              <a:t>se</a:t>
            </a:r>
            <a:r>
              <a:rPr lang="sk-SK" i="1" dirty="0"/>
              <a:t> o </a:t>
            </a:r>
            <a:r>
              <a:rPr lang="sk-SK" i="1" dirty="0" err="1"/>
              <a:t>dost</a:t>
            </a:r>
            <a:r>
              <a:rPr lang="sk-SK" i="1" dirty="0"/>
              <a:t> </a:t>
            </a:r>
            <a:r>
              <a:rPr lang="sk-SK" i="1" dirty="0" err="1"/>
              <a:t>vážný</a:t>
            </a:r>
            <a:r>
              <a:rPr lang="sk-SK" i="1" dirty="0"/>
              <a:t> nemoci. </a:t>
            </a:r>
            <a:r>
              <a:rPr lang="sk-SK" i="1" dirty="0" err="1"/>
              <a:t>Jsou</a:t>
            </a:r>
            <a:r>
              <a:rPr lang="sk-SK" i="1" dirty="0"/>
              <a:t> </a:t>
            </a:r>
            <a:r>
              <a:rPr lang="sk-SK" i="1" dirty="0" err="1"/>
              <a:t>tady</a:t>
            </a:r>
            <a:r>
              <a:rPr lang="sk-SK" i="1" dirty="0"/>
              <a:t> nemoci, o </a:t>
            </a:r>
            <a:r>
              <a:rPr lang="sk-SK" i="1" dirty="0" err="1"/>
              <a:t>kterých</a:t>
            </a:r>
            <a:r>
              <a:rPr lang="sk-SK" i="1" dirty="0"/>
              <a:t> </a:t>
            </a:r>
            <a:r>
              <a:rPr lang="sk-SK" i="1" dirty="0" err="1"/>
              <a:t>se</a:t>
            </a:r>
            <a:r>
              <a:rPr lang="sk-SK" i="1" dirty="0"/>
              <a:t> </a:t>
            </a:r>
            <a:r>
              <a:rPr lang="sk-SK" i="1" dirty="0" err="1"/>
              <a:t>mnohdy</a:t>
            </a:r>
            <a:r>
              <a:rPr lang="sk-SK" i="1" dirty="0"/>
              <a:t>, a to </a:t>
            </a:r>
            <a:r>
              <a:rPr lang="sk-SK" i="1" dirty="0" err="1"/>
              <a:t>bych</a:t>
            </a:r>
            <a:r>
              <a:rPr lang="sk-SK" i="1" dirty="0"/>
              <a:t> zase v </a:t>
            </a:r>
            <a:r>
              <a:rPr lang="sk-SK" i="1" dirty="0" err="1"/>
              <a:t>té</a:t>
            </a:r>
            <a:r>
              <a:rPr lang="sk-SK" i="1" dirty="0"/>
              <a:t> </a:t>
            </a:r>
            <a:r>
              <a:rPr lang="sk-SK" i="1" dirty="0" err="1"/>
              <a:t>vaší</a:t>
            </a:r>
            <a:r>
              <a:rPr lang="sk-SK" i="1" dirty="0"/>
              <a:t> práci, </a:t>
            </a:r>
            <a:r>
              <a:rPr lang="sk-SK" i="1" dirty="0" err="1"/>
              <a:t>kdyby</a:t>
            </a:r>
            <a:r>
              <a:rPr lang="sk-SK" i="1" dirty="0"/>
              <a:t> </a:t>
            </a:r>
            <a:r>
              <a:rPr lang="sk-SK" i="1" dirty="0" err="1"/>
              <a:t>se</a:t>
            </a:r>
            <a:r>
              <a:rPr lang="sk-SK" i="1" dirty="0"/>
              <a:t> to dostalo </a:t>
            </a:r>
            <a:r>
              <a:rPr lang="sk-SK" i="1" dirty="0" err="1"/>
              <a:t>někam</a:t>
            </a:r>
            <a:r>
              <a:rPr lang="sk-SK" i="1" dirty="0"/>
              <a:t> na </a:t>
            </a:r>
            <a:r>
              <a:rPr lang="sk-SK" i="1" dirty="0" err="1"/>
              <a:t>veřejnost</a:t>
            </a:r>
            <a:r>
              <a:rPr lang="sk-SK" i="1" dirty="0"/>
              <a:t>, </a:t>
            </a:r>
            <a:r>
              <a:rPr lang="sk-SK" i="1" dirty="0" err="1"/>
              <a:t>bylo</a:t>
            </a:r>
            <a:r>
              <a:rPr lang="sk-SK" i="1" dirty="0"/>
              <a:t> by  </a:t>
            </a:r>
            <a:r>
              <a:rPr lang="sk-SK" i="1" dirty="0" err="1"/>
              <a:t>hrozně</a:t>
            </a:r>
            <a:r>
              <a:rPr lang="sk-SK" i="1" dirty="0"/>
              <a:t> </a:t>
            </a:r>
            <a:r>
              <a:rPr lang="sk-SK" i="1" dirty="0" err="1"/>
              <a:t>důležitý</a:t>
            </a:r>
            <a:r>
              <a:rPr lang="sk-SK" i="1" dirty="0"/>
              <a:t>, že je </a:t>
            </a:r>
            <a:r>
              <a:rPr lang="sk-SK" i="1" dirty="0" err="1"/>
              <a:t>tady</a:t>
            </a:r>
            <a:r>
              <a:rPr lang="sk-SK" i="1" dirty="0"/>
              <a:t> </a:t>
            </a:r>
            <a:r>
              <a:rPr lang="sk-SK" i="1" dirty="0" err="1"/>
              <a:t>různý</a:t>
            </a:r>
            <a:r>
              <a:rPr lang="sk-SK" i="1" dirty="0"/>
              <a:t> </a:t>
            </a:r>
            <a:r>
              <a:rPr lang="sk-SK" i="1" dirty="0" err="1"/>
              <a:t>takovýty</a:t>
            </a:r>
            <a:r>
              <a:rPr lang="sk-SK" i="1" dirty="0"/>
              <a:t> nemoci </a:t>
            </a:r>
            <a:r>
              <a:rPr lang="sk-SK" i="1" dirty="0" err="1"/>
              <a:t>motýlých</a:t>
            </a:r>
            <a:r>
              <a:rPr lang="sk-SK" i="1" dirty="0"/>
              <a:t> </a:t>
            </a:r>
            <a:r>
              <a:rPr lang="sk-SK" i="1" dirty="0" err="1"/>
              <a:t>křídel</a:t>
            </a:r>
            <a:r>
              <a:rPr lang="sk-SK" i="1" dirty="0"/>
              <a:t>, a </a:t>
            </a:r>
            <a:r>
              <a:rPr lang="sk-SK" i="1" dirty="0" err="1"/>
              <a:t>tadyty</a:t>
            </a:r>
            <a:r>
              <a:rPr lang="sk-SK" i="1" dirty="0"/>
              <a:t> podobný </a:t>
            </a:r>
            <a:r>
              <a:rPr lang="sk-SK" i="1" dirty="0" err="1"/>
              <a:t>co</a:t>
            </a:r>
            <a:r>
              <a:rPr lang="sk-SK" i="1" dirty="0"/>
              <a:t> slyšíte v </a:t>
            </a:r>
            <a:r>
              <a:rPr lang="sk-SK" i="1" dirty="0" err="1"/>
              <a:t>televizi</a:t>
            </a:r>
            <a:r>
              <a:rPr lang="sk-SK" i="1" dirty="0"/>
              <a:t>, to </a:t>
            </a:r>
            <a:r>
              <a:rPr lang="sk-SK" i="1" dirty="0" err="1"/>
              <a:t>jsou</a:t>
            </a:r>
            <a:r>
              <a:rPr lang="sk-SK" i="1" dirty="0"/>
              <a:t> </a:t>
            </a:r>
            <a:r>
              <a:rPr lang="sk-SK" i="1" dirty="0" err="1"/>
              <a:t>přesně</a:t>
            </a:r>
            <a:r>
              <a:rPr lang="sk-SK" i="1" dirty="0"/>
              <a:t> </a:t>
            </a:r>
            <a:r>
              <a:rPr lang="sk-SK" i="1" dirty="0" err="1"/>
              <a:t>monogenní</a:t>
            </a:r>
            <a:r>
              <a:rPr lang="sk-SK" i="1" dirty="0"/>
              <a:t> nemoci, </a:t>
            </a:r>
            <a:r>
              <a:rPr lang="sk-SK" i="1" dirty="0" err="1"/>
              <a:t>které</a:t>
            </a:r>
            <a:r>
              <a:rPr lang="sk-SK" i="1" dirty="0"/>
              <a:t> by mohli </a:t>
            </a:r>
            <a:r>
              <a:rPr lang="sk-SK" i="1" dirty="0" err="1"/>
              <a:t>být</a:t>
            </a:r>
            <a:r>
              <a:rPr lang="sk-SK" i="1" dirty="0"/>
              <a:t>-</a:t>
            </a:r>
            <a:endParaRPr lang="cs-CZ" i="1" dirty="0"/>
          </a:p>
          <a:p>
            <a:pPr marL="0" indent="0">
              <a:buNone/>
            </a:pPr>
            <a:r>
              <a:rPr lang="sk-SK" dirty="0" err="1" smtClean="0"/>
              <a:t>Výzkumnice</a:t>
            </a:r>
            <a:r>
              <a:rPr lang="sk-SK" dirty="0" smtClean="0"/>
              <a:t>:  </a:t>
            </a:r>
            <a:r>
              <a:rPr lang="sk-SK" dirty="0" err="1"/>
              <a:t>Odhaleny</a:t>
            </a:r>
            <a:r>
              <a:rPr lang="sk-SK" dirty="0"/>
              <a:t>.</a:t>
            </a:r>
            <a:endParaRPr lang="cs-CZ" dirty="0"/>
          </a:p>
          <a:p>
            <a:pPr marL="0" indent="0">
              <a:buNone/>
            </a:pPr>
            <a:r>
              <a:rPr lang="sk-SK" dirty="0"/>
              <a:t>L</a:t>
            </a:r>
            <a:r>
              <a:rPr lang="sk-SK" i="1" dirty="0"/>
              <a:t>.: </a:t>
            </a:r>
            <a:r>
              <a:rPr lang="sk-SK" i="1" dirty="0" err="1"/>
              <a:t>Ano</a:t>
            </a:r>
            <a:r>
              <a:rPr lang="sk-SK" i="1" dirty="0"/>
              <a:t>, a </a:t>
            </a:r>
            <a:r>
              <a:rPr lang="sk-SK" i="1" dirty="0" err="1"/>
              <a:t>další</a:t>
            </a:r>
            <a:r>
              <a:rPr lang="sk-SK" i="1" dirty="0"/>
              <a:t> </a:t>
            </a:r>
            <a:r>
              <a:rPr lang="sk-SK" i="1" dirty="0" err="1"/>
              <a:t>děti</a:t>
            </a:r>
            <a:r>
              <a:rPr lang="sk-SK" i="1" dirty="0"/>
              <a:t> by </a:t>
            </a:r>
            <a:r>
              <a:rPr lang="sk-SK" i="1" dirty="0" err="1"/>
              <a:t>se</a:t>
            </a:r>
            <a:r>
              <a:rPr lang="sk-SK" i="1" dirty="0"/>
              <a:t> s </a:t>
            </a:r>
            <a:r>
              <a:rPr lang="sk-SK" i="1" dirty="0" err="1"/>
              <a:t>ní</a:t>
            </a:r>
            <a:r>
              <a:rPr lang="sk-SK" i="1" dirty="0"/>
              <a:t> </a:t>
            </a:r>
            <a:r>
              <a:rPr lang="sk-SK" i="1" dirty="0" err="1" smtClean="0"/>
              <a:t>nemusely</a:t>
            </a:r>
            <a:r>
              <a:rPr lang="sk-SK" i="1" dirty="0" smtClean="0"/>
              <a:t> </a:t>
            </a:r>
            <a:r>
              <a:rPr lang="sk-SK" i="1" dirty="0" err="1"/>
              <a:t>narodit</a:t>
            </a:r>
            <a:r>
              <a:rPr lang="sk-SK" i="1" dirty="0"/>
              <a:t>. </a:t>
            </a:r>
            <a:endParaRPr lang="cs-CZ" i="1" dirty="0"/>
          </a:p>
          <a:p>
            <a:pPr marL="0" indent="0">
              <a:buNone/>
            </a:pPr>
            <a:r>
              <a:rPr lang="sk-SK" dirty="0"/>
              <a:t> </a:t>
            </a:r>
            <a:endParaRPr lang="cs-CZ" dirty="0"/>
          </a:p>
          <a:p>
            <a:pPr marL="0" indent="0">
              <a:buNone/>
            </a:pPr>
            <a:endParaRPr lang="cs-CZ" dirty="0"/>
          </a:p>
        </p:txBody>
      </p:sp>
    </p:spTree>
    <p:extLst>
      <p:ext uri="{BB962C8B-B14F-4D97-AF65-F5344CB8AC3E}">
        <p14:creationId xmlns:p14="http://schemas.microsoft.com/office/powerpoint/2010/main" val="2366334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z="4000" smtClean="0"/>
              <a:t>Focus group </a:t>
            </a:r>
          </a:p>
        </p:txBody>
      </p:sp>
      <p:sp>
        <p:nvSpPr>
          <p:cNvPr id="59395" name="Rectangle 3"/>
          <p:cNvSpPr>
            <a:spLocks noGrp="1" noChangeArrowheads="1"/>
          </p:cNvSpPr>
          <p:nvPr>
            <p:ph type="body" idx="1"/>
          </p:nvPr>
        </p:nvSpPr>
        <p:spPr>
          <a:xfrm>
            <a:off x="457200" y="1341438"/>
            <a:ext cx="8229600" cy="5256212"/>
          </a:xfrm>
        </p:spPr>
        <p:txBody>
          <a:bodyPr/>
          <a:lstStyle/>
          <a:p>
            <a:pPr>
              <a:lnSpc>
                <a:spcPct val="80000"/>
              </a:lnSpc>
            </a:pPr>
            <a:endParaRPr lang="cs-CZ" sz="2800" smtClean="0"/>
          </a:p>
          <a:p>
            <a:pPr>
              <a:lnSpc>
                <a:spcPct val="80000"/>
              </a:lnSpc>
            </a:pPr>
            <a:r>
              <a:rPr lang="cs-CZ" sz="2400" smtClean="0"/>
              <a:t>Kromě dat z přímých výpovědí účastníků dokáže využít i komunikaci mezi nimi – skupinovou interakci a dynamiku</a:t>
            </a:r>
          </a:p>
          <a:p>
            <a:pPr>
              <a:lnSpc>
                <a:spcPct val="80000"/>
              </a:lnSpc>
            </a:pPr>
            <a:r>
              <a:rPr lang="cs-CZ" sz="2400" smtClean="0"/>
              <a:t>Přesvědčení, že skupinové procesy pomáhají lidem objevovat a ujasňovat si své pohledy na věc takovým způsobem, který by byl jen těžko dosažitelný v rámci sběru dat prostřednictvím individuálních rozhovorů. </a:t>
            </a:r>
          </a:p>
          <a:p>
            <a:pPr>
              <a:lnSpc>
                <a:spcPct val="80000"/>
              </a:lnSpc>
            </a:pPr>
            <a:r>
              <a:rPr lang="cs-CZ" sz="2400" smtClean="0"/>
              <a:t>Pomáhá výzkumníkovi využít mnoho různých forem komunikace, které lidé užívají v každodenní interakci, jako jsou vtipy, anekdoty, hádky, provokování – je to důležité, protože lidské vědění a postoje nejsou jednoduše ukryty v racionálních odpovědích na přímé otázky.</a:t>
            </a:r>
          </a:p>
          <a:p>
            <a:pPr>
              <a:lnSpc>
                <a:spcPct val="80000"/>
              </a:lnSpc>
            </a:pPr>
            <a:r>
              <a:rPr lang="cs-CZ" sz="2400" smtClean="0"/>
              <a:t>Uspořádání – ideální počet účastníků 6-8, moderátor, pomocný moderátor, tichý účastník (zapisuje terénní poznámky) </a:t>
            </a:r>
          </a:p>
        </p:txBody>
      </p:sp>
    </p:spTree>
    <p:extLst>
      <p:ext uri="{BB962C8B-B14F-4D97-AF65-F5344CB8AC3E}">
        <p14:creationId xmlns:p14="http://schemas.microsoft.com/office/powerpoint/2010/main" val="2226396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smtClean="0"/>
              <a:t>Kdy je vhodná focus group?</a:t>
            </a:r>
          </a:p>
        </p:txBody>
      </p:sp>
      <p:sp>
        <p:nvSpPr>
          <p:cNvPr id="61443" name="Rectangle 3"/>
          <p:cNvSpPr>
            <a:spLocks noGrp="1" noChangeArrowheads="1"/>
          </p:cNvSpPr>
          <p:nvPr>
            <p:ph type="body" idx="1"/>
          </p:nvPr>
        </p:nvSpPr>
        <p:spPr/>
        <p:txBody>
          <a:bodyPr/>
          <a:lstStyle/>
          <a:p>
            <a:pPr>
              <a:lnSpc>
                <a:spcPct val="80000"/>
              </a:lnSpc>
            </a:pPr>
            <a:r>
              <a:rPr lang="cs-CZ" sz="1400" smtClean="0"/>
              <a:t>Focus group je </a:t>
            </a:r>
            <a:r>
              <a:rPr lang="cs-CZ" sz="1400" u="sng" smtClean="0"/>
              <a:t>z hlediska výzkumného designu</a:t>
            </a:r>
            <a:r>
              <a:rPr lang="cs-CZ" sz="1400" smtClean="0"/>
              <a:t> vhodná:</a:t>
            </a:r>
          </a:p>
          <a:p>
            <a:pPr>
              <a:lnSpc>
                <a:spcPct val="80000"/>
              </a:lnSpc>
            </a:pPr>
            <a:r>
              <a:rPr lang="cs-CZ" sz="1400" smtClean="0"/>
              <a:t>jako samostatná metoda nebo jako doplněk jiných metod (případová studie, akční výzkum,…)</a:t>
            </a:r>
          </a:p>
          <a:p>
            <a:pPr>
              <a:lnSpc>
                <a:spcPct val="80000"/>
              </a:lnSpc>
            </a:pPr>
            <a:r>
              <a:rPr lang="cs-CZ" sz="1400" smtClean="0"/>
              <a:t>pro získávání informací, generování hypotéz, konceptualizaci, testování jiných nástrojů sběru dat (např. dotazníku), pro interpretaci výsledků dat získaných jinými technikami</a:t>
            </a:r>
          </a:p>
          <a:p>
            <a:pPr>
              <a:lnSpc>
                <a:spcPct val="80000"/>
              </a:lnSpc>
              <a:buFontTx/>
              <a:buNone/>
            </a:pPr>
            <a:endParaRPr lang="cs-CZ" sz="1400" smtClean="0"/>
          </a:p>
          <a:p>
            <a:pPr>
              <a:lnSpc>
                <a:spcPct val="80000"/>
              </a:lnSpc>
            </a:pPr>
            <a:r>
              <a:rPr lang="cs-CZ" sz="1400" u="sng" smtClean="0"/>
              <a:t>Z hlediska typu výzkumných otázek</a:t>
            </a:r>
            <a:endParaRPr lang="cs-CZ" sz="1400" smtClean="0"/>
          </a:p>
          <a:p>
            <a:pPr>
              <a:lnSpc>
                <a:spcPct val="80000"/>
              </a:lnSpc>
            </a:pPr>
            <a:r>
              <a:rPr lang="cs-CZ" sz="1400" smtClean="0"/>
              <a:t>má-li výzkumník má sérii otevřených otázek a chce, aby jim účastníci přikládali nějakou důležitost, a to vlastními slovy, pomocí formulování vlastních otázek a vlastních priorit</a:t>
            </a:r>
          </a:p>
          <a:p>
            <a:pPr>
              <a:lnSpc>
                <a:spcPct val="80000"/>
              </a:lnSpc>
            </a:pPr>
            <a:r>
              <a:rPr lang="cs-CZ" sz="1400" smtClean="0"/>
              <a:t>pro zjišťování znalostí, zkušeností a postojů, jejich zdrojů a způsobů utváření a artikulace </a:t>
            </a:r>
          </a:p>
          <a:p>
            <a:pPr>
              <a:lnSpc>
                <a:spcPct val="80000"/>
              </a:lnSpc>
            </a:pPr>
            <a:r>
              <a:rPr lang="cs-CZ" sz="1400" smtClean="0"/>
              <a:t>je-li cílem výzkumu hodnotit služby, programy, opatření, výukové nástroje atd; nebo získání informací nutných k vyvinutí nových strategií a programů</a:t>
            </a:r>
          </a:p>
          <a:p>
            <a:pPr>
              <a:lnSpc>
                <a:spcPct val="80000"/>
              </a:lnSpc>
            </a:pPr>
            <a:r>
              <a:rPr lang="cs-CZ" sz="1400" smtClean="0"/>
              <a:t>ve výzkumu citlivých, tabuizovaných nebo kontroverzních témat, či témat, u nichž se očekává kritický postoj účastníků</a:t>
            </a:r>
          </a:p>
          <a:p>
            <a:pPr>
              <a:lnSpc>
                <a:spcPct val="80000"/>
              </a:lnSpc>
            </a:pPr>
            <a:endParaRPr lang="cs-CZ" sz="1400" smtClean="0"/>
          </a:p>
          <a:p>
            <a:pPr>
              <a:lnSpc>
                <a:spcPct val="80000"/>
              </a:lnSpc>
            </a:pPr>
            <a:r>
              <a:rPr lang="cs-CZ" sz="1400" u="sng" smtClean="0"/>
              <a:t>Z hlediska výzkumné populace:</a:t>
            </a:r>
            <a:endParaRPr lang="cs-CZ" sz="1400" smtClean="0"/>
          </a:p>
          <a:p>
            <a:pPr>
              <a:lnSpc>
                <a:spcPct val="80000"/>
              </a:lnSpc>
            </a:pPr>
            <a:r>
              <a:rPr lang="cs-CZ" sz="1400" smtClean="0"/>
              <a:t>pro výzkum minorit a specifických skupin (například pracovních kolektivů), sdílejících určitý jazyk či zkušenost</a:t>
            </a:r>
          </a:p>
          <a:p>
            <a:pPr>
              <a:lnSpc>
                <a:spcPct val="80000"/>
              </a:lnSpc>
            </a:pPr>
            <a:r>
              <a:rPr lang="cs-CZ" sz="1400" smtClean="0"/>
              <a:t>chce-li výzkumník „dát hlas“ účastníků určitého typu (nesoucím určité znevýhodnění, postižení, izolovaným atd.) </a:t>
            </a:r>
          </a:p>
          <a:p>
            <a:pPr>
              <a:lnSpc>
                <a:spcPct val="80000"/>
              </a:lnSpc>
            </a:pPr>
            <a:r>
              <a:rPr lang="cs-CZ" sz="1400" smtClean="0"/>
              <a:t>pro účastníky, kteří mají problém se čtením nebo psaním</a:t>
            </a:r>
          </a:p>
          <a:p>
            <a:pPr>
              <a:lnSpc>
                <a:spcPct val="80000"/>
              </a:lnSpc>
            </a:pPr>
            <a:r>
              <a:rPr lang="cs-CZ" sz="1400" smtClean="0"/>
              <a:t>pro účastníky, kteří nejsou ochotni k individuálními interview, nebo kteří mají pocit, že nemají k problému co říci</a:t>
            </a:r>
          </a:p>
          <a:p>
            <a:pPr>
              <a:lnSpc>
                <a:spcPct val="80000"/>
              </a:lnSpc>
              <a:buFontTx/>
              <a:buNone/>
            </a:pPr>
            <a:endParaRPr lang="cs-CZ" sz="1400" smtClean="0"/>
          </a:p>
        </p:txBody>
      </p:sp>
    </p:spTree>
    <p:extLst>
      <p:ext uri="{BB962C8B-B14F-4D97-AF65-F5344CB8AC3E}">
        <p14:creationId xmlns:p14="http://schemas.microsoft.com/office/powerpoint/2010/main" val="72047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wipe(left)">
                                      <p:cBhvr>
                                        <p:cTn id="12" dur="500"/>
                                        <p:tgtEl>
                                          <p:spTgt spid="61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wipe(left)">
                                      <p:cBhvr>
                                        <p:cTn id="17" dur="500"/>
                                        <p:tgtEl>
                                          <p:spTgt spid="614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Effect transition="in" filter="wipe(left)">
                                      <p:cBhvr>
                                        <p:cTn id="22" dur="500"/>
                                        <p:tgtEl>
                                          <p:spTgt spid="614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left)">
                                      <p:cBhvr>
                                        <p:cTn id="32" dur="500"/>
                                        <p:tgtEl>
                                          <p:spTgt spid="614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ipe(left)">
                                      <p:cBhvr>
                                        <p:cTn id="37" dur="500"/>
                                        <p:tgtEl>
                                          <p:spTgt spid="614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wipe(left)">
                                      <p:cBhvr>
                                        <p:cTn id="42" dur="500"/>
                                        <p:tgtEl>
                                          <p:spTgt spid="614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Effect transition="in" filter="wipe(left)">
                                      <p:cBhvr>
                                        <p:cTn id="47" dur="500"/>
                                        <p:tgtEl>
                                          <p:spTgt spid="614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43">
                                            <p:txEl>
                                              <p:pRg st="10" end="10"/>
                                            </p:txEl>
                                          </p:spTgt>
                                        </p:tgtEl>
                                        <p:attrNameLst>
                                          <p:attrName>style.visibility</p:attrName>
                                        </p:attrNameLst>
                                      </p:cBhvr>
                                      <p:to>
                                        <p:strVal val="visible"/>
                                      </p:to>
                                    </p:set>
                                    <p:animEffect transition="in" filter="wipe(left)">
                                      <p:cBhvr>
                                        <p:cTn id="52" dur="500"/>
                                        <p:tgtEl>
                                          <p:spTgt spid="6144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443">
                                            <p:txEl>
                                              <p:pRg st="11" end="11"/>
                                            </p:txEl>
                                          </p:spTgt>
                                        </p:tgtEl>
                                        <p:attrNameLst>
                                          <p:attrName>style.visibility</p:attrName>
                                        </p:attrNameLst>
                                      </p:cBhvr>
                                      <p:to>
                                        <p:strVal val="visible"/>
                                      </p:to>
                                    </p:set>
                                    <p:animEffect transition="in" filter="wipe(left)">
                                      <p:cBhvr>
                                        <p:cTn id="57" dur="500"/>
                                        <p:tgtEl>
                                          <p:spTgt spid="61443">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443">
                                            <p:txEl>
                                              <p:pRg st="12" end="12"/>
                                            </p:txEl>
                                          </p:spTgt>
                                        </p:tgtEl>
                                        <p:attrNameLst>
                                          <p:attrName>style.visibility</p:attrName>
                                        </p:attrNameLst>
                                      </p:cBhvr>
                                      <p:to>
                                        <p:strVal val="visible"/>
                                      </p:to>
                                    </p:set>
                                    <p:animEffect transition="in" filter="wipe(left)">
                                      <p:cBhvr>
                                        <p:cTn id="62" dur="500"/>
                                        <p:tgtEl>
                                          <p:spTgt spid="61443">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443">
                                            <p:txEl>
                                              <p:pRg st="13" end="13"/>
                                            </p:txEl>
                                          </p:spTgt>
                                        </p:tgtEl>
                                        <p:attrNameLst>
                                          <p:attrName>style.visibility</p:attrName>
                                        </p:attrNameLst>
                                      </p:cBhvr>
                                      <p:to>
                                        <p:strVal val="visible"/>
                                      </p:to>
                                    </p:set>
                                    <p:animEffect transition="in" filter="wipe(left)">
                                      <p:cBhvr>
                                        <p:cTn id="67" dur="500"/>
                                        <p:tgtEl>
                                          <p:spTgt spid="61443">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1443">
                                            <p:txEl>
                                              <p:pRg st="14" end="14"/>
                                            </p:txEl>
                                          </p:spTgt>
                                        </p:tgtEl>
                                        <p:attrNameLst>
                                          <p:attrName>style.visibility</p:attrName>
                                        </p:attrNameLst>
                                      </p:cBhvr>
                                      <p:to>
                                        <p:strVal val="visible"/>
                                      </p:to>
                                    </p:set>
                                    <p:animEffect transition="in" filter="wipe(left)">
                                      <p:cBhvr>
                                        <p:cTn id="72" dur="500"/>
                                        <p:tgtEl>
                                          <p:spTgt spid="614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29034" t="11368" r="30351" b="16492"/>
          <a:stretch>
            <a:fillRect/>
          </a:stretch>
        </p:blipFill>
        <p:spPr bwMode="auto">
          <a:xfrm>
            <a:off x="0" y="17463"/>
            <a:ext cx="6156325" cy="6834187"/>
          </a:xfrm>
          <a:prstGeom prst="rect">
            <a:avLst/>
          </a:prstGeom>
          <a:noFill/>
          <a:ln w="9525">
            <a:noFill/>
            <a:miter lim="800000"/>
            <a:headEnd/>
            <a:tailEnd/>
          </a:ln>
        </p:spPr>
      </p:pic>
      <p:sp>
        <p:nvSpPr>
          <p:cNvPr id="19459" name="TextovéPole 5"/>
          <p:cNvSpPr txBox="1">
            <a:spLocks noChangeArrowheads="1"/>
          </p:cNvSpPr>
          <p:nvPr/>
        </p:nvSpPr>
        <p:spPr bwMode="auto">
          <a:xfrm>
            <a:off x="6300788" y="4437063"/>
            <a:ext cx="1698625" cy="369887"/>
          </a:xfrm>
          <a:prstGeom prst="rect">
            <a:avLst/>
          </a:prstGeom>
          <a:noFill/>
          <a:ln w="9525">
            <a:noFill/>
            <a:miter lim="800000"/>
            <a:headEnd/>
            <a:tailEnd/>
          </a:ln>
        </p:spPr>
        <p:txBody>
          <a:bodyPr wrap="none">
            <a:spAutoFit/>
          </a:bodyPr>
          <a:lstStyle/>
          <a:p>
            <a:r>
              <a:rPr lang="cs-CZ"/>
              <a:t>Toušek 2012: 67</a:t>
            </a:r>
          </a:p>
        </p:txBody>
      </p:sp>
    </p:spTree>
    <p:extLst>
      <p:ext uri="{BB962C8B-B14F-4D97-AF65-F5344CB8AC3E}">
        <p14:creationId xmlns:p14="http://schemas.microsoft.com/office/powerpoint/2010/main" val="779948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cs-CZ" altLang="cs-CZ" smtClean="0"/>
              <a:t>Síla kvalitativního výzkumu</a:t>
            </a:r>
          </a:p>
        </p:txBody>
      </p:sp>
      <p:sp>
        <p:nvSpPr>
          <p:cNvPr id="40963" name="Rectangle 3"/>
          <p:cNvSpPr>
            <a:spLocks noGrp="1" noChangeArrowheads="1"/>
          </p:cNvSpPr>
          <p:nvPr>
            <p:ph type="body" idx="4294967295"/>
          </p:nvPr>
        </p:nvSpPr>
        <p:spPr/>
        <p:txBody>
          <a:bodyPr/>
          <a:lstStyle/>
          <a:p>
            <a:pPr>
              <a:lnSpc>
                <a:spcPct val="90000"/>
              </a:lnSpc>
              <a:buFontTx/>
              <a:buNone/>
            </a:pPr>
            <a:endParaRPr lang="cs-CZ" altLang="cs-CZ" dirty="0" smtClean="0"/>
          </a:p>
          <a:p>
            <a:pPr>
              <a:lnSpc>
                <a:spcPct val="90000"/>
              </a:lnSpc>
              <a:buFontTx/>
              <a:buNone/>
            </a:pPr>
            <a:r>
              <a:rPr lang="cs-CZ" altLang="cs-CZ" dirty="0"/>
              <a:t>V</a:t>
            </a:r>
            <a:r>
              <a:rPr lang="cs-CZ" altLang="cs-CZ" dirty="0" smtClean="0"/>
              <a:t>ýzkum ženské věznice</a:t>
            </a:r>
          </a:p>
          <a:p>
            <a:pPr>
              <a:lnSpc>
                <a:spcPct val="90000"/>
              </a:lnSpc>
              <a:buFontTx/>
              <a:buNone/>
            </a:pPr>
            <a:endParaRPr lang="cs-CZ" altLang="cs-CZ" dirty="0"/>
          </a:p>
          <a:p>
            <a:pPr>
              <a:lnSpc>
                <a:spcPct val="90000"/>
              </a:lnSpc>
              <a:buNone/>
            </a:pPr>
            <a:r>
              <a:rPr lang="cs-CZ" sz="1800" dirty="0"/>
              <a:t>NEDBÁLKOVÁ, Kateřina, et al. </a:t>
            </a:r>
            <a:r>
              <a:rPr lang="cs-CZ" sz="1800" i="1" dirty="0"/>
              <a:t>Spoutaná Rozkoš:(re) produkce genderu a sexuality v ženské věznici</a:t>
            </a:r>
            <a:r>
              <a:rPr lang="cs-CZ" sz="1800" dirty="0"/>
              <a:t>. Slon, 2006.</a:t>
            </a:r>
          </a:p>
          <a:p>
            <a:pPr>
              <a:lnSpc>
                <a:spcPct val="90000"/>
              </a:lnSpc>
              <a:buFontTx/>
              <a:buNone/>
            </a:pPr>
            <a:endParaRPr lang="cs-CZ" altLang="cs-CZ" dirty="0" smtClean="0"/>
          </a:p>
        </p:txBody>
      </p:sp>
      <p:sp>
        <p:nvSpPr>
          <p:cNvPr id="2" name="AutoShape 2" descr="Výsledek obrázku pro spoutaná rozkoš"/>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100471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wipe(left)">
                                      <p:cBhvr>
                                        <p:cTn id="1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p:txBody>
          <a:bodyPr/>
          <a:lstStyle/>
          <a:p>
            <a:pPr>
              <a:lnSpc>
                <a:spcPct val="90000"/>
              </a:lnSpc>
              <a:buFontTx/>
              <a:buNone/>
            </a:pPr>
            <a:endParaRPr lang="cs-CZ" altLang="cs-CZ" dirty="0"/>
          </a:p>
          <a:p>
            <a:pPr>
              <a:lnSpc>
                <a:spcPct val="90000"/>
              </a:lnSpc>
              <a:buFontTx/>
              <a:buNone/>
            </a:pPr>
            <a:r>
              <a:rPr lang="cs-CZ" altLang="cs-CZ" dirty="0"/>
              <a:t>A. Dotazník: S kým budete po propuštění žít? 42 % uvedlo, že s přítelkyní.</a:t>
            </a:r>
          </a:p>
          <a:p>
            <a:pPr>
              <a:lnSpc>
                <a:spcPct val="90000"/>
              </a:lnSpc>
              <a:buFontTx/>
              <a:buNone/>
            </a:pPr>
            <a:r>
              <a:rPr lang="cs-CZ" altLang="cs-CZ" dirty="0"/>
              <a:t>	</a:t>
            </a:r>
          </a:p>
          <a:p>
            <a:pPr>
              <a:lnSpc>
                <a:spcPct val="90000"/>
              </a:lnSpc>
              <a:buFontTx/>
              <a:buNone/>
            </a:pPr>
            <a:r>
              <a:rPr lang="cs-CZ" altLang="cs-CZ" dirty="0"/>
              <a:t>B. Výzkumnice: „Máte ve vězení nějakou dobrou kamarádku?“</a:t>
            </a:r>
          </a:p>
          <a:p>
            <a:pPr>
              <a:lnSpc>
                <a:spcPct val="90000"/>
              </a:lnSpc>
              <a:buFontTx/>
              <a:buNone/>
            </a:pPr>
            <a:r>
              <a:rPr lang="cs-CZ" altLang="cs-CZ" dirty="0"/>
              <a:t>	</a:t>
            </a:r>
            <a:r>
              <a:rPr lang="cs-CZ" altLang="cs-CZ" dirty="0" err="1"/>
              <a:t>Informantka</a:t>
            </a:r>
            <a:r>
              <a:rPr lang="cs-CZ" altLang="cs-CZ" dirty="0"/>
              <a:t>: „Kamarádku ne, ale přítelkyni.“</a:t>
            </a:r>
          </a:p>
          <a:p>
            <a:pPr marL="0" indent="0">
              <a:buNone/>
            </a:pPr>
            <a:endParaRPr lang="cs-CZ" dirty="0"/>
          </a:p>
        </p:txBody>
      </p:sp>
    </p:spTree>
    <p:extLst>
      <p:ext uri="{BB962C8B-B14F-4D97-AF65-F5344CB8AC3E}">
        <p14:creationId xmlns:p14="http://schemas.microsoft.com/office/powerpoint/2010/main" val="424553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457200" y="333375"/>
            <a:ext cx="8229600" cy="5792788"/>
          </a:xfrm>
        </p:spPr>
        <p:txBody>
          <a:bodyPr/>
          <a:lstStyle/>
          <a:p>
            <a:pPr>
              <a:lnSpc>
                <a:spcPct val="80000"/>
              </a:lnSpc>
              <a:buNone/>
            </a:pPr>
            <a:r>
              <a:rPr lang="cs-CZ" altLang="cs-CZ" sz="2400" dirty="0" smtClean="0"/>
              <a:t>Výzkum hodnotové orientace žen ve českých věznicích</a:t>
            </a:r>
          </a:p>
          <a:p>
            <a:pPr>
              <a:lnSpc>
                <a:spcPct val="80000"/>
              </a:lnSpc>
              <a:buFontTx/>
              <a:buNone/>
            </a:pPr>
            <a:endParaRPr lang="cs-CZ" altLang="cs-CZ" sz="2400" dirty="0" smtClean="0"/>
          </a:p>
          <a:p>
            <a:pPr>
              <a:lnSpc>
                <a:spcPct val="80000"/>
              </a:lnSpc>
              <a:buFontTx/>
              <a:buNone/>
            </a:pPr>
            <a:r>
              <a:rPr lang="cs-CZ" altLang="cs-CZ" sz="2400" dirty="0" smtClean="0"/>
              <a:t>A. Kvantitativní strategie – sběr dat pomocí dotazníku</a:t>
            </a:r>
          </a:p>
          <a:p>
            <a:pPr>
              <a:lnSpc>
                <a:spcPct val="80000"/>
              </a:lnSpc>
              <a:buFontTx/>
              <a:buNone/>
            </a:pPr>
            <a:r>
              <a:rPr lang="cs-CZ" altLang="cs-CZ" sz="2400" dirty="0" smtClean="0"/>
              <a:t>	Otázka: Vyjádřete míru souhlasu nebo nesouhlasu s těmito výroky:</a:t>
            </a:r>
          </a:p>
          <a:p>
            <a:pPr>
              <a:lnSpc>
                <a:spcPct val="80000"/>
              </a:lnSpc>
              <a:buFontTx/>
              <a:buNone/>
            </a:pPr>
            <a:r>
              <a:rPr lang="cs-CZ" altLang="cs-CZ" sz="2400" dirty="0" smtClean="0"/>
              <a:t>	1.  Je třeba uposlechnout právní normu i v případě, když si myslíme, že je nespravedlivá.</a:t>
            </a:r>
          </a:p>
          <a:p>
            <a:pPr>
              <a:lnSpc>
                <a:spcPct val="80000"/>
              </a:lnSpc>
              <a:buFontTx/>
              <a:buNone/>
            </a:pPr>
            <a:r>
              <a:rPr lang="cs-CZ" altLang="cs-CZ" sz="2400" dirty="0" smtClean="0"/>
              <a:t>     2.  Právo má především sloužit k dosažení osobních cílů dovolenými právními postupy.</a:t>
            </a:r>
          </a:p>
          <a:p>
            <a:pPr>
              <a:lnSpc>
                <a:spcPct val="80000"/>
              </a:lnSpc>
              <a:buFontTx/>
              <a:buNone/>
            </a:pPr>
            <a:r>
              <a:rPr lang="cs-CZ" altLang="cs-CZ" sz="2400" dirty="0" smtClean="0"/>
              <a:t>	3.  Právo považuji za respektovanou, morálně odůvodněnou sociální normu, kterou je třeba vždy udržet.</a:t>
            </a:r>
          </a:p>
          <a:p>
            <a:pPr>
              <a:lnSpc>
                <a:spcPct val="80000"/>
              </a:lnSpc>
              <a:buFontTx/>
              <a:buNone/>
            </a:pPr>
            <a:r>
              <a:rPr lang="cs-CZ" altLang="cs-CZ" sz="2400" dirty="0" smtClean="0"/>
              <a:t>	Výzkumný závěr: Hodnotový žebříček delikventních žen nevykazuje oproti české populace zásadní diference.</a:t>
            </a:r>
          </a:p>
          <a:p>
            <a:pPr>
              <a:lnSpc>
                <a:spcPct val="80000"/>
              </a:lnSpc>
              <a:buFontTx/>
              <a:buNone/>
            </a:pPr>
            <a:endParaRPr lang="cs-CZ" altLang="cs-CZ" sz="1800" dirty="0" smtClean="0"/>
          </a:p>
          <a:p>
            <a:pPr>
              <a:lnSpc>
                <a:spcPct val="80000"/>
              </a:lnSpc>
              <a:buFontTx/>
              <a:buNone/>
            </a:pPr>
            <a:endParaRPr lang="cs-CZ" altLang="cs-CZ" sz="1800" dirty="0" smtClean="0"/>
          </a:p>
        </p:txBody>
      </p:sp>
    </p:spTree>
    <p:extLst>
      <p:ext uri="{BB962C8B-B14F-4D97-AF65-F5344CB8AC3E}">
        <p14:creationId xmlns:p14="http://schemas.microsoft.com/office/powerpoint/2010/main" val="332685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5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wipe(left)">
                                      <p:cBhvr>
                                        <p:cTn id="17" dur="500"/>
                                        <p:tgtEl>
                                          <p:spTgt spid="62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wipe(left)">
                                      <p:cBhvr>
                                        <p:cTn id="22" dur="500"/>
                                        <p:tgtEl>
                                          <p:spTgt spid="62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wipe(left)">
                                      <p:cBhvr>
                                        <p:cTn id="27" dur="500"/>
                                        <p:tgtEl>
                                          <p:spTgt spid="624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467">
                                            <p:txEl>
                                              <p:pRg st="6" end="6"/>
                                            </p:txEl>
                                          </p:spTgt>
                                        </p:tgtEl>
                                        <p:attrNameLst>
                                          <p:attrName>style.visibility</p:attrName>
                                        </p:attrNameLst>
                                      </p:cBhvr>
                                      <p:to>
                                        <p:strVal val="visible"/>
                                      </p:to>
                                    </p:set>
                                    <p:animEffect transition="in" filter="wipe(left)">
                                      <p:cBhvr>
                                        <p:cTn id="32" dur="500"/>
                                        <p:tgtEl>
                                          <p:spTgt spid="624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467">
                                            <p:txEl>
                                              <p:pRg st="7" end="7"/>
                                            </p:txEl>
                                          </p:spTgt>
                                        </p:tgtEl>
                                        <p:attrNameLst>
                                          <p:attrName>style.visibility</p:attrName>
                                        </p:attrNameLst>
                                      </p:cBhvr>
                                      <p:to>
                                        <p:strVal val="visible"/>
                                      </p:to>
                                    </p:set>
                                    <p:animEffect transition="in" filter="wipe(left)">
                                      <p:cBhvr>
                                        <p:cTn id="37"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642910" y="714356"/>
            <a:ext cx="7924828" cy="5305444"/>
          </a:xfrm>
        </p:spPr>
        <p:txBody>
          <a:bodyPr>
            <a:normAutofit lnSpcReduction="10000"/>
          </a:bodyPr>
          <a:lstStyle/>
          <a:p>
            <a:pPr>
              <a:lnSpc>
                <a:spcPct val="80000"/>
              </a:lnSpc>
              <a:buFontTx/>
              <a:buNone/>
            </a:pPr>
            <a:r>
              <a:rPr lang="cs-CZ" altLang="cs-CZ" dirty="0" smtClean="0"/>
              <a:t>Kvalitativní strategie</a:t>
            </a:r>
          </a:p>
          <a:p>
            <a:pPr>
              <a:lnSpc>
                <a:spcPct val="80000"/>
              </a:lnSpc>
              <a:buFontTx/>
              <a:buNone/>
            </a:pPr>
            <a:r>
              <a:rPr lang="cs-CZ" altLang="cs-CZ" dirty="0" smtClean="0"/>
              <a:t>    </a:t>
            </a:r>
          </a:p>
          <a:p>
            <a:pPr>
              <a:lnSpc>
                <a:spcPct val="80000"/>
              </a:lnSpc>
              <a:buFontTx/>
              <a:buNone/>
            </a:pPr>
            <a:endParaRPr lang="cs-CZ" altLang="cs-CZ" dirty="0" smtClean="0"/>
          </a:p>
          <a:p>
            <a:pPr>
              <a:lnSpc>
                <a:spcPct val="80000"/>
              </a:lnSpc>
              <a:buFontTx/>
              <a:buNone/>
            </a:pPr>
            <a:r>
              <a:rPr lang="cs-CZ" altLang="cs-CZ" dirty="0" smtClean="0"/>
              <a:t>Terénní poznámky z pobytu ve „školní hodině“ pro odsouzené ženy:</a:t>
            </a:r>
          </a:p>
          <a:p>
            <a:pPr>
              <a:lnSpc>
                <a:spcPct val="80000"/>
              </a:lnSpc>
              <a:buFontTx/>
              <a:buNone/>
            </a:pPr>
            <a:r>
              <a:rPr lang="cs-CZ" altLang="cs-CZ" dirty="0" smtClean="0"/>
              <a:t>	„Přisedávám do lavice k jednotlivým ženám, žádají mě o pomoc s úlohami, které řeší. Po pár minutách je těžké udržet pozornost a konverzaci pouze u matematiky: „Paní, máte manžela? Paní, jak se jmenujete? Paní, vy jste učitelka? Bude amnestie? O čem píšete? Paní, vy jste z Brna, koho tam znáte? Já jsem taky z Brna. Jak vám máme říkat? Jste vdaná?“</a:t>
            </a:r>
          </a:p>
          <a:p>
            <a:pPr>
              <a:buNone/>
            </a:pPr>
            <a:endParaRPr lang="cs-CZ" dirty="0"/>
          </a:p>
        </p:txBody>
      </p:sp>
    </p:spTree>
    <p:extLst>
      <p:ext uri="{BB962C8B-B14F-4D97-AF65-F5344CB8AC3E}">
        <p14:creationId xmlns:p14="http://schemas.microsoft.com/office/powerpoint/2010/main" val="3182970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ltLang="cs-CZ" sz="4000" smtClean="0"/>
              <a:t>Výzkumné designy</a:t>
            </a:r>
            <a:br>
              <a:rPr lang="cs-CZ" altLang="cs-CZ" sz="4000" smtClean="0"/>
            </a:br>
            <a:r>
              <a:rPr lang="cs-CZ" altLang="cs-CZ" sz="2800" smtClean="0"/>
              <a:t>design jako „předpřipravený balíček postupů“</a:t>
            </a:r>
          </a:p>
        </p:txBody>
      </p:sp>
      <p:sp>
        <p:nvSpPr>
          <p:cNvPr id="30723" name="Rectangle 3"/>
          <p:cNvSpPr>
            <a:spLocks noGrp="1" noChangeArrowheads="1"/>
          </p:cNvSpPr>
          <p:nvPr>
            <p:ph sz="quarter" idx="1"/>
          </p:nvPr>
        </p:nvSpPr>
        <p:spPr>
          <a:xfrm>
            <a:off x="457200" y="1700213"/>
            <a:ext cx="8229600" cy="4456112"/>
          </a:xfrm>
        </p:spPr>
        <p:txBody>
          <a:bodyPr>
            <a:normAutofit lnSpcReduction="10000"/>
          </a:bodyPr>
          <a:lstStyle/>
          <a:p>
            <a:r>
              <a:rPr lang="cs-CZ" altLang="cs-CZ" dirty="0" smtClean="0"/>
              <a:t>Zakotvená teorie</a:t>
            </a:r>
          </a:p>
          <a:p>
            <a:r>
              <a:rPr lang="cs-CZ" altLang="cs-CZ" dirty="0" smtClean="0"/>
              <a:t>Případová studie</a:t>
            </a:r>
          </a:p>
          <a:p>
            <a:r>
              <a:rPr lang="cs-CZ" altLang="cs-CZ" dirty="0" smtClean="0"/>
              <a:t>Biografický výzkum</a:t>
            </a:r>
          </a:p>
          <a:p>
            <a:r>
              <a:rPr lang="cs-CZ" altLang="cs-CZ" dirty="0" smtClean="0"/>
              <a:t>Etnografický výzkum</a:t>
            </a:r>
          </a:p>
          <a:p>
            <a:r>
              <a:rPr lang="cs-CZ" altLang="cs-CZ" dirty="0" smtClean="0"/>
              <a:t>Fenomenologický výzkum</a:t>
            </a:r>
          </a:p>
          <a:p>
            <a:r>
              <a:rPr lang="cs-CZ" altLang="cs-CZ" dirty="0" smtClean="0"/>
              <a:t>Akční výzkum</a:t>
            </a:r>
          </a:p>
          <a:p>
            <a:r>
              <a:rPr lang="cs-CZ" altLang="cs-CZ" dirty="0" smtClean="0"/>
              <a:t>Narativní výzkum, </a:t>
            </a:r>
            <a:r>
              <a:rPr lang="cs-CZ" altLang="cs-CZ" dirty="0" err="1" smtClean="0"/>
              <a:t>diskurzivní</a:t>
            </a:r>
            <a:r>
              <a:rPr lang="cs-CZ" altLang="cs-CZ" dirty="0" smtClean="0"/>
              <a:t> analýza</a:t>
            </a:r>
          </a:p>
          <a:p>
            <a:r>
              <a:rPr lang="cs-CZ" altLang="cs-CZ" dirty="0" smtClean="0"/>
              <a:t>Vlastní (pragmatický) výzkumný design</a:t>
            </a:r>
          </a:p>
          <a:p>
            <a:pPr>
              <a:buFontTx/>
              <a:buNone/>
            </a:pPr>
            <a:endParaRPr lang="cs-CZ" altLang="cs-CZ" dirty="0" smtClean="0"/>
          </a:p>
        </p:txBody>
      </p:sp>
    </p:spTree>
    <p:extLst>
      <p:ext uri="{BB962C8B-B14F-4D97-AF65-F5344CB8AC3E}">
        <p14:creationId xmlns:p14="http://schemas.microsoft.com/office/powerpoint/2010/main" val="301807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left)">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left)">
                                      <p:cBhvr>
                                        <p:cTn id="17" dur="500"/>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wipe(left)">
                                      <p:cBhvr>
                                        <p:cTn id="22" dur="500"/>
                                        <p:tgtEl>
                                          <p:spTgt spid="307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wipe(left)">
                                      <p:cBhvr>
                                        <p:cTn id="27" dur="500"/>
                                        <p:tgtEl>
                                          <p:spTgt spid="307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wipe(left)">
                                      <p:cBhvr>
                                        <p:cTn id="32" dur="500"/>
                                        <p:tgtEl>
                                          <p:spTgt spid="307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wipe(left)">
                                      <p:cBhvr>
                                        <p:cTn id="37" dur="500"/>
                                        <p:tgtEl>
                                          <p:spTgt spid="307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23">
                                            <p:txEl>
                                              <p:pRg st="6" end="6"/>
                                            </p:txEl>
                                          </p:spTgt>
                                        </p:tgtEl>
                                        <p:attrNameLst>
                                          <p:attrName>style.visibility</p:attrName>
                                        </p:attrNameLst>
                                      </p:cBhvr>
                                      <p:to>
                                        <p:strVal val="visible"/>
                                      </p:to>
                                    </p:set>
                                    <p:animEffect transition="in" filter="wipe(left)">
                                      <p:cBhvr>
                                        <p:cTn id="42" dur="500"/>
                                        <p:tgtEl>
                                          <p:spTgt spid="307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23">
                                            <p:txEl>
                                              <p:pRg st="7" end="7"/>
                                            </p:txEl>
                                          </p:spTgt>
                                        </p:tgtEl>
                                        <p:attrNameLst>
                                          <p:attrName>style.visibility</p:attrName>
                                        </p:attrNameLst>
                                      </p:cBhvr>
                                      <p:to>
                                        <p:strVal val="visible"/>
                                      </p:to>
                                    </p:set>
                                    <p:animEffect transition="in" filter="wipe(left)">
                                      <p:cBhvr>
                                        <p:cTn id="47"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1825</Words>
  <Application>Microsoft Office PowerPoint</Application>
  <PresentationFormat>Předvádění na obrazovce (4:3)</PresentationFormat>
  <Paragraphs>331</Paragraphs>
  <Slides>44</Slides>
  <Notes>5</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Motiv sady Office</vt:lpstr>
      <vt:lpstr>Úvod do kvalitativního výzkumu 17. 4. 2015 </vt:lpstr>
      <vt:lpstr>Kvalitativní výzkum</vt:lpstr>
      <vt:lpstr>Dělení výzkumu: kvalitativní x kvantitativní</vt:lpstr>
      <vt:lpstr>Kdy zvolit kvalitativní přístup?</vt:lpstr>
      <vt:lpstr>Síla kvalitativního výzkumu</vt:lpstr>
      <vt:lpstr>Prezentace aplikace PowerPoint</vt:lpstr>
      <vt:lpstr>Prezentace aplikace PowerPoint</vt:lpstr>
      <vt:lpstr>Prezentace aplikace PowerPoint</vt:lpstr>
      <vt:lpstr>Výzkumné designy design jako „předpřipravený balíček postupů“</vt:lpstr>
      <vt:lpstr>Zakotvená teorie  (Grounded theory, Glaser, Strauss)</vt:lpstr>
      <vt:lpstr>Kódování v zakotvené teorii</vt:lpstr>
      <vt:lpstr>Model, schéma jako výstup  (Švaříček, Šeďová, 2007: 95, 284, 309)</vt:lpstr>
      <vt:lpstr>Případová studie</vt:lpstr>
      <vt:lpstr>Případ jako ohraničený systém</vt:lpstr>
      <vt:lpstr>Etnografický výzkum </vt:lpstr>
      <vt:lpstr>Prezentace aplikace PowerPoint</vt:lpstr>
      <vt:lpstr>Biografický výzkum  (metoda životního příběhu a životní historie – life story, life history, oral history)</vt:lpstr>
      <vt:lpstr>Akční výzkum</vt:lpstr>
      <vt:lpstr>Prezentace aplikace PowerPoint</vt:lpstr>
      <vt:lpstr>Kvalitativní výzkum v praxi: pozorování, rozhovor</vt:lpstr>
      <vt:lpstr>Techniky sběru dat</vt:lpstr>
      <vt:lpstr>Vstup do terénu</vt:lpstr>
      <vt:lpstr>Metody sběru dat: 1. Pozorování</vt:lpstr>
      <vt:lpstr>Význam terénních poznámek</vt:lpstr>
      <vt:lpstr>Příklad terénních poznámek</vt:lpstr>
      <vt:lpstr>Prezentace aplikace PowerPoint</vt:lpstr>
      <vt:lpstr>Rozhovor</vt:lpstr>
      <vt:lpstr>Vztah mezi tazatelem a dotazovaným</vt:lpstr>
      <vt:lpstr>Jean-Claude Kaufman: Chápající rozhovor</vt:lpstr>
      <vt:lpstr>Před rozhovorem </vt:lpstr>
      <vt:lpstr>V průběhu rozhovoru</vt:lpstr>
      <vt:lpstr>Prezentace aplikace PowerPoint</vt:lpstr>
      <vt:lpstr>Tranzitní otázky</vt:lpstr>
      <vt:lpstr>Sondování</vt:lpstr>
      <vt:lpstr>Hloubkový rozhovor – formulace otázek</vt:lpstr>
      <vt:lpstr>Hloubkový rozhovor – formulace otázek</vt:lpstr>
      <vt:lpstr>Hloubkový rozhovor – formulace otázek</vt:lpstr>
      <vt:lpstr>Diskuse nad volbou otázek pro hloubkový rozhovor: projekt „Zjišťování důvodů pro volbu soukromého předškolního vzdělávání v České republice“ </vt:lpstr>
      <vt:lpstr>Průběh rozhovoru – praktické příklady 1. Jak je důležité se zeptat</vt:lpstr>
      <vt:lpstr>Průběh rozhovoru – praktické příklady 2. Jak je důležité se zeptat</vt:lpstr>
      <vt:lpstr>Průběh rozhovoru – praktické příklady 3. A hlavně nepředjímat</vt:lpstr>
      <vt:lpstr>Focus group </vt:lpstr>
      <vt:lpstr>Kdy je vhodná focus group?</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kvalitativního výzkumu 17. 4. 2015 </dc:title>
  <dc:creator>Lenka Slepičková</dc:creator>
  <cp:lastModifiedBy>Lenka Slepičková</cp:lastModifiedBy>
  <cp:revision>6</cp:revision>
  <dcterms:created xsi:type="dcterms:W3CDTF">2015-04-17T05:23:51Z</dcterms:created>
  <dcterms:modified xsi:type="dcterms:W3CDTF">2015-04-17T06:23:22Z</dcterms:modified>
</cp:coreProperties>
</file>