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303" r:id="rId5"/>
    <p:sldId id="260" r:id="rId6"/>
    <p:sldId id="261" r:id="rId7"/>
    <p:sldId id="262" r:id="rId8"/>
    <p:sldId id="263" r:id="rId9"/>
    <p:sldId id="264" r:id="rId10"/>
    <p:sldId id="265" r:id="rId11"/>
    <p:sldId id="266" r:id="rId12"/>
    <p:sldId id="301" r:id="rId13"/>
    <p:sldId id="267" r:id="rId14"/>
    <p:sldId id="268" r:id="rId15"/>
    <p:sldId id="269" r:id="rId16"/>
    <p:sldId id="270" r:id="rId17"/>
    <p:sldId id="308" r:id="rId18"/>
    <p:sldId id="309" r:id="rId19"/>
    <p:sldId id="310" r:id="rId20"/>
    <p:sldId id="311" r:id="rId21"/>
    <p:sldId id="271" r:id="rId22"/>
    <p:sldId id="272" r:id="rId23"/>
    <p:sldId id="273" r:id="rId24"/>
    <p:sldId id="312" r:id="rId25"/>
    <p:sldId id="304" r:id="rId26"/>
    <p:sldId id="313" r:id="rId27"/>
    <p:sldId id="314" r:id="rId28"/>
    <p:sldId id="305" r:id="rId29"/>
    <p:sldId id="307" r:id="rId30"/>
    <p:sldId id="274"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315" r:id="rId44"/>
    <p:sldId id="289" r:id="rId45"/>
    <p:sldId id="290" r:id="rId46"/>
    <p:sldId id="291" r:id="rId47"/>
    <p:sldId id="293" r:id="rId48"/>
    <p:sldId id="294" r:id="rId49"/>
    <p:sldId id="295" r:id="rId50"/>
    <p:sldId id="296" r:id="rId51"/>
    <p:sldId id="297" r:id="rId52"/>
    <p:sldId id="298" r:id="rId53"/>
    <p:sldId id="299" r:id="rId5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EA161-09E3-4896-9112-CD8BA7CA6455}" type="datetimeFigureOut">
              <a:rPr lang="cs-CZ" smtClean="0"/>
              <a:t>21.4.2015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7884D-1F01-4488-9C2C-61D845DD4D5E}" type="slidenum">
              <a:rPr lang="cs-CZ" smtClean="0"/>
              <a:t>‹#›</a:t>
            </a:fld>
            <a:endParaRPr lang="cs-CZ"/>
          </a:p>
        </p:txBody>
      </p:sp>
    </p:spTree>
    <p:extLst>
      <p:ext uri="{BB962C8B-B14F-4D97-AF65-F5344CB8AC3E}">
        <p14:creationId xmlns:p14="http://schemas.microsoft.com/office/powerpoint/2010/main" val="185246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143000" y="685800"/>
            <a:ext cx="4572000" cy="3429000"/>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169385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21.4.2015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21.4.2015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21.4.2015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21.4.2015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21.4.2015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21.4.2015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21.4.2015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val="4110568818"/>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2941" r="35564" b="18706"/>
          <a:stretch/>
        </p:blipFill>
        <p:spPr bwMode="auto">
          <a:xfrm>
            <a:off x="10381" y="195035"/>
            <a:ext cx="9003334" cy="633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96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Nestačí konstatovat, že to, co říkají naši respondenti, je zajímavé, ani vlastními slovy opakovat nebo převyprávět datový úryvek.</a:t>
            </a:r>
          </a:p>
          <a:p>
            <a:pPr marL="0" indent="0">
              <a:buNone/>
            </a:pPr>
            <a:endParaRPr lang="cs-CZ" dirty="0"/>
          </a:p>
          <a:p>
            <a:pPr marL="0" indent="0">
              <a:buNone/>
            </a:pPr>
            <a:r>
              <a:rPr lang="cs-CZ" dirty="0" smtClean="0"/>
              <a:t>Proč naši respondenti říkají to, co říkají nebo dělají to, co dělají?</a:t>
            </a:r>
            <a:endParaRPr lang="cs-CZ" dirty="0"/>
          </a:p>
        </p:txBody>
      </p:sp>
    </p:spTree>
    <p:extLst>
      <p:ext uri="{BB962C8B-B14F-4D97-AF65-F5344CB8AC3E}">
        <p14:creationId xmlns:p14="http://schemas.microsoft.com/office/powerpoint/2010/main" val="345836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„Čtení“ dat</a:t>
            </a:r>
            <a:endParaRPr lang="cs-CZ" dirty="0"/>
          </a:p>
        </p:txBody>
      </p:sp>
      <p:sp>
        <p:nvSpPr>
          <p:cNvPr id="3" name="Zástupný symbol pro obsah 2"/>
          <p:cNvSpPr>
            <a:spLocks noGrp="1"/>
          </p:cNvSpPr>
          <p:nvPr>
            <p:ph sz="half" idx="1"/>
          </p:nvPr>
        </p:nvSpPr>
        <p:spPr/>
        <p:txBody>
          <a:bodyPr>
            <a:normAutofit lnSpcReduction="10000"/>
          </a:bodyPr>
          <a:lstStyle/>
          <a:p>
            <a:pPr marL="0" indent="0">
              <a:buNone/>
            </a:pPr>
            <a:r>
              <a:rPr lang="cs-CZ" dirty="0" smtClean="0"/>
              <a:t>R: „Kam jdeš?“</a:t>
            </a:r>
          </a:p>
          <a:p>
            <a:pPr marL="0" indent="0">
              <a:buNone/>
            </a:pPr>
            <a:r>
              <a:rPr lang="cs-CZ" dirty="0" smtClean="0"/>
              <a:t>A: „Nikam.“</a:t>
            </a:r>
          </a:p>
          <a:p>
            <a:pPr marL="0" indent="0">
              <a:buNone/>
            </a:pPr>
            <a:r>
              <a:rPr lang="cs-CZ" dirty="0" smtClean="0"/>
              <a:t>R: „S kým jdeš?“</a:t>
            </a:r>
          </a:p>
          <a:p>
            <a:pPr marL="0" indent="0">
              <a:buNone/>
            </a:pPr>
            <a:r>
              <a:rPr lang="cs-CZ" dirty="0" smtClean="0"/>
              <a:t>A: „S nikým.“</a:t>
            </a:r>
          </a:p>
          <a:p>
            <a:pPr marL="0" indent="0">
              <a:buNone/>
            </a:pPr>
            <a:r>
              <a:rPr lang="cs-CZ" dirty="0" smtClean="0"/>
              <a:t>R: „Kdy se vrátíš?</a:t>
            </a:r>
          </a:p>
          <a:p>
            <a:pPr marL="0" indent="0">
              <a:buNone/>
            </a:pPr>
            <a:r>
              <a:rPr lang="cs-CZ" dirty="0" smtClean="0"/>
              <a:t>A: „Nevím.“</a:t>
            </a:r>
          </a:p>
          <a:p>
            <a:pPr marL="0" indent="0">
              <a:buNone/>
            </a:pPr>
            <a:endParaRPr lang="cs-CZ" dirty="0"/>
          </a:p>
          <a:p>
            <a:pPr marL="0" indent="0">
              <a:buNone/>
            </a:pPr>
            <a:r>
              <a:rPr lang="cs-CZ" dirty="0" smtClean="0"/>
              <a:t>				    	</a:t>
            </a:r>
            <a:endParaRPr lang="cs-CZ" sz="2000" dirty="0"/>
          </a:p>
        </p:txBody>
      </p:sp>
      <p:sp>
        <p:nvSpPr>
          <p:cNvPr id="4" name="Zástupný symbol pro obsah 3"/>
          <p:cNvSpPr>
            <a:spLocks noGrp="1"/>
          </p:cNvSpPr>
          <p:nvPr>
            <p:ph sz="half" idx="2"/>
          </p:nvPr>
        </p:nvSpPr>
        <p:spPr/>
        <p:txBody>
          <a:bodyPr>
            <a:normAutofit lnSpcReduction="10000"/>
          </a:bodyPr>
          <a:lstStyle/>
          <a:p>
            <a:pPr marL="0" indent="0">
              <a:buNone/>
            </a:pPr>
            <a:r>
              <a:rPr lang="cs-CZ" dirty="0" smtClean="0"/>
              <a:t>„Kouříte?“</a:t>
            </a:r>
          </a:p>
          <a:p>
            <a:pPr marL="0" indent="0">
              <a:buNone/>
            </a:pPr>
            <a:r>
              <a:rPr lang="cs-CZ" dirty="0" smtClean="0"/>
              <a:t>„Děkuji, nechci“</a:t>
            </a:r>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r>
              <a:rPr lang="cs-CZ" dirty="0"/>
              <a:t>	</a:t>
            </a:r>
            <a:r>
              <a:rPr lang="cs-CZ" sz="2400" dirty="0" smtClean="0"/>
              <a:t>(</a:t>
            </a:r>
            <a:r>
              <a:rPr lang="cs-CZ" sz="2400" dirty="0"/>
              <a:t>Hájek </a:t>
            </a:r>
            <a:r>
              <a:rPr lang="cs-CZ" sz="2400" dirty="0" smtClean="0"/>
              <a:t>2014:46, 47)</a:t>
            </a:r>
            <a:endParaRPr lang="cs-CZ" sz="2400" dirty="0"/>
          </a:p>
          <a:p>
            <a:pPr marL="0" indent="0">
              <a:buNone/>
            </a:pPr>
            <a:endParaRPr lang="cs-CZ" dirty="0"/>
          </a:p>
        </p:txBody>
      </p:sp>
    </p:spTree>
    <p:extLst>
      <p:ext uri="{BB962C8B-B14F-4D97-AF65-F5344CB8AC3E}">
        <p14:creationId xmlns:p14="http://schemas.microsoft.com/office/powerpoint/2010/main" val="92543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val="12991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val="26036563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dirty="0" smtClean="0"/>
          </a:p>
          <a:p>
            <a:pPr>
              <a:lnSpc>
                <a:spcPct val="80000"/>
              </a:lnSpc>
              <a:buNone/>
            </a:pPr>
            <a:r>
              <a:rPr lang="cs-CZ" sz="1400" dirty="0" smtClean="0"/>
              <a:t>	</a:t>
            </a:r>
            <a:r>
              <a:rPr lang="cs-CZ" sz="2000" i="1" dirty="0" smtClean="0"/>
              <a:t>Tak já tomu koši nebo </a:t>
            </a:r>
            <a:r>
              <a:rPr lang="cs-CZ" sz="2000" i="1" dirty="0" err="1" smtClean="0"/>
              <a:t>tý</a:t>
            </a:r>
            <a:r>
              <a:rPr lang="cs-CZ" sz="2000" i="1" dirty="0" smtClean="0"/>
              <a:t> popelnici moc nedám... já se přiznám, já ale načíhnu, to je pravda, načíhnu. Třeba včera sem načíhnul na letišti, jo, tam jsem byl do půlnoci, až po půlnoci </a:t>
            </a:r>
            <a:r>
              <a:rPr lang="cs-CZ" sz="2000" i="1" dirty="0" err="1" smtClean="0"/>
              <a:t>vyhazujou</a:t>
            </a:r>
            <a:r>
              <a:rPr lang="cs-CZ" sz="2000" i="1" dirty="0" smtClean="0"/>
              <a:t>. Tak jsem tam načíhnul, po půlnoci, do koše a teď jsem tam a co to je, něco </a:t>
            </a:r>
            <a:r>
              <a:rPr lang="cs-CZ" sz="2000" i="1" dirty="0" err="1" smtClean="0"/>
              <a:t>koženýho</a:t>
            </a:r>
            <a:r>
              <a:rPr lang="cs-CZ" sz="2000" i="1" dirty="0" smtClean="0"/>
              <a:t> a ona peněženka. Tak jsem nelenil. To jsem </a:t>
            </a:r>
            <a:r>
              <a:rPr lang="cs-CZ" sz="2000" i="1" dirty="0" err="1" smtClean="0"/>
              <a:t>řikal</a:t>
            </a:r>
            <a:r>
              <a:rPr lang="cs-CZ" sz="2000" i="1" dirty="0" smtClean="0"/>
              <a:t>, to už je jedno, že si </a:t>
            </a:r>
            <a:r>
              <a:rPr lang="cs-CZ" sz="2000" i="1" dirty="0" err="1" smtClean="0"/>
              <a:t>ušpinim</a:t>
            </a:r>
            <a:r>
              <a:rPr lang="cs-CZ" sz="2000" i="1" dirty="0" smtClean="0"/>
              <a:t> ruku, ale co když je tam třeba tisíc korun. Tak jsem tam šáhnul, no. </a:t>
            </a:r>
            <a:r>
              <a:rPr lang="cs-CZ" sz="2000" i="1" dirty="0" err="1" smtClean="0"/>
              <a:t>Jináč</a:t>
            </a:r>
            <a:r>
              <a:rPr lang="cs-CZ" sz="2000" i="1" dirty="0" smtClean="0"/>
              <a:t> já tam nešahám takhle jen tak. (Saša)</a:t>
            </a:r>
          </a:p>
          <a:p>
            <a:pPr>
              <a:lnSpc>
                <a:spcPct val="80000"/>
              </a:lnSpc>
            </a:pPr>
            <a:endParaRPr lang="cs-CZ" sz="2000" i="1" dirty="0" smtClean="0"/>
          </a:p>
          <a:p>
            <a:pPr>
              <a:lnSpc>
                <a:spcPct val="80000"/>
              </a:lnSpc>
              <a:buNone/>
            </a:pPr>
            <a:r>
              <a:rPr lang="cs-CZ" sz="2000" dirty="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dirty="0" smtClean="0"/>
          </a:p>
          <a:p>
            <a:pPr>
              <a:lnSpc>
                <a:spcPct val="80000"/>
              </a:lnSpc>
              <a:buNone/>
            </a:pPr>
            <a:r>
              <a:rPr lang="cs-CZ" sz="2000" dirty="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dirty="0" smtClean="0"/>
          </a:p>
          <a:p>
            <a:pPr>
              <a:lnSpc>
                <a:spcPct val="80000"/>
              </a:lnSpc>
              <a:buFontTx/>
              <a:buNone/>
            </a:pPr>
            <a:r>
              <a:rPr lang="cs-CZ" sz="1400" dirty="0" smtClean="0"/>
              <a:t>	</a:t>
            </a:r>
          </a:p>
        </p:txBody>
      </p:sp>
    </p:spTree>
    <p:extLst>
      <p:ext uri="{BB962C8B-B14F-4D97-AF65-F5344CB8AC3E}">
        <p14:creationId xmlns:p14="http://schemas.microsoft.com/office/powerpoint/2010/main" val="42779559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buNone/>
            </a:pPr>
            <a:r>
              <a:rPr lang="cs-CZ" sz="1800" i="1" dirty="0" smtClean="0"/>
              <a:t>	No, třeba ráno mě rozčílil jeden </a:t>
            </a:r>
            <a:r>
              <a:rPr lang="cs-CZ" sz="1800" i="1" dirty="0" err="1" smtClean="0"/>
              <a:t>c</a:t>
            </a:r>
            <a:r>
              <a:rPr lang="cs-CZ" sz="1800" i="1" dirty="0" smtClean="0"/>
              <a:t>... </a:t>
            </a:r>
            <a:r>
              <a:rPr lang="cs-CZ" sz="1800" i="1" dirty="0" err="1" smtClean="0"/>
              <a:t>é</a:t>
            </a:r>
            <a:r>
              <a:rPr lang="cs-CZ" sz="1800" i="1" dirty="0" smtClean="0"/>
              <a:t>... Rom, já byl </a:t>
            </a:r>
            <a:r>
              <a:rPr lang="cs-CZ" sz="1800" i="1" dirty="0" err="1" smtClean="0"/>
              <a:t>unavenej</a:t>
            </a:r>
            <a:r>
              <a:rPr lang="cs-CZ" sz="1800" i="1" dirty="0" smtClean="0"/>
              <a:t> z tramvaje, už bylo světlo, bylo čtvrt na sedm asi a jeden Rom vychází na Václaváku z toho, z metra, a já jsem načíhnul, měl jsem takovou chuť divnou, víte, </a:t>
            </a:r>
            <a:r>
              <a:rPr lang="cs-CZ" sz="1800" i="1" dirty="0" err="1" smtClean="0"/>
              <a:t>takovej</a:t>
            </a:r>
            <a:r>
              <a:rPr lang="cs-CZ" sz="1800" i="1" dirty="0" smtClean="0"/>
              <a:t> </a:t>
            </a:r>
            <a:r>
              <a:rPr lang="cs-CZ" sz="1800" i="1" dirty="0" err="1" smtClean="0"/>
              <a:t>nevyspalej</a:t>
            </a:r>
            <a:r>
              <a:rPr lang="cs-CZ" sz="1800" i="1" dirty="0" smtClean="0"/>
              <a:t>, </a:t>
            </a:r>
            <a:r>
              <a:rPr lang="cs-CZ" sz="1800" i="1" dirty="0" err="1" smtClean="0"/>
              <a:t>nervozní</a:t>
            </a:r>
            <a:r>
              <a:rPr lang="cs-CZ" sz="1800" i="1" dirty="0" smtClean="0"/>
              <a:t>, teď cigaretu jsem neměl, ani </a:t>
            </a:r>
            <a:r>
              <a:rPr lang="cs-CZ" sz="1800" i="1" dirty="0" err="1" smtClean="0"/>
              <a:t>vajgla</a:t>
            </a:r>
            <a:r>
              <a:rPr lang="cs-CZ" sz="1800" i="1" dirty="0" smtClean="0"/>
              <a:t> zrovna. Jsem </a:t>
            </a:r>
            <a:r>
              <a:rPr lang="cs-CZ" sz="1800" i="1" dirty="0" err="1" smtClean="0"/>
              <a:t>řikal</a:t>
            </a:r>
            <a:r>
              <a:rPr lang="cs-CZ" sz="1800" i="1" dirty="0" smtClean="0"/>
              <a:t>, </a:t>
            </a:r>
            <a:r>
              <a:rPr lang="cs-CZ" sz="1800" i="1" dirty="0" err="1" smtClean="0"/>
              <a:t>Ježiši</a:t>
            </a:r>
            <a:r>
              <a:rPr lang="cs-CZ" sz="1800" i="1" dirty="0" smtClean="0"/>
              <a:t> Kriste, kdyby aspoň v tom koši byl buřt, bych si rád </a:t>
            </a:r>
            <a:r>
              <a:rPr lang="cs-CZ" sz="1800" i="1" dirty="0" err="1" smtClean="0"/>
              <a:t>zakous</a:t>
            </a:r>
            <a:r>
              <a:rPr lang="cs-CZ" sz="1800" i="1" dirty="0" smtClean="0"/>
              <a:t>, mně by to už bylo jedno, jsem takhle načíhnul a </a:t>
            </a:r>
            <a:r>
              <a:rPr lang="cs-CZ" sz="1800" i="1" dirty="0" err="1" smtClean="0"/>
              <a:t>von</a:t>
            </a:r>
            <a:r>
              <a:rPr lang="cs-CZ" sz="1800" i="1" dirty="0" smtClean="0"/>
              <a:t>, šla parta tři, jo, tři Romové šli, z metra vycházeli. A jak </a:t>
            </a:r>
            <a:r>
              <a:rPr lang="cs-CZ" sz="1800" i="1" dirty="0" err="1" smtClean="0"/>
              <a:t>von</a:t>
            </a:r>
            <a:r>
              <a:rPr lang="cs-CZ" sz="1800" i="1" dirty="0" smtClean="0"/>
              <a:t> to řek ten jeden, já byl </a:t>
            </a:r>
            <a:r>
              <a:rPr lang="cs-CZ" sz="1800" i="1" dirty="0" err="1" smtClean="0"/>
              <a:t>rozčilenej</a:t>
            </a:r>
            <a:r>
              <a:rPr lang="cs-CZ" sz="1800" i="1" dirty="0" smtClean="0"/>
              <a:t>, víte, nervózní jsem byl, </a:t>
            </a:r>
            <a:r>
              <a:rPr lang="cs-CZ" sz="1800" i="1" dirty="0" err="1" smtClean="0"/>
              <a:t>nevyspalej</a:t>
            </a:r>
            <a:r>
              <a:rPr lang="cs-CZ" sz="1800" i="1" dirty="0" smtClean="0"/>
              <a:t>. A </a:t>
            </a:r>
            <a:r>
              <a:rPr lang="cs-CZ" sz="1800" i="1" dirty="0" err="1" smtClean="0"/>
              <a:t>von</a:t>
            </a:r>
            <a:r>
              <a:rPr lang="cs-CZ" sz="1800" i="1" dirty="0" smtClean="0"/>
              <a:t> řek, co vidíš...tak nebo co tam hledáš tak </a:t>
            </a:r>
            <a:r>
              <a:rPr lang="cs-CZ" sz="1800" i="1" dirty="0" err="1" smtClean="0"/>
              <a:t>hezkýho</a:t>
            </a:r>
            <a:r>
              <a:rPr lang="cs-CZ" sz="1800" i="1" dirty="0" smtClean="0"/>
              <a:t>. Já jsem se naštval a řek jsem mu, to víš, koukám, jak je tam nasráno a šel jsem pryč [smích] ne, s </a:t>
            </a:r>
            <a:r>
              <a:rPr lang="cs-CZ" sz="1800" i="1" dirty="0" err="1" smtClean="0"/>
              <a:t>prominutim</a:t>
            </a:r>
            <a:r>
              <a:rPr lang="cs-CZ" sz="1800" i="1" dirty="0" smtClean="0"/>
              <a:t>, jsem byl </a:t>
            </a:r>
            <a:r>
              <a:rPr lang="cs-CZ" sz="1800" i="1" dirty="0" err="1" smtClean="0"/>
              <a:t>rozčilenej</a:t>
            </a:r>
            <a:r>
              <a:rPr lang="cs-CZ" sz="1800" i="1" dirty="0" smtClean="0"/>
              <a:t>, tak jsem mu řek, koukám, jak je tam nasráno. (Saša)</a:t>
            </a:r>
          </a:p>
          <a:p>
            <a:pPr>
              <a:lnSpc>
                <a:spcPct val="80000"/>
              </a:lnSpc>
            </a:pPr>
            <a:endParaRPr lang="cs-CZ" sz="1800" i="1" dirty="0" smtClean="0"/>
          </a:p>
          <a:p>
            <a:pPr>
              <a:lnSpc>
                <a:spcPct val="80000"/>
              </a:lnSpc>
              <a:buNone/>
            </a:pPr>
            <a:r>
              <a:rPr lang="cs-CZ" sz="1800" dirty="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dirty="0" smtClean="0"/>
              <a:t>strážci</a:t>
            </a:r>
            <a:r>
              <a:rPr lang="cs-CZ" sz="1800" dirty="0" smtClean="0"/>
              <a:t> společenských norem - zmíněnému Romovi, který jej sarkastickou poznámkou upozornil, že se chystá udělat něco </a:t>
            </a:r>
            <a:r>
              <a:rPr lang="cs-CZ" sz="1800" i="1" dirty="0" smtClean="0"/>
              <a:t>zakázaného</a:t>
            </a:r>
            <a:r>
              <a:rPr lang="cs-CZ" sz="1800" dirty="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dirty="0" smtClean="0"/>
          </a:p>
        </p:txBody>
      </p:sp>
    </p:spTree>
    <p:extLst>
      <p:ext uri="{BB962C8B-B14F-4D97-AF65-F5344CB8AC3E}">
        <p14:creationId xmlns:p14="http://schemas.microsoft.com/office/powerpoint/2010/main" val="4224390873"/>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Procedurální</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Kód „pocity týkající se pečovatelek“ zahrnuje všechny typy emocí nebo hodnocení, které </a:t>
            </a:r>
            <a:r>
              <a:rPr lang="cs-CZ" dirty="0" err="1" smtClean="0"/>
              <a:t>informantky</a:t>
            </a:r>
            <a:r>
              <a:rPr lang="cs-CZ" dirty="0" smtClean="0"/>
              <a:t> používají ve vztahu k těm, kdo pečují o dítě. To znamená hodnocení, že chůva je „milá“ nebo že ji </a:t>
            </a:r>
            <a:r>
              <a:rPr lang="cs-CZ" dirty="0" err="1" smtClean="0"/>
              <a:t>informantka</a:t>
            </a:r>
            <a:r>
              <a:rPr lang="cs-CZ" dirty="0" smtClean="0"/>
              <a:t> „má ráda“ atd. Týká se to také pocitů ohledně pečovatele/</a:t>
            </a:r>
            <a:r>
              <a:rPr lang="cs-CZ" dirty="0" err="1" smtClean="0"/>
              <a:t>ky</a:t>
            </a:r>
            <a:r>
              <a:rPr lang="cs-CZ" dirty="0" smtClean="0"/>
              <a:t> jako osoby. Nezahrnuje to pocity, které </a:t>
            </a:r>
            <a:r>
              <a:rPr lang="cs-CZ" dirty="0" err="1" smtClean="0"/>
              <a:t>informantka</a:t>
            </a:r>
            <a:r>
              <a:rPr lang="cs-CZ" dirty="0" smtClean="0"/>
              <a:t> má ohledně umístění svého dítěte do instituce nebo pocitů kolem odvádění a vyzvedávání dítěte.</a:t>
            </a:r>
          </a:p>
          <a:p>
            <a:pPr marL="0" indent="0">
              <a:buNone/>
            </a:pPr>
            <a:r>
              <a:rPr lang="cs-CZ" dirty="0" smtClean="0"/>
              <a:t>Kód „odvádění a vyzvedávání“ zahrnují cokoli, co </a:t>
            </a:r>
            <a:r>
              <a:rPr lang="cs-CZ" dirty="0" err="1" smtClean="0"/>
              <a:t>informantky</a:t>
            </a:r>
            <a:r>
              <a:rPr lang="cs-CZ" dirty="0" smtClean="0"/>
              <a:t> říkají ohledně každodenního dávání dítěte do zařízení a vyzvedávání jej. Například: „Vyzvedávání jsem ráda nechala na partnerovi“ nebo „Ráda chodím trochu dřív, abych se mohla podívat, jak si dcera hraje s ostatními“.</a:t>
            </a:r>
            <a:endParaRPr lang="cs-CZ" dirty="0"/>
          </a:p>
        </p:txBody>
      </p:sp>
      <p:sp>
        <p:nvSpPr>
          <p:cNvPr id="4" name="Obdélník 3"/>
          <p:cNvSpPr/>
          <p:nvPr/>
        </p:nvSpPr>
        <p:spPr>
          <a:xfrm>
            <a:off x="2286000" y="5691157"/>
            <a:ext cx="550071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2897745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Analytické</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endParaRPr lang="cs-CZ" dirty="0"/>
          </a:p>
        </p:txBody>
      </p:sp>
      <p:sp>
        <p:nvSpPr>
          <p:cNvPr id="4" name="Obdélník 3"/>
          <p:cNvSpPr/>
          <p:nvPr/>
        </p:nvSpPr>
        <p:spPr>
          <a:xfrm>
            <a:off x="2286000" y="6215082"/>
            <a:ext cx="514352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233412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Praktické příklady</a:t>
            </a:r>
            <a:endParaRPr lang="cs-CZ" dirty="0"/>
          </a:p>
        </p:txBody>
      </p:sp>
    </p:spTree>
    <p:extLst>
      <p:ext uri="{BB962C8B-B14F-4D97-AF65-F5344CB8AC3E}">
        <p14:creationId xmlns:p14="http://schemas.microsoft.com/office/powerpoint/2010/main" val="246450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1624136002"/>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Varianta úkolu 1</a:t>
            </a:r>
            <a:endParaRPr lang="cs-CZ" dirty="0"/>
          </a:p>
        </p:txBody>
      </p:sp>
    </p:spTree>
    <p:extLst>
      <p:ext uri="{BB962C8B-B14F-4D97-AF65-F5344CB8AC3E}">
        <p14:creationId xmlns:p14="http://schemas.microsoft.com/office/powerpoint/2010/main" val="71544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Příklady kvalitativního výzkumu</a:t>
            </a:r>
            <a:endParaRPr lang="cs-CZ" dirty="0"/>
          </a:p>
        </p:txBody>
      </p:sp>
      <p:pic>
        <p:nvPicPr>
          <p:cNvPr id="3074" name="Picture 2"/>
          <p:cNvPicPr>
            <a:picLocks noChangeAspect="1" noChangeArrowheads="1"/>
          </p:cNvPicPr>
          <p:nvPr/>
        </p:nvPicPr>
        <p:blipFill>
          <a:blip r:embed="rId2"/>
          <a:srcRect l="30804" t="7143" r="31696" b="7857"/>
          <a:stretch>
            <a:fillRect/>
          </a:stretch>
        </p:blipFill>
        <p:spPr bwMode="auto">
          <a:xfrm>
            <a:off x="2748856" y="1641762"/>
            <a:ext cx="3429024" cy="4857785"/>
          </a:xfrm>
          <a:prstGeom prst="rect">
            <a:avLst/>
          </a:prstGeom>
          <a:noFill/>
          <a:ln w="9525">
            <a:noFill/>
            <a:miter lim="800000"/>
            <a:headEnd/>
            <a:tailEnd/>
          </a:ln>
          <a:effectLst/>
        </p:spPr>
      </p:pic>
    </p:spTree>
    <p:extLst>
      <p:ext uri="{BB962C8B-B14F-4D97-AF65-F5344CB8AC3E}">
        <p14:creationId xmlns:p14="http://schemas.microsoft.com/office/powerpoint/2010/main" val="411069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Příklad analýzy v </a:t>
            </a:r>
            <a:r>
              <a:rPr lang="cs-CZ" dirty="0" err="1" smtClean="0"/>
              <a:t>diskurzivní</a:t>
            </a:r>
            <a:r>
              <a:rPr lang="cs-CZ" dirty="0" smtClean="0"/>
              <a:t> analýze (Řiháček a kol. 2013)</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Hlavní  výzkumná otázka:</a:t>
            </a:r>
          </a:p>
          <a:p>
            <a:pPr marL="0" indent="0">
              <a:buNone/>
            </a:pPr>
            <a:r>
              <a:rPr lang="cs-CZ" dirty="0" smtClean="0"/>
              <a:t>Jak ženy s diagnózou rakoviny prsu konstruují </a:t>
            </a:r>
            <a:r>
              <a:rPr lang="cs-CZ" b="1" u="sng" dirty="0" smtClean="0"/>
              <a:t>význam rakoviny</a:t>
            </a:r>
            <a:r>
              <a:rPr lang="cs-CZ" dirty="0" smtClean="0"/>
              <a:t>?</a:t>
            </a:r>
          </a:p>
          <a:p>
            <a:pPr marL="0" indent="0">
              <a:buNone/>
            </a:pPr>
            <a:r>
              <a:rPr lang="cs-CZ" dirty="0" smtClean="0"/>
              <a:t>Dílčí otázky:</a:t>
            </a:r>
          </a:p>
          <a:p>
            <a:pPr marL="0" indent="0">
              <a:buNone/>
            </a:pPr>
            <a:r>
              <a:rPr lang="cs-CZ" dirty="0" smtClean="0"/>
              <a:t>Jaké interpretační repertoáry ženy používají, když hovoří o rakovině prsu? </a:t>
            </a:r>
          </a:p>
          <a:p>
            <a:pPr marL="0" indent="0">
              <a:buNone/>
            </a:pPr>
            <a:r>
              <a:rPr lang="cs-CZ" dirty="0" smtClean="0"/>
              <a:t>S jakými důsledky pro své jednání a identitu? </a:t>
            </a:r>
          </a:p>
          <a:p>
            <a:pPr marL="0" indent="0">
              <a:buNone/>
            </a:pPr>
            <a:r>
              <a:rPr lang="cs-CZ" dirty="0" smtClean="0"/>
              <a:t>Jak se tyto repertoáry vztahují ke globálním diskurzům o nemoci a zdraví?</a:t>
            </a:r>
            <a:endParaRPr lang="cs-CZ" dirty="0"/>
          </a:p>
        </p:txBody>
      </p:sp>
    </p:spTree>
    <p:extLst>
      <p:ext uri="{BB962C8B-B14F-4D97-AF65-F5344CB8AC3E}">
        <p14:creationId xmlns:p14="http://schemas.microsoft.com/office/powerpoint/2010/main" val="200742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9643" t="20000" r="21428" b="60714"/>
          <a:stretch>
            <a:fillRect/>
          </a:stretch>
        </p:blipFill>
        <p:spPr bwMode="auto">
          <a:xfrm>
            <a:off x="0" y="1844824"/>
            <a:ext cx="8858280" cy="1800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1429" t="30714" r="20089" b="50000"/>
          <a:stretch>
            <a:fillRect/>
          </a:stretch>
        </p:blipFill>
        <p:spPr bwMode="auto">
          <a:xfrm>
            <a:off x="179512" y="4653137"/>
            <a:ext cx="8714486" cy="1944215"/>
          </a:xfrm>
          <a:prstGeom prst="rect">
            <a:avLst/>
          </a:prstGeom>
          <a:noFill/>
          <a:ln w="9525">
            <a:noFill/>
            <a:miter lim="800000"/>
            <a:headEnd/>
            <a:tailEnd/>
          </a:ln>
          <a:effectLst/>
        </p:spPr>
      </p:pic>
      <p:sp>
        <p:nvSpPr>
          <p:cNvPr id="2" name="TextovéPole 1"/>
          <p:cNvSpPr txBox="1"/>
          <p:nvPr/>
        </p:nvSpPr>
        <p:spPr>
          <a:xfrm>
            <a:off x="277957" y="548680"/>
            <a:ext cx="8678198" cy="1200329"/>
          </a:xfrm>
          <a:prstGeom prst="rect">
            <a:avLst/>
          </a:prstGeom>
          <a:noFill/>
        </p:spPr>
        <p:txBody>
          <a:bodyPr wrap="square" rtlCol="0">
            <a:spAutoFit/>
          </a:bodyPr>
          <a:lstStyle/>
          <a:p>
            <a:r>
              <a:rPr lang="cs-CZ" b="1" i="1" dirty="0" smtClean="0">
                <a:latin typeface="Times New Roman" panose="02020603050405020304" pitchFamily="18" charset="0"/>
                <a:cs typeface="Times New Roman" panose="02020603050405020304" pitchFamily="18" charset="0"/>
              </a:rPr>
              <a:t>„Všichni měli v </a:t>
            </a:r>
            <a:r>
              <a:rPr lang="cs-CZ" b="1" i="1" dirty="0" err="1" smtClean="0">
                <a:latin typeface="Times New Roman" panose="02020603050405020304" pitchFamily="18" charset="0"/>
                <a:cs typeface="Times New Roman" panose="02020603050405020304" pitchFamily="18" charset="0"/>
              </a:rPr>
              <a:t>tý</a:t>
            </a:r>
            <a:r>
              <a:rPr lang="cs-CZ" b="1" i="1" dirty="0" smtClean="0">
                <a:latin typeface="Times New Roman" panose="02020603050405020304" pitchFamily="18" charset="0"/>
                <a:cs typeface="Times New Roman" panose="02020603050405020304" pitchFamily="18" charset="0"/>
              </a:rPr>
              <a:t> rodině s tou rakovinou docela nepříznivou, jako zkušenost, že si mysleli, že prostě rakovina – slovo rakovina je – znamená úmrtí, jo, takže i ty děti (povzdech) se ke mně dost semknuly, když jsem to, takže se mi hrozně snažily pomoct.“ </a:t>
            </a:r>
            <a:r>
              <a:rPr lang="cs-CZ" dirty="0" smtClean="0">
                <a:latin typeface="Times New Roman" panose="02020603050405020304" pitchFamily="18" charset="0"/>
                <a:cs typeface="Times New Roman" panose="02020603050405020304" pitchFamily="18" charset="0"/>
              </a:rPr>
              <a:t>(Hannelore)</a:t>
            </a:r>
            <a:endParaRPr lang="cs-CZ" dirty="0">
              <a:latin typeface="Times New Roman" panose="02020603050405020304" pitchFamily="18" charset="0"/>
              <a:cs typeface="Times New Roman" panose="02020603050405020304" pitchFamily="18" charset="0"/>
            </a:endParaRPr>
          </a:p>
        </p:txBody>
      </p:sp>
      <p:sp>
        <p:nvSpPr>
          <p:cNvPr id="3" name="TextovéPole 2"/>
          <p:cNvSpPr txBox="1"/>
          <p:nvPr/>
        </p:nvSpPr>
        <p:spPr>
          <a:xfrm>
            <a:off x="277957" y="3645024"/>
            <a:ext cx="8254483" cy="923330"/>
          </a:xfrm>
          <a:prstGeom prst="rect">
            <a:avLst/>
          </a:prstGeom>
          <a:noFill/>
        </p:spPr>
        <p:txBody>
          <a:bodyPr wrap="square" rtlCol="0">
            <a:spAutoFit/>
          </a:bodyPr>
          <a:lstStyle/>
          <a:p>
            <a:r>
              <a:rPr lang="cs-CZ" b="1" i="1" dirty="0" smtClean="0">
                <a:latin typeface="Times New Roman" panose="02020603050405020304" pitchFamily="18" charset="0"/>
                <a:cs typeface="Times New Roman" panose="02020603050405020304" pitchFamily="18" charset="0"/>
              </a:rPr>
              <a:t>„No a já mám trochu strach jít mezi normální lidi, normální lidi (zasmání)- já se tady stýkám s takovým okruhem těch lidí a mně to zatím vyhovuje a mám prostě trošku strach z těch lidí.“ </a:t>
            </a:r>
            <a:r>
              <a:rPr lang="cs-CZ" dirty="0" smtClean="0">
                <a:latin typeface="Times New Roman" panose="02020603050405020304" pitchFamily="18" charset="0"/>
                <a:cs typeface="Times New Roman" panose="02020603050405020304" pitchFamily="18" charset="0"/>
              </a:rPr>
              <a:t>(Hannelore)</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73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Varianta úkolu 2</a:t>
            </a:r>
            <a:endParaRPr lang="cs-CZ" dirty="0"/>
          </a:p>
        </p:txBody>
      </p:sp>
    </p:spTree>
    <p:extLst>
      <p:ext uri="{BB962C8B-B14F-4D97-AF65-F5344CB8AC3E}">
        <p14:creationId xmlns:p14="http://schemas.microsoft.com/office/powerpoint/2010/main" val="48390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Fotbaloví fanoušci Sparty na utkání s Baníkem</a:t>
            </a:r>
            <a:endParaRPr lang="cs-CZ" sz="3200" dirty="0"/>
          </a:p>
        </p:txBody>
      </p:sp>
      <p:sp>
        <p:nvSpPr>
          <p:cNvPr id="3" name="Zástupný symbol pro obsah 2"/>
          <p:cNvSpPr>
            <a:spLocks noGrp="1"/>
          </p:cNvSpPr>
          <p:nvPr>
            <p:ph idx="1"/>
          </p:nvPr>
        </p:nvSpPr>
        <p:spPr/>
        <p:txBody>
          <a:bodyPr>
            <a:normAutofit/>
          </a:bodyPr>
          <a:lstStyle/>
          <a:p>
            <a:pPr marL="0" indent="0">
              <a:buNone/>
            </a:pPr>
            <a:r>
              <a:rPr lang="cs-CZ" sz="2800" dirty="0" smtClean="0"/>
              <a:t>„Vy </a:t>
            </a:r>
            <a:r>
              <a:rPr lang="cs-CZ" sz="2800" dirty="0" err="1" smtClean="0"/>
              <a:t>ste</a:t>
            </a:r>
            <a:r>
              <a:rPr lang="cs-CZ" sz="2800" dirty="0" smtClean="0"/>
              <a:t> špína naší ligy – vy </a:t>
            </a:r>
            <a:r>
              <a:rPr lang="cs-CZ" sz="2800" dirty="0" err="1" smtClean="0"/>
              <a:t>ste</a:t>
            </a:r>
            <a:r>
              <a:rPr lang="cs-CZ" sz="2800" dirty="0" smtClean="0"/>
              <a:t> přece polský Židi!“</a:t>
            </a:r>
          </a:p>
          <a:p>
            <a:pPr marL="0" indent="0">
              <a:buNone/>
            </a:pPr>
            <a:endParaRPr lang="cs-CZ" sz="2800" dirty="0"/>
          </a:p>
          <a:p>
            <a:pPr marL="0" indent="0">
              <a:buNone/>
            </a:pPr>
            <a:r>
              <a:rPr lang="cs-CZ" sz="2800" dirty="0" smtClean="0"/>
              <a:t>„Smrt rozhodčímu!“</a:t>
            </a:r>
          </a:p>
          <a:p>
            <a:pPr marL="0" indent="0">
              <a:buNone/>
            </a:pPr>
            <a:endParaRPr lang="cs-CZ" sz="2800" dirty="0"/>
          </a:p>
          <a:p>
            <a:pPr marL="0" indent="0">
              <a:buNone/>
            </a:pPr>
            <a:endParaRPr lang="cs-CZ" sz="2800" dirty="0" smtClean="0"/>
          </a:p>
          <a:p>
            <a:pPr marL="0" indent="0">
              <a:buNone/>
            </a:pPr>
            <a:r>
              <a:rPr lang="cs-CZ" sz="2800" dirty="0"/>
              <a:t>	</a:t>
            </a:r>
            <a:r>
              <a:rPr lang="cs-CZ" sz="2800" dirty="0" smtClean="0"/>
              <a:t>				(Hájek 2014: 68)</a:t>
            </a:r>
            <a:endParaRPr lang="cs-CZ" sz="2800" dirty="0"/>
          </a:p>
        </p:txBody>
      </p:sp>
    </p:spTree>
    <p:extLst>
      <p:ext uri="{BB962C8B-B14F-4D97-AF65-F5344CB8AC3E}">
        <p14:creationId xmlns:p14="http://schemas.microsoft.com/office/powerpoint/2010/main" val="2149108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Varianta úkolu 3</a:t>
            </a:r>
            <a:endParaRPr lang="cs-CZ" dirty="0"/>
          </a:p>
        </p:txBody>
      </p:sp>
    </p:spTree>
    <p:extLst>
      <p:ext uri="{BB962C8B-B14F-4D97-AF65-F5344CB8AC3E}">
        <p14:creationId xmlns:p14="http://schemas.microsoft.com/office/powerpoint/2010/main" val="2362343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a:t>
            </a:r>
            <a:r>
              <a:rPr lang="cs-CZ" dirty="0" smtClean="0"/>
              <a:t>odel </a:t>
            </a:r>
            <a:r>
              <a:rPr lang="cs-CZ" dirty="0" err="1" smtClean="0"/>
              <a:t>Labova</a:t>
            </a:r>
            <a:r>
              <a:rPr lang="cs-CZ" dirty="0" smtClean="0"/>
              <a:t> a </a:t>
            </a:r>
            <a:r>
              <a:rPr lang="cs-CZ" dirty="0" err="1" smtClean="0"/>
              <a:t>Waletzkého</a:t>
            </a:r>
            <a:endParaRPr lang="cs-CZ" dirty="0"/>
          </a:p>
        </p:txBody>
      </p:sp>
      <p:sp>
        <p:nvSpPr>
          <p:cNvPr id="3" name="Zástupný symbol pro obsah 2"/>
          <p:cNvSpPr>
            <a:spLocks noGrp="1"/>
          </p:cNvSpPr>
          <p:nvPr>
            <p:ph idx="1"/>
          </p:nvPr>
        </p:nvSpPr>
        <p:spPr/>
        <p:txBody>
          <a:bodyPr>
            <a:normAutofit fontScale="77500" lnSpcReduction="20000"/>
          </a:bodyPr>
          <a:lstStyle/>
          <a:p>
            <a:pPr marL="514350" indent="-514350">
              <a:buAutoNum type="alphaLcParenR"/>
            </a:pPr>
            <a:r>
              <a:rPr lang="cs-CZ" dirty="0" smtClean="0"/>
              <a:t>Abstrakt – vypravěč sumarizuje příběh, který se chystá vyprávět, úvod </a:t>
            </a:r>
            <a:r>
              <a:rPr lang="cs-CZ" dirty="0" err="1" smtClean="0"/>
              <a:t>narativu</a:t>
            </a:r>
            <a:r>
              <a:rPr lang="cs-CZ" dirty="0" smtClean="0"/>
              <a:t>, návod k jeho čtení („Bylo nebylo“, „Můj život nebyl ničím výjimečný“)</a:t>
            </a:r>
          </a:p>
          <a:p>
            <a:pPr marL="514350" indent="-514350">
              <a:buAutoNum type="alphaLcParenR"/>
            </a:pPr>
            <a:r>
              <a:rPr lang="cs-CZ" dirty="0" smtClean="0"/>
              <a:t>Orientace – pozadí, na němž se odehrává děj „Za devatero horami a devatero řekami“, „což byla taková strašidelná výspa na západní hranici Německa“</a:t>
            </a:r>
          </a:p>
          <a:p>
            <a:pPr marL="514350" indent="-514350">
              <a:buAutoNum type="alphaLcParenR"/>
            </a:pPr>
            <a:r>
              <a:rPr lang="cs-CZ" dirty="0" smtClean="0"/>
              <a:t>Komplikace – to, co se stalo; obsah vyprávění</a:t>
            </a:r>
          </a:p>
          <a:p>
            <a:pPr marL="514350" indent="-514350">
              <a:buAutoNum type="alphaLcParenR"/>
            </a:pPr>
            <a:r>
              <a:rPr lang="cs-CZ" dirty="0" smtClean="0"/>
              <a:t>Evaluace – vysvětlení důležitosti vyprávění, zdůraznění specifičnosti události („dodneška to mám před očima“)</a:t>
            </a:r>
          </a:p>
          <a:p>
            <a:pPr marL="514350" indent="-514350">
              <a:buAutoNum type="alphaLcParenR"/>
            </a:pPr>
            <a:r>
              <a:rPr lang="cs-CZ" dirty="0" smtClean="0"/>
              <a:t>(vyřešení)</a:t>
            </a:r>
          </a:p>
          <a:p>
            <a:pPr marL="514350" indent="-514350">
              <a:buAutoNum type="alphaLcParenR"/>
            </a:pPr>
            <a:r>
              <a:rPr lang="cs-CZ" dirty="0" err="1" smtClean="0"/>
              <a:t>Kóda</a:t>
            </a:r>
            <a:r>
              <a:rPr lang="cs-CZ" dirty="0" smtClean="0"/>
              <a:t> – narativní „tečka“ („a jestli nezemřeli, žijí dodnes“, „Taková to byla doba“, „Bylo to moc hezký povolání“)</a:t>
            </a:r>
          </a:p>
          <a:p>
            <a:pPr marL="0" indent="0">
              <a:buNone/>
            </a:pPr>
            <a:r>
              <a:rPr lang="cs-CZ" dirty="0"/>
              <a:t>	</a:t>
            </a:r>
            <a:r>
              <a:rPr lang="cs-CZ" dirty="0" smtClean="0"/>
              <a:t>					(Hájek 2014)</a:t>
            </a:r>
          </a:p>
          <a:p>
            <a:pPr marL="514350" indent="-514350">
              <a:buAutoNum type="alphaLcParenR"/>
            </a:pPr>
            <a:endParaRPr lang="cs-CZ" dirty="0" smtClean="0"/>
          </a:p>
          <a:p>
            <a:pPr marL="514350" indent="-514350">
              <a:buAutoNum type="alphaLcParenR"/>
            </a:pPr>
            <a:endParaRPr lang="cs-CZ" dirty="0"/>
          </a:p>
        </p:txBody>
      </p:sp>
    </p:spTree>
    <p:extLst>
      <p:ext uri="{BB962C8B-B14F-4D97-AF65-F5344CB8AC3E}">
        <p14:creationId xmlns:p14="http://schemas.microsoft.com/office/powerpoint/2010/main" val="143173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Analýza narace (v biograf. výzkumu)</a:t>
            </a:r>
            <a:endParaRPr lang="cs-CZ"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Jako malá jsem chodila do Sokola. Uměla jsem dobře cvičit. A představte si, že na můj první slet mě matka nepustila. Já nevím, jestli to byl už třicátý osmý... No, a mně bylo jedenáct let a maminka mě nepustila. Už jsem měla všechno z režného plátna ušité, ale maminka měla strach, i když učitelka ze školy nás vedla, že. Ona říkala, co když se už něco stane a tak jsem nejela. Ale zažila jsem slet pak ve 48. a to už bylo něco jiného. Jak jsme pochodovali, na tribuně už byl Gottwald. Já jsem předtím cvičila na středoškolském sletě, buď byl ten středoškolský 46 nebo 47, nevím, to ještě přijel prezident Beneš a lilo nám jak z konve, že jsme byli špinaví všichni. A to ještě bylo všecko veselé, všecko dobré. Ale potom tam už seděl Gottwald s Martou. To bylo velice smutné, protože všichni pořád křičeli: "Bez Beneše, bez Hany, to nejsou žádné Hradčany." Tak my jsme skončili průvod a nasedli na první rychlík a odjeli, protože jsme si říkali: bude se zavírat a tak se stalo, že. No, potom už byl Sokol zrušen</a:t>
            </a:r>
            <a:r>
              <a:rPr lang="cs-CZ" dirty="0" smtClean="0"/>
              <a:t>.</a:t>
            </a:r>
          </a:p>
          <a:p>
            <a:pPr marL="0" indent="0">
              <a:buNone/>
            </a:pPr>
            <a:endParaRPr lang="cs-CZ" dirty="0"/>
          </a:p>
          <a:p>
            <a:pPr marL="0" indent="0">
              <a:buNone/>
            </a:pPr>
            <a:r>
              <a:rPr lang="cs-CZ" dirty="0" smtClean="0"/>
              <a:t>(Projekt </a:t>
            </a:r>
            <a:r>
              <a:rPr lang="cs-CZ" dirty="0"/>
              <a:t>„Paměť žen</a:t>
            </a:r>
            <a:r>
              <a:rPr lang="cs-CZ" dirty="0" smtClean="0"/>
              <a:t>“; http</a:t>
            </a:r>
            <a:r>
              <a:rPr lang="cs-CZ" dirty="0"/>
              <a:t>://</a:t>
            </a:r>
            <a:r>
              <a:rPr lang="cs-CZ" dirty="0" smtClean="0"/>
              <a:t>www.womensmemory.net/</a:t>
            </a:r>
            <a:r>
              <a:rPr lang="cs-CZ" dirty="0" err="1" smtClean="0"/>
              <a:t>cesky</a:t>
            </a:r>
            <a:r>
              <a:rPr lang="cs-CZ" dirty="0" smtClean="0"/>
              <a:t>/ukazky.asp)</a:t>
            </a:r>
            <a:r>
              <a:rPr lang="cs-CZ" dirty="0"/>
              <a:t/>
            </a:r>
            <a:br>
              <a:rPr lang="cs-CZ" dirty="0"/>
            </a:br>
            <a:endParaRPr lang="cs-CZ" dirty="0"/>
          </a:p>
        </p:txBody>
      </p:sp>
    </p:spTree>
    <p:extLst>
      <p:ext uri="{BB962C8B-B14F-4D97-AF65-F5344CB8AC3E}">
        <p14:creationId xmlns:p14="http://schemas.microsoft.com/office/powerpoint/2010/main" val="228827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Analýza narace (v biograf. Výzkumu)</a:t>
            </a:r>
            <a:endParaRPr lang="cs-CZ"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b="1" dirty="0" smtClean="0"/>
              <a:t>A </a:t>
            </a:r>
            <a:r>
              <a:rPr lang="cs-CZ" b="1" dirty="0"/>
              <a:t>váš tatínek?</a:t>
            </a:r>
            <a:endParaRPr lang="cs-CZ" dirty="0"/>
          </a:p>
          <a:p>
            <a:pPr marL="0" indent="0">
              <a:buNone/>
            </a:pPr>
            <a:r>
              <a:rPr lang="cs-CZ" dirty="0"/>
              <a:t>Zemřel ještě před druhou světovou válkou. Velice jsem ho obdivovala. Pocházel z chudé rodiny moravských Němců, do školy chodil jenom do dvanácti let, kdy musel začít pracovat v obchodě se železem. O několik let později přišli s bratrem do Prahy a prakticky z ničeho založili továrnu na váhy, která později patřila k největším na světě. Bratři </a:t>
            </a:r>
            <a:r>
              <a:rPr lang="cs-CZ" dirty="0" err="1"/>
              <a:t>Herzové</a:t>
            </a:r>
            <a:r>
              <a:rPr lang="cs-CZ" dirty="0"/>
              <a:t>, to byl pojem. Otec si koupil dům na Strossmayerově náměstí, kde jsem vyrůstala. Jsem z pěti dětí, chodily jsme do české školy, abychom se naučily druhý jazyk. O patro výše žila babička a každé odpoledne nás po škole ve svém pokoji hlídala. Upekla dobroty, vyprávěla a učila nás hebrejsky. Takovým velkým perem kreslila hebrejské znaky. V našich očích byla babička velmi krásná, sestra jí jednou řekla: Babičko, ty by ses měla vdát za krále. Když jsem začala hrát na klavír, vydržela se mnou sedět hodiny v pokoji a mlčky poslouchat</a:t>
            </a:r>
            <a:r>
              <a:rPr lang="cs-CZ" dirty="0" smtClean="0"/>
              <a:t>.</a:t>
            </a:r>
          </a:p>
          <a:p>
            <a:endParaRPr lang="cs-CZ" dirty="0"/>
          </a:p>
          <a:p>
            <a:pPr marL="0" indent="0">
              <a:buNone/>
            </a:pPr>
            <a:r>
              <a:rPr lang="cs-CZ" dirty="0"/>
              <a:t>http://www.reflex.cz/clanek/rozhovory/54784/rozhovor-s-hrdinkou-alici-herzovou-sommerovou-nejstarsim-clovekem-ktery-prezil-holocaust.html</a:t>
            </a:r>
          </a:p>
        </p:txBody>
      </p:sp>
    </p:spTree>
    <p:extLst>
      <p:ext uri="{BB962C8B-B14F-4D97-AF65-F5344CB8AC3E}">
        <p14:creationId xmlns:p14="http://schemas.microsoft.com/office/powerpoint/2010/main" val="326302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val="38519264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Rakovina jako</a:t>
            </a:r>
            <a:endParaRPr lang="cs-CZ" dirty="0"/>
          </a:p>
        </p:txBody>
      </p:sp>
      <p:sp>
        <p:nvSpPr>
          <p:cNvPr id="3" name="Zástupný symbol pro obsah 2"/>
          <p:cNvSpPr>
            <a:spLocks noGrp="1"/>
          </p:cNvSpPr>
          <p:nvPr>
            <p:ph idx="1"/>
          </p:nvPr>
        </p:nvSpPr>
        <p:spPr/>
        <p:txBody>
          <a:bodyPr>
            <a:normAutofit fontScale="92500"/>
          </a:bodyPr>
          <a:lstStyle/>
          <a:p>
            <a:pPr marL="514350" indent="-514350">
              <a:buAutoNum type="arabicPeriod"/>
            </a:pPr>
            <a:r>
              <a:rPr lang="cs-CZ" dirty="0" smtClean="0"/>
              <a:t>Smrt – </a:t>
            </a:r>
            <a:r>
              <a:rPr lang="cs-CZ" i="1" dirty="0" smtClean="0"/>
              <a:t>bezmoc, očekávání péče</a:t>
            </a:r>
          </a:p>
          <a:p>
            <a:pPr marL="514350" indent="-514350">
              <a:buAutoNum type="arabicPeriod"/>
            </a:pPr>
            <a:r>
              <a:rPr lang="cs-CZ" dirty="0" smtClean="0"/>
              <a:t>Biomedicínský problém vyžadující zásah – </a:t>
            </a:r>
            <a:r>
              <a:rPr lang="cs-CZ" i="1" dirty="0" smtClean="0"/>
              <a:t>žena jako objekt, omezení autonomie, lékař je aktérem, žena pasivní, odcizující pozice objektu</a:t>
            </a:r>
          </a:p>
          <a:p>
            <a:pPr marL="514350" indent="-514350">
              <a:buAutoNum type="arabicPeriod"/>
            </a:pPr>
            <a:r>
              <a:rPr lang="cs-CZ" dirty="0" smtClean="0"/>
              <a:t>Příležitost – </a:t>
            </a:r>
            <a:r>
              <a:rPr lang="cs-CZ" i="1" dirty="0" smtClean="0"/>
              <a:t>osvobození od norem a očekávání, žena jako aktér, pocit kontroly nad vlastním životem</a:t>
            </a:r>
          </a:p>
          <a:p>
            <a:pPr marL="514350" indent="-514350">
              <a:buAutoNum type="arabicPeriod"/>
            </a:pPr>
            <a:r>
              <a:rPr lang="cs-CZ" dirty="0" smtClean="0"/>
              <a:t>Běžná záležitost – </a:t>
            </a:r>
            <a:r>
              <a:rPr lang="cs-CZ" i="1" dirty="0" smtClean="0"/>
              <a:t>nemoc jako stav „normality“</a:t>
            </a:r>
          </a:p>
          <a:p>
            <a:pPr marL="514350" indent="-514350">
              <a:buAutoNum type="arabicPeriod"/>
            </a:pPr>
            <a:endParaRPr lang="cs-CZ" dirty="0"/>
          </a:p>
        </p:txBody>
      </p:sp>
    </p:spTree>
    <p:extLst>
      <p:ext uri="{BB962C8B-B14F-4D97-AF65-F5344CB8AC3E}">
        <p14:creationId xmlns:p14="http://schemas.microsoft.com/office/powerpoint/2010/main" val="269932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smtClean="0"/>
              <a:t>Vizualizace dat: 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3126156017"/>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Organizace dat pomáhající vzniku typologie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045142624"/>
              </p:ext>
            </p:extLst>
          </p:nvPr>
        </p:nvGraphicFramePr>
        <p:xfrm>
          <a:off x="1428728" y="2428868"/>
          <a:ext cx="4968552" cy="3106840"/>
        </p:xfrm>
        <a:graphic>
          <a:graphicData uri="http://schemas.openxmlformats.org/drawingml/2006/table">
            <a:tbl>
              <a:tblPr>
                <a:tableStyleId>{5C22544A-7EE6-4342-B048-85BDC9FD1C3A}</a:tableStyleId>
              </a:tblPr>
              <a:tblGrid>
                <a:gridCol w="1895517"/>
                <a:gridCol w="1249317"/>
                <a:gridCol w="1823718"/>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794020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272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18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normAutofit lnSpcReduction="10000"/>
          </a:bodyPr>
          <a:lstStyle/>
          <a:p>
            <a:r>
              <a:rPr lang="cs-CZ" dirty="0" smtClean="0"/>
              <a:t>Seznam a podrobný popis klíčových témat</a:t>
            </a:r>
          </a:p>
          <a:p>
            <a:r>
              <a:rPr lang="cs-CZ" dirty="0" smtClean="0"/>
              <a:t>Hustý popis (?)</a:t>
            </a:r>
          </a:p>
          <a:p>
            <a:r>
              <a:rPr lang="cs-CZ" dirty="0" smtClean="0"/>
              <a:t>Teorie, hypotézy k dalšímu ověřování</a:t>
            </a:r>
          </a:p>
          <a:p>
            <a:r>
              <a:rPr lang="cs-CZ" dirty="0" smtClean="0"/>
              <a:t>Chronologie, sekvence</a:t>
            </a:r>
          </a:p>
          <a:p>
            <a:r>
              <a:rPr lang="cs-CZ" dirty="0" smtClean="0"/>
              <a:t>Schéma, model</a:t>
            </a:r>
          </a:p>
          <a:p>
            <a:r>
              <a:rPr lang="cs-CZ" dirty="0" smtClean="0"/>
              <a:t>Typologie, kategorizace</a:t>
            </a:r>
          </a:p>
          <a:p>
            <a:pPr>
              <a:buFontTx/>
              <a:buNone/>
            </a:pPr>
            <a:endParaRPr lang="cs-CZ" dirty="0" smtClean="0"/>
          </a:p>
        </p:txBody>
      </p:sp>
    </p:spTree>
    <p:extLst>
      <p:ext uri="{BB962C8B-B14F-4D97-AF65-F5344CB8AC3E}">
        <p14:creationId xmlns:p14="http://schemas.microsoft.com/office/powerpoint/2010/main" val="570564747"/>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pPr marL="0" indent="0">
              <a:buNone/>
            </a:pPr>
            <a:r>
              <a:rPr lang="cs-CZ" dirty="0" smtClean="0"/>
              <a:t>Zobecnění – ve vztahu k případům (empirická generalizace) a k teorii (teoretická generalizace)</a:t>
            </a:r>
          </a:p>
          <a:p>
            <a:pPr marL="0" indent="0">
              <a:buNone/>
            </a:pPr>
            <a:endParaRPr lang="cs-CZ" dirty="0" smtClean="0"/>
          </a:p>
          <a:p>
            <a:pPr marL="0" indent="0">
              <a:buNone/>
            </a:pPr>
            <a:r>
              <a:rPr lang="cs-CZ" dirty="0" smtClean="0"/>
              <a:t>Naše nálezy by měly vypovídat o obecnějších procesech, než byly původně studovány.</a:t>
            </a:r>
          </a:p>
          <a:p>
            <a:pPr marL="0" indent="0">
              <a:buNone/>
            </a:pPr>
            <a:endParaRPr lang="cs-CZ" dirty="0" smtClean="0"/>
          </a:p>
          <a:p>
            <a:pPr marL="0" indent="0">
              <a:buNone/>
            </a:pPr>
            <a:r>
              <a:rPr lang="cs-CZ" dirty="0" smtClean="0"/>
              <a:t>Nově vzniklé koncepty jsou napojeny na jiné koncepty, které již byly vyvinuty.</a:t>
            </a:r>
          </a:p>
          <a:p>
            <a:pPr>
              <a:buNone/>
            </a:pPr>
            <a:endParaRPr lang="cs-CZ" dirty="0"/>
          </a:p>
        </p:txBody>
      </p:sp>
    </p:spTree>
    <p:extLst>
      <p:ext uri="{BB962C8B-B14F-4D97-AF65-F5344CB8AC3E}">
        <p14:creationId xmlns:p14="http://schemas.microsoft.com/office/powerpoint/2010/main" val="1010974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9067"/>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val="2888638360"/>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11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„Cílem analýzy, aby to byla opravdu analýza a nikoli jen popis, je </a:t>
            </a:r>
            <a:r>
              <a:rPr lang="cs-CZ" b="1" u="sng" dirty="0" smtClean="0"/>
              <a:t>transformace přirozeně strukturovaných dat do interpretace jevu v odborném kontextu.“</a:t>
            </a:r>
          </a:p>
          <a:p>
            <a:pPr marL="0" indent="0">
              <a:buNone/>
            </a:pPr>
            <a:endParaRPr lang="cs-CZ" dirty="0"/>
          </a:p>
          <a:p>
            <a:pPr marL="0" indent="0">
              <a:buNone/>
            </a:pPr>
            <a:r>
              <a:rPr lang="cs-CZ" dirty="0" smtClean="0"/>
              <a:t>					(Hájek 2014:68)</a:t>
            </a:r>
            <a:endParaRPr lang="cs-CZ" dirty="0"/>
          </a:p>
        </p:txBody>
      </p:sp>
    </p:spTree>
    <p:extLst>
      <p:ext uri="{BB962C8B-B14F-4D97-AF65-F5344CB8AC3E}">
        <p14:creationId xmlns:p14="http://schemas.microsoft.com/office/powerpoint/2010/main" val="3206384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3266709970"/>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Sekvence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2386935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smtClean="0"/>
              <a:t>Jak mi může pomoci počítač?</a:t>
            </a:r>
            <a:br>
              <a:rPr lang="cs-CZ" dirty="0" smtClean="0"/>
            </a:br>
            <a:r>
              <a:rPr lang="cs-CZ" dirty="0" smtClean="0"/>
              <a:t>Jde to i bez něj?</a:t>
            </a:r>
          </a:p>
        </p:txBody>
      </p:sp>
      <p:sp>
        <p:nvSpPr>
          <p:cNvPr id="2" name="Zástupný symbol pro obsah 1"/>
          <p:cNvSpPr>
            <a:spLocks noGrp="1"/>
          </p:cNvSpPr>
          <p:nvPr>
            <p:ph idx="1"/>
          </p:nvPr>
        </p:nvSpPr>
        <p:spPr>
          <a:xfrm>
            <a:off x="457200" y="2060848"/>
            <a:ext cx="8229600" cy="4065315"/>
          </a:xfrm>
        </p:spPr>
        <p:txBody>
          <a:bodyPr/>
          <a:lstStyle/>
          <a:p>
            <a:r>
              <a:rPr lang="cs-CZ" dirty="0" smtClean="0"/>
              <a:t>Programy </a:t>
            </a:r>
            <a:r>
              <a:rPr lang="cs-CZ" dirty="0" err="1" smtClean="0"/>
              <a:t>Atlas.ti</a:t>
            </a:r>
            <a:r>
              <a:rPr lang="cs-CZ" dirty="0" smtClean="0"/>
              <a:t>, MAXQDA, INVIVO</a:t>
            </a:r>
          </a:p>
          <a:p>
            <a:r>
              <a:rPr lang="cs-CZ" dirty="0" err="1" smtClean="0"/>
              <a:t>Computer</a:t>
            </a:r>
            <a:r>
              <a:rPr lang="cs-CZ" dirty="0" smtClean="0"/>
              <a:t> </a:t>
            </a:r>
            <a:r>
              <a:rPr lang="cs-CZ" dirty="0" err="1" smtClean="0"/>
              <a:t>assisted</a:t>
            </a:r>
            <a:r>
              <a:rPr lang="cs-CZ" dirty="0" smtClean="0"/>
              <a:t> text </a:t>
            </a:r>
            <a:r>
              <a:rPr lang="cs-CZ" dirty="0" err="1" smtClean="0"/>
              <a:t>analysis</a:t>
            </a:r>
            <a:r>
              <a:rPr lang="cs-CZ" dirty="0" smtClean="0"/>
              <a:t> (CATA) – frekvenční analýza (</a:t>
            </a:r>
            <a:r>
              <a:rPr lang="cs-CZ" dirty="0" err="1" smtClean="0"/>
              <a:t>Atlas.ti</a:t>
            </a:r>
            <a:r>
              <a:rPr lang="cs-CZ" dirty="0" smtClean="0"/>
              <a:t>, </a:t>
            </a:r>
            <a:r>
              <a:rPr lang="cs-CZ" dirty="0" err="1" smtClean="0"/>
              <a:t>TextStat</a:t>
            </a:r>
            <a:r>
              <a:rPr lang="cs-CZ" dirty="0" smtClean="0"/>
              <a:t>, </a:t>
            </a:r>
            <a:r>
              <a:rPr lang="cs-CZ" dirty="0" err="1" smtClean="0"/>
              <a:t>Ant.Conc</a:t>
            </a:r>
            <a:r>
              <a:rPr lang="cs-CZ" dirty="0" smtClean="0"/>
              <a:t>), analýza </a:t>
            </a:r>
            <a:r>
              <a:rPr lang="cs-CZ" dirty="0" err="1" smtClean="0"/>
              <a:t>spoluvýskytů</a:t>
            </a:r>
            <a:r>
              <a:rPr lang="cs-CZ" dirty="0" smtClean="0"/>
              <a:t> slov (COOA), síťová analýza</a:t>
            </a:r>
          </a:p>
          <a:p>
            <a:endParaRPr lang="cs-CZ" dirty="0"/>
          </a:p>
        </p:txBody>
      </p:sp>
    </p:spTree>
    <p:extLst>
      <p:ext uri="{BB962C8B-B14F-4D97-AF65-F5344CB8AC3E}">
        <p14:creationId xmlns:p14="http://schemas.microsoft.com/office/powerpoint/2010/main" val="1275383634"/>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Dobrý článek nejde napsat na základě nekvalitně provedeného výzkumu. (</a:t>
            </a:r>
            <a:r>
              <a:rPr lang="cs-CZ" dirty="0" err="1" smtClean="0"/>
              <a:t>Šeďová</a:t>
            </a:r>
            <a:r>
              <a:rPr lang="cs-CZ" dirty="0" smtClean="0"/>
              <a:t>, </a:t>
            </a:r>
            <a:r>
              <a:rPr lang="cs-CZ" dirty="0" err="1" smtClean="0"/>
              <a:t>Švaříček</a:t>
            </a:r>
            <a:r>
              <a:rPr lang="cs-CZ" dirty="0" smtClean="0"/>
              <a:t> 2013)</a:t>
            </a:r>
          </a:p>
          <a:p>
            <a:pPr marL="0" indent="0">
              <a:buNone/>
            </a:pPr>
            <a:endParaRPr lang="cs-CZ" dirty="0" smtClean="0"/>
          </a:p>
          <a:p>
            <a:pPr marL="0" indent="0">
              <a:buNone/>
            </a:pPr>
            <a:r>
              <a:rPr lang="cs-CZ" dirty="0" smtClean="0"/>
              <a:t>Není jiné metody, než být pronikavě inteligentní (Ivo Možný)</a:t>
            </a:r>
          </a:p>
          <a:p>
            <a:pPr marL="0" indent="0">
              <a:buNone/>
            </a:pPr>
            <a:endParaRPr lang="cs-CZ" dirty="0" smtClean="0"/>
          </a:p>
          <a:p>
            <a:pPr marL="0" indent="0">
              <a:buNone/>
            </a:pPr>
            <a:r>
              <a:rPr lang="cs-CZ" dirty="0" smtClean="0"/>
              <a:t>Abychom mohli dobře psát, musíme hodně číst.</a:t>
            </a:r>
          </a:p>
          <a:p>
            <a:pPr marL="0" indent="0">
              <a:buNone/>
            </a:pPr>
            <a:endParaRPr lang="cs-CZ" dirty="0" smtClean="0"/>
          </a:p>
          <a:p>
            <a:pPr>
              <a:buNone/>
            </a:pPr>
            <a:endParaRPr lang="cs-CZ" dirty="0"/>
          </a:p>
        </p:txBody>
      </p:sp>
    </p:spTree>
    <p:extLst>
      <p:ext uri="{BB962C8B-B14F-4D97-AF65-F5344CB8AC3E}">
        <p14:creationId xmlns:p14="http://schemas.microsoft.com/office/powerpoint/2010/main" val="596568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517332"/>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525537"/>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951223"/>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1916831"/>
            <a:ext cx="8568952" cy="1683619"/>
          </a:xfrm>
        </p:spPr>
        <p:txBody>
          <a:bodyPr>
            <a:noAutofit/>
          </a:bodyPr>
          <a:lstStyle/>
          <a:p>
            <a:pPr algn="ctr"/>
            <a:r>
              <a:rPr lang="cs-CZ" sz="3800" b="1" dirty="0" smtClean="0"/>
              <a:t>„Naše ruiny jsou našim domovem“:</a:t>
            </a:r>
            <a:br>
              <a:rPr lang="cs-CZ" sz="3800" b="1" dirty="0" smtClean="0"/>
            </a:br>
            <a:r>
              <a:rPr lang="cs-CZ" sz="3800" b="1" dirty="0" smtClean="0"/>
              <a:t>Bezdomovectví, domov a sociální organizace</a:t>
            </a:r>
            <a:endParaRPr lang="cs-CZ" sz="3800" b="1" dirty="0"/>
          </a:p>
        </p:txBody>
      </p:sp>
      <p:sp>
        <p:nvSpPr>
          <p:cNvPr id="3" name="Podnadpis 2"/>
          <p:cNvSpPr>
            <a:spLocks noGrp="1"/>
          </p:cNvSpPr>
          <p:nvPr>
            <p:ph type="subTitle" idx="1"/>
          </p:nvPr>
        </p:nvSpPr>
        <p:spPr>
          <a:xfrm>
            <a:off x="1371600" y="4797152"/>
            <a:ext cx="6400800" cy="1512168"/>
          </a:xfrm>
        </p:spPr>
        <p:txBody>
          <a:bodyPr/>
          <a:lstStyle/>
          <a:p>
            <a:r>
              <a:rPr lang="cs-CZ" b="1" dirty="0" smtClean="0"/>
              <a:t>Ondřej </a:t>
            </a:r>
            <a:r>
              <a:rPr lang="cs-CZ" b="1" dirty="0" err="1" smtClean="0"/>
              <a:t>Hejnal</a:t>
            </a:r>
            <a:endParaRPr lang="cs-CZ" b="1" dirty="0" smtClean="0"/>
          </a:p>
          <a:p>
            <a:r>
              <a:rPr lang="cs-CZ" dirty="0" smtClean="0"/>
              <a:t>Katedra antropologie (FF/ZČU)</a:t>
            </a:r>
            <a:endParaRPr lang="cs-CZ" dirty="0"/>
          </a:p>
        </p:txBody>
      </p:sp>
    </p:spTree>
    <p:extLst>
      <p:ext uri="{BB962C8B-B14F-4D97-AF65-F5344CB8AC3E}">
        <p14:creationId xmlns:p14="http://schemas.microsoft.com/office/powerpoint/2010/main" val="1474113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Výzkumné otázky</a:t>
            </a:r>
            <a:endParaRPr lang="cs-CZ" b="1" dirty="0"/>
          </a:p>
        </p:txBody>
      </p:sp>
      <p:sp>
        <p:nvSpPr>
          <p:cNvPr id="3" name="Zástupný symbol pro obsah 2"/>
          <p:cNvSpPr>
            <a:spLocks noGrp="1"/>
          </p:cNvSpPr>
          <p:nvPr>
            <p:ph idx="1"/>
          </p:nvPr>
        </p:nvSpPr>
        <p:spPr/>
        <p:txBody>
          <a:bodyPr/>
          <a:lstStyle/>
          <a:p>
            <a:endParaRPr lang="cs-CZ" i="1" dirty="0" smtClean="0"/>
          </a:p>
          <a:p>
            <a:r>
              <a:rPr lang="cs-CZ" i="1" dirty="0" smtClean="0"/>
              <a:t>Jaká</a:t>
            </a:r>
            <a:r>
              <a:rPr lang="cs-CZ" dirty="0" smtClean="0"/>
              <a:t> je aktérská definice domova?</a:t>
            </a:r>
          </a:p>
          <a:p>
            <a:endParaRPr lang="cs-CZ" i="1" dirty="0" smtClean="0"/>
          </a:p>
          <a:p>
            <a:r>
              <a:rPr lang="cs-CZ" i="1" dirty="0" smtClean="0"/>
              <a:t>Kteří</a:t>
            </a:r>
            <a:r>
              <a:rPr lang="cs-CZ" dirty="0" smtClean="0"/>
              <a:t> bezdomovci mají či nemají domov?</a:t>
            </a:r>
          </a:p>
          <a:p>
            <a:endParaRPr lang="cs-CZ" i="1" dirty="0" smtClean="0"/>
          </a:p>
          <a:p>
            <a:r>
              <a:rPr lang="cs-CZ" i="1" dirty="0" smtClean="0"/>
              <a:t>Proč</a:t>
            </a:r>
            <a:r>
              <a:rPr lang="cs-CZ" dirty="0" smtClean="0"/>
              <a:t> někteří bezdomovci mají či nemají domov?</a:t>
            </a:r>
          </a:p>
          <a:p>
            <a:endParaRPr lang="cs-CZ" dirty="0"/>
          </a:p>
        </p:txBody>
      </p:sp>
    </p:spTree>
    <p:extLst>
      <p:ext uri="{BB962C8B-B14F-4D97-AF65-F5344CB8AC3E}">
        <p14:creationId xmlns:p14="http://schemas.microsoft.com/office/powerpoint/2010/main" val="435064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Metodologie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smtClean="0"/>
              <a:t>Etnografický výzkum</a:t>
            </a:r>
          </a:p>
          <a:p>
            <a:pPr lvl="1"/>
            <a:r>
              <a:rPr lang="cs-CZ" dirty="0" smtClean="0"/>
              <a:t>Lokalita středně velkého/menšího města</a:t>
            </a:r>
          </a:p>
          <a:p>
            <a:pPr lvl="2"/>
            <a:r>
              <a:rPr lang="cs-CZ" dirty="0" smtClean="0"/>
              <a:t>do 30 000 obyvatel</a:t>
            </a:r>
          </a:p>
          <a:p>
            <a:pPr lvl="2"/>
            <a:r>
              <a:rPr lang="cs-CZ" dirty="0" smtClean="0"/>
              <a:t>Více než 3 roky</a:t>
            </a:r>
          </a:p>
          <a:p>
            <a:pPr lvl="1"/>
            <a:r>
              <a:rPr lang="cs-CZ" dirty="0" smtClean="0"/>
              <a:t>Zúčastněné pozorování</a:t>
            </a:r>
          </a:p>
          <a:p>
            <a:pPr lvl="2"/>
            <a:r>
              <a:rPr lang="cs-CZ" dirty="0" smtClean="0"/>
              <a:t>82 aktérů (20 klíčových informátorů)</a:t>
            </a:r>
          </a:p>
          <a:p>
            <a:pPr lvl="2"/>
            <a:r>
              <a:rPr lang="cs-CZ" dirty="0" smtClean="0"/>
              <a:t>Nestrukturované rozhovory</a:t>
            </a:r>
          </a:p>
          <a:p>
            <a:pPr lvl="1"/>
            <a:r>
              <a:rPr lang="cs-CZ" dirty="0" err="1" smtClean="0"/>
              <a:t>Polostrukturované</a:t>
            </a:r>
            <a:r>
              <a:rPr lang="cs-CZ" dirty="0" smtClean="0"/>
              <a:t> rozhovory</a:t>
            </a:r>
          </a:p>
          <a:p>
            <a:pPr lvl="2"/>
            <a:r>
              <a:rPr lang="cs-CZ" dirty="0" smtClean="0"/>
              <a:t>Bezdomovci</a:t>
            </a:r>
          </a:p>
          <a:p>
            <a:pPr lvl="2"/>
            <a:r>
              <a:rPr lang="cs-CZ" dirty="0" smtClean="0"/>
              <a:t>Institucionální aktéři (politici, policisté, úředníci atd.)</a:t>
            </a:r>
          </a:p>
          <a:p>
            <a:pPr lvl="1"/>
            <a:r>
              <a:rPr lang="cs-CZ" dirty="0" smtClean="0"/>
              <a:t>Další dostupná data</a:t>
            </a:r>
          </a:p>
          <a:p>
            <a:pPr lvl="2"/>
            <a:r>
              <a:rPr lang="cs-CZ" dirty="0" smtClean="0"/>
              <a:t>Média, městské oběžníky, deníky z vězení, videa/foto bezdomovců, záznamy jednání rady města atd.</a:t>
            </a:r>
          </a:p>
          <a:p>
            <a:pPr lvl="1"/>
            <a:r>
              <a:rPr lang="cs-CZ" dirty="0" smtClean="0"/>
              <a:t>Kompletně zpracováno v MAXQDA</a:t>
            </a:r>
          </a:p>
          <a:p>
            <a:pPr lvl="1"/>
            <a:endParaRPr lang="cs-CZ" dirty="0"/>
          </a:p>
        </p:txBody>
      </p:sp>
    </p:spTree>
    <p:extLst>
      <p:ext uri="{BB962C8B-B14F-4D97-AF65-F5344CB8AC3E}">
        <p14:creationId xmlns:p14="http://schemas.microsoft.com/office/powerpoint/2010/main" val="237183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4568825"/>
          </a:xfrm>
        </p:spPr>
        <p:txBody>
          <a:bodyPr>
            <a:normAutofit lnSpcReduction="10000"/>
          </a:bodyPr>
          <a:lstStyle/>
          <a:p>
            <a:pPr marL="609600" indent="-609600">
              <a:lnSpc>
                <a:spcPct val="80000"/>
              </a:lnSpc>
              <a:buNone/>
            </a:pPr>
            <a:r>
              <a:rPr lang="cs-CZ" sz="2000" dirty="0" smtClean="0"/>
              <a:t>Na začátku všeho je text nebo jiný dokument (co všechno je předmětem analýzy?)</a:t>
            </a:r>
          </a:p>
          <a:p>
            <a:pPr marL="609600" indent="-609600">
              <a:lnSpc>
                <a:spcPct val="80000"/>
              </a:lnSpc>
              <a:buNone/>
            </a:pPr>
            <a:endParaRPr lang="cs-CZ" sz="2000" dirty="0" smtClean="0"/>
          </a:p>
          <a:p>
            <a:pPr marL="609600" indent="-609600">
              <a:lnSpc>
                <a:spcPct val="80000"/>
              </a:lnSpc>
              <a:buAutoNum type="arabicPeriod"/>
            </a:pPr>
            <a:r>
              <a:rPr lang="cs-CZ" sz="2000" dirty="0" smtClean="0"/>
              <a:t>Shromáždění a uspořádání dat</a:t>
            </a:r>
          </a:p>
          <a:p>
            <a:pPr marL="609600" indent="-609600">
              <a:lnSpc>
                <a:spcPct val="80000"/>
              </a:lnSpc>
              <a:buAutoNum type="arabicPeriod"/>
            </a:pPr>
            <a:r>
              <a:rPr lang="cs-CZ" sz="2000" dirty="0" smtClean="0"/>
              <a:t>„Ponoření se“ do dat</a:t>
            </a:r>
          </a:p>
          <a:p>
            <a:pPr marL="609600" indent="-609600">
              <a:lnSpc>
                <a:spcPct val="80000"/>
              </a:lnSpc>
              <a:buAutoNum type="arabicPeriod"/>
            </a:pPr>
            <a:r>
              <a:rPr lang="cs-CZ" sz="2000" dirty="0" smtClean="0"/>
              <a:t>Organizace dat, kódování s cílem vybrat to nejdůležitější, rozčlenit text na kousky. Postupujeme od otevřeného kódování (co se v datech děje?) po zaměření kódování</a:t>
            </a:r>
          </a:p>
          <a:p>
            <a:pPr marL="609600" indent="-609600">
              <a:lnSpc>
                <a:spcPct val="80000"/>
              </a:lnSpc>
              <a:buFontTx/>
              <a:buAutoNum type="arabicPeriod"/>
            </a:pPr>
            <a:r>
              <a:rPr lang="cs-CZ" sz="2000" dirty="0" smtClean="0"/>
              <a:t>Revize a přepracovávání kódů</a:t>
            </a:r>
          </a:p>
          <a:p>
            <a:pPr marL="609600" indent="-609600">
              <a:lnSpc>
                <a:spcPct val="80000"/>
              </a:lnSpc>
              <a:buFontTx/>
              <a:buAutoNum type="arabicPeriod"/>
            </a:pPr>
            <a:r>
              <a:rPr lang="cs-CZ" sz="2000" dirty="0" smtClean="0"/>
              <a:t>Od kódů k tématům, kategoriím a vztahům mezi nimi. Kusy textu označené jaké významné se propojují</a:t>
            </a:r>
          </a:p>
          <a:p>
            <a:pPr marL="609600" indent="-609600">
              <a:lnSpc>
                <a:spcPct val="80000"/>
              </a:lnSpc>
              <a:buFontTx/>
              <a:buAutoNum type="arabicPeriod"/>
            </a:pPr>
            <a:r>
              <a:rPr lang="cs-CZ" sz="2000" dirty="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000" dirty="0" smtClean="0"/>
              <a:t>Analýza jako vytváření nového textu na podkladě posbíraných dat – redukce dat, expanze textu výzkumníka</a:t>
            </a:r>
          </a:p>
          <a:p>
            <a:pPr marL="609600" indent="-609600">
              <a:lnSpc>
                <a:spcPct val="80000"/>
              </a:lnSpc>
              <a:buFontTx/>
              <a:buAutoNum type="arabicPeriod"/>
            </a:pPr>
            <a:r>
              <a:rPr lang="cs-CZ" sz="2000" dirty="0" smtClean="0"/>
              <a:t>Pozor, analýza je vedena zájmem o významy spíše než o fakta!</a:t>
            </a:r>
          </a:p>
          <a:p>
            <a:pPr marL="609600" indent="-609600">
              <a:lnSpc>
                <a:spcPct val="80000"/>
              </a:lnSpc>
              <a:buNone/>
            </a:pPr>
            <a:endParaRPr lang="cs-CZ" sz="2000" dirty="0" smtClean="0"/>
          </a:p>
          <a:p>
            <a:pPr marL="609600" indent="-609600">
              <a:lnSpc>
                <a:spcPct val="80000"/>
              </a:lnSpc>
            </a:pPr>
            <a:endParaRPr lang="cs-CZ" sz="2000" dirty="0" smtClean="0"/>
          </a:p>
        </p:txBody>
      </p:sp>
    </p:spTree>
    <p:extLst>
      <p:ext uri="{BB962C8B-B14F-4D97-AF65-F5344CB8AC3E}">
        <p14:creationId xmlns:p14="http://schemas.microsoft.com/office/powerpoint/2010/main" val="313802982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left)">
                                      <p:cBhvr>
                                        <p:cTn id="37" dur="500"/>
                                        <p:tgtEl>
                                          <p:spTgt spid="655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wipe(left)">
                                      <p:cBhvr>
                                        <p:cTn id="42" dur="500"/>
                                        <p:tgtEl>
                                          <p:spTgt spid="655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39">
                                            <p:txEl>
                                              <p:pRg st="8" end="8"/>
                                            </p:txEl>
                                          </p:spTgt>
                                        </p:tgtEl>
                                        <p:attrNameLst>
                                          <p:attrName>style.visibility</p:attrName>
                                        </p:attrNameLst>
                                      </p:cBhvr>
                                      <p:to>
                                        <p:strVal val="visible"/>
                                      </p:to>
                                    </p:set>
                                    <p:animEffect transition="in" filter="wipe(left)">
                                      <p:cBhvr>
                                        <p:cTn id="47" dur="500"/>
                                        <p:tgtEl>
                                          <p:spTgt spid="6553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39">
                                            <p:txEl>
                                              <p:pRg st="9" end="9"/>
                                            </p:txEl>
                                          </p:spTgt>
                                        </p:tgtEl>
                                        <p:attrNameLst>
                                          <p:attrName>style.visibility</p:attrName>
                                        </p:attrNameLst>
                                      </p:cBhvr>
                                      <p:to>
                                        <p:strVal val="visible"/>
                                      </p:to>
                                    </p:set>
                                    <p:animEffect transition="in" filter="wipe(left)">
                                      <p:cBhvr>
                                        <p:cTn id="52" dur="500"/>
                                        <p:tgtEl>
                                          <p:spTgt spid="655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Aktérská definice domova</a:t>
            </a:r>
            <a:endParaRPr lang="cs-CZ" b="1" dirty="0"/>
          </a:p>
        </p:txBody>
      </p:sp>
      <p:sp>
        <p:nvSpPr>
          <p:cNvPr id="3" name="Zástupný symbol pro obsah 2"/>
          <p:cNvSpPr>
            <a:spLocks noGrp="1"/>
          </p:cNvSpPr>
          <p:nvPr>
            <p:ph idx="1"/>
          </p:nvPr>
        </p:nvSpPr>
        <p:spPr/>
        <p:txBody>
          <a:bodyPr/>
          <a:lstStyle/>
          <a:p>
            <a:r>
              <a:rPr lang="cs-CZ" dirty="0" smtClean="0"/>
              <a:t>Materiální vzezření</a:t>
            </a:r>
          </a:p>
          <a:p>
            <a:pPr lvl="1"/>
            <a:r>
              <a:rPr lang="cs-CZ" dirty="0" smtClean="0"/>
              <a:t>4 stěny, dveře, okno, strop a podlaha</a:t>
            </a:r>
          </a:p>
          <a:p>
            <a:r>
              <a:rPr lang="cs-CZ" dirty="0" smtClean="0"/>
              <a:t>Vybavenost nocležiště (teplo, elektřina atd.)</a:t>
            </a:r>
          </a:p>
          <a:p>
            <a:r>
              <a:rPr lang="cs-CZ" dirty="0" smtClean="0"/>
              <a:t>Rodinné/silnější sociální vazby</a:t>
            </a:r>
          </a:p>
          <a:p>
            <a:r>
              <a:rPr lang="cs-CZ" smtClean="0"/>
              <a:t>Stabilní obhajitelný </a:t>
            </a:r>
            <a:r>
              <a:rPr lang="cs-CZ" dirty="0" smtClean="0"/>
              <a:t>vztah k místu</a:t>
            </a:r>
          </a:p>
          <a:p>
            <a:r>
              <a:rPr lang="cs-CZ" dirty="0" smtClean="0"/>
              <a:t>Pocit bezpečí</a:t>
            </a:r>
            <a:endParaRPr lang="cs-CZ" dirty="0"/>
          </a:p>
        </p:txBody>
      </p:sp>
    </p:spTree>
    <p:extLst>
      <p:ext uri="{BB962C8B-B14F-4D97-AF65-F5344CB8AC3E}">
        <p14:creationId xmlns:p14="http://schemas.microsoft.com/office/powerpoint/2010/main" val="2905774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Aktérská definice domova</a:t>
            </a:r>
            <a:endParaRPr lang="cs-CZ" b="1" dirty="0"/>
          </a:p>
        </p:txBody>
      </p:sp>
      <p:sp>
        <p:nvSpPr>
          <p:cNvPr id="3" name="Zástupný symbol pro obsah 2"/>
          <p:cNvSpPr>
            <a:spLocks noGrp="1"/>
          </p:cNvSpPr>
          <p:nvPr>
            <p:ph idx="1"/>
          </p:nvPr>
        </p:nvSpPr>
        <p:spPr/>
        <p:txBody>
          <a:bodyPr/>
          <a:lstStyle/>
          <a:p>
            <a:r>
              <a:rPr lang="cs-CZ" dirty="0" smtClean="0"/>
              <a:t>Materiální vzezření</a:t>
            </a:r>
          </a:p>
          <a:p>
            <a:pPr lvl="1"/>
            <a:r>
              <a:rPr lang="cs-CZ" dirty="0" smtClean="0"/>
              <a:t>4 stěny, dveře, okno, strop a podlaha</a:t>
            </a:r>
          </a:p>
          <a:p>
            <a:r>
              <a:rPr lang="cs-CZ" dirty="0" smtClean="0"/>
              <a:t>Vybavenost nocležiště (teplo, elektřina atd.)</a:t>
            </a:r>
          </a:p>
          <a:p>
            <a:r>
              <a:rPr lang="cs-CZ" dirty="0" smtClean="0"/>
              <a:t>Rodinné/silnější sociální vazby</a:t>
            </a:r>
          </a:p>
          <a:p>
            <a:r>
              <a:rPr lang="cs-CZ" smtClean="0"/>
              <a:t>Stabilní obhajitelný </a:t>
            </a:r>
            <a:r>
              <a:rPr lang="cs-CZ" dirty="0" smtClean="0"/>
              <a:t>vztah k místu</a:t>
            </a:r>
          </a:p>
          <a:p>
            <a:r>
              <a:rPr lang="cs-CZ" dirty="0" smtClean="0"/>
              <a:t>Pocit bezpečí</a:t>
            </a:r>
            <a:endParaRPr lang="cs-CZ" dirty="0"/>
          </a:p>
        </p:txBody>
      </p:sp>
    </p:spTree>
    <p:extLst>
      <p:ext uri="{BB962C8B-B14F-4D97-AF65-F5344CB8AC3E}">
        <p14:creationId xmlns:p14="http://schemas.microsoft.com/office/powerpoint/2010/main" val="3546583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smtClean="0"/>
              <a:t>Sociální struktura/organizace a morální ekonomie</a:t>
            </a:r>
            <a:endParaRPr lang="cs-CZ" b="1" dirty="0"/>
          </a:p>
        </p:txBody>
      </p:sp>
    </p:spTree>
    <p:extLst>
      <p:ext uri="{BB962C8B-B14F-4D97-AF65-F5344CB8AC3E}">
        <p14:creationId xmlns:p14="http://schemas.microsoft.com/office/powerpoint/2010/main" val="1087891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Sociální struktura a domov</a:t>
            </a:r>
            <a:endParaRPr lang="cs-CZ" b="1" dirty="0"/>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gridCol w="1800200"/>
                <a:gridCol w="1728192"/>
                <a:gridCol w="1728192"/>
                <a:gridCol w="1656185"/>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265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val="398324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a:t>
            </a:r>
            <a:endParaRPr lang="cs-CZ" dirty="0"/>
          </a:p>
        </p:txBody>
      </p:sp>
      <p:sp>
        <p:nvSpPr>
          <p:cNvPr id="3" name="Zástupný symbol pro obsah 2"/>
          <p:cNvSpPr>
            <a:spLocks noGrp="1"/>
          </p:cNvSpPr>
          <p:nvPr>
            <p:ph idx="1"/>
          </p:nvPr>
        </p:nvSpPr>
        <p:spPr/>
        <p:txBody>
          <a:bodyPr/>
          <a:lstStyle/>
          <a:p>
            <a:pPr>
              <a:buNone/>
            </a:pPr>
            <a:r>
              <a:rPr lang="cs-CZ" dirty="0" smtClean="0"/>
              <a:t>Zdrojem kódu je:</a:t>
            </a:r>
          </a:p>
          <a:p>
            <a:pPr marL="514350" indent="-514350">
              <a:buAutoNum type="alphaLcParenR"/>
            </a:pPr>
            <a:r>
              <a:rPr lang="cs-CZ" dirty="0" smtClean="0"/>
              <a:t>Naše vlastní pojmenování</a:t>
            </a:r>
          </a:p>
          <a:p>
            <a:pPr marL="514350" indent="-514350">
              <a:buAutoNum type="alphaLcParenR"/>
            </a:pPr>
            <a:r>
              <a:rPr lang="cs-CZ" dirty="0" smtClean="0"/>
              <a:t>Pojmenování participantů</a:t>
            </a:r>
          </a:p>
          <a:p>
            <a:pPr marL="514350" indent="-514350">
              <a:buAutoNum type="alphaLcParenR"/>
            </a:pPr>
            <a:r>
              <a:rPr lang="cs-CZ" dirty="0" smtClean="0"/>
              <a:t>Teoretický pojem</a:t>
            </a:r>
            <a:endParaRPr lang="cs-CZ" dirty="0"/>
          </a:p>
        </p:txBody>
      </p:sp>
    </p:spTree>
    <p:extLst>
      <p:ext uri="{BB962C8B-B14F-4D97-AF65-F5344CB8AC3E}">
        <p14:creationId xmlns:p14="http://schemas.microsoft.com/office/powerpoint/2010/main" val="214737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88438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4117" r="3161" b="13294"/>
          <a:stretch/>
        </p:blipFill>
        <p:spPr bwMode="auto">
          <a:xfrm>
            <a:off x="107503" y="901576"/>
            <a:ext cx="8972989" cy="4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149714"/>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2130</Words>
  <Application>Microsoft Office PowerPoint</Application>
  <PresentationFormat>Předvádění na obrazovce (4:3)</PresentationFormat>
  <Paragraphs>238</Paragraphs>
  <Slides>53</Slides>
  <Notes>2</Notes>
  <HiddenSlides>0</HiddenSlides>
  <MMClips>0</MMClips>
  <ScaleCrop>false</ScaleCrop>
  <HeadingPairs>
    <vt:vector size="4" baseType="variant">
      <vt:variant>
        <vt:lpstr>Motiv</vt:lpstr>
      </vt:variant>
      <vt:variant>
        <vt:i4>1</vt:i4>
      </vt:variant>
      <vt:variant>
        <vt:lpstr>Nadpisy snímků</vt:lpstr>
      </vt:variant>
      <vt:variant>
        <vt:i4>53</vt:i4>
      </vt:variant>
    </vt:vector>
  </HeadingPairs>
  <TitlesOfParts>
    <vt:vector size="54" baseType="lpstr">
      <vt:lpstr>Motiv sady Office</vt:lpstr>
      <vt:lpstr> Jak analyzovat kvalitativní data?</vt:lpstr>
      <vt:lpstr>Charakteristiky kvalitativní analýzy</vt:lpstr>
      <vt:lpstr>Analýza dat</vt:lpstr>
      <vt:lpstr>Prezentace aplikace PowerPoint</vt:lpstr>
      <vt:lpstr>Jak v praxi probíhá analýza?</vt:lpstr>
      <vt:lpstr>Prezentace aplikace PowerPoint</vt:lpstr>
      <vt:lpstr>Kódování</vt:lpstr>
      <vt:lpstr>Prezentace aplikace PowerPoint</vt:lpstr>
      <vt:lpstr>Prezentace aplikace PowerPoint</vt:lpstr>
      <vt:lpstr>Prezentace aplikace PowerPoint</vt:lpstr>
      <vt:lpstr>Prezentace aplikace PowerPoint</vt:lpstr>
      <vt:lpstr>„Čtení“ dat</vt:lpstr>
      <vt:lpstr>Interpretace dat: hledání indikátorů (datových fragmentů), konceptů a kategorií</vt:lpstr>
      <vt:lpstr>„Čtení“ dat</vt:lpstr>
      <vt:lpstr>Interpretace dat: Příklad výzkumu bezdomovectví (Holpuch, 2011)</vt:lpstr>
      <vt:lpstr>Prezentace aplikace PowerPoint</vt:lpstr>
      <vt:lpstr>Psaní poznámek: Procedurální</vt:lpstr>
      <vt:lpstr>Psaní poznámek: Analytické</vt:lpstr>
      <vt:lpstr>Prezentace aplikace PowerPoint</vt:lpstr>
      <vt:lpstr>Prezentace aplikace PowerPoint</vt:lpstr>
      <vt:lpstr>Příklady kvalitativního výzkumu</vt:lpstr>
      <vt:lpstr>Příklad analýzy v diskurzivní analýze (Řiháček a kol. 2013)</vt:lpstr>
      <vt:lpstr>Prezentace aplikace PowerPoint</vt:lpstr>
      <vt:lpstr>Prezentace aplikace PowerPoint</vt:lpstr>
      <vt:lpstr>Fotbaloví fanoušci Sparty na utkání s Baníkem</vt:lpstr>
      <vt:lpstr>Prezentace aplikace PowerPoint</vt:lpstr>
      <vt:lpstr>Model Labova a Waletzkého</vt:lpstr>
      <vt:lpstr>Analýza narace (v biograf. výzkumu)</vt:lpstr>
      <vt:lpstr>Analýza narace (v biograf. Výzkumu)</vt:lpstr>
      <vt:lpstr>Rakovina jako</vt:lpstr>
      <vt:lpstr>Vizualizace dat: Výzkumné příležitosti mladých vědců v různých oborech</vt:lpstr>
      <vt:lpstr>Organizace dat pomáhající vzniku typologie</vt:lpstr>
      <vt:lpstr>Prezentace aplikace PowerPoint</vt:lpstr>
      <vt:lpstr>Prezentace aplikace PowerPoint</vt:lpstr>
      <vt:lpstr>Co se vlastně čeká? Výstupy z kvalitativního výzkumu</vt:lpstr>
      <vt:lpstr>Závěr</vt:lpstr>
      <vt:lpstr>Typický výstup: model, schéma   (Švaříček, Šeďová, 2007: 95, 284, 309)</vt:lpstr>
      <vt:lpstr>Prezentace aplikace PowerPoint</vt:lpstr>
      <vt:lpstr>Prezentace aplikace PowerPoint</vt:lpstr>
      <vt:lpstr>Typologie: Otcovství po rozchodu rodičovského páru (Dudová, 2007)</vt:lpstr>
      <vt:lpstr>Sekvence</vt:lpstr>
      <vt:lpstr>Jak mi může pomoci počítač? Jde to i bez něj?</vt:lpstr>
      <vt:lpstr>Prezentace aplikace PowerPoint</vt:lpstr>
      <vt:lpstr>Prezentace aplikace PowerPoint</vt:lpstr>
      <vt:lpstr>Prezentace aplikace PowerPoint</vt:lpstr>
      <vt:lpstr>Prezentace aplikace PowerPoint</vt:lpstr>
      <vt:lpstr>„Naše ruiny jsou našim domovem“: Bezdomovectví, domov a sociální organizace</vt:lpstr>
      <vt:lpstr>Výzkumné otázky</vt:lpstr>
      <vt:lpstr>Metodologie</vt:lpstr>
      <vt:lpstr>Aktérská definice domova</vt:lpstr>
      <vt:lpstr>Aktérská definice domova</vt:lpstr>
      <vt:lpstr>Prezentace aplikace PowerPoint</vt:lpstr>
      <vt:lpstr>Sociální struktura a domov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analyzovat kvalitativní data?</dc:title>
  <dc:creator>Lenka Slepičková</dc:creator>
  <cp:lastModifiedBy>Lenka Slepičková</cp:lastModifiedBy>
  <cp:revision>6</cp:revision>
  <dcterms:created xsi:type="dcterms:W3CDTF">2015-04-21T14:01:27Z</dcterms:created>
  <dcterms:modified xsi:type="dcterms:W3CDTF">2015-04-21T15:00:43Z</dcterms:modified>
</cp:coreProperties>
</file>