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30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74" r:id="rId16"/>
    <p:sldId id="575" r:id="rId17"/>
    <p:sldId id="573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76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78" r:id="rId41"/>
    <p:sldId id="541" r:id="rId42"/>
    <p:sldId id="542" r:id="rId43"/>
    <p:sldId id="543" r:id="rId44"/>
    <p:sldId id="544" r:id="rId45"/>
    <p:sldId id="545" r:id="rId46"/>
    <p:sldId id="546" r:id="rId47"/>
    <p:sldId id="547" r:id="rId48"/>
    <p:sldId id="548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557" r:id="rId58"/>
    <p:sldId id="558" r:id="rId59"/>
    <p:sldId id="559" r:id="rId60"/>
    <p:sldId id="580" r:id="rId61"/>
    <p:sldId id="579" r:id="rId62"/>
    <p:sldId id="560" r:id="rId63"/>
    <p:sldId id="561" r:id="rId64"/>
    <p:sldId id="562" r:id="rId65"/>
    <p:sldId id="563" r:id="rId66"/>
    <p:sldId id="564" r:id="rId67"/>
    <p:sldId id="565" r:id="rId68"/>
    <p:sldId id="566" r:id="rId69"/>
    <p:sldId id="567" r:id="rId70"/>
    <p:sldId id="568" r:id="rId71"/>
    <p:sldId id="569" r:id="rId72"/>
    <p:sldId id="570" r:id="rId73"/>
    <p:sldId id="571" r:id="rId74"/>
    <p:sldId id="572" r:id="rId75"/>
    <p:sldId id="26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99"/>
    <a:srgbClr val="FFCC66"/>
    <a:srgbClr val="363080"/>
    <a:srgbClr val="5850A5"/>
    <a:srgbClr val="342F61"/>
    <a:srgbClr val="463F8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>
        <p:scale>
          <a:sx n="132" d="100"/>
          <a:sy n="132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0C272F-FD49-4DEB-9053-2BAC3E1E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E23554-3619-406B-A808-17E8FB517A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7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5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6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cs-CZ"/>
              <a:t>Pokusný text</a:t>
            </a:r>
            <a:endParaRPr lang="en-US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FC301-3B7E-4651-834A-99C6AAB7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641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C5E4-6C3F-4817-BDF7-D07AC635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592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6B33-A45D-4BC2-8079-48D9A14A0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796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6605-A2C5-4DF8-BC4E-F51DD314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269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6C59-E0E6-4E75-B678-C04194F96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275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0E1E-6615-461C-9136-ADD61873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966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E490-3168-47F6-B42C-13AD1AF3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817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8FEB-E8A7-47E5-8BAE-4CA7BCB5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94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293F-335A-43F6-AF19-60C662B4A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1707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C442-C263-430C-888C-25413D0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33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362-B97D-4769-AEDF-889F9141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888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/>
            <a:ahLst/>
            <a:cxnLst>
              <a:cxn ang="0">
                <a:pos x="5771" y="403"/>
              </a:cxn>
              <a:cxn ang="0">
                <a:pos x="4" y="417"/>
              </a:cxn>
              <a:cxn ang="0">
                <a:pos x="0" y="24"/>
              </a:cxn>
              <a:cxn ang="0">
                <a:pos x="2218" y="272"/>
              </a:cxn>
              <a:cxn ang="0">
                <a:pos x="5778" y="91"/>
              </a:cxn>
              <a:cxn ang="0">
                <a:pos x="5771" y="403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BCE606-EDDC-4414-A5F3-76F6DA9FE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2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3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3" y="3068"/>
                <a:ext cx="975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3"/>
                <a:ext cx="545" cy="54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4" y="3067"/>
                <a:ext cx="976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7" y="3279"/>
                <a:ext cx="551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03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tabLst>
          <a:tab pos="981075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58875" indent="-446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981075" algn="l"/>
        </a:tabLst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81075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drojak.root.cz/serialy/webdesigneruv-pruvodce-po-html5" TargetMode="External"/><Relationship Id="rId2" Type="http://schemas.openxmlformats.org/officeDocument/2006/relationships/hyperlink" Target="http://www.w3.org/TR/html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terval.cz/clanky/seznameni-s-html-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originals/f4/df/30/f4df3024274771362514154001962ff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mbip.com/litmus/" TargetMode="External"/><Relationship Id="rId2" Type="http://schemas.openxmlformats.org/officeDocument/2006/relationships/hyperlink" Target="http://www.tripwiremagazine.com/2012/03/html5-examples-tutorials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kynet.be/mgueury/mozilla/" TargetMode="External"/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idy.sourceforge.net/" TargetMode="External"/><Relationship Id="rId4" Type="http://schemas.openxmlformats.org/officeDocument/2006/relationships/hyperlink" Target="https://addons.mozilla.org/cs/firefox/addon/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s3generator.com/" TargetMode="External"/><Relationship Id="rId2" Type="http://schemas.openxmlformats.org/officeDocument/2006/relationships/hyperlink" Target="http://www.w3schools.com/css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tinkrcal.tk/skola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s.com/java-scripts/" TargetMode="External"/><Relationship Id="rId2" Type="http://schemas.openxmlformats.org/officeDocument/2006/relationships/hyperlink" Target="http://javascript.interne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ava.tatousek.cz/" TargetMode="External"/><Relationship Id="rId5" Type="http://schemas.openxmlformats.org/officeDocument/2006/relationships/hyperlink" Target="http://www.hotscripts.com/JavaScript" TargetMode="External"/><Relationship Id="rId4" Type="http://schemas.openxmlformats.org/officeDocument/2006/relationships/hyperlink" Target="http://www.javascript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jquer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ckstakenburg.com/projects/starbox/" TargetMode="External"/><Relationship Id="rId3" Type="http://schemas.openxmlformats.org/officeDocument/2006/relationships/hyperlink" Target="http://www.ped.muni.cz/wlib/neweb/index.php" TargetMode="External"/><Relationship Id="rId7" Type="http://schemas.openxmlformats.org/officeDocument/2006/relationships/hyperlink" Target="http://joomlicious.com/mootable/" TargetMode="External"/><Relationship Id="rId2" Type="http://schemas.openxmlformats.org/officeDocument/2006/relationships/hyperlink" Target="http://www.1stwebdesigner.com/css/ajax-jquery-image-galleri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sglobe.com/articles/tagclouds/index3.html" TargetMode="External"/><Relationship Id="rId5" Type="http://schemas.openxmlformats.org/officeDocument/2006/relationships/hyperlink" Target="http://www.dbachrach.com/blog/wp-content/uploads/2007/04/SpotlightSearch/index.html" TargetMode="External"/><Relationship Id="rId4" Type="http://schemas.openxmlformats.org/officeDocument/2006/relationships/hyperlink" Target="http://s3.amazonaws.com/buildinternet/live-tutorials/sliding-boxes/index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rek.com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scripts.com/PHP/index.html" TargetMode="External"/><Relationship Id="rId7" Type="http://schemas.openxmlformats.org/officeDocument/2006/relationships/hyperlink" Target="http://interval.cz/vyvoj-aplikaci/php" TargetMode="External"/><Relationship Id="rId2" Type="http://schemas.openxmlformats.org/officeDocument/2006/relationships/hyperlink" Target="http://www.php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ilder.cz/" TargetMode="External"/><Relationship Id="rId5" Type="http://schemas.openxmlformats.org/officeDocument/2006/relationships/hyperlink" Target="http://www.scriptsbank.com/" TargetMode="External"/><Relationship Id="rId4" Type="http://schemas.openxmlformats.org/officeDocument/2006/relationships/hyperlink" Target="http://www.phpbuilder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maximumRecords=1&amp;query=RSS" TargetMode="External"/><Relationship Id="rId2" Type="http://schemas.openxmlformats.org/officeDocument/2006/relationships/hyperlink" Target="http://www.martin.krcal.tk/eknihy.x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barchiv.cz/generator/dc_generator.php" TargetMode="External"/><Relationship Id="rId4" Type="http://schemas.openxmlformats.org/officeDocument/2006/relationships/hyperlink" Target="http://www.ukoln.ac.uk/cgi-bin/dcdot.p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menabled.org/developers/syndication/" TargetMode="External"/><Relationship Id="rId2" Type="http://schemas.openxmlformats.org/officeDocument/2006/relationships/hyperlink" Target="http://servis.idnes.cz/rss.asp?c=zpravodaj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formats.org/" TargetMode="External"/><Relationship Id="rId2" Type="http://schemas.openxmlformats.org/officeDocument/2006/relationships/hyperlink" Target="http://microformats.org/code/hcard/creato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facebook.com/" TargetMode="External"/><Relationship Id="rId18" Type="http://schemas.openxmlformats.org/officeDocument/2006/relationships/image" Target="../media/image19.png"/><Relationship Id="rId3" Type="http://schemas.openxmlformats.org/officeDocument/2006/relationships/image" Target="../media/image11.jpeg"/><Relationship Id="rId21" Type="http://schemas.openxmlformats.org/officeDocument/2006/relationships/image" Target="../media/image21.png"/><Relationship Id="rId7" Type="http://schemas.openxmlformats.org/officeDocument/2006/relationships/hyperlink" Target="http://delicious.com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://www.last.fm/" TargetMode="External"/><Relationship Id="rId2" Type="http://schemas.openxmlformats.org/officeDocument/2006/relationships/hyperlink" Target="http://wikipedia.org/" TargetMode="External"/><Relationship Id="rId16" Type="http://schemas.openxmlformats.org/officeDocument/2006/relationships/image" Target="../media/image18.png"/><Relationship Id="rId20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://www.myspace.com/" TargetMode="External"/><Relationship Id="rId5" Type="http://schemas.openxmlformats.org/officeDocument/2006/relationships/hyperlink" Target="http://www.flickr.com/" TargetMode="External"/><Relationship Id="rId15" Type="http://schemas.openxmlformats.org/officeDocument/2006/relationships/hyperlink" Target="google.com" TargetMode="External"/><Relationship Id="rId23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hyperlink" Target="citeulike.org" TargetMode="External"/><Relationship Id="rId14" Type="http://schemas.openxmlformats.org/officeDocument/2006/relationships/image" Target="../media/image17.png"/><Relationship Id="rId22" Type="http://schemas.openxmlformats.org/officeDocument/2006/relationships/hyperlink" Target="http://www.webnode.cz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phil.muni.cz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dirty="0"/>
              <a:t>4</a:t>
            </a:r>
            <a:r>
              <a:rPr lang="cs-CZ" sz="2800" b="1" dirty="0" smtClean="0"/>
              <a:t>. </a:t>
            </a:r>
            <a:r>
              <a:rPr lang="cs-CZ" sz="2800" b="1" dirty="0" smtClean="0"/>
              <a:t>Webové technologie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516563"/>
            <a:ext cx="2159000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cs-CZ" sz="1200" dirty="0" smtClean="0"/>
              <a:t>18.3.2015</a:t>
            </a:r>
            <a:endParaRPr lang="cs-CZ" sz="1200" dirty="0"/>
          </a:p>
        </p:txBody>
      </p:sp>
      <p:pic>
        <p:nvPicPr>
          <p:cNvPr id="3080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8163" y="620713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000" b="1"/>
              <a:t>Kurz pro studenty oboru </a:t>
            </a:r>
          </a:p>
          <a:p>
            <a:pPr>
              <a:spcBef>
                <a:spcPct val="20000"/>
              </a:spcBef>
            </a:pPr>
            <a:r>
              <a:rPr lang="cs-CZ" sz="2000" b="1"/>
              <a:t>Informační studia a knihovnictví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97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hodnot</a:t>
            </a:r>
            <a:r>
              <a:rPr lang="cs-CZ" smtClean="0"/>
              <a:t>y atributů se píší do uvozovek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“index.php”&gt;odkaz&lt;/a&gt;</a:t>
            </a:r>
            <a:endParaRPr lang="cs-CZ" sz="280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‘index.php’&gt;odkaz&lt;/a&gt;</a:t>
            </a:r>
            <a:endParaRPr lang="cs-CZ" sz="2800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2" grpId="1"/>
      <p:bldP spid="160773" grpId="0"/>
      <p:bldP spid="160773" grpId="1"/>
      <p:bldP spid="160774" grpId="0"/>
      <p:bldP spid="1607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08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tag</a:t>
            </a:r>
            <a:r>
              <a:rPr lang="cs-CZ" smtClean="0"/>
              <a:t>y a atributy se píší malým písmenem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</a:t>
            </a:r>
            <a:r>
              <a:rPr lang="cs-CZ" sz="2800"/>
              <a:t>A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“</a:t>
            </a:r>
            <a:r>
              <a:rPr lang="cs-CZ" sz="2800"/>
              <a:t>INDEX</a:t>
            </a:r>
            <a:r>
              <a:rPr lang="en-US" sz="2800"/>
              <a:t>.</a:t>
            </a:r>
            <a:r>
              <a:rPr lang="cs-CZ" sz="2800"/>
              <a:t>PHP</a:t>
            </a:r>
            <a:r>
              <a:rPr lang="en-US" sz="2800"/>
              <a:t>”&gt;odkaz&lt;/a&gt;</a:t>
            </a:r>
            <a:endParaRPr lang="cs-CZ" sz="2800"/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6" grpId="1"/>
      <p:bldP spid="161797" grpId="0"/>
      <p:bldP spid="161797" grpId="1"/>
      <p:bldP spid="161798" grpId="0"/>
      <p:bldP spid="16179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18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kr</a:t>
            </a:r>
            <a:r>
              <a:rPr lang="cs-CZ" smtClean="0"/>
              <a:t>ácení atributů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option</a:t>
            </a:r>
            <a:r>
              <a:rPr lang="en-US" sz="2800"/>
              <a:t> disabled&gt;&lt;/</a:t>
            </a:r>
            <a:r>
              <a:rPr lang="cs-CZ" sz="2800"/>
              <a:t>option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7850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&lt;option</a:t>
            </a:r>
            <a:r>
              <a:rPr lang="cs-CZ" sz="2800"/>
              <a:t> disabled=</a:t>
            </a:r>
            <a:r>
              <a:rPr lang="en-US" sz="2800"/>
              <a:t>“disabled”&gt;&lt;/option&gt;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0" grpId="1"/>
      <p:bldP spid="162821" grpId="0"/>
      <p:bldP spid="1628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</a:t>
            </a:r>
            <a:br>
              <a:rPr lang="cs-CZ" sz="3200" smtClean="0"/>
            </a:br>
            <a:r>
              <a:rPr lang="en-US" sz="3200" smtClean="0"/>
              <a:t>X</a:t>
            </a:r>
            <a:r>
              <a:rPr lang="cs-CZ" sz="3200" smtClean="0"/>
              <a:t>HTML 1.0 Strict a XHTML 1.1</a:t>
            </a:r>
          </a:p>
        </p:txBody>
      </p:sp>
      <p:sp>
        <p:nvSpPr>
          <p:cNvPr id="29286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nov</a:t>
            </a:r>
            <a:r>
              <a:rPr lang="cs-CZ" smtClean="0"/>
              <a:t>ý atribut </a:t>
            </a:r>
            <a:r>
              <a:rPr lang="cs-CZ" i="1" smtClean="0"/>
              <a:t>id </a:t>
            </a:r>
            <a:r>
              <a:rPr lang="cs-CZ" smtClean="0"/>
              <a:t>nahradil původní</a:t>
            </a:r>
            <a:r>
              <a:rPr lang="cs-CZ" i="1" smtClean="0"/>
              <a:t> name</a:t>
            </a:r>
          </a:p>
          <a:p>
            <a:pPr eaLnBrk="1" hangingPunct="1">
              <a:tabLst/>
            </a:pPr>
            <a:r>
              <a:rPr lang="cs-CZ" smtClean="0"/>
              <a:t>u všech tagů odstraněn tag lang a nahrazen xml:lang</a:t>
            </a:r>
          </a:p>
          <a:p>
            <a:pPr eaLnBrk="1" hangingPunct="1">
              <a:tabLst/>
            </a:pPr>
            <a:r>
              <a:rPr lang="cs-CZ" smtClean="0"/>
              <a:t>přidána kolekce ruby 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zkratek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výslovnosti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HTML </a:t>
            </a:r>
            <a:r>
              <a:rPr lang="cs-CZ" dirty="0" smtClean="0"/>
              <a:t>5.0</a:t>
            </a:r>
            <a:endParaRPr lang="cs-CZ" dirty="0" smtClean="0"/>
          </a:p>
        </p:txBody>
      </p:sp>
      <p:sp>
        <p:nvSpPr>
          <p:cNvPr id="2938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7.3.2007 - vytvořena pracovní skupina HTML</a:t>
            </a:r>
          </a:p>
          <a:p>
            <a:pPr eaLnBrk="1" hangingPunct="1">
              <a:tabLst/>
            </a:pPr>
            <a:r>
              <a:rPr lang="cs-CZ" sz="2800" dirty="0" smtClean="0"/>
              <a:t>založeno na Web </a:t>
            </a:r>
            <a:r>
              <a:rPr lang="cs-CZ" sz="2800" dirty="0" err="1" smtClean="0"/>
              <a:t>Applications</a:t>
            </a:r>
            <a:r>
              <a:rPr lang="cs-CZ" sz="2800" dirty="0" smtClean="0"/>
              <a:t> 1.0 a Web </a:t>
            </a:r>
            <a:r>
              <a:rPr lang="cs-CZ" sz="2800" dirty="0" err="1" smtClean="0"/>
              <a:t>Forms</a:t>
            </a:r>
            <a:r>
              <a:rPr lang="cs-CZ" sz="2800" dirty="0" smtClean="0"/>
              <a:t> 2.0 z iniciativy WHATWG</a:t>
            </a:r>
          </a:p>
          <a:p>
            <a:pPr eaLnBrk="1" hangingPunct="1">
              <a:tabLst/>
            </a:pPr>
            <a:r>
              <a:rPr lang="cs-CZ" sz="2800" dirty="0" smtClean="0"/>
              <a:t>odkazy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2"/>
              </a:rPr>
              <a:t>http://www.w3.org/TR/html5</a:t>
            </a:r>
            <a:r>
              <a:rPr lang="cs-CZ" sz="1800" dirty="0" smtClean="0"/>
              <a:t> - specifikace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http://www.html5.cz/</a:t>
            </a:r>
            <a:r>
              <a:rPr lang="cs-CZ" sz="1800" dirty="0" smtClean="0"/>
              <a:t> - </a:t>
            </a:r>
            <a:r>
              <a:rPr lang="cs-CZ" sz="1800" dirty="0" err="1" smtClean="0"/>
              <a:t>agregátor</a:t>
            </a:r>
            <a:endParaRPr lang="cs-CZ" sz="1800" dirty="0" smtClean="0">
              <a:hlinkClick r:id="rId3"/>
            </a:endParaRP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http://zdrojak.root.cz/serialy/webdesigneruv-pruvodce-po-html5</a:t>
            </a:r>
            <a:endParaRPr lang="cs-CZ" sz="1800" dirty="0" smtClean="0"/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4"/>
              </a:rPr>
              <a:t>http://interval.cz/clanky/seznameni-s-html-5</a:t>
            </a:r>
            <a:r>
              <a:rPr lang="cs-CZ" sz="2400" dirty="0" smtClean="0"/>
              <a:t> </a:t>
            </a:r>
            <a:r>
              <a:rPr lang="cs-CZ" sz="1800" dirty="0" smtClean="0"/>
              <a:t> </a:t>
            </a:r>
          </a:p>
          <a:p>
            <a:pPr marL="1082675" lvl="1" indent="-369888" eaLnBrk="1" hangingPunct="1">
              <a:tabLst/>
            </a:pPr>
            <a:endParaRPr lang="cs-CZ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HTML </a:t>
            </a:r>
            <a:r>
              <a:rPr lang="cs-CZ" dirty="0" smtClean="0"/>
              <a:t>5.0</a:t>
            </a:r>
            <a:endParaRPr lang="cs-CZ" dirty="0" smtClean="0"/>
          </a:p>
        </p:txBody>
      </p:sp>
      <p:sp>
        <p:nvSpPr>
          <p:cNvPr id="2938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/>
              <a:t>&lt;body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header&gt;&lt;/header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 err="1"/>
              <a:t>nav</a:t>
            </a:r>
            <a:r>
              <a:rPr lang="en-US" sz="2400" dirty="0"/>
              <a:t>&gt;&lt;/</a:t>
            </a:r>
            <a:r>
              <a:rPr lang="en-US" sz="2400" dirty="0" err="1"/>
              <a:t>nav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article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cs-CZ" sz="2400" dirty="0"/>
              <a:t>	</a:t>
            </a:r>
            <a:r>
              <a:rPr lang="en-US" sz="2400" dirty="0" smtClean="0"/>
              <a:t>&lt;</a:t>
            </a:r>
            <a:r>
              <a:rPr lang="en-US" sz="2400" dirty="0"/>
              <a:t>section&gt;&lt;/section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&lt;/</a:t>
            </a:r>
            <a:r>
              <a:rPr lang="en-US" sz="2400" dirty="0"/>
              <a:t>article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aside&gt;&lt;/aside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footer&gt;&lt;/footer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&lt;/</a:t>
            </a:r>
            <a:r>
              <a:rPr lang="en-US" sz="2400" dirty="0"/>
              <a:t>body&gt;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597971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https://s-media-cache-ak0.pinimg.com/originals/f4/df/30/f4df3024274771362514154001962f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6286248" cy="68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496" y="6642556"/>
            <a:ext cx="611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/>
              <a:t>Zdroj:</a:t>
            </a:r>
            <a:r>
              <a:rPr lang="cs-CZ" sz="800" dirty="0"/>
              <a:t> </a:t>
            </a:r>
            <a:r>
              <a:rPr lang="cs-CZ" sz="800" dirty="0">
                <a:hlinkClick r:id="rId3"/>
              </a:rPr>
              <a:t>https://s-media-cache-ak0.pinimg.com/originals/f4/df/30/f4df3024274771362514154001962ff4.jpg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16815790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http://upload.wikimedia.org/wikipedia/commons/thumb/7/7f/HTML5_APIs_and_related_technologies_taxonomy_and_status.svg/1133px-HTML5_APIs_and_related_technologies_taxonomy_and_stat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564"/>
            <a:ext cx="8291028" cy="57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669940"/>
            <a:ext cx="756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Zdroj: </a:t>
            </a:r>
            <a:r>
              <a:rPr lang="cs-CZ" sz="800" dirty="0" smtClean="0"/>
              <a:t>MAVRODY, </a:t>
            </a:r>
            <a:r>
              <a:rPr lang="cs-CZ" sz="800" dirty="0" err="1" smtClean="0"/>
              <a:t>Sergey</a:t>
            </a:r>
            <a:r>
              <a:rPr lang="cs-CZ" sz="800" dirty="0" smtClean="0"/>
              <a:t>. </a:t>
            </a:r>
            <a:r>
              <a:rPr lang="cs-CZ" sz="800" i="1" dirty="0" err="1" smtClean="0"/>
              <a:t>Sergey's</a:t>
            </a:r>
            <a:r>
              <a:rPr lang="cs-CZ" sz="800" i="1" dirty="0" smtClean="0"/>
              <a:t> </a:t>
            </a:r>
            <a:r>
              <a:rPr lang="cs-CZ" sz="800" i="1" dirty="0"/>
              <a:t>HTML5 &amp; CSS3 </a:t>
            </a:r>
            <a:r>
              <a:rPr lang="cs-CZ" sz="800" i="1" dirty="0" err="1"/>
              <a:t>Quick</a:t>
            </a:r>
            <a:r>
              <a:rPr lang="cs-CZ" sz="800" i="1" dirty="0"/>
              <a:t> Reference</a:t>
            </a:r>
            <a:r>
              <a:rPr lang="cs-CZ" sz="800" dirty="0"/>
              <a:t>. 2nd </a:t>
            </a:r>
            <a:r>
              <a:rPr lang="cs-CZ" sz="800" dirty="0" err="1" smtClean="0"/>
              <a:t>ed</a:t>
            </a:r>
            <a:r>
              <a:rPr lang="cs-CZ" sz="800" dirty="0" smtClean="0"/>
              <a:t>. </a:t>
            </a:r>
            <a:r>
              <a:rPr lang="cs-CZ" sz="800" dirty="0" err="1"/>
              <a:t>Belisso</a:t>
            </a:r>
            <a:r>
              <a:rPr lang="cs-CZ" sz="800" dirty="0"/>
              <a:t> </a:t>
            </a:r>
            <a:r>
              <a:rPr lang="cs-CZ" sz="800" dirty="0" err="1"/>
              <a:t>Corp</a:t>
            </a:r>
            <a:r>
              <a:rPr lang="cs-CZ" sz="800" dirty="0"/>
              <a:t>., 2012. ISBN 978-0-9833867-2-8</a:t>
            </a:r>
          </a:p>
        </p:txBody>
      </p:sp>
    </p:spTree>
    <p:extLst>
      <p:ext uri="{BB962C8B-B14F-4D97-AF65-F5344CB8AC3E}">
        <p14:creationId xmlns:p14="http://schemas.microsoft.com/office/powerpoint/2010/main" val="339075371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5.0</a:t>
            </a:r>
          </a:p>
        </p:txBody>
      </p:sp>
      <p:sp>
        <p:nvSpPr>
          <p:cNvPr id="29491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dirty="0" smtClean="0"/>
              <a:t>podpora prohlížeči</a:t>
            </a:r>
            <a:endParaRPr lang="cs-CZ" dirty="0"/>
          </a:p>
          <a:p>
            <a:pPr eaLnBrk="1" hangingPunct="1">
              <a:tabLst/>
            </a:pPr>
            <a:r>
              <a:rPr lang="cs-CZ" dirty="0" smtClean="0"/>
              <a:t>rozšíření </a:t>
            </a:r>
            <a:r>
              <a:rPr lang="cs-CZ" dirty="0" smtClean="0"/>
              <a:t>na mobilních platformách</a:t>
            </a:r>
          </a:p>
          <a:p>
            <a:pPr eaLnBrk="1" hangingPunct="1">
              <a:tabLst/>
            </a:pPr>
            <a:r>
              <a:rPr lang="en-US" dirty="0" smtClean="0">
                <a:hlinkClick r:id="rId2"/>
              </a:rPr>
              <a:t>40+ Useful HTML5 Examples and </a:t>
            </a:r>
            <a:r>
              <a:rPr lang="en-US" dirty="0" smtClean="0">
                <a:hlinkClick r:id="rId2"/>
              </a:rPr>
              <a:t>Tutorials</a:t>
            </a:r>
            <a:endParaRPr lang="cs-CZ" dirty="0" smtClean="0"/>
          </a:p>
          <a:p>
            <a:pPr eaLnBrk="1" hangingPunct="1">
              <a:tabLst/>
            </a:pPr>
            <a:r>
              <a:rPr lang="cs-CZ" dirty="0" smtClean="0"/>
              <a:t>Podpora v prohlížečích</a:t>
            </a:r>
          </a:p>
          <a:p>
            <a:pPr lvl="1" eaLnBrk="1" hangingPunct="1">
              <a:tabLst/>
            </a:pPr>
            <a:r>
              <a:rPr lang="en-US" dirty="0">
                <a:hlinkClick r:id="rId3"/>
              </a:rPr>
              <a:t>http://fmbip.com/litmus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pPr eaLnBrk="1" hangingPunct="1">
              <a:tabLst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Validita zdrojového kódu</a:t>
            </a:r>
          </a:p>
        </p:txBody>
      </p:sp>
      <p:sp>
        <p:nvSpPr>
          <p:cNvPr id="29593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specializované nástroje</a:t>
            </a:r>
          </a:p>
          <a:p>
            <a:pPr marL="1082675" lvl="1" indent="-369888" eaLnBrk="1" hangingPunct="1">
              <a:tabLst/>
            </a:pPr>
            <a:r>
              <a:rPr lang="cs-CZ" dirty="0" smtClean="0">
                <a:hlinkClick r:id="rId2"/>
              </a:rPr>
              <a:t>validator.w3.org</a:t>
            </a:r>
            <a:r>
              <a:rPr lang="cs-CZ" dirty="0" smtClean="0"/>
              <a:t> (W3C)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rozšíření do prohlížeče (např. </a:t>
            </a:r>
            <a:r>
              <a:rPr lang="cs-CZ" dirty="0" smtClean="0">
                <a:hlinkClick r:id="rId3"/>
              </a:rPr>
              <a:t>HTML </a:t>
            </a:r>
            <a:r>
              <a:rPr lang="cs-CZ" dirty="0" err="1" smtClean="0">
                <a:hlinkClick r:id="rId3"/>
              </a:rPr>
              <a:t>Validator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Web Developer </a:t>
            </a:r>
            <a:r>
              <a:rPr lang="cs-CZ" dirty="0" err="1" smtClean="0">
                <a:hlinkClick r:id="rId4"/>
              </a:rPr>
              <a:t>Toolbar</a:t>
            </a:r>
            <a:r>
              <a:rPr lang="cs-CZ" dirty="0" smtClean="0"/>
              <a:t>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off-line validátory (</a:t>
            </a:r>
            <a:r>
              <a:rPr lang="cs-CZ" dirty="0" smtClean="0">
                <a:hlinkClick r:id="rId5"/>
              </a:rPr>
              <a:t>HTML </a:t>
            </a:r>
            <a:r>
              <a:rPr lang="cs-CZ" dirty="0" err="1" smtClean="0">
                <a:hlinkClick r:id="rId5"/>
              </a:rPr>
              <a:t>Tidy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Náplň hodiny</a:t>
            </a:r>
          </a:p>
        </p:txBody>
      </p:sp>
      <p:sp>
        <p:nvSpPr>
          <p:cNvPr id="2816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webové technologie</a:t>
            </a:r>
          </a:p>
          <a:p>
            <a:pPr eaLnBrk="1" hangingPunct="1">
              <a:tabLst/>
            </a:pPr>
            <a:r>
              <a:rPr lang="cs-CZ" smtClean="0"/>
              <a:t>XML a od něj odvozené formáty</a:t>
            </a:r>
          </a:p>
          <a:p>
            <a:pPr eaLnBrk="1" hangingPunct="1">
              <a:tabLst/>
            </a:pPr>
            <a:r>
              <a:rPr lang="cs-CZ" smtClean="0"/>
              <a:t>budoucnost webu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Developer Toolbar</a:t>
            </a:r>
          </a:p>
        </p:txBody>
      </p:sp>
      <p:graphicFrame>
        <p:nvGraphicFramePr>
          <p:cNvPr id="29696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1917700"/>
          <a:ext cx="8748712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5" name="Image" r:id="rId3" imgW="9955556" imgH="2336508" progId="Photoshop.Image.8">
                  <p:embed/>
                </p:oleObj>
              </mc:Choice>
              <mc:Fallback>
                <p:oleObj name="Image" r:id="rId3" imgW="9955556" imgH="2336508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17700"/>
                        <a:ext cx="8748712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179388" y="3141663"/>
            <a:ext cx="8713787" cy="287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Validator</a:t>
            </a:r>
          </a:p>
        </p:txBody>
      </p:sp>
      <p:graphicFrame>
        <p:nvGraphicFramePr>
          <p:cNvPr id="29798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97213" y="2112963"/>
          <a:ext cx="34194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1" name="Image" r:id="rId3" imgW="2793651" imgH="2311111" progId="Photoshop.Image.8">
                  <p:embed/>
                </p:oleObj>
              </mc:Choice>
              <mc:Fallback>
                <p:oleObj name="Image" r:id="rId3" imgW="2793651" imgH="2311111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2112963"/>
                        <a:ext cx="3419475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2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635375" y="3433763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2" name="Image" r:id="rId5" imgW="2539683" imgH="787024" progId="Photoshop.Image.8">
                  <p:embed/>
                </p:oleObj>
              </mc:Choice>
              <mc:Fallback>
                <p:oleObj name="Image" r:id="rId5" imgW="2539683" imgH="787024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33763"/>
                        <a:ext cx="2540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011863" y="4005263"/>
            <a:ext cx="576262" cy="5127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95597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7488" y="1484313"/>
          <a:ext cx="8675687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3" name="Image" r:id="rId7" imgW="14628571" imgH="7974603" progId="Photoshop.Image.8">
                  <p:embed/>
                </p:oleObj>
              </mc:Choice>
              <mc:Fallback>
                <p:oleObj name="Image" r:id="rId7" imgW="14628571" imgH="7974603" progId="Photoshop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484313"/>
                        <a:ext cx="8675687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Kaskádové styly (CSS)</a:t>
            </a:r>
          </a:p>
        </p:txBody>
      </p:sp>
      <p:sp>
        <p:nvSpPr>
          <p:cNvPr id="29901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11300"/>
            <a:ext cx="8291513" cy="49418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dirty="0" err="1" smtClean="0"/>
              <a:t>C</a:t>
            </a:r>
            <a:r>
              <a:rPr lang="cs-CZ" dirty="0" err="1" smtClean="0"/>
              <a:t>ascading</a:t>
            </a:r>
            <a:r>
              <a:rPr lang="cs-CZ" dirty="0" smtClean="0"/>
              <a:t> </a:t>
            </a:r>
            <a:r>
              <a:rPr lang="cs-CZ" b="1" dirty="0" smtClean="0"/>
              <a:t>S</a:t>
            </a:r>
            <a:r>
              <a:rPr lang="cs-CZ" dirty="0" smtClean="0"/>
              <a:t>tyle </a:t>
            </a:r>
            <a:r>
              <a:rPr lang="cs-CZ" b="1" dirty="0" err="1" smtClean="0"/>
              <a:t>S</a:t>
            </a:r>
            <a:r>
              <a:rPr lang="cs-CZ" dirty="0" err="1" smtClean="0"/>
              <a:t>heets</a:t>
            </a:r>
            <a:r>
              <a:rPr lang="cs-CZ" dirty="0" smtClean="0"/>
              <a:t> (W3C) - 1997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formátování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cíl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oddělit vzhled dokumentu od jeho struktury a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verze CSS2 </a:t>
            </a:r>
            <a:r>
              <a:rPr lang="cs-CZ" dirty="0" err="1" smtClean="0"/>
              <a:t>vs</a:t>
            </a:r>
            <a:r>
              <a:rPr lang="cs-CZ" dirty="0" smtClean="0"/>
              <a:t> CSS3</a:t>
            </a:r>
            <a:endParaRPr lang="cs-CZ" dirty="0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CSS3 </a:t>
            </a:r>
            <a:r>
              <a:rPr lang="cs-CZ" dirty="0" smtClean="0">
                <a:sym typeface="Wingdings" pitchFamily="2" charset="2"/>
              </a:rPr>
              <a:t> definice sloupců, stínování, oblé rohy, animace,... (</a:t>
            </a:r>
            <a:r>
              <a:rPr lang="cs-CZ" dirty="0" smtClean="0">
                <a:sym typeface="Wingdings" pitchFamily="2" charset="2"/>
                <a:hlinkClick r:id="rId2"/>
              </a:rPr>
              <a:t>W3Schools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smtClean="0">
                <a:sym typeface="Wingdings" pitchFamily="2" charset="2"/>
                <a:hlinkClick r:id="rId3"/>
              </a:rPr>
              <a:t>css3generator.com</a:t>
            </a:r>
            <a:r>
              <a:rPr lang="cs-CZ" dirty="0" smtClean="0">
                <a:sym typeface="Wingdings" pitchFamily="2" charset="2"/>
              </a:rPr>
              <a:t>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používat CSS</a:t>
            </a:r>
          </a:p>
        </p:txBody>
      </p:sp>
      <p:sp>
        <p:nvSpPr>
          <p:cNvPr id="3000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širší možnosti formátování textu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jednoduché přestylování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konzistentní styl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rychlejší načítání stránky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různé styly pro různá výstupní zařízení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z="2400" smtClean="0"/>
              <a:t>tiskový styl, PDA, mobil, internetový prohlížeč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Nevýhody stylů</a:t>
            </a:r>
          </a:p>
        </p:txBody>
      </p:sp>
      <p:sp>
        <p:nvSpPr>
          <p:cNvPr id="3010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nejednotná podpora v prohlížečích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stejný kód se může načíst v různých prohlížečích různě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problémy zejména ve starších verzích IE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např. IE a </a:t>
            </a:r>
            <a:r>
              <a:rPr lang="cs-CZ" i="1" dirty="0" err="1" smtClean="0"/>
              <a:t>max-width</a:t>
            </a:r>
            <a:r>
              <a:rPr lang="cs-CZ" dirty="0" smtClean="0"/>
              <a:t>, </a:t>
            </a:r>
            <a:r>
              <a:rPr lang="cs-CZ" i="1" dirty="0" smtClean="0"/>
              <a:t>min-</a:t>
            </a:r>
            <a:r>
              <a:rPr lang="cs-CZ" i="1" dirty="0" err="1" smtClean="0"/>
              <a:t>width</a:t>
            </a:r>
            <a:endParaRPr lang="cs-CZ" i="1" dirty="0" smtClean="0"/>
          </a:p>
          <a:p>
            <a:pPr marL="1082675" lvl="1" indent="-369888" eaLnBrk="1" hangingPunct="1">
              <a:tabLst/>
            </a:pPr>
            <a:r>
              <a:rPr lang="cs-CZ" dirty="0" smtClean="0"/>
              <a:t>dříve různě počítaná šířka elementů v IE a FF při použití </a:t>
            </a:r>
            <a:r>
              <a:rPr lang="cs-CZ" i="1" dirty="0" err="1" smtClean="0"/>
              <a:t>padding</a:t>
            </a:r>
            <a:r>
              <a:rPr lang="cs-CZ" dirty="0" err="1" smtClean="0"/>
              <a:t>u</a:t>
            </a:r>
            <a:endParaRPr lang="cs-CZ" dirty="0" smtClean="0"/>
          </a:p>
          <a:p>
            <a:pPr marL="1082675" lvl="1" indent="-369888"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Ukázka fungování CSS</a:t>
            </a:r>
          </a:p>
        </p:txBody>
      </p:sp>
      <p:sp>
        <p:nvSpPr>
          <p:cNvPr id="3020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://www.martinkrcal.tk/skola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31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vytvořil Brendan Eich (Netscape) - 1995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objektově orientovaný skriptovací jazyk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provádí se na straně klienta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od roku 1997 standardizován (ECMA a ISO) </a:t>
            </a:r>
            <a:r>
              <a:rPr lang="cs-CZ" smtClean="0">
                <a:sym typeface="Wingdings" pitchFamily="2" charset="2"/>
              </a:rPr>
              <a:t> ECMAScript (od něj odvozen např. ActionScript)</a:t>
            </a:r>
            <a:endParaRPr lang="cs-CZ" smtClean="0"/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41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využití javascriptu: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ovládání interaktivních prvků (ověřování formulářů, dynamické menu)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efekty (přechody stránek)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animace (létající šipky, padající sníh)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nevýhoda - možnost vypnutí podpory JS v prohlížeči</a:t>
            </a:r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JS - zajímavé odkazy</a:t>
            </a:r>
          </a:p>
        </p:txBody>
      </p:sp>
      <p:sp>
        <p:nvSpPr>
          <p:cNvPr id="30515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http://javascript.internet.com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http://www.scripts.com/java-scripts/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http://www.javascript.com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5"/>
              </a:rPr>
              <a:t>http://www.hotscripts.com/JavaScript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6"/>
              </a:rPr>
              <a:t>http://java.tatousek.cz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j</a:t>
            </a:r>
            <a:r>
              <a:rPr lang="cs-CZ" dirty="0" err="1" smtClean="0"/>
              <a:t>Query</a:t>
            </a:r>
            <a:endParaRPr lang="cs-CZ" dirty="0" smtClean="0"/>
          </a:p>
        </p:txBody>
      </p:sp>
      <p:sp>
        <p:nvSpPr>
          <p:cNvPr id="3041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err="1" smtClean="0"/>
              <a:t>js</a:t>
            </a:r>
            <a:r>
              <a:rPr lang="cs-CZ" dirty="0" smtClean="0"/>
              <a:t> knihovna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malý, ale mocný nástroj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využívá množství webů a </a:t>
            </a:r>
            <a:r>
              <a:rPr lang="cs-CZ" dirty="0" err="1" smtClean="0"/>
              <a:t>scriptů</a:t>
            </a:r>
            <a:endParaRPr lang="cs-CZ" dirty="0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animace</a:t>
            </a:r>
          </a:p>
          <a:p>
            <a:pPr lvl="1" eaLnBrk="1" hangingPunct="1">
              <a:lnSpc>
                <a:spcPct val="110000"/>
              </a:lnSpc>
              <a:tabLst/>
            </a:pPr>
            <a:r>
              <a:rPr lang="cs-CZ" dirty="0"/>
              <a:t>efekty s obrázky a </a:t>
            </a:r>
            <a:r>
              <a:rPr lang="cs-CZ" dirty="0" smtClean="0"/>
              <a:t>texty</a:t>
            </a:r>
            <a:r>
              <a:rPr lang="cs-CZ" sz="1600" dirty="0" smtClean="0"/>
              <a:t> (fading, </a:t>
            </a:r>
            <a:r>
              <a:rPr lang="cs-CZ" sz="1600" dirty="0" err="1" smtClean="0"/>
              <a:t>scrolling</a:t>
            </a:r>
            <a:r>
              <a:rPr lang="cs-CZ" sz="1600" dirty="0" smtClean="0"/>
              <a:t>, </a:t>
            </a:r>
            <a:r>
              <a:rPr lang="cs-CZ" sz="1600" dirty="0" err="1" smtClean="0"/>
              <a:t>slide</a:t>
            </a:r>
            <a:r>
              <a:rPr lang="cs-CZ" sz="1600" dirty="0" smtClean="0"/>
              <a:t> text,...)</a:t>
            </a:r>
            <a:endParaRPr lang="cs-CZ" dirty="0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://jquery.com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3612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Webové technologie</a:t>
            </a:r>
            <a:endParaRPr lang="en-US" sz="480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</a:t>
            </a:r>
          </a:p>
        </p:txBody>
      </p:sp>
      <p:sp>
        <p:nvSpPr>
          <p:cNvPr id="3061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smtClean="0"/>
              <a:t>D</a:t>
            </a:r>
            <a:r>
              <a:rPr lang="cs-CZ" smtClean="0"/>
              <a:t>ocument </a:t>
            </a:r>
            <a:r>
              <a:rPr lang="cs-CZ" b="1" smtClean="0"/>
              <a:t>O</a:t>
            </a:r>
            <a:r>
              <a:rPr lang="cs-CZ" smtClean="0"/>
              <a:t>bject </a:t>
            </a:r>
            <a:r>
              <a:rPr lang="cs-CZ" b="1" smtClean="0"/>
              <a:t>M</a:t>
            </a:r>
            <a:r>
              <a:rPr lang="cs-CZ" smtClean="0"/>
              <a:t>odel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rozhraní pro přístup k jednotlivým částem nebo prvkům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využívá JavaScript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3 úrovně (level 1,2,3)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základem DHTML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72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synchronous </a:t>
            </a:r>
            <a:r>
              <a:rPr lang="cs-CZ" b="1" smtClean="0"/>
              <a:t>J</a:t>
            </a:r>
            <a:r>
              <a:rPr lang="cs-CZ" smtClean="0"/>
              <a:t>avaScript </a:t>
            </a:r>
            <a:r>
              <a:rPr lang="cs-CZ" b="1" smtClean="0"/>
              <a:t>a</a:t>
            </a:r>
            <a:r>
              <a:rPr lang="cs-CZ" smtClean="0"/>
              <a:t>nd </a:t>
            </a:r>
            <a:r>
              <a:rPr lang="cs-CZ" b="1" smtClean="0"/>
              <a:t>X</a:t>
            </a:r>
            <a:r>
              <a:rPr lang="cs-CZ" smtClean="0"/>
              <a:t>ML</a:t>
            </a:r>
          </a:p>
          <a:p>
            <a:pPr eaLnBrk="1" hangingPunct="1">
              <a:tabLst/>
            </a:pPr>
            <a:r>
              <a:rPr lang="cs-CZ" smtClean="0"/>
              <a:t>mění obsah stránek bez </a:t>
            </a:r>
            <a:r>
              <a:rPr lang="cs-CZ" b="1" smtClean="0"/>
              <a:t>znovunačtení</a:t>
            </a:r>
          </a:p>
          <a:p>
            <a:pPr eaLnBrk="1" hangingPunct="1">
              <a:tabLst/>
            </a:pPr>
            <a:r>
              <a:rPr lang="cs-CZ" sz="3000" smtClean="0"/>
              <a:t>HTML, JavaScript, XML, XMLHttpRequest</a:t>
            </a:r>
          </a:p>
          <a:p>
            <a:pPr eaLnBrk="1" hangingPunct="1">
              <a:tabLst/>
            </a:pPr>
            <a:r>
              <a:rPr lang="cs-CZ" smtClean="0"/>
              <a:t>cíl </a:t>
            </a:r>
            <a:r>
              <a:rPr lang="cs-CZ" smtClean="0">
                <a:sym typeface="Wingdings" pitchFamily="2" charset="2"/>
              </a:rPr>
              <a:t></a:t>
            </a:r>
            <a:r>
              <a:rPr lang="cs-CZ" smtClean="0"/>
              <a:t> uživatelský komfort</a:t>
            </a:r>
          </a:p>
          <a:p>
            <a:pPr eaLnBrk="1" hangingPunct="1">
              <a:tabLst/>
            </a:pPr>
            <a:r>
              <a:rPr lang="cs-CZ" smtClean="0"/>
              <a:t>vyžadují použití moderních prohlížečů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822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752975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odstranění nutnosti načtení stránek při každé operaci (server posílá pouze tu část stránky, která se změnila)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snižování zátěže webových serverů a sítí</a:t>
            </a:r>
          </a:p>
          <a:p>
            <a:pPr eaLnBrk="1" hangingPunct="1">
              <a:tabLst/>
            </a:pPr>
            <a:r>
              <a:rPr lang="cs-CZ" smtClean="0"/>
              <a:t>nevýhody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vazba na moderní prohlížeče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při nevhodném užití snižují použitelnost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AJAXu v praxi</a:t>
            </a:r>
          </a:p>
        </p:txBody>
      </p:sp>
      <p:sp>
        <p:nvSpPr>
          <p:cNvPr id="3092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služby Googlu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Google Maps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Gmail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Microsoft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Outlook Web Access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jiné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našeptávače, ankety, formuláře apod.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Praktické ukázky Ajaxu</a:t>
            </a:r>
          </a:p>
        </p:txBody>
      </p:sp>
      <p:sp>
        <p:nvSpPr>
          <p:cNvPr id="3102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608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2"/>
              </a:rPr>
              <a:t>fotogalerie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3"/>
              </a:rPr>
              <a:t>upoutávka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4"/>
              </a:rPr>
              <a:t>efekty s obrázky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5"/>
              </a:rPr>
              <a:t>vyhledávání</a:t>
            </a:r>
            <a:r>
              <a:rPr lang="cs-CZ" sz="2800" dirty="0" smtClean="0"/>
              <a:t> (našeptávač)</a:t>
            </a:r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err="1" smtClean="0">
                <a:hlinkClick r:id="rId6"/>
              </a:rPr>
              <a:t>tag</a:t>
            </a:r>
            <a:r>
              <a:rPr lang="cs-CZ" sz="2800" dirty="0" smtClean="0">
                <a:hlinkClick r:id="rId6"/>
              </a:rPr>
              <a:t> </a:t>
            </a:r>
            <a:r>
              <a:rPr lang="cs-CZ" sz="2800" dirty="0" err="1" smtClean="0">
                <a:hlinkClick r:id="rId6"/>
              </a:rPr>
              <a:t>clouds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7"/>
              </a:rPr>
              <a:t>tabulky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8"/>
              </a:rPr>
              <a:t>hlasování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Flash</a:t>
            </a:r>
          </a:p>
        </p:txBody>
      </p:sp>
      <p:sp>
        <p:nvSpPr>
          <p:cNvPr id="3112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technologie pro vektorové animace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Adobe </a:t>
            </a:r>
            <a:r>
              <a:rPr lang="cs-CZ" dirty="0" err="1" smtClean="0"/>
              <a:t>Flash</a:t>
            </a:r>
            <a:r>
              <a:rPr lang="cs-CZ" dirty="0" smtClean="0"/>
              <a:t> CS6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err="1" smtClean="0"/>
              <a:t>ActionScript</a:t>
            </a:r>
            <a:r>
              <a:rPr lang="cs-CZ" dirty="0" smtClean="0"/>
              <a:t> 3.0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interaktivní animace, prezentace, hry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složité animace, ale malé soubory </a:t>
            </a:r>
            <a:r>
              <a:rPr lang="cs-CZ" dirty="0" smtClean="0">
                <a:sym typeface="Wingdings" pitchFamily="2" charset="2"/>
              </a:rPr>
              <a:t> ideální pro web???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se Flashi vyhnout</a:t>
            </a:r>
          </a:p>
        </p:txBody>
      </p:sp>
      <p:sp>
        <p:nvSpPr>
          <p:cNvPr id="3123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špatná indexace vyhledávači</a:t>
            </a:r>
          </a:p>
          <a:p>
            <a:pPr eaLnBrk="1" hangingPunct="1">
              <a:tabLst/>
            </a:pPr>
            <a:r>
              <a:rPr lang="cs-CZ" sz="2800" dirty="0" smtClean="0"/>
              <a:t>nevhodné pro handicapované</a:t>
            </a:r>
          </a:p>
          <a:p>
            <a:pPr eaLnBrk="1" hangingPunct="1">
              <a:tabLst/>
            </a:pPr>
            <a:r>
              <a:rPr lang="cs-CZ" sz="2800" dirty="0" smtClean="0"/>
              <a:t>špatná podpora starších prohlížečů, mobily</a:t>
            </a:r>
          </a:p>
          <a:p>
            <a:pPr eaLnBrk="1" hangingPunct="1">
              <a:tabLst/>
            </a:pPr>
            <a:r>
              <a:rPr lang="cs-CZ" sz="2800" dirty="0" smtClean="0"/>
              <a:t>obtížnější aktualizace</a:t>
            </a:r>
          </a:p>
          <a:p>
            <a:pPr marL="1082675" lvl="1" indent="-369888" eaLnBrk="1" hangingPunct="1">
              <a:tabLst/>
            </a:pPr>
            <a:r>
              <a:rPr lang="cs-CZ" sz="2400" dirty="0" smtClean="0"/>
              <a:t>nevhodné pro rozsáhlejší a často aktualizované texty, RS apod.</a:t>
            </a:r>
          </a:p>
          <a:p>
            <a:pPr eaLnBrk="1" hangingPunct="1">
              <a:tabLst/>
            </a:pPr>
            <a:r>
              <a:rPr lang="cs-CZ" sz="2800" dirty="0" smtClean="0"/>
              <a:t>ukázka: </a:t>
            </a:r>
            <a:r>
              <a:rPr lang="cs-CZ" sz="2800" dirty="0" err="1" smtClean="0">
                <a:hlinkClick r:id="rId2"/>
              </a:rPr>
              <a:t>Shrek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Programovací jazyky</a:t>
            </a:r>
          </a:p>
        </p:txBody>
      </p:sp>
      <p:sp>
        <p:nvSpPr>
          <p:cNvPr id="3133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pro programování dynamických stránek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webové aplikace a online služby</a:t>
            </a:r>
          </a:p>
          <a:p>
            <a:pPr eaLnBrk="1" hangingPunct="1">
              <a:tabLst/>
            </a:pPr>
            <a:r>
              <a:rPr lang="cs-CZ" smtClean="0"/>
              <a:t>běží na straně serveru</a:t>
            </a:r>
          </a:p>
          <a:p>
            <a:pPr eaLnBrk="1" hangingPunct="1">
              <a:tabLst/>
            </a:pPr>
            <a:r>
              <a:rPr lang="cs-CZ" smtClean="0"/>
              <a:t>nejpoužívanější PHP a ASP</a:t>
            </a:r>
          </a:p>
          <a:p>
            <a:pPr eaLnBrk="1" hangingPunct="1">
              <a:tabLst/>
            </a:pPr>
            <a:r>
              <a:rPr lang="cs-CZ" smtClean="0"/>
              <a:t>propojení na databázové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MySQL, Oracle, ODBC, PostgreSQL,…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437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programování dynamických stránek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nezávislé na platformě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vychází z Perlu, C, Javy a Pascalu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poměrně jednoduché na pochopení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LAMP = Linux, </a:t>
            </a:r>
            <a:r>
              <a:rPr lang="cs-CZ" dirty="0" err="1" smtClean="0"/>
              <a:t>Apache</a:t>
            </a:r>
            <a:r>
              <a:rPr lang="cs-CZ" dirty="0" smtClean="0"/>
              <a:t>, </a:t>
            </a:r>
            <a:r>
              <a:rPr lang="cs-CZ" dirty="0" err="1" smtClean="0"/>
              <a:t>MySQL</a:t>
            </a:r>
            <a:r>
              <a:rPr lang="cs-CZ" dirty="0" smtClean="0"/>
              <a:t>, PHP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aktuální verze 5.4.14, 5.5 Beta3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53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rozsáhlé knihovny a moduly</a:t>
            </a:r>
          </a:p>
          <a:p>
            <a:pPr eaLnBrk="1" hangingPunct="1">
              <a:tabLst/>
            </a:pPr>
            <a:r>
              <a:rPr lang="cs-CZ" smtClean="0"/>
              <a:t>spolupráce s většinou databází</a:t>
            </a:r>
          </a:p>
          <a:p>
            <a:pPr eaLnBrk="1" hangingPunct="1">
              <a:tabLst/>
            </a:pPr>
            <a:r>
              <a:rPr lang="cs-CZ" smtClean="0"/>
              <a:t>podpora většiny internetových protokolů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HTTP, SMTP, FTP, IMAP, POP3,…</a:t>
            </a:r>
          </a:p>
          <a:p>
            <a:pPr eaLnBrk="1" hangingPunct="1">
              <a:tabLst/>
            </a:pPr>
            <a:r>
              <a:rPr lang="cs-CZ" smtClean="0"/>
              <a:t>objektové programování (od verze 5)</a:t>
            </a:r>
          </a:p>
          <a:p>
            <a:pPr eaLnBrk="1" hangingPunct="1">
              <a:buFont typeface="Wingdings" pitchFamily="2" charset="2"/>
              <a:buNone/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Jazyk HTML</a:t>
            </a:r>
          </a:p>
        </p:txBody>
      </p:sp>
      <p:sp>
        <p:nvSpPr>
          <p:cNvPr id="2836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základem tvorby stránek</a:t>
            </a:r>
          </a:p>
          <a:p>
            <a:pPr eaLnBrk="1" hangingPunct="1">
              <a:tabLst/>
            </a:pPr>
            <a:r>
              <a:rPr lang="cs-CZ" b="1" smtClean="0"/>
              <a:t>H</a:t>
            </a:r>
            <a:r>
              <a:rPr lang="cs-CZ" smtClean="0"/>
              <a:t>yper</a:t>
            </a:r>
            <a:r>
              <a:rPr lang="cs-CZ" b="1" smtClean="0"/>
              <a:t>T</a:t>
            </a:r>
            <a:r>
              <a:rPr lang="cs-CZ" smtClean="0"/>
              <a:t>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odvozen od SGML</a:t>
            </a:r>
          </a:p>
          <a:p>
            <a:pPr eaLnBrk="1" hangingPunct="1">
              <a:tabLst/>
            </a:pPr>
            <a:r>
              <a:rPr lang="cs-CZ" smtClean="0"/>
              <a:t>rozvržení dokumentu a odkazů</a:t>
            </a:r>
          </a:p>
          <a:p>
            <a:pPr eaLnBrk="1" hangingPunct="1">
              <a:tabLst/>
            </a:pPr>
            <a:r>
              <a:rPr lang="cs-CZ" smtClean="0"/>
              <a:t>Tim Berners Lee - CERN (1990)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PHP - ukázka</a:t>
            </a:r>
            <a:endParaRPr lang="cs-CZ" dirty="0" smtClean="0"/>
          </a:p>
        </p:txBody>
      </p:sp>
      <p:sp>
        <p:nvSpPr>
          <p:cNvPr id="31437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&lt;?</a:t>
            </a:r>
            <a:r>
              <a:rPr lang="cs-CZ" dirty="0" err="1" smtClean="0"/>
              <a:t>php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echo </a:t>
            </a:r>
            <a:r>
              <a:rPr lang="cs-CZ" dirty="0"/>
              <a:t>"Hello, </a:t>
            </a:r>
            <a:r>
              <a:rPr lang="cs-CZ" dirty="0" err="1"/>
              <a:t>World</a:t>
            </a:r>
            <a:r>
              <a:rPr lang="cs-CZ" dirty="0"/>
              <a:t>!";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?&gt;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969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 scripty</a:t>
            </a:r>
          </a:p>
        </p:txBody>
      </p:sp>
      <p:sp>
        <p:nvSpPr>
          <p:cNvPr id="3164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smtClean="0">
                <a:hlinkClick r:id="rId2"/>
              </a:rPr>
              <a:t>http://www.php.net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3"/>
              </a:rPr>
              <a:t>http://www.hotscripts.com/PHP/index.html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4"/>
              </a:rPr>
              <a:t>http://www.phpbuilder.com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http://www.scriptsbank.com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6"/>
              </a:rPr>
              <a:t>http://www.builder.cz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7"/>
              </a:rPr>
              <a:t>http://interval.cz/vyvoj-aplikaci/php</a:t>
            </a:r>
            <a:endParaRPr lang="cs-CZ" sz="2800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ASP</a:t>
            </a:r>
          </a:p>
        </p:txBody>
      </p:sp>
      <p:sp>
        <p:nvSpPr>
          <p:cNvPr id="3174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ctive </a:t>
            </a:r>
            <a:r>
              <a:rPr lang="cs-CZ" b="1" smtClean="0"/>
              <a:t>S</a:t>
            </a:r>
            <a:r>
              <a:rPr lang="cs-CZ" smtClean="0"/>
              <a:t>erver </a:t>
            </a:r>
            <a:r>
              <a:rPr lang="cs-CZ" b="1" smtClean="0"/>
              <a:t>P</a:t>
            </a:r>
            <a:r>
              <a:rPr lang="cs-CZ" smtClean="0"/>
              <a:t>ages</a:t>
            </a:r>
          </a:p>
          <a:p>
            <a:pPr eaLnBrk="1" hangingPunct="1">
              <a:tabLst/>
            </a:pPr>
            <a:r>
              <a:rPr lang="cs-CZ" smtClean="0"/>
              <a:t>vyvíjí Microsoft</a:t>
            </a:r>
          </a:p>
          <a:p>
            <a:pPr eaLnBrk="1" hangingPunct="1">
              <a:tabLst/>
            </a:pPr>
            <a:r>
              <a:rPr lang="cs-CZ" smtClean="0"/>
              <a:t>běží na serverech s OS Windows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XML</a:t>
            </a:r>
            <a:endParaRPr lang="en-US" sz="480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194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obecný značkovací jazyk (nemá tagy)</a:t>
            </a:r>
          </a:p>
          <a:p>
            <a:pPr eaLnBrk="1" hangingPunct="1">
              <a:tabLst/>
            </a:pPr>
            <a:r>
              <a:rPr lang="cs-CZ" smtClean="0"/>
              <a:t>základem pro konkrétní značkovací jazyky (DC, RDF, RSS, DocBook,…)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 a vzhled dokumentu</a:t>
            </a:r>
          </a:p>
        </p:txBody>
      </p:sp>
      <p:sp>
        <p:nvSpPr>
          <p:cNvPr id="3205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definuje pouze strukturu dokumentu z hlediska věcného obsahu</a:t>
            </a:r>
          </a:p>
          <a:p>
            <a:pPr eaLnBrk="1" hangingPunct="1">
              <a:tabLst/>
            </a:pPr>
            <a:r>
              <a:rPr lang="cs-CZ" smtClean="0"/>
              <a:t>nezabývá se vzhledem</a:t>
            </a:r>
          </a:p>
          <a:p>
            <a:pPr eaLnBrk="1" hangingPunct="1">
              <a:tabLst/>
            </a:pPr>
            <a:r>
              <a:rPr lang="cs-CZ" smtClean="0"/>
              <a:t>vzhled se definuje připojeným stylem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CSS, XSL (XSLT)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21539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21175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smtClean="0"/>
              <a:t>definuje vazby mezi prvky</a:t>
            </a:r>
          </a:p>
          <a:p>
            <a:pPr eaLnBrk="1" hangingPunct="1">
              <a:tabLst/>
            </a:pPr>
            <a:r>
              <a:rPr lang="cs-CZ" sz="2800" smtClean="0"/>
              <a:t>prvky nejsou pevně dané</a:t>
            </a:r>
          </a:p>
          <a:p>
            <a:pPr eaLnBrk="1" hangingPunct="1">
              <a:tabLst/>
            </a:pPr>
            <a:r>
              <a:rPr lang="cs-CZ" sz="2800" smtClean="0"/>
              <a:t>charakter: (ne)opakovatelné </a:t>
            </a:r>
          </a:p>
          <a:p>
            <a:pPr eaLnBrk="1" hangingPunct="1">
              <a:tabLst/>
            </a:pPr>
            <a:r>
              <a:rPr lang="cs-CZ" sz="2800" smtClean="0"/>
              <a:t>DTD - definice použitých prvků</a:t>
            </a:r>
          </a:p>
          <a:p>
            <a:pPr eaLnBrk="1" hangingPunct="1">
              <a:tabLst/>
            </a:pPr>
            <a:r>
              <a:rPr lang="cs-CZ" sz="2800" smtClean="0"/>
              <a:t>XML parser - program pro kontrolu XML</a:t>
            </a:r>
          </a:p>
          <a:p>
            <a:pPr eaLnBrk="1" hangingPunct="1">
              <a:tabLst/>
            </a:pPr>
            <a:r>
              <a:rPr lang="cs-CZ" sz="2800" smtClean="0"/>
              <a:t>kódování - primárně v UTF-8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</a:t>
            </a:r>
          </a:p>
        </p:txBody>
      </p:sp>
      <p:sp>
        <p:nvSpPr>
          <p:cNvPr id="32256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prezentace informací</a:t>
            </a:r>
          </a:p>
          <a:p>
            <a:pPr eaLnBrk="1" hangingPunct="1">
              <a:tabLst/>
            </a:pPr>
            <a:r>
              <a:rPr lang="cs-CZ" dirty="0" smtClean="0"/>
              <a:t>ukládání informací</a:t>
            </a:r>
          </a:p>
          <a:p>
            <a:pPr eaLnBrk="1" hangingPunct="1">
              <a:tabLst/>
            </a:pPr>
            <a:r>
              <a:rPr lang="cs-CZ" dirty="0" smtClean="0"/>
              <a:t>výměna informací</a:t>
            </a:r>
          </a:p>
          <a:p>
            <a:pPr eaLnBrk="1" hangingPunct="1">
              <a:tabLst/>
            </a:pPr>
            <a:r>
              <a:rPr lang="cs-CZ" dirty="0" smtClean="0"/>
              <a:t>popis informací (</a:t>
            </a:r>
            <a:r>
              <a:rPr lang="cs-CZ" dirty="0" err="1" smtClean="0">
                <a:hlinkClick r:id="rId2"/>
              </a:rPr>
              <a:t>metadata</a:t>
            </a:r>
            <a:r>
              <a:rPr lang="cs-CZ" dirty="0" smtClean="0"/>
              <a:t>)</a:t>
            </a:r>
          </a:p>
          <a:p>
            <a:pPr eaLnBrk="1" hangingPunct="1">
              <a:tabLst/>
            </a:pPr>
            <a:r>
              <a:rPr lang="cs-CZ" dirty="0" smtClean="0"/>
              <a:t>získávání informací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 v praxi</a:t>
            </a:r>
          </a:p>
        </p:txBody>
      </p:sp>
      <p:sp>
        <p:nvSpPr>
          <p:cNvPr id="32358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DC, RDF, SMIL - metadata dokumentu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RSS - novinky na webu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DocBook - publikační styly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SVG, Jabber, SOAP, MathML, nové MS Office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Ukázky XML dokumentu</a:t>
            </a:r>
          </a:p>
        </p:txBody>
      </p:sp>
      <p:sp>
        <p:nvSpPr>
          <p:cNvPr id="32461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://www.martin.krcal.tk/eknihy.xml</a:t>
            </a:r>
            <a:endParaRPr lang="cs-CZ" dirty="0" smtClean="0"/>
          </a:p>
          <a:p>
            <a:pPr eaLnBrk="1" hangingPunct="1">
              <a:tabLst/>
            </a:pPr>
            <a:r>
              <a:rPr lang="cs-CZ" dirty="0" smtClean="0">
                <a:hlinkClick r:id="rId3"/>
              </a:rPr>
              <a:t>XML výstup</a:t>
            </a:r>
            <a:r>
              <a:rPr lang="cs-CZ" dirty="0" smtClean="0"/>
              <a:t> při hledání v SRU</a:t>
            </a:r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HTML</a:t>
            </a:r>
          </a:p>
        </p:txBody>
      </p:sp>
      <p:sp>
        <p:nvSpPr>
          <p:cNvPr id="2846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91513" cy="46085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0.9 - nepodporuje grafický režim </a:t>
            </a:r>
            <a:r>
              <a:rPr lang="cs-CZ" sz="2800" smtClean="0"/>
              <a:t>(1991)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2.0 - formuláře a podpora grafiky </a:t>
            </a:r>
            <a:r>
              <a:rPr lang="cs-CZ" sz="2800" smtClean="0"/>
              <a:t>(1994)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3.0 - nekoncepční, Netscape </a:t>
            </a:r>
            <a:r>
              <a:rPr lang="cs-CZ" sz="2800" smtClean="0"/>
              <a:t>(1995)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3.2 - tabulky, styly, W3C </a:t>
            </a:r>
            <a:r>
              <a:rPr lang="cs-CZ" sz="2800" smtClean="0"/>
              <a:t>(1997)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4.0 - frames, sémantika, W3C </a:t>
            </a:r>
            <a:r>
              <a:rPr lang="cs-CZ" sz="2800" smtClean="0"/>
              <a:t>(1998)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4.01 - opravuje chyby, W3C </a:t>
            </a:r>
            <a:r>
              <a:rPr lang="cs-CZ" sz="2800" smtClean="0"/>
              <a:t>(1999)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Dublin Core</a:t>
            </a:r>
          </a:p>
        </p:txBody>
      </p:sp>
      <p:sp>
        <p:nvSpPr>
          <p:cNvPr id="3256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soubor metadatových prvků</a:t>
            </a:r>
          </a:p>
          <a:p>
            <a:pPr eaLnBrk="1" hangingPunct="1">
              <a:tabLst/>
            </a:pPr>
            <a:r>
              <a:rPr lang="cs-CZ" smtClean="0"/>
              <a:t>pro popis digitálních objektů (i HTML)</a:t>
            </a:r>
          </a:p>
          <a:p>
            <a:pPr eaLnBrk="1" hangingPunct="1">
              <a:tabLst/>
            </a:pPr>
            <a:r>
              <a:rPr lang="cs-CZ" smtClean="0"/>
              <a:t>usnadňuje vyhledávání e-zdrojů</a:t>
            </a:r>
          </a:p>
          <a:p>
            <a:pPr eaLnBrk="1" hangingPunct="1">
              <a:tabLst/>
            </a:pPr>
            <a:r>
              <a:rPr lang="cs-CZ" smtClean="0"/>
              <a:t>založen na XML</a:t>
            </a:r>
          </a:p>
          <a:p>
            <a:pPr eaLnBrk="1" hangingPunct="1">
              <a:tabLst/>
            </a:pPr>
            <a:r>
              <a:rPr lang="cs-CZ" smtClean="0"/>
              <a:t>název odvozen od města Dublin (USA)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Prvky DC</a:t>
            </a:r>
          </a:p>
        </p:txBody>
      </p:sp>
      <p:sp>
        <p:nvSpPr>
          <p:cNvPr id="3266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16 základních prvků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hlinkClick r:id="rId2"/>
              </a:rPr>
              <a:t>Generátor metadat</a:t>
            </a:r>
            <a:endParaRPr lang="cs-CZ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správce v ČR - KIC ICS FI MU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Výhody DC</a:t>
            </a:r>
          </a:p>
        </p:txBody>
      </p:sp>
      <p:sp>
        <p:nvSpPr>
          <p:cNvPr id="3276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jednoduchost</a:t>
            </a:r>
          </a:p>
          <a:p>
            <a:pPr eaLnBrk="1" hangingPunct="1">
              <a:tabLst/>
            </a:pPr>
            <a:r>
              <a:rPr lang="cs-CZ" smtClean="0"/>
              <a:t>sémantická interoperabilita</a:t>
            </a:r>
          </a:p>
          <a:p>
            <a:pPr eaLnBrk="1" hangingPunct="1">
              <a:tabLst/>
            </a:pPr>
            <a:r>
              <a:rPr lang="cs-CZ" smtClean="0"/>
              <a:t>mezinárodní podpora</a:t>
            </a:r>
          </a:p>
          <a:p>
            <a:pPr eaLnBrk="1" hangingPunct="1">
              <a:tabLst/>
            </a:pPr>
            <a:r>
              <a:rPr lang="cs-CZ" smtClean="0"/>
              <a:t>rozšiřitelnost</a:t>
            </a:r>
          </a:p>
          <a:p>
            <a:pPr eaLnBrk="1" hangingPunct="1">
              <a:tabLst/>
            </a:pPr>
            <a:r>
              <a:rPr lang="cs-CZ" smtClean="0"/>
              <a:t>modifikovatelnost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Více info o DC</a:t>
            </a:r>
          </a:p>
        </p:txBody>
      </p:sp>
      <p:sp>
        <p:nvSpPr>
          <p:cNvPr id="3287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http://www.dublincore.org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http://www.ics.muni.cz/dublin_core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http://www.ukoln.ac.uk/cgi-bin/dcdot.pl</a:t>
            </a:r>
            <a:endParaRPr lang="cs-CZ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http://www.webarchiv.cz/generator/dc_generator.php</a:t>
            </a:r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</a:t>
            </a:r>
          </a:p>
        </p:txBody>
      </p:sp>
      <p:sp>
        <p:nvSpPr>
          <p:cNvPr id="3297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slouží ke sdílení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standardizovaný formát (XML)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 weby s častou aktualizací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nejčastější uplatnění: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zpravodajské servery, blogy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nejpoužívanější verze RSS 0.91 a 2.0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RSS funguje?</a:t>
            </a:r>
          </a:p>
        </p:txBody>
      </p:sp>
      <p:sp>
        <p:nvSpPr>
          <p:cNvPr id="330755" name="Oval 4"/>
          <p:cNvSpPr>
            <a:spLocks noChangeArrowheads="1"/>
          </p:cNvSpPr>
          <p:nvPr/>
        </p:nvSpPr>
        <p:spPr bwMode="auto">
          <a:xfrm>
            <a:off x="395288" y="3214688"/>
            <a:ext cx="19446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0756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1655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Zpravodajský server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>
            <a:off x="2413000" y="3573463"/>
            <a:ext cx="935038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 rot="5400000">
            <a:off x="911225" y="2698751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476375" y="198913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Nový článek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3421063" y="3141663"/>
            <a:ext cx="1944687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3563938" y="3573463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RSS Kanál</a:t>
            </a: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 rot="-4240250">
            <a:off x="3132931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 rot="-6562727">
            <a:off x="4572794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9" name="AutoShape 13"/>
          <p:cNvSpPr>
            <a:spLocks noChangeArrowheads="1"/>
          </p:cNvSpPr>
          <p:nvPr/>
        </p:nvSpPr>
        <p:spPr bwMode="auto">
          <a:xfrm rot="-9369491">
            <a:off x="5437188" y="400685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2628900" y="5373688"/>
            <a:ext cx="1439863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Osobní RSS čtečka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645025" y="5373688"/>
            <a:ext cx="1439863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6372225" y="3933825"/>
            <a:ext cx="1439863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pic>
        <p:nvPicPr>
          <p:cNvPr id="183313" name="Picture 17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77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14" name="AutoShape 18"/>
          <p:cNvSpPr>
            <a:spLocks noChangeArrowheads="1"/>
          </p:cNvSpPr>
          <p:nvPr/>
        </p:nvSpPr>
        <p:spPr bwMode="auto">
          <a:xfrm rot="6560504">
            <a:off x="3420269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auto">
          <a:xfrm rot="4196874">
            <a:off x="4861719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auto">
          <a:xfrm rot="1582865">
            <a:off x="5364163" y="429418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animBg="1"/>
      <p:bldP spid="183304" grpId="0"/>
      <p:bldP spid="183305" grpId="0" animBg="1"/>
      <p:bldP spid="183306" grpId="0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4" grpId="0" animBg="1"/>
      <p:bldP spid="183315" grpId="0" animBg="1"/>
      <p:bldP spid="1833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a návštěvnost</a:t>
            </a:r>
          </a:p>
        </p:txBody>
      </p:sp>
      <p:sp>
        <p:nvSpPr>
          <p:cNvPr id="3317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obava webmasterů z úbytku návštěvníků stránek</a:t>
            </a:r>
          </a:p>
          <a:p>
            <a:pPr eaLnBrk="1" hangingPunct="1">
              <a:tabLst/>
            </a:pPr>
            <a:r>
              <a:rPr lang="cs-CZ" smtClean="0"/>
              <a:t>nepotvrdila se, spíše opak</a:t>
            </a:r>
          </a:p>
          <a:p>
            <a:pPr eaLnBrk="1" hangingPunct="1">
              <a:tabLst/>
            </a:pPr>
            <a:r>
              <a:rPr lang="cs-CZ" smtClean="0"/>
              <a:t>větší povědomí s tím, co je na webu nového</a:t>
            </a:r>
          </a:p>
          <a:p>
            <a:pPr eaLnBrk="1" hangingPunct="1">
              <a:tabLst/>
            </a:pPr>
            <a:r>
              <a:rPr lang="cs-CZ" smtClean="0"/>
              <a:t>dnes ztrácí své pozice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Možnosti využití dat z RSS kanálů</a:t>
            </a:r>
          </a:p>
        </p:txBody>
      </p:sp>
      <p:sp>
        <p:nvSpPr>
          <p:cNvPr id="3328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osobní RSS čtečky</a:t>
            </a:r>
          </a:p>
          <a:p>
            <a:pPr eaLnBrk="1" hangingPunct="1">
              <a:tabLst/>
            </a:pPr>
            <a:r>
              <a:rPr lang="cs-CZ" smtClean="0"/>
              <a:t>agregátory RSS kanálů (mixování informací)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v praxi</a:t>
            </a:r>
          </a:p>
        </p:txBody>
      </p:sp>
      <p:sp>
        <p:nvSpPr>
          <p:cNvPr id="33382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ukázka RSS kanálu (</a:t>
            </a:r>
            <a:r>
              <a:rPr lang="cs-CZ" smtClean="0">
                <a:hlinkClick r:id="rId2"/>
              </a:rPr>
              <a:t>iDnes</a:t>
            </a:r>
            <a:r>
              <a:rPr lang="cs-CZ" smtClean="0"/>
              <a:t>)</a:t>
            </a:r>
          </a:p>
          <a:p>
            <a:pPr eaLnBrk="1" hangingPunct="1">
              <a:tabLst/>
            </a:pPr>
            <a:r>
              <a:rPr lang="cs-CZ" smtClean="0"/>
              <a:t>podobné formáty:</a:t>
            </a:r>
          </a:p>
          <a:p>
            <a:pPr marL="1082675" lvl="1" indent="-369888" eaLnBrk="1" hangingPunct="1">
              <a:tabLst/>
            </a:pPr>
            <a:r>
              <a:rPr lang="cs-CZ" smtClean="0">
                <a:hlinkClick r:id="rId3"/>
              </a:rPr>
              <a:t>ATOM 1.0</a:t>
            </a:r>
            <a:endParaRPr lang="cs-CZ" smtClean="0"/>
          </a:p>
          <a:p>
            <a:pPr marL="1082675" lvl="1" indent="-369888" eaLnBrk="1" hangingPunct="1">
              <a:tabLst/>
            </a:pPr>
            <a:r>
              <a:rPr lang="cs-CZ" smtClean="0"/>
              <a:t>CDF (Microsoft, neprosadil se)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Mikroformáty = konkurence XML???</a:t>
            </a:r>
          </a:p>
        </p:txBody>
      </p:sp>
      <p:sp>
        <p:nvSpPr>
          <p:cNvPr id="334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popis webových stránek</a:t>
            </a:r>
          </a:p>
          <a:p>
            <a:pPr eaLnBrk="1" hangingPunct="1">
              <a:tabLst/>
            </a:pPr>
            <a:r>
              <a:rPr lang="cs-CZ" dirty="0" smtClean="0"/>
              <a:t>revoluce ve vyhledávání???</a:t>
            </a:r>
          </a:p>
          <a:p>
            <a:pPr eaLnBrk="1" hangingPunct="1">
              <a:tabLst/>
            </a:pPr>
            <a:r>
              <a:rPr lang="cs-CZ" dirty="0" smtClean="0"/>
              <a:t>kratší zápis (</a:t>
            </a:r>
            <a:r>
              <a:rPr lang="cs-CZ" dirty="0" smtClean="0">
                <a:hlinkClick r:id="rId2"/>
              </a:rPr>
              <a:t>ukázka</a:t>
            </a:r>
            <a:r>
              <a:rPr lang="cs-CZ" dirty="0" smtClean="0"/>
              <a:t>)</a:t>
            </a:r>
          </a:p>
          <a:p>
            <a:pPr eaLnBrk="1" hangingPunct="1">
              <a:tabLst/>
            </a:pPr>
            <a:r>
              <a:rPr lang="cs-CZ" dirty="0" smtClean="0"/>
              <a:t>problém = podpora prohlížečů</a:t>
            </a:r>
          </a:p>
          <a:p>
            <a:pPr eaLnBrk="1" hangingPunct="1">
              <a:tabLst/>
            </a:pPr>
            <a:r>
              <a:rPr lang="cs-CZ" dirty="0" smtClean="0">
                <a:hlinkClick r:id="rId3"/>
              </a:rPr>
              <a:t>Microformats.org</a:t>
            </a: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XHTML</a:t>
            </a:r>
          </a:p>
        </p:txBody>
      </p:sp>
      <p:sp>
        <p:nvSpPr>
          <p:cNvPr id="2856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H</a:t>
            </a:r>
            <a:r>
              <a:rPr lang="cs-CZ" smtClean="0"/>
              <a:t>ypertext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W3C (od 2000)</a:t>
            </a:r>
          </a:p>
          <a:p>
            <a:pPr eaLnBrk="1" hangingPunct="1">
              <a:tabLst/>
            </a:pPr>
            <a:r>
              <a:rPr lang="cs-CZ" smtClean="0"/>
              <a:t>původně nástupce HTML 4.01</a:t>
            </a:r>
          </a:p>
          <a:p>
            <a:pPr eaLnBrk="1" hangingPunct="1">
              <a:tabLst/>
            </a:pPr>
            <a:r>
              <a:rPr lang="cs-CZ" smtClean="0"/>
              <a:t>založeno na XML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 dirty="0" smtClean="0"/>
              <a:t>Redakční systémy</a:t>
            </a:r>
            <a:endParaRPr lang="en-US" sz="48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30134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Redakční systémy</a:t>
            </a:r>
            <a:endParaRPr lang="cs-CZ" dirty="0" smtClean="0"/>
          </a:p>
        </p:txBody>
      </p:sp>
      <p:sp>
        <p:nvSpPr>
          <p:cNvPr id="334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instantní web = web z prášku :)</a:t>
            </a:r>
          </a:p>
          <a:p>
            <a:pPr eaLnBrk="1" hangingPunct="1">
              <a:tabLst/>
            </a:pPr>
            <a:r>
              <a:rPr lang="cs-CZ" dirty="0" smtClean="0"/>
              <a:t>WYSIWYG editory</a:t>
            </a:r>
          </a:p>
          <a:p>
            <a:pPr eaLnBrk="1" hangingPunct="1">
              <a:tabLst/>
            </a:pPr>
            <a:r>
              <a:rPr lang="cs-CZ" dirty="0" smtClean="0"/>
              <a:t>není třeba znalost HTML, CSS, </a:t>
            </a:r>
            <a:r>
              <a:rPr lang="cs-CZ" dirty="0" err="1" smtClean="0"/>
              <a:t>scriptovacích</a:t>
            </a:r>
            <a:r>
              <a:rPr lang="cs-CZ" dirty="0" smtClean="0"/>
              <a:t> a programovacích jazyků</a:t>
            </a:r>
          </a:p>
          <a:p>
            <a:pPr eaLnBrk="1" hangingPunct="1">
              <a:tabLst/>
            </a:pPr>
            <a:r>
              <a:rPr lang="cs-CZ" dirty="0" smtClean="0"/>
              <a:t>zdarma vs. komerční</a:t>
            </a:r>
          </a:p>
          <a:p>
            <a:pPr eaLnBrk="1" hangingPunct="1">
              <a:tabLst/>
            </a:pP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8541243"/>
      </p:ext>
    </p:extLst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Budoucnost webu</a:t>
            </a:r>
            <a:endParaRPr lang="en-US" sz="480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68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Definice???</a:t>
            </a: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Přechod na Web 2.0</a:t>
            </a:r>
          </a:p>
        </p:txBody>
      </p:sp>
      <p:sp>
        <p:nvSpPr>
          <p:cNvPr id="3379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 začátcích internetu zejména statické stránky </a:t>
            </a:r>
            <a:r>
              <a:rPr lang="cs-CZ" smtClean="0">
                <a:sym typeface="Wingdings" pitchFamily="2" charset="2"/>
              </a:rPr>
              <a:t> prezentace informací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dnes přechod na online služby = služby dostupné přes internet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internet = nová platforma pro aplikace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nová generace služeb - mluvíme o fenoménu Web 2.</a:t>
            </a:r>
            <a:r>
              <a:rPr lang="cs-CZ" smtClean="0"/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89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přístupy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označení webu???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marketingový trik???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internetová bublina???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3997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hodnotu vytváří uživatelé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bohatství je v interakci uživatelů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bez uživatelů nemají služby W2.0 smysl</a:t>
            </a:r>
          </a:p>
          <a:p>
            <a:pPr eaLnBrk="1" hangingPunct="1">
              <a:tabLst/>
            </a:pPr>
            <a:r>
              <a:rPr lang="cs-CZ" smtClean="0"/>
              <a:t>komunikace many-to-many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tvůrce je zároveň konzument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personalizace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wikisystémy</a:t>
            </a:r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099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long tail</a:t>
            </a:r>
          </a:p>
          <a:p>
            <a:pPr eaLnBrk="1" hangingPunct="1">
              <a:tabLst/>
            </a:pPr>
            <a:r>
              <a:rPr lang="cs-CZ" smtClean="0"/>
              <a:t>reputační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jak dnes nakupujete???</a:t>
            </a:r>
          </a:p>
          <a:p>
            <a:pPr eaLnBrk="1" hangingPunct="1">
              <a:tabLst/>
            </a:pPr>
            <a:r>
              <a:rPr lang="cs-CZ" smtClean="0"/>
              <a:t>cloud – webtop aplikace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odklon od desktopů</a:t>
            </a:r>
          </a:p>
          <a:p>
            <a:pPr eaLnBrk="1" hangingPunct="1">
              <a:tabLst/>
            </a:pPr>
            <a:r>
              <a:rPr lang="cs-CZ" smtClean="0"/>
              <a:t>beta forever</a:t>
            </a:r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20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mashups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propojování dat (obohacený obsah katalogů, Google Maps,...), API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využití dat v jiné aplikaci</a:t>
            </a:r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430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Znáte nějaké služby???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Verze XHTML</a:t>
            </a:r>
          </a:p>
        </p:txBody>
      </p:sp>
      <p:sp>
        <p:nvSpPr>
          <p:cNvPr id="28672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1.0 </a:t>
            </a:r>
            <a:r>
              <a:rPr lang="cs-CZ" sz="2800" smtClean="0"/>
              <a:t>(2000, revize 2003)</a:t>
            </a:r>
            <a:r>
              <a:rPr lang="cs-CZ" smtClean="0"/>
              <a:t> - tři varianty: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Strict - struktury, obsahu, grafika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Transitional - přechodná varianta, umožňuje používání překonaných tagů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Frameset - jako Trans + podpora rámců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1.1 - nejpřísnější 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2.0 - návrh specifikace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528638" y="1916113"/>
            <a:ext cx="8291512" cy="4681537"/>
          </a:xfrm>
          <a:prstGeom prst="rect">
            <a:avLst/>
          </a:prstGeom>
        </p:spPr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– nejznámější služby</a:t>
            </a:r>
          </a:p>
        </p:txBody>
      </p:sp>
      <p:sp>
        <p:nvSpPr>
          <p:cNvPr id="344068" name="AutoShape 21"/>
          <p:cNvSpPr>
            <a:spLocks noChangeArrowheads="1"/>
          </p:cNvSpPr>
          <p:nvPr/>
        </p:nvSpPr>
        <p:spPr bwMode="auto">
          <a:xfrm>
            <a:off x="250825" y="1700213"/>
            <a:ext cx="8424863" cy="4968875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3200"/>
          </a:p>
        </p:txBody>
      </p:sp>
      <p:pic>
        <p:nvPicPr>
          <p:cNvPr id="34406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13255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1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2" name="Picture 1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2235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3" name="Picture 11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2653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4" name="Picture 1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2089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5" name="Picture 1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6" name="Picture 15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7" name="Picture 16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1371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8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8958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9" name="Picture 19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76925"/>
            <a:ext cx="1368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80" name="Picture 20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1555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5092" name="Picture 4" descr="worldofweb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127000"/>
            <a:ext cx="10514013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555875" y="6597650"/>
            <a:ext cx="4752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>
                <a:hlinkClick r:id="rId2"/>
              </a:rPr>
              <a:t>http://www.go2web20.net</a:t>
            </a:r>
            <a:r>
              <a:rPr lang="cs-CZ" sz="120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3.0 a 4.0</a:t>
            </a:r>
          </a:p>
        </p:txBody>
      </p:sp>
      <p:sp>
        <p:nvSpPr>
          <p:cNvPr id="3461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 3.0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sémantický web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strojově čitelný web (databáze)</a:t>
            </a:r>
          </a:p>
          <a:p>
            <a:pPr eaLnBrk="1" hangingPunct="1">
              <a:tabLst/>
            </a:pPr>
            <a:r>
              <a:rPr lang="cs-CZ" smtClean="0"/>
              <a:t>Web 4.0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umělá inteligence</a:t>
            </a:r>
          </a:p>
          <a:p>
            <a:pPr marL="1082675" lvl="1" indent="-369888" eaLnBrk="1" hangingPunct="1">
              <a:tabLst/>
            </a:pPr>
            <a:endParaRPr lang="cs-CZ" smtClean="0"/>
          </a:p>
          <a:p>
            <a:pPr marL="1082675" lvl="1" indent="-369888"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71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00013"/>
            <a:ext cx="98282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 na závěr…</a:t>
            </a:r>
          </a:p>
        </p:txBody>
      </p:sp>
      <p:pic>
        <p:nvPicPr>
          <p:cNvPr id="348163" name="Picture 4" descr="061212_the_riaa_ca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84338"/>
            <a:ext cx="81407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59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dirty="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dirty="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dirty="0" err="1" smtClean="0">
                <a:hlinkClick r:id="rId2"/>
              </a:rPr>
              <a:t>krcal</a:t>
            </a:r>
            <a:r>
              <a:rPr lang="en-US" sz="1800" dirty="0" smtClean="0">
                <a:hlinkClick r:id="rId2"/>
              </a:rPr>
              <a:t>@</a:t>
            </a:r>
            <a:r>
              <a:rPr lang="cs-CZ" sz="1800" smtClean="0">
                <a:hlinkClick r:id="rId2"/>
              </a:rPr>
              <a:t>phil</a:t>
            </a:r>
            <a:r>
              <a:rPr lang="en-US" sz="1800" smtClean="0">
                <a:hlinkClick r:id="rId2"/>
              </a:rPr>
              <a:t>.muni.cz</a:t>
            </a:r>
            <a:endParaRPr lang="cs-CZ" sz="1800" dirty="0" smtClean="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19463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77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správné zanoření tagů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&lt;p&gt;&lt;strong&gt;text&lt;/strong&gt;&lt;/p&gt;</a:t>
            </a:r>
            <a:endParaRPr lang="cs-CZ" sz="2800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&lt;p&gt;&lt;strong&gt;text&lt;/p&gt;&lt;/strong&gt;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4" grpId="1"/>
      <p:bldP spid="158725" grpId="0"/>
      <p:bldP spid="1587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877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všechny tagy uzavřené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042988" y="30686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text&lt;</a:t>
            </a:r>
            <a:r>
              <a:rPr lang="cs-CZ" sz="2800"/>
              <a:t>br </a:t>
            </a:r>
            <a:r>
              <a:rPr lang="en-US" sz="2800"/>
              <a:t>/&gt;</a:t>
            </a:r>
            <a:endParaRPr lang="cs-CZ" sz="280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042988" y="392906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&lt;p&gt;text&lt;/p&gt;</a:t>
            </a:r>
            <a:endParaRPr lang="cs-CZ" sz="2800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042988" y="4865688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href=“index.php” title=“text”&gt;text&lt;</a:t>
            </a:r>
            <a:r>
              <a:rPr lang="cs-CZ" sz="2800"/>
              <a:t>br</a:t>
            </a:r>
            <a:r>
              <a:rPr lang="en-US" sz="2800"/>
              <a:t>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8" grpId="1"/>
      <p:bldP spid="159749" grpId="0"/>
      <p:bldP spid="159749" grpId="1"/>
      <p:bldP spid="159750" grpId="0"/>
      <p:bldP spid="159750" grpId="1"/>
    </p:bldLst>
  </p:timing>
</p:sld>
</file>

<file path=ppt/theme/theme1.xml><?xml version="1.0" encoding="utf-8"?>
<a:theme xmlns:a="http://schemas.openxmlformats.org/drawingml/2006/main" name="circles">
  <a:themeElements>
    <a:clrScheme name="circles 3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1654</Words>
  <Application>Microsoft Office PowerPoint</Application>
  <PresentationFormat>Předvádění na obrazovce (4:3)</PresentationFormat>
  <Paragraphs>369</Paragraphs>
  <Slides>75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7" baseType="lpstr">
      <vt:lpstr>circles</vt:lpstr>
      <vt:lpstr>Image</vt:lpstr>
      <vt:lpstr>4. Webové technologie</vt:lpstr>
      <vt:lpstr>Náplň hodiny</vt:lpstr>
      <vt:lpstr>Prezentace aplikace PowerPoint</vt:lpstr>
      <vt:lpstr>Jazyk HTML</vt:lpstr>
      <vt:lpstr>Vývoj HTML</vt:lpstr>
      <vt:lpstr>XHTML</vt:lpstr>
      <vt:lpstr>Verze XHTML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 XHTML 1.0 Strict a XHTML 1.1</vt:lpstr>
      <vt:lpstr>HTML 5.0</vt:lpstr>
      <vt:lpstr>HTML 5.0</vt:lpstr>
      <vt:lpstr>Prezentace aplikace PowerPoint</vt:lpstr>
      <vt:lpstr>Prezentace aplikace PowerPoint</vt:lpstr>
      <vt:lpstr>HTML 5.0</vt:lpstr>
      <vt:lpstr>Validita zdrojového kódu</vt:lpstr>
      <vt:lpstr>Web Developer Toolbar</vt:lpstr>
      <vt:lpstr>HTML Validator</vt:lpstr>
      <vt:lpstr>Kaskádové styly (CSS)</vt:lpstr>
      <vt:lpstr>Proč používat CSS</vt:lpstr>
      <vt:lpstr>Nevýhody stylů</vt:lpstr>
      <vt:lpstr>Ukázka fungování CSS</vt:lpstr>
      <vt:lpstr>JavaScript</vt:lpstr>
      <vt:lpstr>JavaScript</vt:lpstr>
      <vt:lpstr>JS - zajímavé odkazy</vt:lpstr>
      <vt:lpstr>jQuery</vt:lpstr>
      <vt:lpstr>DOM</vt:lpstr>
      <vt:lpstr>AJAX</vt:lpstr>
      <vt:lpstr>AJAX</vt:lpstr>
      <vt:lpstr>Využití AJAXu v praxi</vt:lpstr>
      <vt:lpstr>Praktické ukázky Ajaxu</vt:lpstr>
      <vt:lpstr>Flash</vt:lpstr>
      <vt:lpstr>Proč se Flashi vyhnout</vt:lpstr>
      <vt:lpstr>Programovací jazyky</vt:lpstr>
      <vt:lpstr>PHP</vt:lpstr>
      <vt:lpstr>PHP</vt:lpstr>
      <vt:lpstr>PHP - ukázka</vt:lpstr>
      <vt:lpstr>PHP scripty</vt:lpstr>
      <vt:lpstr>ASP</vt:lpstr>
      <vt:lpstr>Prezentace aplikace PowerPoint</vt:lpstr>
      <vt:lpstr>XML</vt:lpstr>
      <vt:lpstr>XML a vzhled dokumentu</vt:lpstr>
      <vt:lpstr>XML</vt:lpstr>
      <vt:lpstr>Využití XML</vt:lpstr>
      <vt:lpstr>Využití XML v praxi</vt:lpstr>
      <vt:lpstr>Ukázky XML dokumentu</vt:lpstr>
      <vt:lpstr>Dublin Core</vt:lpstr>
      <vt:lpstr>Prvky DC</vt:lpstr>
      <vt:lpstr>Výhody DC</vt:lpstr>
      <vt:lpstr>Více info o DC</vt:lpstr>
      <vt:lpstr>RSS</vt:lpstr>
      <vt:lpstr>Jak RSS funguje?</vt:lpstr>
      <vt:lpstr>RSS a návštěvnost</vt:lpstr>
      <vt:lpstr>Možnosti využití dat z RSS kanálů</vt:lpstr>
      <vt:lpstr>RSS v praxi</vt:lpstr>
      <vt:lpstr>Mikroformáty = konkurence XML???</vt:lpstr>
      <vt:lpstr>Prezentace aplikace PowerPoint</vt:lpstr>
      <vt:lpstr>Redakční systémy</vt:lpstr>
      <vt:lpstr>Prezentace aplikace PowerPoint</vt:lpstr>
      <vt:lpstr>Web 2.0</vt:lpstr>
      <vt:lpstr>Přechod na Web 2.0</vt:lpstr>
      <vt:lpstr>Web 2.0</vt:lpstr>
      <vt:lpstr>Web 2.0 - charakteristika</vt:lpstr>
      <vt:lpstr>Web 2.0 - charakteristika</vt:lpstr>
      <vt:lpstr>Web 2.0 - charakteristika</vt:lpstr>
      <vt:lpstr>Web 2.0</vt:lpstr>
      <vt:lpstr>Web 2.0 – nejznámější služby</vt:lpstr>
      <vt:lpstr>Prezentace aplikace PowerPoint</vt:lpstr>
      <vt:lpstr>Web 3.0 a 4.0</vt:lpstr>
      <vt:lpstr>Prezentace aplikace PowerPoint</vt:lpstr>
      <vt:lpstr>A na závěr…</vt:lpstr>
      <vt:lpstr>Prezentace aplikace PowerPoint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95</cp:revision>
  <dcterms:created xsi:type="dcterms:W3CDTF">2005-04-26T09:52:17Z</dcterms:created>
  <dcterms:modified xsi:type="dcterms:W3CDTF">2015-03-16T16:43:19Z</dcterms:modified>
</cp:coreProperties>
</file>