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7" r:id="rId2"/>
    <p:sldId id="321" r:id="rId3"/>
    <p:sldId id="319" r:id="rId4"/>
    <p:sldId id="320" r:id="rId5"/>
    <p:sldId id="277" r:id="rId6"/>
    <p:sldId id="308" r:id="rId7"/>
    <p:sldId id="315" r:id="rId8"/>
    <p:sldId id="282" r:id="rId9"/>
    <p:sldId id="313" r:id="rId10"/>
    <p:sldId id="312" r:id="rId11"/>
    <p:sldId id="311" r:id="rId12"/>
    <p:sldId id="317" r:id="rId13"/>
    <p:sldId id="322" r:id="rId14"/>
    <p:sldId id="269" r:id="rId15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333399"/>
    <a:srgbClr val="FFCC66"/>
    <a:srgbClr val="363080"/>
    <a:srgbClr val="5850A5"/>
    <a:srgbClr val="342F61"/>
    <a:srgbClr val="463F8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17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EBDEE7-B718-4B2D-B290-A3BD75BE044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86541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2C0242C-0675-41F2-93CF-90039CE94F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9497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99"/>
          <p:cNvSpPr>
            <a:spLocks noChangeArrowheads="1" noChangeShapeType="1" noTextEdit="1"/>
          </p:cNvSpPr>
          <p:nvPr userDrawn="1"/>
        </p:nvSpPr>
        <p:spPr bwMode="auto">
          <a:xfrm rot="201660">
            <a:off x="611188" y="1771650"/>
            <a:ext cx="8064500" cy="15128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cs-CZ" sz="3600" kern="10"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 panose="020B0A04020102020204" pitchFamily="34" charset="0"/>
              </a:rPr>
              <a:t>Prezentace informací</a:t>
            </a:r>
          </a:p>
        </p:txBody>
      </p:sp>
      <p:sp>
        <p:nvSpPr>
          <p:cNvPr id="5" name="WordArt 100"/>
          <p:cNvSpPr>
            <a:spLocks noChangeArrowheads="1" noChangeShapeType="1" noTextEdit="1"/>
          </p:cNvSpPr>
          <p:nvPr userDrawn="1"/>
        </p:nvSpPr>
        <p:spPr bwMode="auto">
          <a:xfrm rot="536782">
            <a:off x="3132138" y="2781300"/>
            <a:ext cx="2841625" cy="13684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cs-CZ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na internetu</a:t>
            </a:r>
          </a:p>
        </p:txBody>
      </p:sp>
      <p:sp>
        <p:nvSpPr>
          <p:cNvPr id="6" name="Rectangle 101"/>
          <p:cNvSpPr>
            <a:spLocks noChangeArrowheads="1"/>
          </p:cNvSpPr>
          <p:nvPr/>
        </p:nvSpPr>
        <p:spPr bwMode="auto">
          <a:xfrm>
            <a:off x="4643438" y="5661025"/>
            <a:ext cx="43195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  <a:defRPr/>
            </a:pPr>
            <a:endParaRPr lang="cs-CZ" sz="2000" b="1">
              <a:latin typeface="Arial" charset="0"/>
              <a:cs typeface="Arial" charset="0"/>
            </a:endParaRPr>
          </a:p>
        </p:txBody>
      </p:sp>
      <p:sp>
        <p:nvSpPr>
          <p:cNvPr id="7" name="Rectangle 102"/>
          <p:cNvSpPr>
            <a:spLocks noChangeArrowheads="1"/>
          </p:cNvSpPr>
          <p:nvPr/>
        </p:nvSpPr>
        <p:spPr bwMode="auto">
          <a:xfrm>
            <a:off x="4500563" y="5661025"/>
            <a:ext cx="43195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  <a:tabLst>
                <a:tab pos="981075" algn="l"/>
              </a:tabLst>
              <a:defRPr/>
            </a:pPr>
            <a:endParaRPr lang="cs-CZ" sz="2000" b="1">
              <a:latin typeface="Arial" charset="0"/>
              <a:cs typeface="Arial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0" y="5229225"/>
            <a:ext cx="4319588" cy="936625"/>
          </a:xfrm>
          <a:prstGeom prst="rect">
            <a:avLst/>
          </a:prstGeom>
          <a:noFill/>
          <a:ln>
            <a:miter lim="800000"/>
          </a:ln>
        </p:spPr>
        <p:txBody>
          <a:bodyPr anchor="b"/>
          <a:lstStyle>
            <a:lvl1pPr marL="0" indent="0">
              <a:buFont typeface="Wingdings" pitchFamily="2" charset="2"/>
              <a:buNone/>
              <a:defRPr sz="2000" b="1"/>
            </a:lvl1pPr>
          </a:lstStyle>
          <a:p>
            <a:r>
              <a:rPr lang="cs-CZ"/>
              <a:t>Pokusný text</a:t>
            </a:r>
            <a:endParaRPr lang="en-US"/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ctrTitle" sz="quarter"/>
          </p:nvPr>
        </p:nvSpPr>
        <p:spPr>
          <a:xfrm>
            <a:off x="4284663" y="4652963"/>
            <a:ext cx="4530725" cy="1008062"/>
          </a:xfrm>
        </p:spPr>
        <p:txBody>
          <a:bodyPr anchor="t"/>
          <a:lstStyle>
            <a:lvl1pPr algn="r">
              <a:defRPr sz="3200" b="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7705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fld id="{475CCBB4-C7FE-4BF2-A3FA-33630B3F4EB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8257383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1C8381-A272-40DD-995C-621BD28BCF2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84504705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9039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9039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DD431F-DB4C-47AD-B791-C404FB867F5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36289291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35281C-5471-4429-93A5-FF24AC1BD48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76589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C55F3B-1B0E-4A3A-8F51-DBE5A951F34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92625897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68763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8363" y="1916113"/>
            <a:ext cx="407035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0B0FE-2230-4D0F-8E18-7522FE3A4F9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815131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E93164-D6AF-4A91-B61F-504C8F8618B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6912628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4DB18-C4FB-4098-81D3-2E8A88D0C9B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3285045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AE5F2-6F27-4625-8CBE-F6F8D97FED26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60209983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681B3-ADCA-4384-BDB7-455BCE88335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21825280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D2BA43-6435-4ABD-AC54-D56FC098C0C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784742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Freeform 112"/>
          <p:cNvSpPr>
            <a:spLocks/>
          </p:cNvSpPr>
          <p:nvPr/>
        </p:nvSpPr>
        <p:spPr bwMode="auto">
          <a:xfrm>
            <a:off x="-17463" y="6223000"/>
            <a:ext cx="9172576" cy="661988"/>
          </a:xfrm>
          <a:custGeom>
            <a:avLst/>
            <a:gdLst/>
            <a:ahLst/>
            <a:cxnLst>
              <a:cxn ang="0">
                <a:pos x="5771" y="403"/>
              </a:cxn>
              <a:cxn ang="0">
                <a:pos x="4" y="417"/>
              </a:cxn>
              <a:cxn ang="0">
                <a:pos x="0" y="24"/>
              </a:cxn>
              <a:cxn ang="0">
                <a:pos x="2218" y="272"/>
              </a:cxn>
              <a:cxn ang="0">
                <a:pos x="5778" y="91"/>
              </a:cxn>
              <a:cxn ang="0">
                <a:pos x="5771" y="403"/>
              </a:cxn>
            </a:cxnLst>
            <a:rect l="0" t="0" r="r" b="b"/>
            <a:pathLst>
              <a:path w="5778" h="417">
                <a:moveTo>
                  <a:pt x="5771" y="403"/>
                </a:moveTo>
                <a:lnTo>
                  <a:pt x="4" y="417"/>
                </a:lnTo>
                <a:lnTo>
                  <a:pt x="0" y="24"/>
                </a:lnTo>
                <a:cubicBezTo>
                  <a:pt x="369" y="0"/>
                  <a:pt x="1255" y="261"/>
                  <a:pt x="2218" y="272"/>
                </a:cubicBezTo>
                <a:cubicBezTo>
                  <a:pt x="3181" y="283"/>
                  <a:pt x="5186" y="69"/>
                  <a:pt x="5778" y="91"/>
                </a:cubicBezTo>
                <a:lnTo>
                  <a:pt x="5771" y="403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latin typeface="Arial" charset="0"/>
              <a:cs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4500" y="6497638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91DACE8-06AF-4248-B75B-898D1DA59B5D}" type="slidenum">
              <a:rPr lang="en-US" altLang="cs-CZ"/>
              <a:pPr/>
              <a:t>‹#›</a:t>
            </a:fld>
            <a:endParaRPr lang="en-US" altLang="cs-CZ"/>
          </a:p>
        </p:txBody>
      </p:sp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7696200" y="5192713"/>
            <a:ext cx="1236663" cy="1439862"/>
            <a:chOff x="3107" y="1003"/>
            <a:chExt cx="2495" cy="2903"/>
          </a:xfrm>
        </p:grpSpPr>
        <p:grpSp>
          <p:nvGrpSpPr>
            <p:cNvPr id="1032" name="Group 113"/>
            <p:cNvGrpSpPr>
              <a:grpSpLocks/>
            </p:cNvGrpSpPr>
            <p:nvPr userDrawn="1"/>
          </p:nvGrpSpPr>
          <p:grpSpPr bwMode="auto">
            <a:xfrm>
              <a:off x="3107" y="2001"/>
              <a:ext cx="1905" cy="1905"/>
              <a:chOff x="1655" y="3067"/>
              <a:chExt cx="975" cy="975"/>
            </a:xfrm>
          </p:grpSpPr>
          <p:sp>
            <p:nvSpPr>
              <p:cNvPr id="1138" name="AutoShape 114"/>
              <p:cNvSpPr>
                <a:spLocks noChangeArrowheads="1"/>
              </p:cNvSpPr>
              <p:nvPr userDrawn="1"/>
            </p:nvSpPr>
            <p:spPr bwMode="auto">
              <a:xfrm>
                <a:off x="1655" y="3067"/>
                <a:ext cx="975" cy="975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39" name="AutoShape 115"/>
              <p:cNvSpPr>
                <a:spLocks noChangeArrowheads="1"/>
              </p:cNvSpPr>
              <p:nvPr userDrawn="1"/>
            </p:nvSpPr>
            <p:spPr bwMode="auto">
              <a:xfrm>
                <a:off x="1868" y="3280"/>
                <a:ext cx="549" cy="549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033" name="Group 116"/>
            <p:cNvGrpSpPr>
              <a:grpSpLocks/>
            </p:cNvGrpSpPr>
            <p:nvPr userDrawn="1"/>
          </p:nvGrpSpPr>
          <p:grpSpPr bwMode="auto">
            <a:xfrm>
              <a:off x="4921" y="2228"/>
              <a:ext cx="567" cy="567"/>
              <a:chOff x="1655" y="3067"/>
              <a:chExt cx="975" cy="975"/>
            </a:xfrm>
          </p:grpSpPr>
          <p:sp>
            <p:nvSpPr>
              <p:cNvPr id="1141" name="AutoShape 117"/>
              <p:cNvSpPr>
                <a:spLocks noChangeArrowheads="1"/>
              </p:cNvSpPr>
              <p:nvPr userDrawn="1"/>
            </p:nvSpPr>
            <p:spPr bwMode="auto">
              <a:xfrm>
                <a:off x="1653" y="3068"/>
                <a:ext cx="975" cy="974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42" name="AutoShape 118"/>
              <p:cNvSpPr>
                <a:spLocks noChangeArrowheads="1"/>
              </p:cNvSpPr>
              <p:nvPr userDrawn="1"/>
            </p:nvSpPr>
            <p:spPr bwMode="auto">
              <a:xfrm>
                <a:off x="1868" y="3283"/>
                <a:ext cx="545" cy="545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619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034" name="Group 119"/>
            <p:cNvGrpSpPr>
              <a:grpSpLocks/>
            </p:cNvGrpSpPr>
            <p:nvPr userDrawn="1"/>
          </p:nvGrpSpPr>
          <p:grpSpPr bwMode="auto">
            <a:xfrm>
              <a:off x="4309" y="1003"/>
              <a:ext cx="1293" cy="1293"/>
              <a:chOff x="1655" y="3067"/>
              <a:chExt cx="975" cy="975"/>
            </a:xfrm>
          </p:grpSpPr>
          <p:sp>
            <p:nvSpPr>
              <p:cNvPr id="1144" name="AutoShape 120"/>
              <p:cNvSpPr>
                <a:spLocks noChangeArrowheads="1"/>
              </p:cNvSpPr>
              <p:nvPr userDrawn="1"/>
            </p:nvSpPr>
            <p:spPr bwMode="auto">
              <a:xfrm>
                <a:off x="1654" y="3067"/>
                <a:ext cx="976" cy="975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45" name="AutoShape 121"/>
              <p:cNvSpPr>
                <a:spLocks noChangeArrowheads="1"/>
              </p:cNvSpPr>
              <p:nvPr userDrawn="1"/>
            </p:nvSpPr>
            <p:spPr bwMode="auto">
              <a:xfrm>
                <a:off x="1867" y="3279"/>
                <a:ext cx="551" cy="550"/>
              </a:xfrm>
              <a:custGeom>
                <a:avLst/>
                <a:gdLst>
                  <a:gd name="G0" fmla="+- 2918 0 0"/>
                  <a:gd name="G1" fmla="+- 21600 0 2918"/>
                  <a:gd name="G2" fmla="+- 21600 0 2918"/>
                  <a:gd name="G3" fmla="*/ G0 2929 10000"/>
                  <a:gd name="G4" fmla="+- 21600 0 G3"/>
                  <a:gd name="G5" fmla="+- 21600 0 G3"/>
                  <a:gd name="T0" fmla="*/ 10800 w 21600"/>
                  <a:gd name="T1" fmla="*/ 0 h 21600"/>
                  <a:gd name="T2" fmla="*/ 3163 w 21600"/>
                  <a:gd name="T3" fmla="*/ 3163 h 21600"/>
                  <a:gd name="T4" fmla="*/ 0 w 21600"/>
                  <a:gd name="T5" fmla="*/ 10800 h 21600"/>
                  <a:gd name="T6" fmla="*/ 3163 w 21600"/>
                  <a:gd name="T7" fmla="*/ 18437 h 21600"/>
                  <a:gd name="T8" fmla="*/ 10800 w 21600"/>
                  <a:gd name="T9" fmla="*/ 21600 h 21600"/>
                  <a:gd name="T10" fmla="*/ 18437 w 21600"/>
                  <a:gd name="T11" fmla="*/ 18437 h 21600"/>
                  <a:gd name="T12" fmla="*/ 21600 w 21600"/>
                  <a:gd name="T13" fmla="*/ 10800 h 21600"/>
                  <a:gd name="T14" fmla="*/ 18437 w 21600"/>
                  <a:gd name="T15" fmla="*/ 3163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918" y="10800"/>
                    </a:moveTo>
                    <a:cubicBezTo>
                      <a:pt x="2918" y="15153"/>
                      <a:pt x="6447" y="18682"/>
                      <a:pt x="10800" y="18682"/>
                    </a:cubicBezTo>
                    <a:cubicBezTo>
                      <a:pt x="15153" y="18682"/>
                      <a:pt x="18682" y="15153"/>
                      <a:pt x="18682" y="10800"/>
                    </a:cubicBezTo>
                    <a:cubicBezTo>
                      <a:pt x="18682" y="6447"/>
                      <a:pt x="15153" y="2918"/>
                      <a:pt x="10800" y="2918"/>
                    </a:cubicBezTo>
                    <a:cubicBezTo>
                      <a:pt x="6447" y="2918"/>
                      <a:pt x="2918" y="6447"/>
                      <a:pt x="2918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  <a:scene3d>
                <a:camera prst="legacyPerspectiveFront">
                  <a:rot lat="1500000" lon="1500000" rev="0"/>
                </a:camera>
                <a:lightRig rig="legacyFlat1" dir="t"/>
              </a:scene3d>
              <a:sp3d extrusionH="100000" prstMaterial="legacyMatte">
                <a:bevelT w="13500" h="13500" prst="angle"/>
                <a:bevelB w="13500" h="13500" prst="angle"/>
                <a:extrusionClr>
                  <a:schemeClr val="bg1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>
                  <a:defRPr/>
                </a:pPr>
                <a:endParaRPr lang="cs-CZ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1031" name="AutoShap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91513" cy="4176712"/>
          </a:xfrm>
          <a:prstGeom prst="roundRect">
            <a:avLst>
              <a:gd name="adj" fmla="val 16667"/>
            </a:avLst>
          </a:prstGeom>
          <a:solidFill>
            <a:schemeClr val="tx2">
              <a:alpha val="7097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Click to edit Master text styles</a:t>
            </a:r>
          </a:p>
          <a:p>
            <a:pPr lvl="1"/>
            <a:r>
              <a:rPr lang="en-US" altLang="cs-CZ" smtClean="0"/>
              <a:t>Second level</a:t>
            </a:r>
          </a:p>
          <a:p>
            <a:pPr lvl="2"/>
            <a:r>
              <a:rPr lang="en-US" altLang="cs-CZ" smtClean="0"/>
              <a:t>Third level</a:t>
            </a:r>
          </a:p>
          <a:p>
            <a:pPr lvl="3"/>
            <a:r>
              <a:rPr lang="en-US" altLang="cs-CZ" smtClean="0"/>
              <a:t>Fourth level</a:t>
            </a:r>
          </a:p>
          <a:p>
            <a:pPr lvl="4"/>
            <a:r>
              <a:rPr lang="en-US" altLang="cs-CZ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533400" indent="-5334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tabLst>
          <a:tab pos="981075" algn="l"/>
        </a:tabLs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58875" indent="-446088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981075" algn="l"/>
        </a:tabLst>
        <a:defRPr sz="2800">
          <a:solidFill>
            <a:schemeClr val="tx1"/>
          </a:solidFill>
          <a:latin typeface="+mn-lt"/>
          <a:cs typeface="+mn-cs"/>
        </a:defRPr>
      </a:lvl2pPr>
      <a:lvl3pPr marL="1703388" indent="3175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981075" algn="l"/>
        </a:tabLst>
        <a:defRPr sz="2400">
          <a:solidFill>
            <a:schemeClr val="tx1"/>
          </a:solidFill>
          <a:latin typeface="+mn-lt"/>
          <a:cs typeface="+mn-cs"/>
        </a:defRPr>
      </a:lvl3pPr>
      <a:lvl4pPr marL="2143125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4pPr>
      <a:lvl5pPr marL="2551113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5pPr>
      <a:lvl6pPr marL="30083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6pPr>
      <a:lvl7pPr marL="34655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7pPr>
      <a:lvl8pPr marL="39227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8pPr>
      <a:lvl9pPr marL="4379913" indent="-228600" algn="l" rtl="0" fontAlgn="base">
        <a:spcBef>
          <a:spcPct val="20000"/>
        </a:spcBef>
        <a:spcAft>
          <a:spcPct val="0"/>
        </a:spcAft>
        <a:buChar char="»"/>
        <a:tabLst>
          <a:tab pos="981075" algn="l"/>
        </a:tabLs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ristupnost.nawebu.cz/" TargetMode="External"/><Relationship Id="rId2" Type="http://schemas.openxmlformats.org/officeDocument/2006/relationships/hyperlink" Target="http://www.blindfriendly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akpsatweb.cz/" TargetMode="External"/><Relationship Id="rId5" Type="http://schemas.openxmlformats.org/officeDocument/2006/relationships/hyperlink" Target="http://www.interval.cz/" TargetMode="External"/><Relationship Id="rId4" Type="http://schemas.openxmlformats.org/officeDocument/2006/relationships/hyperlink" Target="http://www.dobryweb.cz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phil.muni.cz/" TargetMode="External"/><Relationship Id="rId2" Type="http://schemas.openxmlformats.org/officeDocument/2006/relationships/hyperlink" Target="http://www.kis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kdvyskov.cz/" TargetMode="External"/><Relationship Id="rId5" Type="http://schemas.openxmlformats.org/officeDocument/2006/relationships/hyperlink" Target="http://www.nkp.cz/" TargetMode="External"/><Relationship Id="rId4" Type="http://schemas.openxmlformats.org/officeDocument/2006/relationships/hyperlink" Target="http://www.vutbr.cz/knihovny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mailto:krcal@fss.muni.cz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shingmagazine.com/" TargetMode="External"/><Relationship Id="rId2" Type="http://schemas.openxmlformats.org/officeDocument/2006/relationships/hyperlink" Target="http://www.alistapar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appycog.com/" TargetMode="External"/><Relationship Id="rId4" Type="http://schemas.openxmlformats.org/officeDocument/2006/relationships/hyperlink" Target="http://www.sensible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tcutts.com/blog" TargetMode="External"/><Relationship Id="rId2" Type="http://schemas.openxmlformats.org/officeDocument/2006/relationships/hyperlink" Target="http://blog.searchenginewatch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credible.com/blog-report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0200" y="4364038"/>
            <a:ext cx="4530725" cy="720725"/>
          </a:xfrm>
        </p:spPr>
        <p:txBody>
          <a:bodyPr/>
          <a:lstStyle/>
          <a:p>
            <a:pPr eaLnBrk="1" hangingPunct="1"/>
            <a:r>
              <a:rPr lang="cs-CZ" altLang="cs-CZ" smtClean="0"/>
              <a:t>Úvodní hodina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00563" y="5157788"/>
            <a:ext cx="4319587" cy="863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7097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hangingPunct="1">
              <a:lnSpc>
                <a:spcPct val="110000"/>
              </a:lnSpc>
            </a:pPr>
            <a:r>
              <a:rPr lang="cs-CZ" altLang="cs-CZ" b="0" dirty="0" smtClean="0"/>
              <a:t>Martin Krčál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859338" y="6237288"/>
            <a:ext cx="3816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84888" y="6394450"/>
            <a:ext cx="27352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sz="1200" dirty="0"/>
              <a:t>Brno, KISK FF MU, </a:t>
            </a:r>
            <a:r>
              <a:rPr lang="cs-CZ" altLang="cs-CZ" sz="1200" dirty="0" smtClean="0"/>
              <a:t>25.2.2015</a:t>
            </a:r>
            <a:endParaRPr lang="cs-CZ" altLang="cs-CZ" sz="1200" dirty="0"/>
          </a:p>
        </p:txBody>
      </p:sp>
      <p:pic>
        <p:nvPicPr>
          <p:cNvPr id="3080" name="Picture 8" descr="OPVK_MU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5703888"/>
            <a:ext cx="4681537" cy="89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38163" y="620713"/>
            <a:ext cx="4321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altLang="cs-CZ" sz="2000" b="1"/>
              <a:t>Kurz pro studenty oboru </a:t>
            </a:r>
          </a:p>
          <a:p>
            <a:pPr>
              <a:spcBef>
                <a:spcPct val="20000"/>
              </a:spcBef>
            </a:pPr>
            <a:r>
              <a:rPr lang="cs-CZ" altLang="cs-CZ" sz="2000" b="1"/>
              <a:t>Informační studia a knihovnictví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České weby</a:t>
            </a:r>
          </a:p>
        </p:txBody>
      </p:sp>
      <p:sp>
        <p:nvSpPr>
          <p:cNvPr id="15363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>
                <a:hlinkClick r:id="rId2"/>
              </a:rPr>
              <a:t>Blindfriendly.cz</a:t>
            </a:r>
            <a:r>
              <a:rPr lang="cs-CZ" altLang="cs-CZ" sz="2800" dirty="0" smtClean="0">
                <a:solidFill>
                  <a:srgbClr val="CC0000"/>
                </a:solidFill>
              </a:rPr>
              <a:t> </a:t>
            </a:r>
            <a:r>
              <a:rPr lang="cs-CZ" altLang="cs-CZ" sz="2800" dirty="0" smtClean="0"/>
              <a:t>- přístupnost</a:t>
            </a:r>
          </a:p>
          <a:p>
            <a:pPr eaLnBrk="1" hangingPunct="1"/>
            <a:r>
              <a:rPr lang="cs-CZ" altLang="cs-CZ" sz="2800" dirty="0" smtClean="0">
                <a:hlinkClick r:id="rId3"/>
              </a:rPr>
              <a:t>http://pristupnost.nawebu.cz</a:t>
            </a:r>
            <a:r>
              <a:rPr lang="cs-CZ" altLang="cs-CZ" sz="2800" dirty="0" smtClean="0"/>
              <a:t> - přístupnost</a:t>
            </a:r>
          </a:p>
          <a:p>
            <a:pPr eaLnBrk="1" hangingPunct="1"/>
            <a:r>
              <a:rPr lang="cs-CZ" altLang="cs-CZ" sz="2800" dirty="0" smtClean="0">
                <a:hlinkClick r:id="rId4"/>
              </a:rPr>
              <a:t>Dobryweb.cz</a:t>
            </a:r>
            <a:r>
              <a:rPr lang="cs-CZ" altLang="cs-CZ" sz="2800" dirty="0" smtClean="0"/>
              <a:t> - webdesign, SEO</a:t>
            </a:r>
          </a:p>
          <a:p>
            <a:pPr eaLnBrk="1" hangingPunct="1"/>
            <a:r>
              <a:rPr lang="cs-CZ" altLang="cs-CZ" sz="2800" dirty="0" smtClean="0">
                <a:hlinkClick r:id="rId5"/>
              </a:rPr>
              <a:t>Interval.cz</a:t>
            </a:r>
            <a:r>
              <a:rPr lang="cs-CZ" altLang="cs-CZ" sz="2800" dirty="0" smtClean="0"/>
              <a:t> - tvorba webu</a:t>
            </a:r>
          </a:p>
          <a:p>
            <a:pPr eaLnBrk="1" hangingPunct="1"/>
            <a:r>
              <a:rPr lang="cs-CZ" altLang="cs-CZ" sz="2800" dirty="0" smtClean="0">
                <a:hlinkClick r:id="rId6"/>
              </a:rPr>
              <a:t>Jakpsatweb.cz</a:t>
            </a:r>
            <a:r>
              <a:rPr lang="cs-CZ" altLang="cs-CZ" sz="2800" dirty="0" smtClean="0"/>
              <a:t> – základy tvorby HTML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Knihy</a:t>
            </a:r>
          </a:p>
        </p:txBody>
      </p:sp>
      <p:sp>
        <p:nvSpPr>
          <p:cNvPr id="17411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16113"/>
            <a:ext cx="8569325" cy="41767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600" smtClean="0">
                <a:solidFill>
                  <a:srgbClr val="CC0000"/>
                </a:solidFill>
              </a:rPr>
              <a:t>Steve Krug - Nenuťte uživatele přemýšlet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Dan Cederholm - Flexibilní webdesign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Robert Mindžák - Dokonalý webdesign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Ondřej Neumajer - Budujeme školní web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Jeffrey Zeldman - Tvorba webů podle standardů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Lynda Weinmanová - Velká kniha webdesignu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 smtClean="0"/>
              <a:t>Michale G. Paciello - Web Accessibility for People with Disabilities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8435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18488" cy="4176712"/>
          </a:xfrm>
        </p:spPr>
        <p:txBody>
          <a:bodyPr/>
          <a:lstStyle/>
          <a:p>
            <a:pPr eaLnBrk="1" hangingPunct="1"/>
            <a:r>
              <a:rPr lang="cs-CZ" altLang="cs-CZ" sz="2600" dirty="0" smtClean="0"/>
              <a:t>Michal </a:t>
            </a:r>
            <a:r>
              <a:rPr lang="cs-CZ" altLang="cs-CZ" sz="2600" dirty="0" err="1" smtClean="0"/>
              <a:t>Kubíšek</a:t>
            </a:r>
            <a:r>
              <a:rPr lang="cs-CZ" altLang="cs-CZ" sz="2600" dirty="0" smtClean="0"/>
              <a:t> - Velký průvodce SEO</a:t>
            </a:r>
          </a:p>
          <a:p>
            <a:pPr eaLnBrk="1" hangingPunct="1"/>
            <a:r>
              <a:rPr lang="cs-CZ" altLang="cs-CZ" sz="2600" dirty="0" smtClean="0"/>
              <a:t>Brian </a:t>
            </a:r>
            <a:r>
              <a:rPr lang="cs-CZ" altLang="cs-CZ" sz="2600" dirty="0" err="1" smtClean="0"/>
              <a:t>Clifton</a:t>
            </a:r>
            <a:r>
              <a:rPr lang="cs-CZ" altLang="cs-CZ" sz="2600" dirty="0" smtClean="0"/>
              <a:t> - </a:t>
            </a:r>
            <a:r>
              <a:rPr lang="cs-CZ" altLang="cs-CZ" sz="2600" dirty="0" err="1" smtClean="0"/>
              <a:t>Advanced</a:t>
            </a:r>
            <a:r>
              <a:rPr lang="cs-CZ" altLang="cs-CZ" sz="2600" dirty="0" smtClean="0"/>
              <a:t> Web </a:t>
            </a:r>
            <a:r>
              <a:rPr lang="cs-CZ" altLang="cs-CZ" sz="2600" dirty="0" err="1" smtClean="0"/>
              <a:t>Metrix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with</a:t>
            </a:r>
            <a:r>
              <a:rPr lang="cs-CZ" altLang="cs-CZ" sz="2600" dirty="0" smtClean="0"/>
              <a:t> Google </a:t>
            </a:r>
            <a:r>
              <a:rPr lang="cs-CZ" altLang="cs-CZ" sz="2600" dirty="0" err="1" smtClean="0"/>
              <a:t>Analytics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Brian </a:t>
            </a:r>
            <a:r>
              <a:rPr lang="cs-CZ" altLang="cs-CZ" sz="2600" dirty="0" err="1" smtClean="0"/>
              <a:t>Clifton</a:t>
            </a:r>
            <a:r>
              <a:rPr lang="cs-CZ" altLang="cs-CZ" sz="2600" dirty="0" smtClean="0"/>
              <a:t> - Google </a:t>
            </a:r>
            <a:r>
              <a:rPr lang="cs-CZ" altLang="cs-CZ" sz="2600" dirty="0" err="1" smtClean="0"/>
              <a:t>analytics</a:t>
            </a:r>
            <a:r>
              <a:rPr lang="cs-CZ" altLang="cs-CZ" sz="2600" dirty="0" smtClean="0"/>
              <a:t> : podrobný průvodce webovými statistikami</a:t>
            </a:r>
          </a:p>
          <a:p>
            <a:pPr eaLnBrk="1" hangingPunct="1"/>
            <a:r>
              <a:rPr lang="cs-CZ" altLang="cs-CZ" sz="2600" dirty="0" err="1" smtClean="0"/>
              <a:t>Avinash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Kaushik</a:t>
            </a:r>
            <a:r>
              <a:rPr lang="cs-CZ" altLang="cs-CZ" sz="2600" dirty="0" smtClean="0"/>
              <a:t> - Web </a:t>
            </a:r>
            <a:r>
              <a:rPr lang="cs-CZ" altLang="cs-CZ" sz="2600" dirty="0" err="1" smtClean="0"/>
              <a:t>Analytics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an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Hour</a:t>
            </a:r>
            <a:r>
              <a:rPr lang="cs-CZ" altLang="cs-CZ" sz="2600" dirty="0" smtClean="0"/>
              <a:t> a </a:t>
            </a:r>
            <a:r>
              <a:rPr lang="cs-CZ" altLang="cs-CZ" sz="2600" dirty="0" err="1" smtClean="0"/>
              <a:t>Day</a:t>
            </a:r>
            <a:endParaRPr lang="cs-CZ" altLang="cs-CZ" sz="2600" dirty="0" smtClean="0"/>
          </a:p>
          <a:p>
            <a:pPr eaLnBrk="1" hangingPunct="1"/>
            <a:r>
              <a:rPr lang="cs-CZ" altLang="cs-CZ" sz="2600" dirty="0" smtClean="0"/>
              <a:t>Alexander Beck - Google </a:t>
            </a:r>
            <a:r>
              <a:rPr lang="cs-CZ" altLang="cs-CZ" sz="2600" dirty="0" err="1" smtClean="0"/>
              <a:t>AdWords</a:t>
            </a:r>
            <a:endParaRPr lang="cs-CZ" altLang="cs-CZ" sz="26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na webech špatně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KISK.cz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ÚK FF MU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Knihovny VUT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Národní knihovna ČR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Knihovna Vyškov</a:t>
            </a:r>
            <a:endParaRPr lang="cs-CZ" dirty="0" smtClean="0"/>
          </a:p>
          <a:p>
            <a:r>
              <a:rPr lang="cs-CZ" dirty="0" smtClean="0"/>
              <a:t>jiný web???</a:t>
            </a:r>
          </a:p>
        </p:txBody>
      </p:sp>
    </p:spTree>
    <p:extLst>
      <p:ext uri="{BB962C8B-B14F-4D97-AF65-F5344CB8AC3E}">
        <p14:creationId xmlns:p14="http://schemas.microsoft.com/office/powerpoint/2010/main" val="30720422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9459" name="AutoShape 4"/>
          <p:cNvSpPr>
            <a:spLocks noGrp="1" noChangeArrowheads="1"/>
          </p:cNvSpPr>
          <p:nvPr>
            <p:ph type="body" sz="half" idx="2"/>
          </p:nvPr>
        </p:nvSpPr>
        <p:spPr>
          <a:xfrm>
            <a:off x="827088" y="3213100"/>
            <a:ext cx="7848600" cy="1439863"/>
          </a:xfrm>
          <a:solidFill>
            <a:schemeClr val="tx2"/>
          </a:solidFill>
        </p:spPr>
        <p:txBody>
          <a:bodyPr lIns="36000" rIns="36000"/>
          <a:lstStyle/>
          <a:p>
            <a:pPr marL="539750" indent="-342900" algn="ctr" eaLnBrk="1" hangingPunct="1">
              <a:buFont typeface="Wingdings" panose="05000000000000000000" pitchFamily="2" charset="2"/>
              <a:buNone/>
            </a:pPr>
            <a:endParaRPr lang="cs-CZ" altLang="cs-CZ" sz="600" dirty="0" smtClean="0"/>
          </a:p>
          <a:p>
            <a:pPr marL="539750" indent="-342900" algn="ctr" eaLnBrk="1" hangingPunct="1">
              <a:buFont typeface="Wingdings" panose="05000000000000000000" pitchFamily="2" charset="2"/>
              <a:buNone/>
            </a:pPr>
            <a:r>
              <a:rPr lang="cs-CZ" altLang="cs-CZ" sz="2400" dirty="0" smtClean="0"/>
              <a:t>Martin Krčál</a:t>
            </a:r>
          </a:p>
          <a:p>
            <a:pPr marL="539750" indent="-342900" algn="ctr" eaLnBrk="1" hangingPunct="1">
              <a:buFont typeface="Wingdings" panose="05000000000000000000" pitchFamily="2" charset="2"/>
              <a:buNone/>
            </a:pPr>
            <a:r>
              <a:rPr lang="en-US" altLang="cs-CZ" sz="1800" dirty="0" err="1" smtClean="0">
                <a:hlinkClick r:id="rId2"/>
              </a:rPr>
              <a:t>krcal</a:t>
            </a:r>
            <a:r>
              <a:rPr lang="en-US" altLang="cs-CZ" sz="1800" dirty="0" smtClean="0">
                <a:hlinkClick r:id="rId2"/>
              </a:rPr>
              <a:t>@</a:t>
            </a:r>
            <a:r>
              <a:rPr lang="cs-CZ" altLang="cs-CZ" sz="1800" dirty="0" err="1" smtClean="0">
                <a:hlinkClick r:id="rId2"/>
              </a:rPr>
              <a:t>phil</a:t>
            </a:r>
            <a:r>
              <a:rPr lang="en-US" altLang="cs-CZ" sz="1800" dirty="0" smtClean="0">
                <a:hlinkClick r:id="rId2"/>
              </a:rPr>
              <a:t>.muni.cz</a:t>
            </a:r>
            <a:endParaRPr lang="cs-CZ" altLang="cs-CZ" sz="1800" dirty="0" smtClean="0"/>
          </a:p>
        </p:txBody>
      </p:sp>
      <p:sp>
        <p:nvSpPr>
          <p:cNvPr id="19460" name="AutoShape 6"/>
          <p:cNvSpPr>
            <a:spLocks noChangeArrowheads="1"/>
          </p:cNvSpPr>
          <p:nvPr/>
        </p:nvSpPr>
        <p:spPr bwMode="auto">
          <a:xfrm>
            <a:off x="755650" y="1989138"/>
            <a:ext cx="7993063" cy="863600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marL="533400" indent="-5334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4000"/>
              <a:t>Děkuji za pozornost</a:t>
            </a:r>
            <a:endParaRPr lang="en-US" altLang="cs-CZ" sz="4000"/>
          </a:p>
        </p:txBody>
      </p:sp>
      <p:pic>
        <p:nvPicPr>
          <p:cNvPr id="19463" name="Picture 7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5084763"/>
            <a:ext cx="6697662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Obsah kurzu</a:t>
            </a:r>
          </a:p>
        </p:txBody>
      </p:sp>
      <p:sp>
        <p:nvSpPr>
          <p:cNvPr id="4099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3926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sz="2800" dirty="0" smtClean="0"/>
              <a:t>Úvod do problematiky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/>
              <a:t>Webdesign</a:t>
            </a:r>
            <a:r>
              <a:rPr lang="cs-CZ" altLang="cs-CZ" sz="2800" dirty="0" smtClean="0"/>
              <a:t>, základní principy grafického návrhu stránek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/>
              <a:t>Informační </a:t>
            </a:r>
            <a:r>
              <a:rPr lang="cs-CZ" altLang="cs-CZ" sz="2800" dirty="0" smtClean="0"/>
              <a:t>architektura, uspořádání a navigace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/>
              <a:t>Webové </a:t>
            </a:r>
            <a:r>
              <a:rPr lang="cs-CZ" altLang="cs-CZ" sz="2800" dirty="0" smtClean="0"/>
              <a:t>technologie a standardy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/>
              <a:t>Redakční systémy + </a:t>
            </a:r>
            <a:r>
              <a:rPr lang="cs-CZ" altLang="cs-CZ" sz="2800" dirty="0" err="1" smtClean="0"/>
              <a:t>Wordpress</a:t>
            </a:r>
            <a:endParaRPr lang="cs-CZ" altLang="cs-CZ" sz="2800" dirty="0" smtClean="0"/>
          </a:p>
          <a:p>
            <a:pPr eaLnBrk="1" hangingPunct="1">
              <a:lnSpc>
                <a:spcPct val="11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Cíle kurzu</a:t>
            </a:r>
          </a:p>
        </p:txBody>
      </p:sp>
      <p:sp>
        <p:nvSpPr>
          <p:cNvPr id="6147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465637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přemýšlet o návrhu stránek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standardy a doporučení a jejich praktická aplikace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zásady tvorby </a:t>
            </a:r>
            <a:r>
              <a:rPr lang="cs-CZ" altLang="cs-CZ" dirty="0" smtClean="0"/>
              <a:t>webu </a:t>
            </a:r>
            <a:endParaRPr lang="cs-CZ" altLang="cs-CZ" dirty="0" smtClean="0"/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/>
              <a:t>praktická realizace webu ve </a:t>
            </a:r>
            <a:r>
              <a:rPr lang="cs-CZ" altLang="cs-CZ" dirty="0" err="1" smtClean="0"/>
              <a:t>Wordpressu</a:t>
            </a:r>
            <a:endParaRPr lang="cs-CZ" altLang="cs-CZ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 byste měli znát?</a:t>
            </a:r>
          </a:p>
        </p:txBody>
      </p:sp>
      <p:sp>
        <p:nvSpPr>
          <p:cNvPr id="7171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základy HTML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orientace na internetu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Důležité informace </a:t>
            </a:r>
          </a:p>
        </p:txBody>
      </p:sp>
      <p:sp>
        <p:nvSpPr>
          <p:cNvPr id="8195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11 </a:t>
            </a:r>
            <a:r>
              <a:rPr lang="cs-CZ" altLang="cs-CZ" dirty="0" smtClean="0"/>
              <a:t>hodin v průběhu semestru</a:t>
            </a:r>
          </a:p>
          <a:p>
            <a:pPr eaLnBrk="1" hangingPunct="1"/>
            <a:r>
              <a:rPr lang="cs-CZ" altLang="cs-CZ" dirty="0" smtClean="0"/>
              <a:t>aktivní účast na hodinách</a:t>
            </a:r>
          </a:p>
          <a:p>
            <a:pPr eaLnBrk="1" hangingPunct="1"/>
            <a:r>
              <a:rPr lang="cs-CZ" altLang="cs-CZ" dirty="0" smtClean="0"/>
              <a:t>ukončení kurzu</a:t>
            </a:r>
          </a:p>
          <a:p>
            <a:pPr lvl="1" eaLnBrk="1" hangingPunct="1"/>
            <a:r>
              <a:rPr lang="cs-CZ" altLang="cs-CZ" dirty="0" smtClean="0"/>
              <a:t>vypracování projektu + jeho </a:t>
            </a:r>
            <a:r>
              <a:rPr lang="cs-CZ" altLang="cs-CZ" dirty="0" smtClean="0"/>
              <a:t>prezentace</a:t>
            </a:r>
            <a:endParaRPr lang="cs-CZ" altLang="cs-CZ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Požadavky k zápočtu - projekt</a:t>
            </a:r>
          </a:p>
        </p:txBody>
      </p:sp>
      <p:sp>
        <p:nvSpPr>
          <p:cNvPr id="9219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91513" cy="4392612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</a:pPr>
            <a:r>
              <a:rPr lang="cs-CZ" altLang="cs-CZ" dirty="0" smtClean="0"/>
              <a:t>praktická realizace webu ve WP</a:t>
            </a:r>
            <a:endParaRPr lang="cs-CZ" altLang="cs-CZ" dirty="0" smtClean="0"/>
          </a:p>
          <a:p>
            <a:pPr marL="1235075" lvl="1" indent="-609600" eaLnBrk="1" hangingPunct="1">
              <a:lnSpc>
                <a:spcPct val="110000"/>
              </a:lnSpc>
            </a:pPr>
            <a:r>
              <a:rPr lang="cs-CZ" altLang="cs-CZ" dirty="0" smtClean="0"/>
              <a:t>libovolné zaměření webu</a:t>
            </a:r>
          </a:p>
          <a:p>
            <a:pPr marL="1235075" lvl="1" indent="-609600" eaLnBrk="1" hangingPunct="1">
              <a:lnSpc>
                <a:spcPct val="110000"/>
              </a:lnSpc>
            </a:pPr>
            <a:r>
              <a:rPr lang="cs-CZ" altLang="cs-CZ" dirty="0" smtClean="0"/>
              <a:t>lze týmově i jednotlivě (náročnost)</a:t>
            </a:r>
          </a:p>
          <a:p>
            <a:pPr marL="1235075" lvl="1" indent="-609600" eaLnBrk="1" hangingPunct="1">
              <a:lnSpc>
                <a:spcPct val="110000"/>
              </a:lnSpc>
            </a:pPr>
            <a:r>
              <a:rPr lang="cs-CZ" altLang="cs-CZ" dirty="0" smtClean="0"/>
              <a:t>do 1. 5. 2015</a:t>
            </a:r>
            <a:endParaRPr lang="en-US" altLang="cs-CZ" dirty="0" smtClean="0"/>
          </a:p>
          <a:p>
            <a:pPr marL="609600" indent="-609600" eaLnBrk="1" hangingPunct="1">
              <a:lnSpc>
                <a:spcPct val="110000"/>
              </a:lnSpc>
            </a:pPr>
            <a:r>
              <a:rPr lang="cs-CZ" altLang="cs-CZ" dirty="0" smtClean="0"/>
              <a:t>prezentace vybraných projektů</a:t>
            </a:r>
          </a:p>
          <a:p>
            <a:pPr marL="1235075" lvl="1" indent="-609600" eaLnBrk="1" hangingPunct="1">
              <a:lnSpc>
                <a:spcPct val="110000"/>
              </a:lnSpc>
            </a:pPr>
            <a:r>
              <a:rPr lang="cs-CZ" altLang="cs-CZ" dirty="0" smtClean="0"/>
              <a:t>6. 5</a:t>
            </a:r>
            <a:r>
              <a:rPr lang="cs-CZ" altLang="cs-CZ" dirty="0" smtClean="0"/>
              <a:t>. a </a:t>
            </a:r>
            <a:r>
              <a:rPr lang="cs-CZ" altLang="cs-CZ" dirty="0" smtClean="0"/>
              <a:t>13. 5. 2015</a:t>
            </a:r>
            <a:endParaRPr lang="cs-CZ" altLang="cs-CZ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611188" y="1916113"/>
            <a:ext cx="7993062" cy="3960812"/>
          </a:xfrm>
          <a:prstGeom prst="roundRect">
            <a:avLst>
              <a:gd name="adj" fmla="val 16667"/>
            </a:avLst>
          </a:prstGeom>
          <a:solidFill>
            <a:schemeClr val="accent1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marL="533400" indent="-5334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1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cs-CZ" altLang="cs-CZ" sz="4800"/>
              <a:t>Doporučená literatura</a:t>
            </a:r>
            <a:endParaRPr lang="en-US" altLang="cs-CZ" sz="4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Zahraniční weby</a:t>
            </a:r>
          </a:p>
        </p:txBody>
      </p:sp>
      <p:sp>
        <p:nvSpPr>
          <p:cNvPr id="13315" name="AutoShap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507413" cy="4176712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hlinkClick r:id="rId2"/>
              </a:rPr>
              <a:t>alistapart.com</a:t>
            </a:r>
            <a:r>
              <a:rPr lang="cs-CZ" altLang="cs-CZ" dirty="0" smtClean="0"/>
              <a:t> </a:t>
            </a:r>
            <a:r>
              <a:rPr lang="cs-CZ" altLang="cs-CZ" dirty="0" smtClean="0"/>
              <a:t>- webdesign</a:t>
            </a:r>
          </a:p>
          <a:p>
            <a:pPr eaLnBrk="1" hangingPunct="1"/>
            <a:r>
              <a:rPr lang="cs-CZ" altLang="cs-CZ" dirty="0" smtClean="0">
                <a:hlinkClick r:id="rId3"/>
              </a:rPr>
              <a:t>SmashingMagazine.com</a:t>
            </a:r>
            <a:r>
              <a:rPr lang="cs-CZ" altLang="cs-CZ" dirty="0" smtClean="0"/>
              <a:t> - webdesign</a:t>
            </a:r>
          </a:p>
          <a:p>
            <a:pPr eaLnBrk="1" hangingPunct="1"/>
            <a:r>
              <a:rPr lang="cs-CZ" altLang="cs-CZ" dirty="0" smtClean="0">
                <a:hlinkClick r:id="rId4"/>
              </a:rPr>
              <a:t>Sensible.com</a:t>
            </a:r>
            <a:r>
              <a:rPr lang="cs-CZ" altLang="cs-CZ" dirty="0" smtClean="0"/>
              <a:t> (S. </a:t>
            </a:r>
            <a:r>
              <a:rPr lang="cs-CZ" altLang="cs-CZ" dirty="0" err="1" smtClean="0"/>
              <a:t>Krug</a:t>
            </a:r>
            <a:r>
              <a:rPr lang="cs-CZ" altLang="cs-CZ" dirty="0" smtClean="0"/>
              <a:t>) - použitelnost</a:t>
            </a:r>
          </a:p>
          <a:p>
            <a:pPr eaLnBrk="1" hangingPunct="1"/>
            <a:r>
              <a:rPr lang="cs-CZ" altLang="cs-CZ" dirty="0" smtClean="0">
                <a:hlinkClick r:id="rId5"/>
              </a:rPr>
              <a:t>happycog.com</a:t>
            </a:r>
            <a:r>
              <a:rPr lang="cs-CZ" altLang="cs-CZ" dirty="0" smtClean="0"/>
              <a:t> - webdesign, přístupnost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Zahraniční weby</a:t>
            </a:r>
          </a:p>
        </p:txBody>
      </p:sp>
      <p:sp>
        <p:nvSpPr>
          <p:cNvPr id="14339" name="AutoShap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>
                <a:hlinkClick r:id="rId2"/>
              </a:rPr>
              <a:t>http://blog.searchenginewatch.com</a:t>
            </a:r>
            <a:r>
              <a:rPr lang="cs-CZ" altLang="cs-CZ" sz="2800" dirty="0" smtClean="0"/>
              <a:t> - SEO</a:t>
            </a:r>
          </a:p>
          <a:p>
            <a:pPr eaLnBrk="1" hangingPunct="1"/>
            <a:r>
              <a:rPr lang="cs-CZ" altLang="cs-CZ" sz="2800" dirty="0" smtClean="0">
                <a:hlinkClick r:id="rId3"/>
              </a:rPr>
              <a:t>http</a:t>
            </a:r>
            <a:r>
              <a:rPr lang="cs-CZ" altLang="cs-CZ" sz="2800" dirty="0" smtClean="0">
                <a:hlinkClick r:id="rId3"/>
              </a:rPr>
              <a:t>://www.mattcutts.com/blog</a:t>
            </a:r>
            <a:r>
              <a:rPr lang="cs-CZ" altLang="cs-CZ" sz="2800" dirty="0" smtClean="0"/>
              <a:t> - SEO</a:t>
            </a:r>
          </a:p>
          <a:p>
            <a:pPr eaLnBrk="1" hangingPunct="1"/>
            <a:r>
              <a:rPr lang="cs-CZ" altLang="cs-CZ" sz="2800" dirty="0" smtClean="0">
                <a:hlinkClick r:id="rId4"/>
              </a:rPr>
              <a:t>http://www.webcredible.com/blog-reports/</a:t>
            </a:r>
            <a:r>
              <a:rPr lang="cs-CZ" altLang="cs-CZ" sz="2800" dirty="0" smtClean="0"/>
              <a:t>  </a:t>
            </a:r>
            <a:r>
              <a:rPr lang="cs-CZ" altLang="cs-CZ" sz="2800" dirty="0" smtClean="0"/>
              <a:t>- </a:t>
            </a:r>
            <a:r>
              <a:rPr lang="cs-CZ" altLang="cs-CZ" sz="2800" dirty="0" smtClean="0"/>
              <a:t>webdesign</a:t>
            </a:r>
            <a:endParaRPr lang="cs-CZ" altLang="cs-CZ" sz="28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ff31a3aad8360af9d4e5144c412cffe9e991dc"/>
</p:tagLst>
</file>

<file path=ppt/theme/theme1.xml><?xml version="1.0" encoding="utf-8"?>
<a:theme xmlns:a="http://schemas.openxmlformats.org/drawingml/2006/main" name="circles">
  <a:themeElements>
    <a:clrScheme name="circles 3">
      <a:dk1>
        <a:srgbClr val="000000"/>
      </a:dk1>
      <a:lt1>
        <a:srgbClr val="FFDBA6"/>
      </a:lt1>
      <a:dk2>
        <a:srgbClr val="FFFFFF"/>
      </a:dk2>
      <a:lt2>
        <a:srgbClr val="FFAC31"/>
      </a:lt2>
      <a:accent1>
        <a:srgbClr val="FF9900"/>
      </a:accent1>
      <a:accent2>
        <a:srgbClr val="FFCC80"/>
      </a:accent2>
      <a:accent3>
        <a:srgbClr val="FFEAD0"/>
      </a:accent3>
      <a:accent4>
        <a:srgbClr val="000000"/>
      </a:accent4>
      <a:accent5>
        <a:srgbClr val="FFCAAA"/>
      </a:accent5>
      <a:accent6>
        <a:srgbClr val="E7B973"/>
      </a:accent6>
      <a:hlink>
        <a:srgbClr val="E68A00"/>
      </a:hlink>
      <a:folHlink>
        <a:srgbClr val="FF6600"/>
      </a:folHlink>
    </a:clrScheme>
    <a:fontScheme name="circ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ircles 1">
        <a:dk1>
          <a:srgbClr val="005A58"/>
        </a:dk1>
        <a:lt1>
          <a:srgbClr val="FFFFFF"/>
        </a:lt1>
        <a:dk2>
          <a:srgbClr val="008080"/>
        </a:dk2>
        <a:lt2>
          <a:srgbClr val="FFFFCD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3">
        <a:dk1>
          <a:srgbClr val="000000"/>
        </a:dk1>
        <a:lt1>
          <a:srgbClr val="FFDBA6"/>
        </a:lt1>
        <a:dk2>
          <a:srgbClr val="FFFFFF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rcles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rcles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</TotalTime>
  <Words>293</Words>
  <Application>Microsoft Office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Wingdings</vt:lpstr>
      <vt:lpstr>circles</vt:lpstr>
      <vt:lpstr>Úvodní hodina</vt:lpstr>
      <vt:lpstr>Obsah kurzu</vt:lpstr>
      <vt:lpstr>Cíle kurzu</vt:lpstr>
      <vt:lpstr>Co byste měli znát?</vt:lpstr>
      <vt:lpstr>Důležité informace </vt:lpstr>
      <vt:lpstr>Požadavky k zápočtu - projekt</vt:lpstr>
      <vt:lpstr>Prezentace aplikace PowerPoint</vt:lpstr>
      <vt:lpstr>Zahraniční weby</vt:lpstr>
      <vt:lpstr>Zahraniční weby</vt:lpstr>
      <vt:lpstr>České weby</vt:lpstr>
      <vt:lpstr>Knihy</vt:lpstr>
      <vt:lpstr>Prezentace aplikace PowerPoint</vt:lpstr>
      <vt:lpstr>Co je na webech špatně</vt:lpstr>
      <vt:lpstr>Prezentace aplikace PowerPoint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in here</dc:title>
  <dc:creator>Pearce</dc:creator>
  <cp:lastModifiedBy>Martin Krčál</cp:lastModifiedBy>
  <cp:revision>85</cp:revision>
  <dcterms:created xsi:type="dcterms:W3CDTF">2005-04-26T09:52:17Z</dcterms:created>
  <dcterms:modified xsi:type="dcterms:W3CDTF">2015-02-23T14:12:40Z</dcterms:modified>
</cp:coreProperties>
</file>