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25"/>
  </p:notesMasterIdLst>
  <p:sldIdLst>
    <p:sldId id="256" r:id="rId2"/>
    <p:sldId id="257" r:id="rId3"/>
    <p:sldId id="258" r:id="rId4"/>
    <p:sldId id="261" r:id="rId5"/>
    <p:sldId id="259" r:id="rId6"/>
    <p:sldId id="260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3" r:id="rId19"/>
    <p:sldId id="276" r:id="rId20"/>
    <p:sldId id="277" r:id="rId21"/>
    <p:sldId id="278" r:id="rId22"/>
    <p:sldId id="296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aximized">
    <p:restoredLeft sz="34587" autoAdjust="0"/>
    <p:restoredTop sz="94706" autoAdjust="0"/>
  </p:normalViewPr>
  <p:slideViewPr>
    <p:cSldViewPr>
      <p:cViewPr varScale="1">
        <p:scale>
          <a:sx n="126" d="100"/>
          <a:sy n="126" d="100"/>
        </p:scale>
        <p:origin x="-5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22E81-05F1-4F55-803E-4A04BF1B7B3A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C7803-63C6-4CEB-A28B-8C1AEAF0AF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703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Garamond" panose="02020404030301010803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C7803-63C6-4CEB-A28B-8C1AEAF0AFA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4014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79966EAD-75C9-43A2-8A29-E5B4FFC33888}" type="datetime1">
              <a:rPr lang="cs-CZ" smtClean="0"/>
              <a:pPr/>
              <a:t>29.4.2015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0DCA7FB2-63F3-49E1-9403-9E319241F963}" type="datetime1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Základy typografie a zpracování textů na počítači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A7176145-B844-48D3-97E7-51B73CEBD56B}" type="datetime1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DC0D163F-F860-48B0-9F23-113701BE6BF4}" type="datetime1">
              <a:rPr lang="cs-CZ" smtClean="0"/>
              <a:pPr/>
              <a:t>29.4.2015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964B7E0-6BDE-41F1-9663-0DB7D408D39C}" type="datetime1">
              <a:rPr lang="cs-CZ" smtClean="0"/>
              <a:pPr/>
              <a:t>29.4.2015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7B1AB91E-6CF6-4C72-91A6-B9C9C5DED6D3}" type="datetime1">
              <a:rPr lang="cs-CZ" smtClean="0"/>
              <a:pPr/>
              <a:t>29.4.2015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CD1E3AB-A23F-47B9-96F9-B6E709DD7E32}" type="datetime1">
              <a:rPr lang="cs-CZ" smtClean="0"/>
              <a:pPr/>
              <a:t>29.4.2015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F01188-AF99-43C0-88E5-75E25EA4503A}" type="datetime1">
              <a:rPr lang="cs-CZ" smtClean="0"/>
              <a:pPr/>
              <a:t>29.4.2015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BDD29ADC-E568-4CF8-A0F0-49C42F2536CF}" type="datetime1">
              <a:rPr lang="cs-CZ" smtClean="0"/>
              <a:pPr/>
              <a:t>29.4.2015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804" y="836712"/>
            <a:ext cx="8077199" cy="817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4" y="1772816"/>
            <a:ext cx="747962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97304" y="97190"/>
            <a:ext cx="2823054" cy="4924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 dirty="0" smtClean="0"/>
              <a:t>Základy typografie a zpracování textů na počítači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426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10206B0-A6E3-41AE-84D8-B0F603C4F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bg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328419"/>
            <a:ext cx="3313355" cy="24938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Základy typografie</a:t>
            </a:r>
            <a:br>
              <a:rPr lang="cs-CZ" dirty="0" smtClean="0"/>
            </a:br>
            <a:r>
              <a:rPr lang="cs-CZ" dirty="0" smtClean="0"/>
              <a:t>a zpracování textů</a:t>
            </a:r>
            <a:br>
              <a:rPr lang="cs-CZ" dirty="0" smtClean="0"/>
            </a:br>
            <a:r>
              <a:rPr lang="cs-CZ" dirty="0" smtClean="0"/>
              <a:t>na počítači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33365" y="4832667"/>
            <a:ext cx="3309803" cy="1260629"/>
          </a:xfrm>
        </p:spPr>
        <p:txBody>
          <a:bodyPr/>
          <a:lstStyle/>
          <a:p>
            <a:r>
              <a:rPr lang="cs-CZ" dirty="0" smtClean="0"/>
              <a:t>Helena Novotná</a:t>
            </a:r>
          </a:p>
          <a:p>
            <a:r>
              <a:rPr lang="cs-CZ" dirty="0" smtClean="0"/>
              <a:t>Jiří Rybička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4319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Typografické míry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Evropský typografický měrný systém </a:t>
            </a:r>
            <a:r>
              <a:rPr lang="cs-CZ" dirty="0" smtClean="0"/>
              <a:t>– </a:t>
            </a:r>
            <a:r>
              <a:rPr lang="cs-CZ" dirty="0" err="1" smtClean="0"/>
              <a:t>Didôtův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(z roku 1776, používaný v kontinentální Evropě)</a:t>
            </a:r>
            <a:br>
              <a:rPr lang="cs-CZ" dirty="0" smtClean="0"/>
            </a:br>
            <a:r>
              <a:rPr lang="cs-CZ" dirty="0" smtClean="0"/>
              <a:t>1 bod = 0,375 9 mm (zkratka b)</a:t>
            </a:r>
            <a:br>
              <a:rPr lang="cs-CZ" dirty="0" smtClean="0"/>
            </a:br>
            <a:r>
              <a:rPr lang="cs-CZ" dirty="0" smtClean="0"/>
              <a:t>1 cicero = </a:t>
            </a:r>
            <a:r>
              <a:rPr lang="cs-CZ" dirty="0" smtClean="0">
                <a:solidFill>
                  <a:schemeClr val="accent3"/>
                </a:solidFill>
              </a:rPr>
              <a:t>12 b = 4,513 mm</a:t>
            </a:r>
          </a:p>
          <a:p>
            <a:r>
              <a:rPr lang="cs-CZ" dirty="0" err="1" smtClean="0">
                <a:solidFill>
                  <a:schemeClr val="accent3"/>
                </a:solidFill>
              </a:rPr>
              <a:t>Anglo</a:t>
            </a:r>
            <a:r>
              <a:rPr lang="cs-CZ" dirty="0" smtClean="0">
                <a:solidFill>
                  <a:schemeClr val="accent3"/>
                </a:solidFill>
              </a:rPr>
              <a:t>-americký typografický měrný systém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(dnes používaný v počítačových programech)</a:t>
            </a:r>
            <a:br>
              <a:rPr lang="cs-CZ" dirty="0" smtClean="0"/>
            </a:br>
            <a:r>
              <a:rPr lang="cs-CZ" dirty="0" smtClean="0"/>
              <a:t>1 point = 0,352 8 mm (zkratka </a:t>
            </a:r>
            <a:r>
              <a:rPr lang="cs-CZ" dirty="0" err="1" smtClean="0"/>
              <a:t>pt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1 </a:t>
            </a:r>
            <a:r>
              <a:rPr lang="cs-CZ" dirty="0" err="1" smtClean="0"/>
              <a:t>pica</a:t>
            </a:r>
            <a:r>
              <a:rPr lang="cs-CZ" dirty="0" smtClean="0"/>
              <a:t> = </a:t>
            </a:r>
            <a:r>
              <a:rPr lang="cs-CZ" dirty="0" smtClean="0">
                <a:solidFill>
                  <a:schemeClr val="accent3"/>
                </a:solidFill>
              </a:rPr>
              <a:t>12 </a:t>
            </a:r>
            <a:r>
              <a:rPr lang="cs-CZ" dirty="0" err="1" smtClean="0">
                <a:solidFill>
                  <a:schemeClr val="accent3"/>
                </a:solidFill>
              </a:rPr>
              <a:t>pt</a:t>
            </a:r>
            <a:r>
              <a:rPr lang="cs-CZ" dirty="0" smtClean="0">
                <a:solidFill>
                  <a:schemeClr val="accent3"/>
                </a:solidFill>
              </a:rPr>
              <a:t> = 4,23 mm </a:t>
            </a:r>
            <a:r>
              <a:rPr lang="cs-CZ" dirty="0" smtClean="0"/>
              <a:t>(zkratka </a:t>
            </a:r>
            <a:r>
              <a:rPr lang="cs-CZ" dirty="0" err="1" smtClean="0"/>
              <a:t>pc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72 </a:t>
            </a:r>
            <a:r>
              <a:rPr lang="cs-CZ" dirty="0" err="1" smtClean="0"/>
              <a:t>pt</a:t>
            </a:r>
            <a:r>
              <a:rPr lang="cs-CZ" dirty="0" smtClean="0"/>
              <a:t> = 6 </a:t>
            </a:r>
            <a:r>
              <a:rPr lang="cs-CZ" dirty="0" err="1" smtClean="0"/>
              <a:t>pc</a:t>
            </a:r>
            <a:r>
              <a:rPr lang="cs-CZ" dirty="0" smtClean="0"/>
              <a:t> = 1 </a:t>
            </a:r>
            <a:r>
              <a:rPr lang="cs-CZ" dirty="0" err="1" smtClean="0"/>
              <a:t>inch</a:t>
            </a:r>
            <a:r>
              <a:rPr lang="cs-CZ" dirty="0" smtClean="0"/>
              <a:t> = 25,4 mm</a:t>
            </a:r>
            <a:endParaRPr lang="cs-CZ" dirty="0"/>
          </a:p>
          <a:p>
            <a:pPr marL="68580" indent="0">
              <a:buNone/>
            </a:pPr>
            <a:r>
              <a:rPr lang="cs-CZ" sz="5400" dirty="0" smtClean="0">
                <a:solidFill>
                  <a:srgbClr val="FF0000"/>
                </a:solidFill>
              </a:rPr>
              <a:t>54 </a:t>
            </a:r>
            <a:r>
              <a:rPr lang="cs-CZ" sz="5400" dirty="0" err="1" smtClean="0">
                <a:solidFill>
                  <a:srgbClr val="FF0000"/>
                </a:solidFill>
              </a:rPr>
              <a:t>points</a:t>
            </a:r>
            <a:r>
              <a:rPr lang="cs-CZ" sz="5400" dirty="0" smtClean="0">
                <a:solidFill>
                  <a:srgbClr val="FF0000"/>
                </a:solidFill>
              </a:rPr>
              <a:t> × </a:t>
            </a:r>
            <a:r>
              <a:rPr lang="cs-CZ" sz="5800" dirty="0" smtClean="0">
                <a:solidFill>
                  <a:srgbClr val="FF0000"/>
                </a:solidFill>
              </a:rPr>
              <a:t>54 bodů</a:t>
            </a:r>
            <a:endParaRPr lang="cs-CZ" sz="5800" dirty="0">
              <a:solidFill>
                <a:srgbClr val="FF0000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539552" y="5445224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074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14000" decel="26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Stupeň (velikost)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7848872" cy="460851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Stupeň písma </a:t>
            </a:r>
            <a:r>
              <a:rPr lang="cs-CZ" dirty="0" smtClean="0"/>
              <a:t>= rozměr horní plochy na kovové liteře. Nelze odměřit na otisku na papíře.</a:t>
            </a:r>
          </a:p>
          <a:p>
            <a:pPr>
              <a:spcBef>
                <a:spcPts val="11000"/>
              </a:spcBef>
            </a:pPr>
            <a:r>
              <a:rPr lang="cs-CZ" dirty="0" smtClean="0"/>
              <a:t>Tisková velikost liter závisí na typu písma.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7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72 bodů  </a:t>
            </a:r>
            <a:r>
              <a:rPr lang="cs-CZ" sz="7200" dirty="0" smtClean="0">
                <a:latin typeface="Garamond" panose="02020404030301010803" pitchFamily="18" charset="0"/>
              </a:rPr>
              <a:t>72 bodů</a:t>
            </a:r>
            <a:endParaRPr lang="cs-CZ" sz="7200" dirty="0">
              <a:latin typeface="Garamond" panose="02020404030301010803" pitchFamily="18" charset="0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11</a:t>
            </a:fld>
            <a:endParaRPr lang="cs-CZ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769222" y="2633334"/>
            <a:ext cx="2879725" cy="1614488"/>
            <a:chOff x="3588" y="1296"/>
            <a:chExt cx="1814" cy="1017"/>
          </a:xfrm>
        </p:grpSpPr>
        <p:pic>
          <p:nvPicPr>
            <p:cNvPr id="5" name="Picture 4" descr="kuzelk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2" y="1296"/>
              <a:ext cx="850" cy="10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0" descr="litery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8" y="1858"/>
              <a:ext cx="964" cy="455"/>
            </a:xfrm>
            <a:prstGeom prst="rect">
              <a:avLst/>
            </a:prstGeom>
            <a:solidFill>
              <a:srgbClr val="ECCD9A"/>
            </a:solidFill>
          </p:spPr>
        </p:pic>
      </p:grpSp>
      <p:cxnSp>
        <p:nvCxnSpPr>
          <p:cNvPr id="10" name="Přímá spojnice 9"/>
          <p:cNvCxnSpPr/>
          <p:nvPr/>
        </p:nvCxnSpPr>
        <p:spPr>
          <a:xfrm flipH="1">
            <a:off x="821887" y="5301208"/>
            <a:ext cx="756084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stupen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123324"/>
            <a:ext cx="3492500" cy="9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280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3" accel="2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9" y="836712"/>
            <a:ext cx="7848872" cy="817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Použití různých stupňů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72816"/>
            <a:ext cx="8064896" cy="4608512"/>
          </a:xfrm>
        </p:spPr>
        <p:txBody>
          <a:bodyPr>
            <a:normAutofit/>
          </a:bodyPr>
          <a:lstStyle/>
          <a:p>
            <a:r>
              <a:rPr lang="cs-CZ" dirty="0" smtClean="0"/>
              <a:t>Rozlišení v dokumentu – minimální rozdíl 20 %</a:t>
            </a:r>
          </a:p>
          <a:p>
            <a:pPr>
              <a:spcBef>
                <a:spcPts val="25000"/>
              </a:spcBef>
            </a:pPr>
            <a:r>
              <a:rPr lang="cs-CZ" dirty="0" smtClean="0"/>
              <a:t>Názvy stupňů písma: 8 b – petit, </a:t>
            </a:r>
            <a:br>
              <a:rPr lang="cs-CZ" dirty="0" smtClean="0"/>
            </a:br>
            <a:r>
              <a:rPr lang="cs-CZ" dirty="0" smtClean="0"/>
              <a:t>10 b – garmond, 12 b – cicero apod.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12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7779978"/>
              </p:ext>
            </p:extLst>
          </p:nvPr>
        </p:nvGraphicFramePr>
        <p:xfrm>
          <a:off x="611560" y="2420888"/>
          <a:ext cx="8208912" cy="28036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92288"/>
                <a:gridCol w="5616624"/>
              </a:tblGrid>
              <a:tr h="432716">
                <a:tc>
                  <a:txBody>
                    <a:bodyPr/>
                    <a:lstStyle/>
                    <a:p>
                      <a:r>
                        <a:rPr lang="cs-CZ" dirty="0" smtClean="0"/>
                        <a:t>Velikost v bodech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Účel</a:t>
                      </a:r>
                      <a:endParaRPr lang="cs-CZ" dirty="0"/>
                    </a:p>
                  </a:txBody>
                  <a:tcPr anchor="ctr"/>
                </a:tc>
              </a:tr>
              <a:tr h="432716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r>
                        <a:rPr lang="cs-CZ" baseline="0" dirty="0" smtClean="0"/>
                        <a:t>–7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slovníky, jízdní řády, telefonní seznamy, poznámky</a:t>
                      </a:r>
                      <a:endParaRPr lang="cs-CZ" dirty="0"/>
                    </a:p>
                  </a:txBody>
                  <a:tcPr/>
                </a:tc>
              </a:tr>
              <a:tr h="432716"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r>
                        <a:rPr lang="cs-CZ" baseline="0" dirty="0" smtClean="0"/>
                        <a:t>–9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noviny, časopisy</a:t>
                      </a:r>
                      <a:endParaRPr lang="cs-CZ" dirty="0"/>
                    </a:p>
                  </a:txBody>
                  <a:tcPr/>
                </a:tc>
              </a:tr>
              <a:tr h="432716">
                <a:tc>
                  <a:txBody>
                    <a:bodyPr/>
                    <a:lstStyle/>
                    <a:p>
                      <a:r>
                        <a:rPr lang="cs-CZ" dirty="0" smtClean="0"/>
                        <a:t>10 (cca 11 </a:t>
                      </a:r>
                      <a:r>
                        <a:rPr lang="cs-CZ" dirty="0" err="1" smtClean="0"/>
                        <a:t>pt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velikost pro knihy standardního formátu</a:t>
                      </a:r>
                      <a:endParaRPr lang="cs-CZ" dirty="0"/>
                    </a:p>
                  </a:txBody>
                  <a:tcPr/>
                </a:tc>
              </a:tr>
              <a:tr h="432716">
                <a:tc>
                  <a:txBody>
                    <a:bodyPr/>
                    <a:lstStyle/>
                    <a:p>
                      <a:r>
                        <a:rPr lang="cs-CZ" dirty="0" smtClean="0"/>
                        <a:t>11–12  (cca 12–13 </a:t>
                      </a:r>
                      <a:r>
                        <a:rPr lang="cs-CZ" dirty="0" err="1" smtClean="0"/>
                        <a:t>pt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tiskoviny</a:t>
                      </a:r>
                      <a:r>
                        <a:rPr lang="cs-CZ" baseline="0" dirty="0" smtClean="0"/>
                        <a:t> na formátu A4 sázené na celou šíři</a:t>
                      </a:r>
                      <a:endParaRPr lang="cs-CZ" dirty="0"/>
                    </a:p>
                  </a:txBody>
                  <a:tcPr/>
                </a:tc>
              </a:tr>
              <a:tr h="432716">
                <a:tc>
                  <a:txBody>
                    <a:bodyPr/>
                    <a:lstStyle/>
                    <a:p>
                      <a:r>
                        <a:rPr lang="cs-CZ" dirty="0" smtClean="0"/>
                        <a:t>14 a více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dětské knihy, nadpisy, titulky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039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Relativní typografické míry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992888" cy="4608512"/>
          </a:xfrm>
        </p:spPr>
        <p:txBody>
          <a:bodyPr>
            <a:normAutofit/>
          </a:bodyPr>
          <a:lstStyle/>
          <a:p>
            <a:r>
              <a:rPr lang="cs-CZ" dirty="0" smtClean="0"/>
              <a:t>Jsou vztaženy k aktuálně nastavenému stupni písma</a:t>
            </a:r>
          </a:p>
          <a:p>
            <a:pPr lvl="1"/>
            <a:r>
              <a:rPr lang="cs-CZ" dirty="0" err="1" smtClean="0">
                <a:solidFill>
                  <a:schemeClr val="accent3"/>
                </a:solidFill>
              </a:rPr>
              <a:t>em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chemeClr val="accent3"/>
                </a:solidFill>
              </a:rPr>
              <a:t>čtverčík</a:t>
            </a:r>
            <a:r>
              <a:rPr lang="cs-CZ" dirty="0" smtClean="0"/>
              <a:t>) = stupeň písma</a:t>
            </a:r>
          </a:p>
          <a:p>
            <a:pPr lvl="1"/>
            <a:r>
              <a:rPr lang="cs-CZ" dirty="0" smtClean="0">
                <a:solidFill>
                  <a:schemeClr val="accent3"/>
                </a:solidFill>
              </a:rPr>
              <a:t>en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chemeClr val="accent3"/>
                </a:solidFill>
              </a:rPr>
              <a:t>půlčtverčík</a:t>
            </a:r>
            <a:r>
              <a:rPr lang="cs-CZ" dirty="0" smtClean="0"/>
              <a:t>) = ½ </a:t>
            </a:r>
            <a:r>
              <a:rPr lang="cs-CZ" dirty="0" err="1" smtClean="0"/>
              <a:t>em</a:t>
            </a:r>
            <a:endParaRPr lang="cs-CZ" dirty="0"/>
          </a:p>
          <a:p>
            <a:r>
              <a:rPr lang="cs-CZ" dirty="0" smtClean="0"/>
              <a:t>Určují se jimi</a:t>
            </a:r>
          </a:p>
          <a:p>
            <a:pPr lvl="1"/>
            <a:r>
              <a:rPr lang="cs-CZ" dirty="0" smtClean="0">
                <a:solidFill>
                  <a:schemeClr val="accent3"/>
                </a:solidFill>
              </a:rPr>
              <a:t>šířky některých znaků </a:t>
            </a:r>
            <a:r>
              <a:rPr lang="cs-CZ" dirty="0" smtClean="0"/>
              <a:t>(např. čtverčíková pomlčka)</a:t>
            </a:r>
          </a:p>
          <a:p>
            <a:pPr lvl="1"/>
            <a:r>
              <a:rPr lang="cs-CZ" dirty="0" smtClean="0">
                <a:solidFill>
                  <a:schemeClr val="accent3"/>
                </a:solidFill>
              </a:rPr>
              <a:t>velikosti mezer </a:t>
            </a:r>
            <a:r>
              <a:rPr lang="cs-CZ" dirty="0" smtClean="0"/>
              <a:t>(např. čtvrtinová mezera = ¼ </a:t>
            </a:r>
            <a:r>
              <a:rPr lang="cs-CZ" dirty="0" err="1" smtClean="0"/>
              <a:t>em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>
                <a:solidFill>
                  <a:schemeClr val="accent3"/>
                </a:solidFill>
              </a:rPr>
              <a:t>rozměry</a:t>
            </a:r>
            <a:r>
              <a:rPr lang="cs-CZ" dirty="0" smtClean="0"/>
              <a:t> odstavcových a stránkových </a:t>
            </a:r>
            <a:r>
              <a:rPr lang="cs-CZ" dirty="0" smtClean="0">
                <a:solidFill>
                  <a:schemeClr val="accent3"/>
                </a:solidFill>
              </a:rPr>
              <a:t>prvků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(např. zarážka, řádkování, pozice okrajových poznámek)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0288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Sazba</a:t>
            </a:r>
            <a:r>
              <a:rPr lang="cs-CZ" dirty="0" smtClean="0"/>
              <a:t> je vytváření tiskové předlohy za použití knižního (proporcionálního) písma.</a:t>
            </a:r>
          </a:p>
          <a:p>
            <a:r>
              <a:rPr lang="cs-CZ" dirty="0" smtClean="0"/>
              <a:t>Způsob sazby je řízen mnoha pravidly, která vznikala a ustalovala se mnoho let. </a:t>
            </a:r>
          </a:p>
          <a:p>
            <a:r>
              <a:rPr lang="cs-CZ" dirty="0" smtClean="0"/>
              <a:t>Pravidla sazby ovlivňují zejména: </a:t>
            </a:r>
            <a:r>
              <a:rPr lang="cs-CZ" dirty="0" smtClean="0">
                <a:solidFill>
                  <a:schemeClr val="accent3"/>
                </a:solidFill>
              </a:rPr>
              <a:t>hladký text</a:t>
            </a:r>
            <a:r>
              <a:rPr lang="cs-CZ" dirty="0" smtClean="0"/>
              <a:t> (speciální znaky), </a:t>
            </a:r>
            <a:r>
              <a:rPr lang="cs-CZ" dirty="0" smtClean="0">
                <a:solidFill>
                  <a:schemeClr val="accent3"/>
                </a:solidFill>
              </a:rPr>
              <a:t>smíšený text </a:t>
            </a:r>
            <a:r>
              <a:rPr lang="cs-CZ" dirty="0" smtClean="0"/>
              <a:t>(použití různých řezů a stupňů písma), </a:t>
            </a:r>
            <a:r>
              <a:rPr lang="cs-CZ" dirty="0" smtClean="0">
                <a:solidFill>
                  <a:schemeClr val="accent3"/>
                </a:solidFill>
              </a:rPr>
              <a:t>odstavce</a:t>
            </a:r>
            <a:r>
              <a:rPr lang="cs-CZ" dirty="0" smtClean="0"/>
              <a:t> (rozměrové parametry, způsoby zarovnání)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2418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Pravidla sazby – hladký text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72816"/>
            <a:ext cx="7704856" cy="4608512"/>
          </a:xfrm>
        </p:spPr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Mezery mezi písmeny</a:t>
            </a:r>
            <a:endParaRPr lang="cs-CZ" dirty="0" smtClean="0"/>
          </a:p>
          <a:p>
            <a:pPr lvl="1"/>
            <a:r>
              <a:rPr lang="cs-CZ" dirty="0" smtClean="0"/>
              <a:t>téměř nikdy neupravujeme!!</a:t>
            </a:r>
          </a:p>
          <a:p>
            <a:pPr lvl="1"/>
            <a:r>
              <a:rPr lang="cs-CZ" dirty="0" smtClean="0"/>
              <a:t>dříve se z úsporných důvodů používalo rozšíření mezer pro vyznačování – tzv. prostrkání</a:t>
            </a:r>
          </a:p>
          <a:p>
            <a:pPr lvl="1">
              <a:spcBef>
                <a:spcPts val="8000"/>
              </a:spcBef>
            </a:pPr>
            <a:r>
              <a:rPr lang="cs-CZ" dirty="0" smtClean="0">
                <a:solidFill>
                  <a:schemeClr val="accent3"/>
                </a:solidFill>
              </a:rPr>
              <a:t>ligatura</a:t>
            </a:r>
            <a:r>
              <a:rPr lang="cs-CZ" dirty="0" smtClean="0"/>
              <a:t> (slitek): znaky tvoří 1 celek </a:t>
            </a:r>
          </a:p>
          <a:p>
            <a:pPr lvl="1"/>
            <a:r>
              <a:rPr lang="cs-CZ" dirty="0" err="1" smtClean="0">
                <a:solidFill>
                  <a:schemeClr val="accent3"/>
                </a:solidFill>
              </a:rPr>
              <a:t>kerning</a:t>
            </a:r>
            <a:r>
              <a:rPr lang="cs-CZ" dirty="0" smtClean="0"/>
              <a:t> (vyrovnání): řízení světla </a:t>
            </a:r>
            <a:br>
              <a:rPr lang="cs-CZ" dirty="0" smtClean="0"/>
            </a:br>
            <a:r>
              <a:rPr lang="cs-CZ" dirty="0" smtClean="0"/>
              <a:t>mezi určitými znaky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15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518" t="-13026" r="-938" b="-11862"/>
          <a:stretch/>
        </p:blipFill>
        <p:spPr>
          <a:xfrm>
            <a:off x="894398" y="3501008"/>
            <a:ext cx="6984000" cy="432000"/>
          </a:xfrm>
          <a:prstGeom prst="rect">
            <a:avLst/>
          </a:prstGeom>
          <a:ln w="3175">
            <a:solidFill>
              <a:schemeClr val="tx1"/>
            </a:solidFill>
            <a:prstDash val="solid"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6322" t="-5512" r="-3798" b="-8887"/>
          <a:stretch/>
        </p:blipFill>
        <p:spPr>
          <a:xfrm>
            <a:off x="6804248" y="4437112"/>
            <a:ext cx="1260000" cy="936000"/>
          </a:xfrm>
          <a:prstGeom prst="rect">
            <a:avLst/>
          </a:prstGeom>
          <a:ln w="3175">
            <a:solidFill>
              <a:schemeClr val="tx1"/>
            </a:solidFill>
            <a:prstDash val="solid"/>
          </a:ln>
          <a:effectLst>
            <a:outerShdw blurRad="50800" dist="50800" dir="5400000" sx="3000" sy="3000" algn="ctr" rotWithShape="0">
              <a:srgbClr val="000000">
                <a:alpha val="43137"/>
              </a:srgbClr>
            </a:outerShdw>
          </a:effectLst>
        </p:spPr>
      </p:pic>
      <p:grpSp>
        <p:nvGrpSpPr>
          <p:cNvPr id="14" name="Skupina 13"/>
          <p:cNvGrpSpPr/>
          <p:nvPr/>
        </p:nvGrpSpPr>
        <p:grpSpPr>
          <a:xfrm>
            <a:off x="4529154" y="5650995"/>
            <a:ext cx="1992680" cy="648000"/>
            <a:chOff x="5148064" y="5436000"/>
            <a:chExt cx="1992680" cy="648000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9735" b="2108"/>
            <a:stretch/>
          </p:blipFill>
          <p:spPr>
            <a:xfrm>
              <a:off x="5148064" y="5436000"/>
              <a:ext cx="1992680" cy="648000"/>
            </a:xfrm>
            <a:prstGeom prst="rect">
              <a:avLst/>
            </a:prstGeom>
            <a:ln w="3175">
              <a:solidFill>
                <a:schemeClr val="tx1"/>
              </a:solidFill>
              <a:prstDash val="solid"/>
            </a:ln>
          </p:spPr>
        </p:pic>
        <p:cxnSp>
          <p:nvCxnSpPr>
            <p:cNvPr id="10" name="Přímá spojnice se šipkou 9"/>
            <p:cNvCxnSpPr/>
            <p:nvPr/>
          </p:nvCxnSpPr>
          <p:spPr>
            <a:xfrm flipH="1">
              <a:off x="5364088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/>
            <p:cNvCxnSpPr/>
            <p:nvPr/>
          </p:nvCxnSpPr>
          <p:spPr>
            <a:xfrm>
              <a:off x="5652120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/>
            <p:nvPr/>
          </p:nvCxnSpPr>
          <p:spPr>
            <a:xfrm flipH="1">
              <a:off x="5928380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/>
            <p:nvPr/>
          </p:nvCxnSpPr>
          <p:spPr>
            <a:xfrm flipH="1">
              <a:off x="6372200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flipH="1">
              <a:off x="6660232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24209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804" y="836712"/>
            <a:ext cx="8285668" cy="817160"/>
          </a:xfrm>
        </p:spPr>
        <p:txBody>
          <a:bodyPr>
            <a:normAutofit fontScale="90000"/>
          </a:bodyPr>
          <a:lstStyle/>
          <a:p>
            <a:r>
              <a:rPr lang="cs-CZ" dirty="0"/>
              <a:t>Pravidla sazby – hladký </a:t>
            </a:r>
            <a:r>
              <a:rPr lang="cs-CZ" dirty="0" smtClean="0"/>
              <a:t>text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Mezery mezi slovy</a:t>
            </a:r>
          </a:p>
          <a:p>
            <a:r>
              <a:rPr lang="cs-CZ" dirty="0" smtClean="0"/>
              <a:t>vhodná velikost základní mezery je 1/3 </a:t>
            </a:r>
            <a:r>
              <a:rPr lang="cs-CZ" dirty="0" err="1" smtClean="0"/>
              <a:t>em</a:t>
            </a:r>
            <a:endParaRPr lang="cs-CZ" dirty="0" smtClean="0"/>
          </a:p>
          <a:p>
            <a:r>
              <a:rPr lang="cs-CZ" dirty="0" smtClean="0"/>
              <a:t>jsou používány pro zarovnání do bloku, povolený interval je ¼ až ½ </a:t>
            </a:r>
            <a:r>
              <a:rPr lang="cs-CZ" dirty="0" err="1" smtClean="0"/>
              <a:t>em</a:t>
            </a:r>
            <a:endParaRPr lang="cs-CZ" dirty="0" smtClean="0"/>
          </a:p>
          <a:p>
            <a:r>
              <a:rPr lang="cs-CZ" dirty="0" smtClean="0">
                <a:solidFill>
                  <a:schemeClr val="accent3"/>
                </a:solidFill>
              </a:rPr>
              <a:t>nezlomitelná mezera</a:t>
            </a:r>
            <a:r>
              <a:rPr lang="cs-CZ" dirty="0" smtClean="0"/>
              <a:t> – nenastane v ní konec řádku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pevná mezera </a:t>
            </a:r>
            <a:r>
              <a:rPr lang="cs-CZ" dirty="0" smtClean="0"/>
              <a:t>– má stále stejnou šířku</a:t>
            </a:r>
            <a:br>
              <a:rPr lang="cs-CZ" dirty="0" smtClean="0"/>
            </a:br>
            <a:r>
              <a:rPr lang="cs-CZ" dirty="0" smtClean="0"/>
              <a:t>zúžená (1/4 </a:t>
            </a:r>
            <a:r>
              <a:rPr lang="cs-CZ" dirty="0" err="1" smtClean="0"/>
              <a:t>em</a:t>
            </a:r>
            <a:r>
              <a:rPr lang="cs-CZ" dirty="0" smtClean="0"/>
              <a:t>, 1/6 </a:t>
            </a:r>
            <a:r>
              <a:rPr lang="cs-CZ" dirty="0" err="1" smtClean="0"/>
              <a:t>em</a:t>
            </a:r>
            <a:r>
              <a:rPr lang="cs-CZ" dirty="0" smtClean="0"/>
              <a:t>, 1/8 </a:t>
            </a:r>
            <a:r>
              <a:rPr lang="cs-CZ" dirty="0" err="1" smtClean="0"/>
              <a:t>em</a:t>
            </a:r>
            <a:r>
              <a:rPr lang="cs-CZ" dirty="0" smtClean="0"/>
              <a:t>, 1/10 </a:t>
            </a:r>
            <a:r>
              <a:rPr lang="cs-CZ" dirty="0" err="1" smtClean="0"/>
              <a:t>em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rozšířená (1 </a:t>
            </a:r>
            <a:r>
              <a:rPr lang="cs-CZ" dirty="0" err="1" smtClean="0"/>
              <a:t>em</a:t>
            </a:r>
            <a:r>
              <a:rPr lang="cs-CZ" dirty="0" smtClean="0"/>
              <a:t>, 2 </a:t>
            </a:r>
            <a:r>
              <a:rPr lang="cs-CZ" dirty="0" err="1" smtClean="0"/>
              <a:t>em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7064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496944" cy="817160"/>
          </a:xfrm>
        </p:spPr>
        <p:txBody>
          <a:bodyPr>
            <a:normAutofit fontScale="90000"/>
          </a:bodyPr>
          <a:lstStyle/>
          <a:p>
            <a:r>
              <a:rPr lang="cs-CZ" dirty="0"/>
              <a:t>Pravidla sazby – hladký </a:t>
            </a:r>
            <a:r>
              <a:rPr lang="cs-CZ" dirty="0" smtClean="0"/>
              <a:t>text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00200"/>
            <a:ext cx="8424936" cy="4525963"/>
          </a:xfrm>
        </p:spPr>
        <p:txBody>
          <a:bodyPr/>
          <a:lstStyle/>
          <a:p>
            <a:r>
              <a:rPr lang="cs-CZ" dirty="0" smtClean="0"/>
              <a:t>Použití mezislovních mezer (Word):</a:t>
            </a:r>
          </a:p>
          <a:p>
            <a:pPr lvl="1"/>
            <a:r>
              <a:rPr lang="cs-CZ" dirty="0" smtClean="0"/>
              <a:t>oddělení slov – </a:t>
            </a:r>
            <a:r>
              <a:rPr lang="cs-CZ" dirty="0" smtClean="0">
                <a:solidFill>
                  <a:schemeClr val="accent3"/>
                </a:solidFill>
              </a:rPr>
              <a:t>jeden</a:t>
            </a:r>
            <a:r>
              <a:rPr lang="cs-CZ" dirty="0" smtClean="0"/>
              <a:t> stisk mezerníku</a:t>
            </a:r>
          </a:p>
          <a:p>
            <a:pPr marL="457200" lvl="1" indent="0">
              <a:buNone/>
            </a:pPr>
            <a:r>
              <a:rPr lang="cs-CZ" cap="small" dirty="0" smtClean="0">
                <a:solidFill>
                  <a:schemeClr val="accent3"/>
                </a:solidFill>
              </a:rPr>
              <a:t>Nikdy nepoužíváme na jakékoliv zarovnání!!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evná mezera: </a:t>
            </a:r>
          </a:p>
          <a:p>
            <a:pPr lvl="2"/>
            <a:r>
              <a:rPr lang="cs-CZ" dirty="0" smtClean="0"/>
              <a:t>za tečkou neznamenající konec věty</a:t>
            </a:r>
          </a:p>
          <a:p>
            <a:pPr lvl="2"/>
            <a:r>
              <a:rPr lang="cs-CZ" dirty="0" smtClean="0"/>
              <a:t>za číslem se zkratkou jednotky</a:t>
            </a:r>
          </a:p>
          <a:p>
            <a:pPr lvl="2"/>
            <a:r>
              <a:rPr lang="cs-CZ" dirty="0" smtClean="0"/>
              <a:t>mezi skupinami </a:t>
            </a:r>
            <a:r>
              <a:rPr lang="cs-CZ" dirty="0"/>
              <a:t>číslic v </a:t>
            </a:r>
            <a:r>
              <a:rPr lang="cs-CZ" dirty="0" smtClean="0"/>
              <a:t>čísle</a:t>
            </a:r>
          </a:p>
          <a:p>
            <a:pPr lvl="2"/>
            <a:r>
              <a:rPr lang="cs-CZ" dirty="0" smtClean="0"/>
              <a:t>za jednoznakovou předložkou a spojkou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5151512"/>
            <a:ext cx="7992888" cy="653752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843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817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Pravidla sazby – hladký text IV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00200"/>
                <a:ext cx="8280920" cy="4925144"/>
              </a:xfrm>
            </p:spPr>
            <p:txBody>
              <a:bodyPr>
                <a:normAutofit lnSpcReduction="10000"/>
              </a:bodyPr>
              <a:lstStyle/>
              <a:p>
                <a:pPr marL="68580" indent="0">
                  <a:buNone/>
                </a:pPr>
                <a:r>
                  <a:rPr lang="cs-CZ" dirty="0" smtClean="0">
                    <a:solidFill>
                      <a:schemeClr val="accent3"/>
                    </a:solidFill>
                  </a:rPr>
                  <a:t>Spojovník, pomlčka, minus</a:t>
                </a:r>
                <a:br>
                  <a:rPr lang="cs-CZ" dirty="0" smtClean="0">
                    <a:solidFill>
                      <a:schemeClr val="accent3"/>
                    </a:solidFill>
                  </a:rPr>
                </a:br>
                <a:r>
                  <a:rPr lang="cs-CZ" dirty="0" smtClean="0"/>
                  <a:t>jedná se o graficky i významově </a:t>
                </a:r>
                <a:r>
                  <a:rPr lang="cs-CZ" b="1" dirty="0" smtClean="0"/>
                  <a:t>zcela odlišné</a:t>
                </a:r>
                <a:r>
                  <a:rPr lang="cs-CZ" dirty="0" smtClean="0"/>
                  <a:t> znaky</a:t>
                </a: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spojovník: </a:t>
                </a:r>
                <a:r>
                  <a:rPr lang="cs-CZ" dirty="0" smtClean="0"/>
                  <a:t>spojuje dvě části, je vždy bez mezer:</a:t>
                </a:r>
                <a:br>
                  <a:rPr lang="cs-CZ" dirty="0" smtClean="0"/>
                </a:br>
                <a:r>
                  <a:rPr lang="cs-CZ" dirty="0" smtClean="0">
                    <a:solidFill>
                      <a:srgbClr val="FF0000"/>
                    </a:solidFill>
                    <a:latin typeface="Garamond" panose="02020404030301010803" pitchFamily="18" charset="0"/>
                  </a:rPr>
                  <a:t>bude-li, Praha-Prosek, propan-butan, žluto-hnědý</a:t>
                </a: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pomlčka:</a:t>
                </a:r>
                <a:r>
                  <a:rPr lang="cs-CZ" dirty="0"/>
                  <a:t/>
                </a:r>
                <a:r>
                  <a:rPr lang="cs-CZ" dirty="0" smtClean="0"/>
                  <a:t>větná (s mezerami), </a:t>
                </a:r>
                <a:br>
                  <a:rPr lang="cs-CZ" dirty="0" smtClean="0"/>
                </a:br>
                <a:r>
                  <a:rPr lang="cs-CZ" dirty="0" smtClean="0"/>
                  <a:t>		rozsahová (bez mezer)</a:t>
                </a:r>
                <a:br>
                  <a:rPr lang="cs-CZ" dirty="0" smtClean="0"/>
                </a:br>
                <a:r>
                  <a:rPr lang="cs-CZ" dirty="0" smtClean="0">
                    <a:solidFill>
                      <a:srgbClr val="FF0000"/>
                    </a:solidFill>
                    <a:latin typeface="Garamond" panose="02020404030301010803" pitchFamily="18" charset="0"/>
                  </a:rPr>
                  <a:t>Tato kniha – vázaná v kůži – byla vydána před válkou.</a:t>
                </a:r>
                <a:br>
                  <a:rPr lang="cs-CZ" dirty="0" smtClean="0">
                    <a:solidFill>
                      <a:srgbClr val="FF0000"/>
                    </a:solidFill>
                    <a:latin typeface="Garamond" panose="02020404030301010803" pitchFamily="18" charset="0"/>
                  </a:rPr>
                </a:br>
                <a:r>
                  <a:rPr lang="cs-CZ" dirty="0" smtClean="0">
                    <a:solidFill>
                      <a:srgbClr val="FF0000"/>
                    </a:solidFill>
                    <a:latin typeface="Garamond" panose="02020404030301010803" pitchFamily="18" charset="0"/>
                  </a:rPr>
                  <a:t>Otevřeno po–pá 9–16 hod. </a:t>
                </a:r>
                <a:r>
                  <a:rPr lang="cs-CZ" dirty="0">
                    <a:solidFill>
                      <a:srgbClr val="FF0000"/>
                    </a:solidFill>
                    <a:latin typeface="Garamond" panose="02020404030301010803" pitchFamily="18" charset="0"/>
                  </a:rPr>
                  <a:t>V</a:t>
                </a:r>
                <a:r>
                  <a:rPr lang="cs-CZ" dirty="0" smtClean="0">
                    <a:solidFill>
                      <a:srgbClr val="FF0000"/>
                    </a:solidFill>
                    <a:latin typeface="Garamond" panose="02020404030301010803" pitchFamily="18" charset="0"/>
                  </a:rPr>
                  <a:t>iz strana 23–26.</a:t>
                </a:r>
                <a:br>
                  <a:rPr lang="cs-CZ" dirty="0" smtClean="0">
                    <a:solidFill>
                      <a:srgbClr val="FF0000"/>
                    </a:solidFill>
                    <a:latin typeface="Garamond" panose="02020404030301010803" pitchFamily="18" charset="0"/>
                  </a:rPr>
                </a:br>
                <a:r>
                  <a:rPr lang="cs-CZ" dirty="0" smtClean="0">
                    <a:solidFill>
                      <a:srgbClr val="FF0000"/>
                    </a:solidFill>
                    <a:latin typeface="Garamond" panose="02020404030301010803" pitchFamily="18" charset="0"/>
                  </a:rPr>
                  <a:t>Utkání Sparta–Slavia. Nosník stojí Kč 250,–</a:t>
                </a:r>
                <a:endParaRPr lang="cs-CZ" dirty="0" smtClean="0">
                  <a:latin typeface="Garamond" panose="02020404030301010803" pitchFamily="18" charset="0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cs-CZ" dirty="0" smtClean="0">
                    <a:solidFill>
                      <a:schemeClr val="tx1"/>
                    </a:solidFill>
                  </a:rPr>
                  <a:t>minus: </a:t>
                </a:r>
                <a:r>
                  <a:rPr lang="cs-CZ" dirty="0" smtClean="0"/>
                  <a:t>má stejnou šířku a pozici jako plus. </a:t>
                </a:r>
                <a:br>
                  <a:rPr lang="cs-CZ" dirty="0" smtClean="0"/>
                </a:br>
                <a:r>
                  <a:rPr lang="cs-CZ" dirty="0" smtClean="0"/>
                  <a:t>Mezery se vkládají v případě binárního operátoru.</a:t>
                </a:r>
                <a:br>
                  <a:rPr lang="cs-CZ" dirty="0" smtClean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−4</m:t>
                        </m:r>
                        <m:r>
                          <a:rPr lang="cs-CZ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cs-CZ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−4</m:t>
                    </m:r>
                    <m:r>
                      <a:rPr lang="cs-CZ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cs-CZ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>
                  <a:solidFill>
                    <a:srgbClr val="FF0000"/>
                  </a:solidFill>
                  <a:latin typeface="Garamond" panose="02020404030301010803" pitchFamily="18" charset="0"/>
                </a:endParaRPr>
              </a:p>
              <a:p>
                <a:pPr marL="6858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00200"/>
                <a:ext cx="8280920" cy="4925144"/>
              </a:xfrm>
              <a:blipFill rotWithShape="1">
                <a:blip r:embed="rId2"/>
                <a:stretch>
                  <a:fillRect l="-368" t="-17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764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Pravidla sazby – hladký text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4608512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Interpunkce</a:t>
            </a:r>
            <a:endParaRPr lang="cs-CZ" dirty="0" smtClean="0">
              <a:solidFill>
                <a:srgbClr val="0070C0"/>
              </a:solidFill>
            </a:endParaRPr>
          </a:p>
          <a:p>
            <a:pPr lvl="1"/>
            <a:r>
              <a:rPr lang="cs-CZ" dirty="0"/>
              <a:t>Z</a:t>
            </a:r>
            <a:r>
              <a:rPr lang="cs-CZ" dirty="0" smtClean="0"/>
              <a:t>apisuje se bez mezery před, mezera je až za ní.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cs-CZ" dirty="0" smtClean="0"/>
              <a:t>e shlucích (tečka-čárka apod.) je mezera až za shlukem.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Slon</a:t>
            </a:r>
            <a:r>
              <a:rPr lang="cs-CZ" dirty="0">
                <a:solidFill>
                  <a:srgbClr val="FF0000"/>
                </a:solidFill>
                <a:latin typeface="Garamond" panose="02020404030301010803" pitchFamily="18" charset="0"/>
              </a:rPr>
              <a:t>, který 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se nudil. Lze použít </a:t>
            </a:r>
            <a:r>
              <a:rPr lang="cs-CZ" dirty="0">
                <a:solidFill>
                  <a:srgbClr val="FF0000"/>
                </a:solidFill>
                <a:latin typeface="Garamond" panose="02020404030301010803" pitchFamily="18" charset="0"/>
              </a:rPr>
              <a:t>síť, provaz apod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.?</a:t>
            </a:r>
            <a:endParaRPr lang="cs-CZ" dirty="0" smtClean="0">
              <a:latin typeface="Garamond" panose="02020404030301010803" pitchFamily="18" charset="0"/>
            </a:endParaRPr>
          </a:p>
          <a:p>
            <a:pPr lvl="1"/>
            <a:r>
              <a:rPr lang="cs-CZ" dirty="0"/>
              <a:t>K</a:t>
            </a:r>
            <a:r>
              <a:rPr lang="cs-CZ" dirty="0" smtClean="0"/>
              <a:t>ončí-li věta zkratkou, nepíše se už druhá tečka.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Rostliny drží vodu, změkčují podloží atd.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Výpustek (tři tečky)</a:t>
            </a:r>
            <a:endParaRPr lang="cs-CZ" dirty="0" smtClean="0">
              <a:solidFill>
                <a:srgbClr val="0070C0"/>
              </a:solidFill>
            </a:endParaRPr>
          </a:p>
          <a:p>
            <a:pPr lvl="1"/>
            <a:r>
              <a:rPr lang="cs-CZ" dirty="0" smtClean="0"/>
              <a:t>naznačení vynechané části věty, členů výčtu</a:t>
            </a:r>
          </a:p>
          <a:p>
            <a:pPr lvl="1"/>
            <a:r>
              <a:rPr lang="cs-CZ" dirty="0" smtClean="0"/>
              <a:t>sazba bez mezery u textu, ve výčtu s mezerou</a:t>
            </a:r>
          </a:p>
          <a:p>
            <a:pPr lvl="1"/>
            <a:r>
              <a:rPr lang="cs-CZ" dirty="0" smtClean="0"/>
              <a:t>na konci věty se již nepíše další tečka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Byl takový zamlklý...   </a:t>
            </a:r>
            <a:r>
              <a:rPr lang="cs-CZ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Fibonacci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: 1, 1, 2, 3, 5, 8, ...</a:t>
            </a:r>
            <a:endParaRPr lang="cs-CZ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1578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8645" y="2276872"/>
            <a:ext cx="6637468" cy="1362075"/>
          </a:xfrm>
        </p:spPr>
        <p:txBody>
          <a:bodyPr/>
          <a:lstStyle/>
          <a:p>
            <a:r>
              <a:rPr lang="cs-CZ" dirty="0" smtClean="0"/>
              <a:t>Proč typografie?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1259632" y="4005064"/>
            <a:ext cx="6852504" cy="204212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2400" dirty="0" smtClean="0"/>
              <a:t>motto:</a:t>
            </a:r>
          </a:p>
          <a:p>
            <a:pPr marL="68580" indent="0">
              <a:buNone/>
            </a:pP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Podobně jako je morálně nepřípustné  publikovat texty s pravopisnými chybami, </a:t>
            </a:r>
            <a:b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je stejně nepřípustné publikovat texty s vážnými typografickými chybami.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195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52928" cy="817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Pravidla sazby – hladký text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Uvozovky</a:t>
            </a:r>
            <a:endParaRPr lang="cs-CZ" dirty="0" smtClean="0">
              <a:solidFill>
                <a:srgbClr val="0070C0"/>
              </a:solidFill>
            </a:endParaRPr>
          </a:p>
          <a:p>
            <a:pPr lvl="1"/>
            <a:r>
              <a:rPr lang="cs-CZ" dirty="0" smtClean="0"/>
              <a:t>v různých jazycích mají různé podoby (Č, A, F)</a:t>
            </a:r>
          </a:p>
          <a:p>
            <a:pPr lvl="1"/>
            <a:r>
              <a:rPr lang="cs-CZ" dirty="0" smtClean="0"/>
              <a:t>počáteční a koncové vypadají různě (tzv. 9966)</a:t>
            </a:r>
          </a:p>
          <a:p>
            <a:pPr lvl="1"/>
            <a:r>
              <a:rPr lang="cs-CZ" dirty="0" smtClean="0"/>
              <a:t>přisazují se bez mezer k uvozenému výrazu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Toto „slovo“ je složeno ze 14 bitů. („kočka“ – “</a:t>
            </a:r>
            <a:r>
              <a:rPr lang="cs-CZ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cat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” – ››</a:t>
            </a:r>
            <a:r>
              <a:rPr lang="cs-CZ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chatte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‹‹)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Závorky</a:t>
            </a:r>
          </a:p>
          <a:p>
            <a:pPr lvl="1"/>
            <a:r>
              <a:rPr lang="cs-CZ" dirty="0" smtClean="0"/>
              <a:t>okrouhlé, hranaté, složené</a:t>
            </a:r>
          </a:p>
          <a:p>
            <a:pPr lvl="1"/>
            <a:r>
              <a:rPr lang="cs-CZ" dirty="0" smtClean="0"/>
              <a:t>přisazují se těsně k uzavřenému výrazu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Toto slovo (14bitové nebo větší) je pak heslem.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Uvozovky, závorky a interpunkce</a:t>
            </a:r>
            <a:endParaRPr lang="cs-CZ" dirty="0" smtClean="0">
              <a:solidFill>
                <a:srgbClr val="0070C0"/>
              </a:solidFill>
            </a:endParaRPr>
          </a:p>
          <a:p>
            <a:pPr lvl="1"/>
            <a:r>
              <a:rPr lang="cs-CZ" dirty="0" smtClean="0"/>
              <a:t>Interpunkce může následovat buď za závorkou (uvozovkou), nebo před ní – záleží na významu.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Pršelo (už měsíc). (Pršelo už měsíc.) </a:t>
            </a:r>
            <a:b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Jdeme k „Oku“. „Jdeme k Oku.“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689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496944" cy="817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Pravidla sazby – hladký text VII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Procento</a:t>
            </a:r>
            <a:endParaRPr lang="cs-CZ" dirty="0" smtClean="0">
              <a:solidFill>
                <a:srgbClr val="0070C0"/>
              </a:solidFill>
            </a:endParaRPr>
          </a:p>
          <a:p>
            <a:pPr lvl="1"/>
            <a:r>
              <a:rPr lang="cs-CZ" dirty="0"/>
              <a:t>čte-li se jako </a:t>
            </a:r>
            <a:r>
              <a:rPr lang="cs-CZ" dirty="0" smtClean="0"/>
              <a:t>podstatné </a:t>
            </a:r>
            <a:r>
              <a:rPr lang="cs-CZ" dirty="0"/>
              <a:t>jméno, </a:t>
            </a:r>
            <a:r>
              <a:rPr lang="cs-CZ" dirty="0" smtClean="0"/>
              <a:t>zápis s mezerou</a:t>
            </a:r>
            <a:endParaRPr lang="cs-CZ" dirty="0"/>
          </a:p>
          <a:p>
            <a:pPr lvl="1"/>
            <a:r>
              <a:rPr lang="cs-CZ" dirty="0" smtClean="0"/>
              <a:t>čte-li </a:t>
            </a:r>
            <a:r>
              <a:rPr lang="cs-CZ" dirty="0"/>
              <a:t>se jako přídavné jméno, </a:t>
            </a:r>
            <a:r>
              <a:rPr lang="cs-CZ" dirty="0" smtClean="0"/>
              <a:t>pak bez mezer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Účast byla 21 %. Nalil tam 60% roztok kyseliny.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Stupeň</a:t>
            </a:r>
          </a:p>
          <a:p>
            <a:pPr lvl="1"/>
            <a:r>
              <a:rPr lang="cs-CZ" dirty="0" smtClean="0"/>
              <a:t>mezerování podobně jako u procent</a:t>
            </a:r>
          </a:p>
          <a:p>
            <a:pPr lvl="1"/>
            <a:r>
              <a:rPr lang="cs-CZ" dirty="0" smtClean="0"/>
              <a:t>výjimky vždy bez mezer: stupeň piva, složené vyjádření úhlu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25 °C, úhel 12 °, </a:t>
            </a:r>
            <a:r>
              <a:rPr lang="cs-CZ" dirty="0" smtClean="0"/>
              <a:t>ale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12° úhel; </a:t>
            </a:r>
            <a:r>
              <a:rPr lang="cs-CZ" dirty="0" smtClean="0"/>
              <a:t>výjimky: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10° pivo, 15°23</a:t>
            </a:r>
            <a:r>
              <a:rPr lang="cs-CZ" dirty="0">
                <a:solidFill>
                  <a:srgbClr val="FF0000"/>
                </a:solidFill>
                <a:latin typeface="Garamond" panose="02020404030301010803" pitchFamily="18" charset="0"/>
              </a:rPr>
              <a:t>’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13’’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62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817160"/>
          </a:xfrm>
        </p:spPr>
        <p:txBody>
          <a:bodyPr>
            <a:noAutofit/>
          </a:bodyPr>
          <a:lstStyle/>
          <a:p>
            <a:r>
              <a:rPr lang="cs-CZ" sz="3400" dirty="0" smtClean="0"/>
              <a:t>Pravidla sazby – hladký text VIII</a:t>
            </a:r>
            <a:endParaRPr lang="cs-CZ" sz="3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4781128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Zkratky</a:t>
            </a:r>
          </a:p>
          <a:p>
            <a:pPr lvl="1"/>
            <a:r>
              <a:rPr lang="cs-CZ" dirty="0" smtClean="0"/>
              <a:t>jednoslovné (tečka za)	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obr., tab., kpt., předl., </a:t>
            </a:r>
          </a:p>
          <a:p>
            <a:pPr lvl="1"/>
            <a:r>
              <a:rPr lang="cs-CZ" dirty="0" smtClean="0"/>
              <a:t>víceslovné</a:t>
            </a:r>
            <a:r>
              <a:rPr lang="cs-CZ" dirty="0"/>
              <a:t> </a:t>
            </a:r>
            <a:r>
              <a:rPr lang="cs-CZ" dirty="0" smtClean="0"/>
              <a:t>(i bez mezer)	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tj., atd., mj.; a. s., s. r. o., př. n. l.</a:t>
            </a:r>
          </a:p>
          <a:p>
            <a:pPr lvl="1"/>
            <a:r>
              <a:rPr lang="cs-CZ" dirty="0" smtClean="0"/>
              <a:t>kontrakční (bez tečky)	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pí, fa (</a:t>
            </a:r>
            <a:r>
              <a:rPr lang="cs-CZ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fou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, fy), </a:t>
            </a:r>
            <a:r>
              <a:rPr lang="cs-CZ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fce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 (</a:t>
            </a:r>
            <a:r>
              <a:rPr lang="cs-CZ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fcí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fcemi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), cca</a:t>
            </a:r>
          </a:p>
          <a:p>
            <a:pPr lvl="1"/>
            <a:r>
              <a:rPr lang="cs-CZ" dirty="0" smtClean="0"/>
              <a:t>iniciálové (bez teček)		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USA, OSN, VUT</a:t>
            </a:r>
          </a:p>
          <a:p>
            <a:pPr lvl="1"/>
            <a:r>
              <a:rPr lang="cs-CZ" dirty="0"/>
              <a:t>zkratková </a:t>
            </a:r>
            <a:r>
              <a:rPr lang="cs-CZ" dirty="0" smtClean="0"/>
              <a:t>slova (vše velké)	</a:t>
            </a:r>
            <a:r>
              <a:rPr lang="cs-CZ" dirty="0" smtClean="0">
                <a:solidFill>
                  <a:srgbClr val="FF0000"/>
                </a:solidFill>
                <a:latin typeface="Garamond" panose="02020404030301010803" pitchFamily="18" charset="0"/>
              </a:rPr>
              <a:t>FAST, ČEDOK, MENDELU</a:t>
            </a:r>
            <a:endParaRPr lang="cs-CZ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cs-CZ" b="1" dirty="0" smtClean="0">
                <a:solidFill>
                  <a:schemeClr val="accent3"/>
                </a:solidFill>
              </a:rPr>
              <a:t>viz NENÍ ZKRATKA!! </a:t>
            </a:r>
            <a:br>
              <a:rPr lang="cs-CZ" b="1" dirty="0" smtClean="0">
                <a:solidFill>
                  <a:schemeClr val="accent3"/>
                </a:solidFill>
              </a:rPr>
            </a:br>
            <a:r>
              <a:rPr lang="cs-CZ" dirty="0" smtClean="0"/>
              <a:t>Proto se za toto slovo nepíše tečka.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62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848872" cy="817160"/>
          </a:xfrm>
        </p:spPr>
        <p:txBody>
          <a:bodyPr>
            <a:noAutofit/>
          </a:bodyPr>
          <a:lstStyle/>
          <a:p>
            <a:r>
              <a:rPr lang="cs-CZ" sz="3400" dirty="0" smtClean="0"/>
              <a:t>Pravidla sazby – čísla</a:t>
            </a:r>
            <a:endParaRPr lang="cs-CZ" sz="3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cs-CZ" sz="1600" dirty="0" smtClean="0">
                <a:solidFill>
                  <a:srgbClr val="FF0000"/>
                </a:solidFill>
              </a:rPr>
              <a:t>dvě, sto</a:t>
            </a:r>
            <a:r>
              <a:rPr lang="cs-CZ" sz="1600" dirty="0" smtClean="0"/>
              <a:t>	v souvislém textu</a:t>
            </a:r>
            <a:br>
              <a:rPr lang="cs-CZ" sz="1600" dirty="0" smtClean="0"/>
            </a:br>
            <a:r>
              <a:rPr lang="cs-CZ" sz="1600" dirty="0" smtClean="0"/>
              <a:t>		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Byly dvě hodiny v noci a kohout třikrát zakokrhal.</a:t>
            </a:r>
          </a:p>
          <a:p>
            <a:pPr>
              <a:lnSpc>
                <a:spcPct val="120000"/>
              </a:lnSpc>
            </a:pPr>
            <a:r>
              <a:rPr lang="cs-CZ" sz="1600" dirty="0" smtClean="0">
                <a:solidFill>
                  <a:srgbClr val="FF0000"/>
                </a:solidFill>
              </a:rPr>
              <a:t>458</a:t>
            </a:r>
            <a:r>
              <a:rPr lang="cs-CZ" sz="1600" dirty="0" smtClean="0"/>
              <a:t>		v technickém textu, věta nezačíná číslem</a:t>
            </a:r>
            <a:br>
              <a:rPr lang="cs-CZ" sz="1600" dirty="0" smtClean="0"/>
            </a:br>
            <a:r>
              <a:rPr lang="cs-CZ" sz="1600" dirty="0" smtClean="0"/>
              <a:t>		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Pila má 76 zubů.</a:t>
            </a:r>
          </a:p>
          <a:p>
            <a:pPr>
              <a:lnSpc>
                <a:spcPct val="120000"/>
              </a:lnSpc>
            </a:pPr>
            <a:r>
              <a:rPr lang="cs-CZ" sz="1600" dirty="0" smtClean="0">
                <a:solidFill>
                  <a:srgbClr val="FF0000"/>
                </a:solidFill>
              </a:rPr>
              <a:t>1 234,12</a:t>
            </a:r>
            <a:r>
              <a:rPr lang="cs-CZ" sz="1600" dirty="0" smtClean="0"/>
              <a:t>	desetinná čísla – vždy desetinná čárka. Čísla</a:t>
            </a:r>
            <a:br>
              <a:rPr lang="cs-CZ" sz="1600" dirty="0" smtClean="0"/>
            </a:br>
            <a:r>
              <a:rPr lang="cs-CZ" sz="1600" dirty="0" smtClean="0"/>
              <a:t>		s více než třemi číslicemi dělíme po trojicích (pevné mez.)</a:t>
            </a:r>
            <a:br>
              <a:rPr lang="cs-CZ" sz="1600" dirty="0" smtClean="0"/>
            </a:br>
            <a:r>
              <a:rPr lang="cs-CZ" sz="1600" dirty="0" smtClean="0"/>
              <a:t>		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3,141 592 6         8 848       12 756,879 7</a:t>
            </a:r>
            <a:b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cs-CZ" sz="1600" dirty="0" smtClean="0"/>
              <a:t>		letopočty vždy dohromady a vždy čtyřmístně: 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1955</a:t>
            </a:r>
            <a:r>
              <a:rPr lang="cs-CZ" sz="1600" dirty="0" smtClean="0">
                <a:latin typeface="Garamond" panose="02020404030301010803" pitchFamily="18" charset="0"/>
              </a:rPr>
              <a:t>,  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2013</a:t>
            </a:r>
          </a:p>
          <a:p>
            <a:pPr>
              <a:lnSpc>
                <a:spcPct val="120000"/>
              </a:lnSpc>
            </a:pPr>
            <a:r>
              <a:rPr lang="cs-CZ" sz="1600" dirty="0" smtClean="0">
                <a:solidFill>
                  <a:srgbClr val="FF0000"/>
                </a:solidFill>
              </a:rPr>
              <a:t>1. 7. 2010</a:t>
            </a:r>
            <a:r>
              <a:rPr lang="cs-CZ" sz="1600" dirty="0" smtClean="0"/>
              <a:t>	datum s mezerami, pevná mezera mezi dnem a měsícem</a:t>
            </a:r>
            <a:br>
              <a:rPr lang="cs-CZ" sz="1600" dirty="0" smtClean="0"/>
            </a:br>
            <a:r>
              <a:rPr lang="cs-CZ" sz="1600" dirty="0" smtClean="0"/>
              <a:t>		měsíc uváděný slovně vždy ve 2. pádě: 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11. června 1976</a:t>
            </a:r>
          </a:p>
          <a:p>
            <a:pPr>
              <a:lnSpc>
                <a:spcPct val="120000"/>
              </a:lnSpc>
            </a:pPr>
            <a:r>
              <a:rPr lang="cs-CZ" sz="1600" dirty="0" smtClean="0">
                <a:solidFill>
                  <a:srgbClr val="FF0000"/>
                </a:solidFill>
              </a:rPr>
              <a:t>8 m</a:t>
            </a:r>
            <a:r>
              <a:rPr lang="cs-CZ" sz="1600" baseline="30000" dirty="0" smtClean="0">
                <a:solidFill>
                  <a:srgbClr val="FF0000"/>
                </a:solidFill>
              </a:rPr>
              <a:t>2</a:t>
            </a:r>
            <a:r>
              <a:rPr lang="cs-CZ" sz="1600" dirty="0" smtClean="0"/>
              <a:t>		číslo s jednotkou ve zkratce vždy s pevnou mezerou</a:t>
            </a:r>
          </a:p>
          <a:p>
            <a:pPr>
              <a:lnSpc>
                <a:spcPct val="120000"/>
              </a:lnSpc>
            </a:pPr>
            <a:r>
              <a:rPr lang="cs-CZ" sz="1600" dirty="0" smtClean="0">
                <a:solidFill>
                  <a:srgbClr val="FF0000"/>
                </a:solidFill>
              </a:rPr>
              <a:t>13krát</a:t>
            </a:r>
            <a:r>
              <a:rPr lang="cs-CZ" sz="1600" dirty="0" smtClean="0"/>
              <a:t>	číslo a slovo tvořící jednoslovný výraz vždy dohromady</a:t>
            </a:r>
            <a:br>
              <a:rPr lang="cs-CZ" sz="1600" dirty="0" smtClean="0"/>
            </a:br>
            <a:r>
              <a:rPr lang="cs-CZ" sz="1600" dirty="0" smtClean="0"/>
              <a:t>		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50násobek, 16bitový, 8denní</a:t>
            </a:r>
            <a:r>
              <a:rPr lang="cs-CZ" sz="1600" dirty="0" smtClean="0"/>
              <a:t> (lépe 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osmidenní</a:t>
            </a:r>
            <a:r>
              <a:rPr lang="cs-CZ" sz="1600" dirty="0" smtClean="0"/>
              <a:t>)</a:t>
            </a:r>
            <a:r>
              <a:rPr lang="cs-CZ" sz="1600" dirty="0"/>
              <a:t> </a:t>
            </a:r>
            <a:r>
              <a:rPr lang="cs-CZ" sz="1600" dirty="0" smtClean="0"/>
              <a:t>ale </a:t>
            </a:r>
            <a:r>
              <a:rPr lang="cs-CZ" sz="1600" i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x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-tý</a:t>
            </a:r>
            <a:r>
              <a:rPr lang="cs-CZ" sz="1600" dirty="0" smtClean="0">
                <a:latin typeface="Garamond" panose="02020404030301010803" pitchFamily="18" charset="0"/>
              </a:rPr>
              <a:t>, </a:t>
            </a:r>
            <a:r>
              <a:rPr lang="cs-CZ" sz="1600" i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n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-násobek</a:t>
            </a:r>
          </a:p>
          <a:p>
            <a:pPr>
              <a:lnSpc>
                <a:spcPct val="120000"/>
              </a:lnSpc>
            </a:pPr>
            <a:r>
              <a:rPr lang="cs-CZ" sz="1600" dirty="0" smtClean="0">
                <a:solidFill>
                  <a:srgbClr val="FF0000"/>
                </a:solidFill>
              </a:rPr>
              <a:t>604 253 687</a:t>
            </a:r>
            <a:r>
              <a:rPr lang="cs-CZ" sz="1600" dirty="0" smtClean="0"/>
              <a:t>	telefonní číslo po trojicích i podle zapamatovatelných částí </a:t>
            </a:r>
            <a:br>
              <a:rPr lang="cs-CZ" sz="1600" dirty="0" smtClean="0"/>
            </a:br>
            <a:r>
              <a:rPr lang="cs-CZ" sz="1600" dirty="0" smtClean="0"/>
              <a:t>		(např. 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800 11 12 13</a:t>
            </a:r>
            <a:r>
              <a:rPr lang="cs-CZ" sz="1600" dirty="0" smtClean="0"/>
              <a:t>); předvolba země uvozena „+“,</a:t>
            </a:r>
            <a:br>
              <a:rPr lang="cs-CZ" sz="1600" dirty="0" smtClean="0"/>
            </a:br>
            <a:r>
              <a:rPr lang="cs-CZ" sz="1600" dirty="0" smtClean="0"/>
              <a:t>		např. </a:t>
            </a:r>
            <a:r>
              <a:rPr lang="cs-CZ" sz="1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+420 451 321 684</a:t>
            </a:r>
            <a:endParaRPr lang="cs-CZ" sz="16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615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Řemeslo + umění; odpověď na otázku: </a:t>
            </a:r>
            <a:r>
              <a:rPr lang="cs-CZ" dirty="0" smtClean="0">
                <a:solidFill>
                  <a:schemeClr val="accent3"/>
                </a:solidFill>
              </a:rPr>
              <a:t>Jak upravit dokument, aby byl pro </a:t>
            </a:r>
            <a:r>
              <a:rPr lang="cs-CZ" dirty="0">
                <a:solidFill>
                  <a:schemeClr val="accent3"/>
                </a:solidFill>
              </a:rPr>
              <a:t>čtenáře</a:t>
            </a:r>
            <a:r>
              <a:rPr lang="cs-CZ" dirty="0" smtClean="0">
                <a:solidFill>
                  <a:schemeClr val="accent3"/>
                </a:solidFill>
              </a:rPr>
              <a:t> co nejlépe čitelný?</a:t>
            </a:r>
          </a:p>
          <a:p>
            <a:pPr marL="0" indent="0">
              <a:buNone/>
            </a:pPr>
            <a:r>
              <a:rPr lang="cs-CZ" dirty="0" smtClean="0"/>
              <a:t>Co je potřebné řešit:</a:t>
            </a:r>
          </a:p>
          <a:p>
            <a:r>
              <a:rPr lang="cs-CZ" dirty="0">
                <a:solidFill>
                  <a:schemeClr val="accent3"/>
                </a:solidFill>
              </a:rPr>
              <a:t>Písmo</a:t>
            </a:r>
            <a:r>
              <a:rPr lang="cs-CZ" dirty="0" smtClean="0"/>
              <a:t>, vlastnosti, použití</a:t>
            </a:r>
          </a:p>
          <a:p>
            <a:r>
              <a:rPr lang="cs-CZ" dirty="0" smtClean="0"/>
              <a:t>Sazba </a:t>
            </a:r>
            <a:r>
              <a:rPr lang="cs-CZ" dirty="0" smtClean="0">
                <a:solidFill>
                  <a:schemeClr val="accent3"/>
                </a:solidFill>
              </a:rPr>
              <a:t>odstavců</a:t>
            </a:r>
            <a:r>
              <a:rPr lang="cs-CZ" dirty="0" smtClean="0"/>
              <a:t>, matematické výrazy</a:t>
            </a:r>
          </a:p>
          <a:p>
            <a:r>
              <a:rPr lang="cs-CZ" dirty="0" smtClean="0"/>
              <a:t>Uspořádání </a:t>
            </a:r>
            <a:r>
              <a:rPr lang="cs-CZ" dirty="0" smtClean="0">
                <a:solidFill>
                  <a:schemeClr val="accent3"/>
                </a:solidFill>
              </a:rPr>
              <a:t>stránek</a:t>
            </a:r>
            <a:r>
              <a:rPr lang="cs-CZ" dirty="0" smtClean="0"/>
              <a:t>, obrázky, tabulky</a:t>
            </a:r>
          </a:p>
          <a:p>
            <a:r>
              <a:rPr lang="cs-CZ" dirty="0" smtClean="0"/>
              <a:t>Uspořádání </a:t>
            </a:r>
            <a:r>
              <a:rPr lang="cs-CZ" dirty="0" smtClean="0">
                <a:solidFill>
                  <a:schemeClr val="accent3"/>
                </a:solidFill>
              </a:rPr>
              <a:t>dokumentů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06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Strojopis a knižní písmo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Strojopisné písmo </a:t>
            </a:r>
            <a:r>
              <a:rPr lang="cs-CZ" dirty="0" smtClean="0"/>
              <a:t>– všechny znaky mají </a:t>
            </a:r>
            <a:r>
              <a:rPr lang="cs-CZ" b="1" dirty="0" smtClean="0"/>
              <a:t>stejnou šířku</a:t>
            </a:r>
            <a:r>
              <a:rPr lang="cs-CZ" dirty="0" smtClean="0"/>
              <a:t> (vynuceno jednoduchou konstrukcí psacího stroje, hůře čitelné)</a:t>
            </a:r>
            <a:br>
              <a:rPr lang="cs-CZ" dirty="0" smtClean="0"/>
            </a:br>
            <a:r>
              <a:rPr lang="cs-CZ" dirty="0"/>
              <a:t>př. </a:t>
            </a:r>
            <a:r>
              <a:rPr lang="cs-CZ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Courier</a:t>
            </a:r>
            <a:r>
              <a:rPr lang="cs-C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	betonová hráz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Knižní písmo </a:t>
            </a:r>
            <a:r>
              <a:rPr lang="cs-CZ" dirty="0" smtClean="0"/>
              <a:t>– každý znak má </a:t>
            </a:r>
            <a:r>
              <a:rPr lang="cs-CZ" b="1" dirty="0" smtClean="0"/>
              <a:t>svou šířku.</a:t>
            </a:r>
            <a:r>
              <a:rPr lang="cs-CZ" dirty="0" smtClean="0"/>
              <a:t> Lze tak dosáhnout optimální čitelnosti. Dnes se používá prakticky všude.</a:t>
            </a:r>
            <a:br>
              <a:rPr lang="cs-CZ" dirty="0" smtClean="0"/>
            </a:br>
            <a:r>
              <a:rPr lang="cs-CZ" dirty="0" smtClean="0"/>
              <a:t>př.  </a:t>
            </a:r>
            <a:r>
              <a:rPr lang="cs-CZ" dirty="0" err="1" smtClean="0">
                <a:solidFill>
                  <a:srgbClr val="FF0000"/>
                </a:solidFill>
                <a:latin typeface="Cambria" pitchFamily="18" charset="0"/>
              </a:rPr>
              <a:t>Cambria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:                       betonová hráz</a:t>
            </a:r>
            <a:endParaRPr lang="cs-CZ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281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knižního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Latinková písma mají dva zdroje – </a:t>
            </a:r>
            <a:r>
              <a:rPr lang="cs-CZ" dirty="0" smtClean="0">
                <a:solidFill>
                  <a:schemeClr val="accent3"/>
                </a:solidFill>
              </a:rPr>
              <a:t>římskou kapitálu</a:t>
            </a:r>
            <a:r>
              <a:rPr lang="cs-CZ" dirty="0" smtClean="0"/>
              <a:t> (starořímské nápisy)</a:t>
            </a:r>
            <a:br>
              <a:rPr lang="cs-CZ" dirty="0" smtClean="0"/>
            </a:br>
            <a:r>
              <a:rPr lang="cs-CZ" dirty="0" smtClean="0"/>
              <a:t>= dnešní velká písmena.</a:t>
            </a:r>
          </a:p>
          <a:p>
            <a:pPr>
              <a:spcBef>
                <a:spcPts val="14000"/>
              </a:spcBef>
            </a:pPr>
            <a:r>
              <a:rPr lang="cs-CZ" dirty="0" smtClean="0"/>
              <a:t>a </a:t>
            </a:r>
            <a:r>
              <a:rPr lang="cs-CZ" dirty="0" smtClean="0">
                <a:solidFill>
                  <a:schemeClr val="accent3"/>
                </a:solidFill>
              </a:rPr>
              <a:t>karolínskou minuskuli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(Karel Veliký, cca 800 n. l.)</a:t>
            </a:r>
            <a:br>
              <a:rPr lang="cs-CZ" dirty="0" smtClean="0"/>
            </a:br>
            <a:r>
              <a:rPr lang="cs-CZ" dirty="0" smtClean="0"/>
              <a:t>= dnešní malá písmena.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4" name="Picture 1028" descr="LAT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2431"/>
          <a:stretch>
            <a:fillRect/>
          </a:stretch>
        </p:blipFill>
        <p:spPr bwMode="auto">
          <a:xfrm>
            <a:off x="1889480" y="3222236"/>
            <a:ext cx="2109655" cy="121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35" descr="knihtisk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545644"/>
            <a:ext cx="2797524" cy="397945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651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Trocha písmového názvosloví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021196"/>
            <a:ext cx="7776864" cy="3811434"/>
          </a:xfrm>
        </p:spPr>
        <p:txBody>
          <a:bodyPr>
            <a:normAutofit/>
          </a:bodyPr>
          <a:lstStyle/>
          <a:p>
            <a:r>
              <a:rPr lang="cs-CZ" dirty="0" err="1" smtClean="0"/>
              <a:t>minusky</a:t>
            </a:r>
            <a:r>
              <a:rPr lang="cs-CZ" dirty="0" smtClean="0"/>
              <a:t> – malá písmena (a, b, c, ...)</a:t>
            </a:r>
          </a:p>
          <a:p>
            <a:r>
              <a:rPr lang="cs-CZ" dirty="0" smtClean="0"/>
              <a:t>verzálky – velká písmena (A, B, C, ...)</a:t>
            </a:r>
          </a:p>
          <a:p>
            <a:r>
              <a:rPr lang="cs-CZ" dirty="0" smtClean="0"/>
              <a:t>akcenty – diakritika (á, č, ö, ű, à, å, ô, ż, ą...)</a:t>
            </a:r>
          </a:p>
          <a:p>
            <a:r>
              <a:rPr lang="cs-CZ" dirty="0" smtClean="0"/>
              <a:t>interpunkce (, . : ; ? !)</a:t>
            </a:r>
          </a:p>
          <a:p>
            <a:r>
              <a:rPr lang="cs-CZ" dirty="0" smtClean="0"/>
              <a:t>serif (patka) </a:t>
            </a:r>
          </a:p>
          <a:p>
            <a:r>
              <a:rPr lang="cs-CZ" dirty="0" smtClean="0"/>
              <a:t>stín (svislý, šikmý)</a:t>
            </a:r>
          </a:p>
          <a:p>
            <a:r>
              <a:rPr lang="cs-CZ" dirty="0" smtClean="0"/>
              <a:t>kmen (dřík)</a:t>
            </a:r>
          </a:p>
          <a:p>
            <a:r>
              <a:rPr lang="cs-CZ" dirty="0" smtClean="0"/>
              <a:t>duktus (tmavost)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3615942"/>
            <a:ext cx="3312368" cy="119835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8329" y="5013176"/>
            <a:ext cx="3194070" cy="130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529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Písmová 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Písmová osnova </a:t>
            </a:r>
            <a:r>
              <a:rPr lang="cs-CZ" dirty="0" smtClean="0"/>
              <a:t>– soustava vodorovných přímek určující výškové proporce písma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3284984"/>
            <a:ext cx="4855474" cy="2368301"/>
          </a:xfrm>
          <a:prstGeom prst="rect">
            <a:avLst/>
          </a:prstGeo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5374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knižního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dirty="0" smtClean="0"/>
              <a:t>Tři základní kategorie: 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antikva</a:t>
            </a:r>
            <a:r>
              <a:rPr lang="cs-CZ" dirty="0" smtClean="0"/>
              <a:t> (</a:t>
            </a:r>
            <a:r>
              <a:rPr lang="cs-CZ" dirty="0" err="1" smtClean="0"/>
              <a:t>serify+stíny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též </a:t>
            </a:r>
            <a:r>
              <a:rPr lang="cs-CZ" dirty="0" err="1" smtClean="0"/>
              <a:t>serifové</a:t>
            </a:r>
            <a:r>
              <a:rPr lang="cs-CZ" dirty="0" smtClean="0"/>
              <a:t>, patkové</a:t>
            </a:r>
            <a:br>
              <a:rPr lang="cs-CZ" dirty="0" smtClean="0"/>
            </a:br>
            <a:r>
              <a:rPr lang="cs-CZ" dirty="0" smtClean="0"/>
              <a:t>základní text na papíře</a:t>
            </a:r>
          </a:p>
          <a:p>
            <a:r>
              <a:rPr lang="cs-CZ" dirty="0" err="1" smtClean="0">
                <a:solidFill>
                  <a:schemeClr val="accent3"/>
                </a:solidFill>
              </a:rPr>
              <a:t>grotesk</a:t>
            </a:r>
            <a:r>
              <a:rPr lang="cs-CZ" dirty="0" smtClean="0"/>
              <a:t> (bez serifů a stínů)</a:t>
            </a:r>
            <a:br>
              <a:rPr lang="cs-CZ" dirty="0" smtClean="0"/>
            </a:br>
            <a:r>
              <a:rPr lang="cs-CZ" dirty="0" smtClean="0"/>
              <a:t>též </a:t>
            </a:r>
            <a:r>
              <a:rPr lang="cs-CZ" dirty="0" err="1" smtClean="0"/>
              <a:t>bezserifové</a:t>
            </a:r>
            <a:r>
              <a:rPr lang="cs-CZ" dirty="0" smtClean="0"/>
              <a:t>, bezpatkové</a:t>
            </a:r>
            <a:br>
              <a:rPr lang="cs-CZ" dirty="0" smtClean="0"/>
            </a:br>
            <a:r>
              <a:rPr lang="cs-CZ" dirty="0" smtClean="0"/>
              <a:t>krátké nápisy, texty na obrazovce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ostatní</a:t>
            </a:r>
            <a:r>
              <a:rPr lang="cs-CZ" dirty="0" smtClean="0"/>
              <a:t> (zdobné, přechodové,</a:t>
            </a:r>
            <a:br>
              <a:rPr lang="cs-CZ" dirty="0" smtClean="0"/>
            </a:br>
            <a:r>
              <a:rPr lang="cs-CZ" dirty="0" smtClean="0"/>
              <a:t>skript atd.)</a:t>
            </a:r>
            <a:br>
              <a:rPr lang="cs-CZ" dirty="0" smtClean="0"/>
            </a:br>
            <a:r>
              <a:rPr lang="cs-CZ" dirty="0" smtClean="0"/>
              <a:t>pro zvláštní (příležitostné)</a:t>
            </a:r>
            <a:br>
              <a:rPr lang="cs-CZ" dirty="0" smtClean="0"/>
            </a:br>
            <a:r>
              <a:rPr lang="cs-CZ" dirty="0" smtClean="0"/>
              <a:t> využití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652120" y="1700808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rgbClr val="FF0000"/>
                </a:solidFill>
                <a:latin typeface="Constantia" pitchFamily="18" charset="0"/>
              </a:rPr>
              <a:t>Alfons</a:t>
            </a:r>
            <a:endParaRPr lang="cs-CZ" sz="72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652120" y="3140968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rgbClr val="FF0000"/>
                </a:solidFill>
                <a:latin typeface="+mj-lt"/>
              </a:rPr>
              <a:t>Alfons</a:t>
            </a:r>
            <a:endParaRPr lang="cs-CZ" sz="7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52120" y="4437112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rgbClr val="FF0000"/>
                </a:solidFill>
                <a:latin typeface="Brush Script MT" pitchFamily="66" charset="0"/>
              </a:rPr>
              <a:t>Alfons</a:t>
            </a:r>
          </a:p>
          <a:p>
            <a:r>
              <a:rPr lang="cs-CZ" sz="7200" dirty="0" smtClean="0">
                <a:solidFill>
                  <a:srgbClr val="FF0000"/>
                </a:solidFill>
                <a:latin typeface="Playbill" pitchFamily="82" charset="0"/>
              </a:rPr>
              <a:t>Alfons</a:t>
            </a:r>
            <a:endParaRPr lang="cs-CZ" sz="7200" dirty="0">
              <a:solidFill>
                <a:srgbClr val="FF0000"/>
              </a:solidFill>
              <a:latin typeface="Playbill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598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Písmové řezy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Řez</a:t>
            </a:r>
            <a:r>
              <a:rPr lang="cs-CZ" dirty="0" smtClean="0"/>
              <a:t> – modifikace základního tvaru písma ve sklonu, duktu, šířce, provedení tahů.</a:t>
            </a:r>
          </a:p>
          <a:p>
            <a:r>
              <a:rPr lang="cs-CZ" dirty="0" smtClean="0"/>
              <a:t>Hlavní využití: </a:t>
            </a:r>
            <a:r>
              <a:rPr lang="cs-CZ" dirty="0" smtClean="0">
                <a:solidFill>
                  <a:schemeClr val="accent3"/>
                </a:solidFill>
              </a:rPr>
              <a:t>vyznačování</a:t>
            </a:r>
            <a:r>
              <a:rPr lang="cs-CZ" dirty="0" smtClean="0"/>
              <a:t> (zdůrazňování)</a:t>
            </a:r>
          </a:p>
          <a:p>
            <a:r>
              <a:rPr lang="cs-CZ" dirty="0" smtClean="0"/>
              <a:t>Nejpotřebnější řezy: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Constantia" pitchFamily="18" charset="0"/>
              </a:rPr>
              <a:t>obyčejný</a:t>
            </a:r>
            <a:r>
              <a:rPr lang="cs-CZ" dirty="0" smtClean="0"/>
              <a:t>		pro hlavní text</a:t>
            </a:r>
            <a:br>
              <a:rPr lang="cs-CZ" dirty="0" smtClean="0"/>
            </a:br>
            <a:r>
              <a:rPr lang="cs-CZ" i="1" dirty="0" smtClean="0">
                <a:solidFill>
                  <a:srgbClr val="FF0000"/>
                </a:solidFill>
                <a:latin typeface="Constantia" pitchFamily="18" charset="0"/>
              </a:rPr>
              <a:t>kurzíva</a:t>
            </a:r>
            <a:r>
              <a:rPr lang="cs-CZ" dirty="0" smtClean="0"/>
              <a:t>		vyznačení první úrovně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  <a:latin typeface="Constantia" pitchFamily="18" charset="0"/>
              </a:rPr>
              <a:t>tučný</a:t>
            </a:r>
            <a:r>
              <a:rPr lang="cs-CZ" dirty="0" smtClean="0"/>
              <a:t>		vyznačení druhé úrovně</a:t>
            </a:r>
            <a:br>
              <a:rPr lang="cs-CZ" dirty="0" smtClean="0"/>
            </a:br>
            <a:r>
              <a:rPr lang="cs-CZ" b="1" i="1" dirty="0" smtClean="0">
                <a:solidFill>
                  <a:srgbClr val="FF0000"/>
                </a:solidFill>
                <a:latin typeface="Constantia" pitchFamily="18" charset="0"/>
              </a:rPr>
              <a:t>tučná kurzíva</a:t>
            </a:r>
            <a:r>
              <a:rPr lang="cs-CZ" dirty="0" smtClean="0"/>
              <a:t>	vyznačení v tučném textu</a:t>
            </a:r>
          </a:p>
          <a:p>
            <a:r>
              <a:rPr lang="cs-CZ" dirty="0" smtClean="0"/>
              <a:t>Další řezy: úzký, rozšířený, skloněný, zdobný...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typografie a zpracování textů na počítači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85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934</TotalTime>
  <Words>763</Words>
  <Application>Microsoft Office PowerPoint</Application>
  <PresentationFormat>Předvádění na obrazovce (4:3)</PresentationFormat>
  <Paragraphs>188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Austin</vt:lpstr>
      <vt:lpstr>Základy typografie a zpracování textů na počítači</vt:lpstr>
      <vt:lpstr>Proč typografie?</vt:lpstr>
      <vt:lpstr>Typografie</vt:lpstr>
      <vt:lpstr>Strojopis a knižní písmo</vt:lpstr>
      <vt:lpstr>Vývoj knižního písma</vt:lpstr>
      <vt:lpstr>Trocha písmového názvosloví</vt:lpstr>
      <vt:lpstr>Písmová osnova</vt:lpstr>
      <vt:lpstr>Typy knižního písma</vt:lpstr>
      <vt:lpstr>Písmové řezy</vt:lpstr>
      <vt:lpstr>Typografické míry</vt:lpstr>
      <vt:lpstr>Stupeň (velikost) písma</vt:lpstr>
      <vt:lpstr>Použití různých stupňů písma</vt:lpstr>
      <vt:lpstr>Relativní typografické míry</vt:lpstr>
      <vt:lpstr>Sazba</vt:lpstr>
      <vt:lpstr>Pravidla sazby – hladký text I</vt:lpstr>
      <vt:lpstr>Pravidla sazby – hladký text II</vt:lpstr>
      <vt:lpstr>Pravidla sazby – hladký text III</vt:lpstr>
      <vt:lpstr>Pravidla sazby – hladký text IV</vt:lpstr>
      <vt:lpstr>Pravidla sazby – hladký text V</vt:lpstr>
      <vt:lpstr>Pravidla sazby – hladký text VI</vt:lpstr>
      <vt:lpstr>Pravidla sazby – hladký text VII</vt:lpstr>
      <vt:lpstr>Pravidla sazby – hladký text VIII</vt:lpstr>
      <vt:lpstr>Pravidla sazby – čísla</vt:lpstr>
    </vt:vector>
  </TitlesOfParts>
  <Company>ÚI PEF MENDELU v Brně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typografie a zpracování textů na počítači</dc:title>
  <dc:creator>Jiří Rybička</dc:creator>
  <cp:lastModifiedBy>HH</cp:lastModifiedBy>
  <cp:revision>81</cp:revision>
  <dcterms:created xsi:type="dcterms:W3CDTF">2013-09-03T12:14:22Z</dcterms:created>
  <dcterms:modified xsi:type="dcterms:W3CDTF">2015-04-29T15:03:55Z</dcterms:modified>
</cp:coreProperties>
</file>