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92" r:id="rId3"/>
    <p:sldId id="391" r:id="rId4"/>
    <p:sldId id="390" r:id="rId5"/>
    <p:sldId id="393" r:id="rId6"/>
    <p:sldId id="395" r:id="rId7"/>
    <p:sldId id="396" r:id="rId8"/>
    <p:sldId id="397" r:id="rId9"/>
    <p:sldId id="394" r:id="rId10"/>
    <p:sldId id="398" r:id="rId11"/>
    <p:sldId id="403" r:id="rId12"/>
    <p:sldId id="402" r:id="rId13"/>
    <p:sldId id="399" r:id="rId14"/>
    <p:sldId id="400" r:id="rId15"/>
    <p:sldId id="404" r:id="rId16"/>
    <p:sldId id="405" r:id="rId17"/>
    <p:sldId id="406" r:id="rId18"/>
    <p:sldId id="401" r:id="rId19"/>
    <p:sldId id="407" r:id="rId20"/>
    <p:sldId id="408" r:id="rId21"/>
    <p:sldId id="409" r:id="rId22"/>
    <p:sldId id="410" r:id="rId23"/>
    <p:sldId id="412" r:id="rId24"/>
    <p:sldId id="411" r:id="rId25"/>
    <p:sldId id="413" r:id="rId26"/>
    <p:sldId id="414" r:id="rId27"/>
    <p:sldId id="415" r:id="rId28"/>
    <p:sldId id="416" r:id="rId29"/>
    <p:sldId id="418" r:id="rId30"/>
    <p:sldId id="417" r:id="rId31"/>
    <p:sldId id="389" r:id="rId32"/>
    <p:sldId id="258" r:id="rId33"/>
  </p:sldIdLst>
  <p:sldSz cx="9144000" cy="6858000" type="screen4x3"/>
  <p:notesSz cx="6883400" cy="9906000"/>
  <p:custDataLst>
    <p:tags r:id="rId3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4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705350"/>
            <a:ext cx="550672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7E9341-5761-467C-840A-FCAF41FBE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347E50-5A02-42B7-BA73-42E6EAE89420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03736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882555-55AA-40C6-9940-4442BF1E0748}" type="slidenum">
              <a:rPr lang="ru-RU" smtClean="0"/>
              <a:pPr eaLnBrk="1" hangingPunct="1"/>
              <a:t>32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4615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27210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4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7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81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55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001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7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42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17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09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62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th/179890/ff_m/Machackova_diplomova_prace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Redukované texty</a:t>
            </a:r>
            <a:r>
              <a:rPr lang="cs-CZ" smtClean="0"/>
              <a:t/>
            </a:r>
            <a:br>
              <a:rPr lang="cs-CZ" smtClean="0"/>
            </a:br>
            <a:r>
              <a:rPr lang="cs-CZ" sz="2400" smtClean="0"/>
              <a:t>aneb jak na anotace, abstrakt, extrakt, referát,…</a:t>
            </a:r>
            <a:endParaRPr lang="uk-UA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</a:t>
            </a:r>
            <a:r>
              <a:rPr lang="cs-CZ" b="1" dirty="0" smtClean="0">
                <a:latin typeface="Tahoma" pitchFamily="34" charset="0"/>
              </a:rPr>
              <a:t>18. března 2015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zaměřuje se jen na text</a:t>
            </a:r>
          </a:p>
          <a:p>
            <a:pPr lvl="1"/>
            <a:r>
              <a:rPr lang="cs-CZ" sz="2400" smtClean="0"/>
              <a:t>nehodnotí, chybí doplňkové informace</a:t>
            </a:r>
          </a:p>
          <a:p>
            <a:r>
              <a:rPr lang="cs-CZ" sz="3000" smtClean="0"/>
              <a:t>rozsáhlejší než anotace</a:t>
            </a:r>
          </a:p>
          <a:p>
            <a:r>
              <a:rPr lang="cs-CZ" sz="3000" smtClean="0"/>
              <a:t>části abstraktu</a:t>
            </a:r>
          </a:p>
          <a:p>
            <a:pPr lvl="1"/>
            <a:r>
              <a:rPr lang="cs-CZ" sz="2400" smtClean="0"/>
              <a:t>cíle</a:t>
            </a:r>
          </a:p>
          <a:p>
            <a:pPr lvl="1"/>
            <a:r>
              <a:rPr lang="cs-CZ" sz="2400" smtClean="0"/>
              <a:t>použitá metodologie (v rozsahu nezbytně nutném pro pochopení)</a:t>
            </a:r>
          </a:p>
          <a:p>
            <a:pPr lvl="1"/>
            <a:r>
              <a:rPr lang="cs-CZ" sz="2400" smtClean="0"/>
              <a:t>výsledky a závěry</a:t>
            </a:r>
          </a:p>
          <a:p>
            <a:pPr lvl="1"/>
            <a:r>
              <a:rPr lang="cs-CZ" sz="2400" smtClean="0"/>
              <a:t>vedlejší informace – to co nemá souvislosti s cílem dokumentu, ale je důležité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Umístění abstraktu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co nejblíže začátku dokumentu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časopis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pod nadpis a autora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samostatná publikovaná zpráva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titulní list, dokumentační list, první lichá strana před obsahem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monografie, VŠKP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rub titulního listu nebo následující lichá stránka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samostatné abstrakty kapitol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na první stránku kapitoly nebo před 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počtu dokumentů)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monografický - 1 dokument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přehledový - dokumenty na vybrané téma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obsáhlosti)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informativní - i substituční funkce,  podrobnější, technické a přírodní obory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indikativní - signální funkce, kratší, společenské a humanitní vědy, častější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autora)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autorský - píše sám autor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kritický - odborník na téma, text by neměl být hodnocen (např. knihovník)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druhy </a:t>
            </a:r>
            <a:r>
              <a:rPr lang="cs-CZ" sz="2200" smtClean="0"/>
              <a:t>(dle uspořádání témat)</a:t>
            </a:r>
          </a:p>
          <a:p>
            <a:pPr lvl="1"/>
            <a:r>
              <a:rPr lang="cs-CZ" sz="2400" smtClean="0"/>
              <a:t>analytický - dle věcných hledisek, nemusí odpovídat uspořádání původního dokumentu</a:t>
            </a:r>
          </a:p>
          <a:p>
            <a:pPr lvl="1"/>
            <a:r>
              <a:rPr lang="cs-CZ" sz="2400" smtClean="0"/>
              <a:t>výběrový - dle určitého hlediska (např. skupina čtenářů, požadavky instituce apod.)</a:t>
            </a:r>
          </a:p>
          <a:p>
            <a:pPr lvl="1"/>
            <a:r>
              <a:rPr lang="cs-CZ" sz="2400" smtClean="0"/>
              <a:t>strukturovaný - ne text, ale formou bodů (metody, cíle, východiska,…) a k nim jsou navázána fakta, přehledné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modulární abstrakt</a:t>
            </a:r>
          </a:p>
          <a:p>
            <a:pPr lvl="1"/>
            <a:r>
              <a:rPr lang="cs-CZ" sz="2400" smtClean="0"/>
              <a:t>4 složky – anotace, indikativní, informativní a kritický abstrakt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bibliografické údaje</a:t>
            </a:r>
          </a:p>
          <a:p>
            <a:pPr lvl="1"/>
            <a:r>
              <a:rPr lang="cs-CZ" sz="2400" smtClean="0"/>
              <a:t>primární dokumenty - stejná stránka</a:t>
            </a:r>
          </a:p>
          <a:p>
            <a:pPr lvl="1"/>
            <a:r>
              <a:rPr lang="cs-CZ" sz="2400" smtClean="0"/>
              <a:t>sekundární dokumenty + samostatné abstrakty - těsně před nebo za</a:t>
            </a:r>
          </a:p>
          <a:p>
            <a:pPr lvl="1"/>
            <a:r>
              <a:rPr lang="cs-CZ" sz="2400" smtClean="0"/>
              <a:t>ČSN ISO 690, 690-2</a:t>
            </a:r>
          </a:p>
          <a:p>
            <a:r>
              <a:rPr lang="cs-CZ" sz="3000" smtClean="0"/>
              <a:t>délka</a:t>
            </a:r>
          </a:p>
          <a:p>
            <a:pPr lvl="1"/>
            <a:r>
              <a:rPr lang="cs-CZ" sz="2400" smtClean="0"/>
              <a:t>průměr 250 slov, krátké text 100 slov, max. 500 slov (max. 1 tisková strana)</a:t>
            </a:r>
          </a:p>
          <a:p>
            <a:pPr lvl="1"/>
            <a:r>
              <a:rPr lang="cs-CZ" sz="2400" smtClean="0"/>
              <a:t>určuje ji obsah než délka textu</a:t>
            </a:r>
          </a:p>
          <a:p>
            <a:r>
              <a:rPr lang="cs-CZ" sz="3000" smtClean="0"/>
              <a:t>1. věta = ústřední myšlenka, u sekundárních druh dokumentu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členění do odstavců jen u delších abstraktů (ne nadpisy a kapitoly)</a:t>
            </a:r>
          </a:p>
          <a:p>
            <a:r>
              <a:rPr lang="cs-CZ" sz="3000" smtClean="0"/>
              <a:t>souvislé věty, krátké věty, logicky navazující</a:t>
            </a:r>
          </a:p>
          <a:p>
            <a:r>
              <a:rPr lang="cs-CZ" sz="3000" smtClean="0"/>
              <a:t>klíčová slova za abstraktem </a:t>
            </a:r>
            <a:r>
              <a:rPr lang="cs-CZ" sz="2600" smtClean="0"/>
              <a:t>(volitelně)</a:t>
            </a:r>
          </a:p>
          <a:p>
            <a:r>
              <a:rPr lang="cs-CZ" sz="3000" smtClean="0"/>
              <a:t>slovesa v činném rodě</a:t>
            </a:r>
          </a:p>
          <a:p>
            <a:pPr lvl="1"/>
            <a:r>
              <a:rPr lang="cs-CZ" sz="2600" smtClean="0"/>
              <a:t>trpný rod pouze tam, kde má být zdůrazněn účastník děje</a:t>
            </a:r>
          </a:p>
          <a:p>
            <a:r>
              <a:rPr lang="cs-CZ" sz="3000" smtClean="0"/>
              <a:t>3. osoba, jiná osoba jen pro snazší pochopení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obecná terminologie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definice v abstraktu ne!!!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standardizované měrné jednotky, symboly, zkratky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ISO, národní normy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nepoužívat rovnice, tabulky, vzorce, diagramy,…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110000"/>
              </a:lnSpc>
            </a:pPr>
            <a:r>
              <a:rPr lang="cs-CZ" sz="3000" smtClean="0"/>
              <a:t>specifikace v normě</a:t>
            </a:r>
          </a:p>
          <a:p>
            <a:pPr lvl="1">
              <a:lnSpc>
                <a:spcPct val="90000"/>
              </a:lnSpc>
            </a:pPr>
            <a:r>
              <a:rPr lang="cs-CZ" sz="2400" b="1" smtClean="0">
                <a:solidFill>
                  <a:srgbClr val="008000"/>
                </a:solidFill>
              </a:rPr>
              <a:t>ČSN ISO 214 </a:t>
            </a:r>
            <a:r>
              <a:rPr lang="cs-CZ" sz="2400" smtClean="0"/>
              <a:t>Dokumentace - Abstrakty pro publikace a dokumentaci (únor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Anotace (annotation)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kratší a stručnější než abstrakt</a:t>
            </a:r>
          </a:p>
          <a:p>
            <a:r>
              <a:rPr lang="cs-CZ" sz="3000" smtClean="0"/>
              <a:t>hodnocení, info o tématu, autorovi,…</a:t>
            </a:r>
          </a:p>
          <a:p>
            <a:pPr lvl="1"/>
            <a:r>
              <a:rPr lang="cs-CZ" sz="2400" smtClean="0"/>
              <a:t>i z jiných dokumentů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Druhy anotace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dle autora</a:t>
            </a:r>
          </a:p>
          <a:p>
            <a:pPr lvl="1"/>
            <a:r>
              <a:rPr lang="cs-CZ" sz="2400" smtClean="0"/>
              <a:t>autorská, nakladatelská, redakční</a:t>
            </a:r>
          </a:p>
          <a:p>
            <a:r>
              <a:rPr lang="cs-CZ" sz="3000" smtClean="0"/>
              <a:t>dle hodnocení</a:t>
            </a:r>
          </a:p>
          <a:p>
            <a:pPr lvl="1"/>
            <a:r>
              <a:rPr lang="cs-CZ" sz="2400" smtClean="0"/>
              <a:t>doporučující (z hlediska skupiny čtenářů)</a:t>
            </a:r>
          </a:p>
          <a:p>
            <a:pPr lvl="1"/>
            <a:r>
              <a:rPr lang="cs-CZ" sz="2400" smtClean="0"/>
              <a:t>textologická (kvalita textu)</a:t>
            </a:r>
          </a:p>
          <a:p>
            <a:r>
              <a:rPr lang="cs-CZ" sz="3000" smtClean="0"/>
              <a:t>další anotace:</a:t>
            </a:r>
          </a:p>
          <a:p>
            <a:pPr lvl="1"/>
            <a:r>
              <a:rPr lang="cs-CZ" sz="2400" smtClean="0"/>
              <a:t>analytická – strukturovaná RT  dle věcných hledisek</a:t>
            </a:r>
          </a:p>
          <a:p>
            <a:pPr lvl="1"/>
            <a:r>
              <a:rPr lang="cs-CZ" sz="2400" smtClean="0"/>
              <a:t>skupinová – více dok. na společné téma</a:t>
            </a:r>
          </a:p>
          <a:p>
            <a:pPr lvl="1"/>
            <a:r>
              <a:rPr lang="cs-CZ" sz="2400" smtClean="0"/>
              <a:t>bibliografická – anotace v bibliografii</a:t>
            </a:r>
          </a:p>
          <a:p>
            <a:pPr lvl="1"/>
            <a:r>
              <a:rPr lang="cs-CZ" sz="2400" smtClean="0"/>
              <a:t>informativní - nehodnotí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Redukovaný text - definice TDKIV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187450" y="1196975"/>
            <a:ext cx="7488238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100"/>
              <a:t>Text, který vznikne na základě </a:t>
            </a:r>
            <a:r>
              <a:rPr lang="cs-CZ" sz="2100" b="1">
                <a:solidFill>
                  <a:srgbClr val="008000"/>
                </a:solidFill>
              </a:rPr>
              <a:t>obsahové analýzy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dokumentu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/>
              <a:t>z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 b="1">
                <a:solidFill>
                  <a:srgbClr val="008000"/>
                </a:solidFill>
              </a:rPr>
              <a:t>plného textu</a:t>
            </a:r>
            <a:r>
              <a:rPr lang="cs-CZ" sz="2100"/>
              <a:t> dokumentu </a:t>
            </a:r>
            <a:r>
              <a:rPr lang="cs-CZ" sz="2100" b="1">
                <a:solidFill>
                  <a:srgbClr val="008000"/>
                </a:solidFill>
              </a:rPr>
              <a:t>sémantickou redukcí informací</a:t>
            </a:r>
            <a:r>
              <a:rPr lang="cs-CZ" sz="2100"/>
              <a:t> obsažených v dokumentu, tj. výběrem z hlediska obsahu podstatných informací. Na sémantickou redukci zpravidla navazuje </a:t>
            </a:r>
            <a:r>
              <a:rPr lang="cs-CZ" sz="2100" b="1">
                <a:solidFill>
                  <a:srgbClr val="008000"/>
                </a:solidFill>
              </a:rPr>
              <a:t>komprimace vybraných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informací</a:t>
            </a:r>
            <a:r>
              <a:rPr lang="cs-CZ" sz="2100"/>
              <a:t> a jejich </a:t>
            </a:r>
            <a:r>
              <a:rPr lang="cs-CZ" sz="2100" b="1">
                <a:solidFill>
                  <a:srgbClr val="008000"/>
                </a:solidFill>
              </a:rPr>
              <a:t>vyjádření v přirozeném nebo umělém jazyce</a:t>
            </a:r>
            <a:r>
              <a:rPr lang="cs-CZ" sz="2100"/>
              <a:t> formou vět, klíčový slov nebo znaků. Redukovaný text dokumentu je vždy podstatně </a:t>
            </a:r>
            <a:r>
              <a:rPr lang="cs-CZ" sz="2100" b="1">
                <a:solidFill>
                  <a:srgbClr val="008000"/>
                </a:solidFill>
              </a:rPr>
              <a:t>kratší</a:t>
            </a:r>
            <a:r>
              <a:rPr lang="cs-CZ" sz="2100"/>
              <a:t> než plný text a naplňuje funkci signální (upozornění na nový dokument), substituční (náhrada plného textu dokumentu) nebo selekční (umožnění výběru dokumentů). Hlavní typy redukovaného textu dokumentu jsou referát, anotace, extrakt, resumé a synopse; někdy se mezi ně řadí i soubory věcných selekčních údajů (např. deskriptorů, předmětových hesel, klasifikačních znaků apod.), které však vyjadřují spíše tematiku než vlastní obsah dokumentu.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Další druhy 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Synopse</a:t>
            </a:r>
          </a:p>
          <a:p>
            <a:pPr lvl="1"/>
            <a:r>
              <a:rPr lang="cs-CZ" sz="2400" smtClean="0"/>
              <a:t>redukovaný text rozsáhlejších děl</a:t>
            </a:r>
          </a:p>
          <a:p>
            <a:pPr lvl="1"/>
            <a:r>
              <a:rPr lang="cs-CZ" sz="2400" smtClean="0"/>
              <a:t>nebo RT mezi názvem a textem</a:t>
            </a:r>
          </a:p>
          <a:p>
            <a:r>
              <a:rPr lang="cs-CZ" sz="3000" smtClean="0"/>
              <a:t>Regest</a:t>
            </a:r>
          </a:p>
          <a:p>
            <a:pPr lvl="1"/>
            <a:r>
              <a:rPr lang="cs-CZ" sz="2400" smtClean="0"/>
              <a:t>výtah diplomatického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Kdo tvoří nejlépe RT?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autor</a:t>
            </a:r>
          </a:p>
          <a:p>
            <a:r>
              <a:rPr lang="cs-CZ" smtClean="0"/>
              <a:t>odborník na danou problematiku</a:t>
            </a:r>
          </a:p>
          <a:p>
            <a:r>
              <a:rPr lang="cs-CZ" smtClean="0"/>
              <a:t>knihovník/informační specialista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3429000"/>
            <a:ext cx="188118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Požadavky na tvůrce RT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zkušenosti</a:t>
            </a:r>
          </a:p>
          <a:p>
            <a:r>
              <a:rPr lang="cs-CZ" smtClean="0"/>
              <a:t>přehled</a:t>
            </a:r>
          </a:p>
          <a:p>
            <a:r>
              <a:rPr lang="cs-CZ" smtClean="0"/>
              <a:t>znalost oboru</a:t>
            </a:r>
          </a:p>
          <a:p>
            <a:r>
              <a:rPr lang="cs-CZ" smtClean="0"/>
              <a:t>jazykové schopnosti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Tvorba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Co ovlivňuje délku RT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délka originálního textu</a:t>
            </a:r>
          </a:p>
          <a:p>
            <a:r>
              <a:rPr lang="cs-CZ" smtClean="0"/>
              <a:t>komplexnost řešeného problému</a:t>
            </a:r>
          </a:p>
          <a:p>
            <a:r>
              <a:rPr lang="cs-CZ" smtClean="0"/>
              <a:t>pokrytí řešených oborů</a:t>
            </a:r>
          </a:p>
          <a:p>
            <a:r>
              <a:rPr lang="cs-CZ" smtClean="0"/>
              <a:t>důležitost obsahu pro čtenáře</a:t>
            </a:r>
          </a:p>
          <a:p>
            <a:r>
              <a:rPr lang="cs-CZ" smtClean="0"/>
              <a:t>přístupnost – nedostupný=delší</a:t>
            </a:r>
          </a:p>
          <a:p>
            <a:r>
              <a:rPr lang="cs-CZ" smtClean="0"/>
              <a:t>účel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Proces tvorby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r>
              <a:rPr lang="cs-CZ" dirty="0" smtClean="0"/>
              <a:t>čtení textu</a:t>
            </a:r>
          </a:p>
          <a:p>
            <a:pPr lvl="1"/>
            <a:r>
              <a:rPr lang="cs-CZ" dirty="0" smtClean="0"/>
              <a:t>porozumění obsahu</a:t>
            </a:r>
          </a:p>
          <a:p>
            <a:pPr lvl="1"/>
            <a:r>
              <a:rPr lang="cs-CZ" dirty="0" err="1" smtClean="0"/>
              <a:t>linking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sz="2000" dirty="0" smtClean="0"/>
              <a:t>(spojovací, uvozovací výrazy – především, shrnuto, in </a:t>
            </a:r>
            <a:r>
              <a:rPr lang="cs-CZ" sz="2000" dirty="0" err="1" smtClean="0"/>
              <a:t>conclusion</a:t>
            </a:r>
            <a:r>
              <a:rPr lang="cs-CZ" sz="2000" dirty="0" smtClean="0"/>
              <a:t>, </a:t>
            </a:r>
            <a:r>
              <a:rPr lang="cs-CZ" sz="2000" dirty="0" err="1" smtClean="0"/>
              <a:t>finally</a:t>
            </a:r>
            <a:r>
              <a:rPr lang="cs-CZ" sz="2000" dirty="0" smtClean="0"/>
              <a:t>,...)</a:t>
            </a:r>
          </a:p>
          <a:p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selekce </a:t>
            </a:r>
            <a:r>
              <a:rPr lang="cs-CZ" sz="2000" dirty="0" smtClean="0"/>
              <a:t>(nedůležité věci)</a:t>
            </a:r>
            <a:endParaRPr lang="cs-CZ" dirty="0" smtClean="0"/>
          </a:p>
          <a:p>
            <a:pPr lvl="1"/>
            <a:r>
              <a:rPr lang="cs-CZ" dirty="0" smtClean="0"/>
              <a:t>interpretace </a:t>
            </a:r>
            <a:r>
              <a:rPr lang="cs-CZ" sz="2000" dirty="0" smtClean="0"/>
              <a:t>(vyjádření obsahu vlastními slovy, subjektivní, myšlenkové mapy)</a:t>
            </a:r>
          </a:p>
          <a:p>
            <a:r>
              <a:rPr lang="cs-CZ" dirty="0" smtClean="0"/>
              <a:t>syntéza</a:t>
            </a:r>
          </a:p>
          <a:p>
            <a:pPr lvl="1"/>
            <a:r>
              <a:rPr lang="cs-CZ" dirty="0" smtClean="0"/>
              <a:t>napsání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Automatická RT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rozdělení textu na věty</a:t>
            </a:r>
          </a:p>
          <a:p>
            <a:r>
              <a:rPr lang="cs-CZ" smtClean="0"/>
              <a:t>ohodnocení</a:t>
            </a:r>
          </a:p>
          <a:p>
            <a:r>
              <a:rPr lang="cs-CZ" smtClean="0"/>
              <a:t>složení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Přístupy k ART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329238"/>
          </a:xfrm>
        </p:spPr>
        <p:txBody>
          <a:bodyPr/>
          <a:lstStyle/>
          <a:p>
            <a:r>
              <a:rPr lang="cs-CZ" sz="3000" smtClean="0"/>
              <a:t>statistický přístup</a:t>
            </a:r>
          </a:p>
          <a:p>
            <a:pPr lvl="1"/>
            <a:r>
              <a:rPr lang="cs-CZ" sz="2600" smtClean="0"/>
              <a:t>frekvence slov, stop slova, stemming </a:t>
            </a:r>
            <a:r>
              <a:rPr lang="cs-CZ" sz="2200" smtClean="0"/>
              <a:t>(varianty slova, slovník), </a:t>
            </a:r>
            <a:r>
              <a:rPr lang="cs-CZ" sz="2600" smtClean="0"/>
              <a:t>problémem synonyma</a:t>
            </a:r>
          </a:p>
          <a:p>
            <a:r>
              <a:rPr lang="cs-CZ" sz="3000" smtClean="0"/>
              <a:t>syntaktický přístup</a:t>
            </a:r>
          </a:p>
          <a:p>
            <a:pPr lvl="1"/>
            <a:r>
              <a:rPr lang="cs-CZ" sz="2600" smtClean="0"/>
              <a:t>struktura textu, zákonitosti </a:t>
            </a:r>
            <a:r>
              <a:rPr lang="cs-CZ" sz="2200" smtClean="0"/>
              <a:t>(umístění slov, významovost vět, podřazené věty, vazby, parsery pro rozložení vět)</a:t>
            </a:r>
          </a:p>
          <a:p>
            <a:r>
              <a:rPr lang="cs-CZ" sz="3000" smtClean="0"/>
              <a:t>sémantický přístup</a:t>
            </a:r>
          </a:p>
          <a:p>
            <a:pPr lvl="1"/>
            <a:r>
              <a:rPr lang="cs-CZ" sz="2600" smtClean="0"/>
              <a:t>důležité části spojeny s určitými pojmy </a:t>
            </a:r>
            <a:r>
              <a:rPr lang="cs-CZ" sz="2200" smtClean="0"/>
              <a:t>(podstatný, záměr, cíl, důležitý),</a:t>
            </a:r>
            <a:r>
              <a:rPr lang="cs-CZ" sz="2400" smtClean="0"/>
              <a:t> </a:t>
            </a:r>
            <a:r>
              <a:rPr lang="cs-CZ" sz="2600" smtClean="0"/>
              <a:t>kombinace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Evaluace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dirty="0" smtClean="0"/>
              <a:t>zejména pro automaticky tvořené</a:t>
            </a:r>
          </a:p>
          <a:p>
            <a:r>
              <a:rPr lang="cs-CZ" dirty="0" smtClean="0"/>
              <a:t>neexistuje univerzální návod na automatickou tvorbu RT</a:t>
            </a:r>
          </a:p>
          <a:p>
            <a:r>
              <a:rPr lang="cs-CZ" dirty="0" smtClean="0"/>
              <a:t>možnosti srovnání</a:t>
            </a:r>
          </a:p>
          <a:p>
            <a:pPr lvl="1"/>
            <a:r>
              <a:rPr lang="cs-CZ" dirty="0" smtClean="0"/>
              <a:t>originální text</a:t>
            </a:r>
          </a:p>
          <a:p>
            <a:pPr lvl="1"/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endParaRPr lang="cs-CZ" dirty="0" smtClean="0"/>
          </a:p>
          <a:p>
            <a:r>
              <a:rPr lang="cs-CZ" dirty="0" smtClean="0"/>
              <a:t>posouzení celku nebo jednotlivých částí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Druhy evaluace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vnější</a:t>
            </a:r>
          </a:p>
          <a:p>
            <a:pPr lvl="1"/>
            <a:r>
              <a:rPr lang="cs-CZ" smtClean="0"/>
              <a:t>účel textu, proč byl vytvořen</a:t>
            </a:r>
          </a:p>
          <a:p>
            <a:r>
              <a:rPr lang="cs-CZ" smtClean="0"/>
              <a:t>vnitřní</a:t>
            </a:r>
          </a:p>
          <a:p>
            <a:pPr lvl="1"/>
            <a:r>
              <a:rPr lang="cs-CZ" smtClean="0"/>
              <a:t>orientace na text a 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4000" smtClean="0"/>
              <a:t>Redukované texty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>
                <a:latin typeface="Arial" charset="0"/>
              </a:rPr>
              <a:t>obsahová analýza</a:t>
            </a:r>
          </a:p>
          <a:p>
            <a:r>
              <a:rPr lang="cs-CZ" sz="3000" smtClean="0">
                <a:latin typeface="Arial" charset="0"/>
              </a:rPr>
              <a:t>z plného textu</a:t>
            </a:r>
          </a:p>
          <a:p>
            <a:r>
              <a:rPr lang="cs-CZ" sz="3000" smtClean="0">
                <a:latin typeface="Arial" charset="0"/>
              </a:rPr>
              <a:t>sémantické redukce obsahu (informací)</a:t>
            </a:r>
          </a:p>
          <a:p>
            <a:r>
              <a:rPr lang="cs-CZ" sz="3000" smtClean="0">
                <a:latin typeface="Arial" charset="0"/>
              </a:rPr>
              <a:t>komprimace vybraných info</a:t>
            </a:r>
          </a:p>
          <a:p>
            <a:r>
              <a:rPr lang="cs-CZ" sz="3000" smtClean="0">
                <a:latin typeface="Arial" charset="0"/>
              </a:rPr>
              <a:t>přirozený nebo umělý jazyk</a:t>
            </a:r>
          </a:p>
          <a:p>
            <a:pPr lvl="1"/>
            <a:r>
              <a:rPr lang="cs-CZ" sz="2400" smtClean="0">
                <a:latin typeface="Arial" charset="0"/>
              </a:rPr>
              <a:t>věty, klíčová slova nebo znaky</a:t>
            </a:r>
          </a:p>
          <a:p>
            <a:r>
              <a:rPr lang="cs-CZ" sz="3000" smtClean="0">
                <a:latin typeface="Arial" charset="0"/>
              </a:rPr>
              <a:t>kratší</a:t>
            </a:r>
          </a:p>
          <a:p>
            <a:r>
              <a:rPr lang="cs-CZ" sz="3000" smtClean="0">
                <a:latin typeface="Arial" charset="0"/>
              </a:rPr>
              <a:t>vzniká </a:t>
            </a:r>
            <a:r>
              <a:rPr lang="cs-CZ" sz="3000" b="1" smtClean="0">
                <a:solidFill>
                  <a:srgbClr val="008000"/>
                </a:solidFill>
                <a:latin typeface="Arial" charset="0"/>
              </a:rPr>
              <a:t>nové dílo</a:t>
            </a:r>
            <a:r>
              <a:rPr lang="cs-CZ" sz="3000" b="1" smtClean="0">
                <a:latin typeface="Arial" charset="0"/>
              </a:rPr>
              <a:t> </a:t>
            </a:r>
            <a:r>
              <a:rPr lang="cs-CZ" sz="3000" smtClean="0">
                <a:latin typeface="Arial" charset="0"/>
                <a:sym typeface="Wingdings" pitchFamily="2" charset="2"/>
              </a:rPr>
              <a:t></a:t>
            </a:r>
            <a:r>
              <a:rPr lang="cs-CZ" sz="3000" smtClean="0">
                <a:latin typeface="Arial" charset="0"/>
              </a:rPr>
              <a:t>vychází z originálu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Problémy evaluace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93062" cy="5256213"/>
          </a:xfrm>
        </p:spPr>
        <p:txBody>
          <a:bodyPr/>
          <a:lstStyle/>
          <a:p>
            <a:r>
              <a:rPr lang="cs-CZ" smtClean="0"/>
              <a:t>nikdy se nevytvoří stejný RT</a:t>
            </a:r>
          </a:p>
          <a:p>
            <a:r>
              <a:rPr lang="cs-CZ" smtClean="0"/>
              <a:t>nikdy se nevytvoří stejné hodnocení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Zdroje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sz="1800" i="1" dirty="0" smtClean="0"/>
              <a:t>Dokumentace – Abstrakty pro publikace a dokumentaci : ČSN ISO 214</a:t>
            </a:r>
            <a:r>
              <a:rPr lang="cs-CZ" sz="1800" dirty="0" smtClean="0"/>
              <a:t>. Praha : Český normalizační institut, 2001. 15 s.</a:t>
            </a:r>
          </a:p>
          <a:p>
            <a:r>
              <a:rPr lang="cs-CZ" sz="1800" i="1" dirty="0" smtClean="0"/>
              <a:t>Referát a anotace : ČSN 01 0194</a:t>
            </a:r>
            <a:r>
              <a:rPr lang="cs-CZ" sz="1800" dirty="0" smtClean="0"/>
              <a:t>. Praha : Vydavatelství Úřadu pro normalizaci a měření, 1983. 7 s.</a:t>
            </a:r>
          </a:p>
          <a:p>
            <a:r>
              <a:rPr lang="cs-CZ" sz="1800" dirty="0" smtClean="0"/>
              <a:t>MACHÁČKOVÁ, Martina. </a:t>
            </a:r>
            <a:r>
              <a:rPr lang="cs-CZ" sz="1800" i="1" dirty="0" smtClean="0"/>
              <a:t>Redukované texty v katalozích ČR</a:t>
            </a:r>
            <a:r>
              <a:rPr lang="en-US" sz="1800" i="1" dirty="0" smtClean="0"/>
              <a:t> </a:t>
            </a:r>
            <a:r>
              <a:rPr lang="en-US" sz="1800" dirty="0" smtClean="0"/>
              <a:t>[online].</a:t>
            </a:r>
            <a:r>
              <a:rPr lang="cs-CZ" sz="1800" dirty="0" smtClean="0"/>
              <a:t> </a:t>
            </a:r>
            <a:r>
              <a:rPr lang="en-US" sz="1800" dirty="0" smtClean="0"/>
              <a:t>Brno</a:t>
            </a:r>
            <a:r>
              <a:rPr lang="cs-CZ" sz="1800" dirty="0" smtClean="0"/>
              <a:t>, 20</a:t>
            </a:r>
            <a:r>
              <a:rPr lang="en-US" sz="1800" dirty="0" smtClean="0"/>
              <a:t>10</a:t>
            </a:r>
            <a:r>
              <a:rPr lang="cs-CZ" sz="1800" dirty="0" smtClean="0"/>
              <a:t>. </a:t>
            </a:r>
            <a:r>
              <a:rPr lang="en-US" sz="1800" dirty="0" smtClean="0"/>
              <a:t>95</a:t>
            </a:r>
            <a:r>
              <a:rPr lang="cs-CZ" sz="1800" dirty="0" smtClean="0"/>
              <a:t> s. Dostupné z WWW: </a:t>
            </a:r>
            <a:r>
              <a:rPr lang="cs-CZ" sz="1800" dirty="0" smtClean="0">
                <a:hlinkClick r:id="rId2"/>
              </a:rPr>
              <a:t>http://is.muni.cz/</a:t>
            </a:r>
            <a:r>
              <a:rPr lang="cs-CZ" sz="1800" dirty="0" err="1" smtClean="0">
                <a:hlinkClick r:id="rId2"/>
              </a:rPr>
              <a:t>th</a:t>
            </a:r>
            <a:r>
              <a:rPr lang="cs-CZ" sz="1800" dirty="0" smtClean="0">
                <a:hlinkClick r:id="rId2"/>
              </a:rPr>
              <a:t>/179890/</a:t>
            </a:r>
            <a:r>
              <a:rPr lang="cs-CZ" sz="1800" dirty="0" err="1" smtClean="0">
                <a:hlinkClick r:id="rId2"/>
              </a:rPr>
              <a:t>ff_m</a:t>
            </a:r>
            <a:r>
              <a:rPr lang="cs-CZ" sz="1800" dirty="0" smtClean="0">
                <a:hlinkClick r:id="rId2"/>
              </a:rPr>
              <a:t>/Machackova_diplomova_prace.pdf</a:t>
            </a:r>
            <a:r>
              <a:rPr lang="cs-CZ" sz="1800" dirty="0" smtClean="0"/>
              <a:t>. Diplomová práce. Masarykova </a:t>
            </a:r>
            <a:r>
              <a:rPr lang="cs-CZ" sz="1800" dirty="0" err="1" smtClean="0"/>
              <a:t>univertita</a:t>
            </a:r>
            <a:r>
              <a:rPr lang="cs-CZ" sz="1800" dirty="0" smtClean="0"/>
              <a:t>, FF KISK. </a:t>
            </a:r>
            <a:r>
              <a:rPr lang="en-US" sz="1800" dirty="0" err="1" smtClean="0"/>
              <a:t>Vedouc</a:t>
            </a:r>
            <a:r>
              <a:rPr lang="cs-CZ" sz="1800" dirty="0" smtClean="0"/>
              <a:t>í</a:t>
            </a:r>
            <a:r>
              <a:rPr lang="en-US" sz="1800" dirty="0" smtClean="0"/>
              <a:t> </a:t>
            </a:r>
            <a:r>
              <a:rPr lang="cs-CZ" sz="1800" dirty="0" smtClean="0"/>
              <a:t>diplomové </a:t>
            </a:r>
            <a:r>
              <a:rPr lang="en-US" sz="1800" dirty="0" err="1" smtClean="0"/>
              <a:t>pr</a:t>
            </a:r>
            <a:r>
              <a:rPr lang="cs-CZ" sz="1800" dirty="0" smtClean="0"/>
              <a:t>á</a:t>
            </a:r>
            <a:r>
              <a:rPr lang="en-US" sz="1800" dirty="0" err="1" smtClean="0"/>
              <a:t>ce</a:t>
            </a:r>
            <a:r>
              <a:rPr lang="en-US" sz="1800" dirty="0" smtClean="0"/>
              <a:t> Mgr. Josef </a:t>
            </a:r>
            <a:r>
              <a:rPr lang="en-US" sz="1800" dirty="0" err="1" smtClean="0"/>
              <a:t>Schwar</a:t>
            </a:r>
            <a:r>
              <a:rPr lang="cs-CZ" sz="1800" dirty="0" smtClean="0"/>
              <a:t>z</a:t>
            </a:r>
            <a:r>
              <a:rPr lang="en-US" sz="1800" dirty="0" smtClean="0"/>
              <a:t>.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Závěr</a:t>
            </a: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itchFamily="34" charset="0"/>
              </a:rPr>
              <a:t>krcal@phil.muni.cz</a:t>
            </a:r>
            <a:endParaRPr 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Funkce 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signální</a:t>
            </a:r>
          </a:p>
          <a:p>
            <a:pPr lvl="1"/>
            <a:r>
              <a:rPr lang="cs-CZ" sz="2400" smtClean="0"/>
              <a:t>existence textu</a:t>
            </a:r>
          </a:p>
          <a:p>
            <a:r>
              <a:rPr lang="cs-CZ" sz="3000" smtClean="0"/>
              <a:t>substituční</a:t>
            </a:r>
          </a:p>
          <a:p>
            <a:pPr lvl="1"/>
            <a:r>
              <a:rPr lang="cs-CZ" sz="2400" smtClean="0"/>
              <a:t>nahrazení čtení celého textu</a:t>
            </a:r>
          </a:p>
          <a:p>
            <a:r>
              <a:rPr lang="cs-CZ" sz="3000" smtClean="0"/>
              <a:t>selekční</a:t>
            </a:r>
          </a:p>
          <a:p>
            <a:pPr lvl="1"/>
            <a:r>
              <a:rPr lang="cs-CZ" sz="2400" smtClean="0"/>
              <a:t>pro vyhledávání literatury</a:t>
            </a:r>
          </a:p>
          <a:p>
            <a:pPr lvl="1"/>
            <a:r>
              <a:rPr lang="cs-CZ" sz="2400" smtClean="0"/>
              <a:t>RT v katalogu </a:t>
            </a:r>
            <a:r>
              <a:rPr lang="cs-CZ" sz="2400" smtClean="0">
                <a:latin typeface="Arial" charset="0"/>
                <a:sym typeface="Wingdings" pitchFamily="2" charset="2"/>
              </a:rPr>
              <a:t> </a:t>
            </a:r>
            <a:r>
              <a:rPr lang="cs-CZ" sz="2400" smtClean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ano nebo ne</a:t>
            </a:r>
            <a:r>
              <a:rPr lang="cs-CZ" sz="2400" smtClean="0">
                <a:latin typeface="Arial" charset="0"/>
                <a:sym typeface="Wingdings" pitchFamily="2" charset="2"/>
              </a:rPr>
              <a:t>???</a:t>
            </a:r>
            <a:endParaRPr lang="cs-CZ" sz="2400" smtClean="0"/>
          </a:p>
          <a:p>
            <a:r>
              <a:rPr lang="cs-CZ" sz="3000" smtClean="0"/>
              <a:t>ostatní</a:t>
            </a:r>
          </a:p>
          <a:p>
            <a:pPr lvl="1"/>
            <a:r>
              <a:rPr lang="cs-CZ" sz="2400" smtClean="0"/>
              <a:t>tématické shluky (podobné dokumenty)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Historie 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redukce = běžná součást života</a:t>
            </a:r>
          </a:p>
          <a:p>
            <a:pPr lvl="1"/>
            <a:r>
              <a:rPr lang="cs-CZ" sz="2400" smtClean="0"/>
              <a:t>pravěké malby, záznamy bitev, beletrie</a:t>
            </a:r>
          </a:p>
          <a:p>
            <a:r>
              <a:rPr lang="cs-CZ" sz="3000" smtClean="0"/>
              <a:t>od 16.stol. – zprávy o dílech</a:t>
            </a:r>
          </a:p>
          <a:p>
            <a:pPr lvl="1"/>
            <a:r>
              <a:rPr lang="cs-CZ" sz="2400" smtClean="0"/>
              <a:t>mezi učenci (humanismus, šíření info)</a:t>
            </a:r>
          </a:p>
          <a:p>
            <a:r>
              <a:rPr lang="cs-CZ" sz="3000" smtClean="0"/>
              <a:t>19. stol. – rozvoj vědeckých časopisů</a:t>
            </a:r>
          </a:p>
          <a:p>
            <a:pPr lvl="1"/>
            <a:r>
              <a:rPr lang="cs-CZ" sz="2400" smtClean="0"/>
              <a:t>indexové, abstraktové, referátové časopisy, oborová specializace</a:t>
            </a:r>
          </a:p>
          <a:p>
            <a:r>
              <a:rPr lang="cs-CZ" sz="3000" smtClean="0"/>
              <a:t>2/2 20. stol. – rozvoj PC a ICT</a:t>
            </a:r>
          </a:p>
          <a:p>
            <a:pPr lvl="1"/>
            <a:r>
              <a:rPr lang="cs-CZ" sz="2400" smtClean="0"/>
              <a:t>katalogizace, automatická indexace a abstrahování, abstraktové DB, online rozhraní, propojení s FT, RSS, alerts,…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Dvě cesty 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odborná literatura</a:t>
            </a:r>
          </a:p>
          <a:p>
            <a:r>
              <a:rPr lang="cs-CZ" sz="3000" smtClean="0"/>
              <a:t>beletrie</a:t>
            </a:r>
          </a:p>
          <a:p>
            <a:endParaRPr lang="cs-CZ" sz="3000" smtClean="0"/>
          </a:p>
          <a:p>
            <a:r>
              <a:rPr lang="cs-CZ" sz="3000" b="1" smtClean="0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Typologie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Extrakt =výtah (extract)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věty z dokumentu</a:t>
            </a:r>
          </a:p>
          <a:p>
            <a:r>
              <a:rPr lang="cs-CZ" sz="3000" smtClean="0"/>
              <a:t>nevznikají nové formulace</a:t>
            </a:r>
          </a:p>
          <a:p>
            <a:r>
              <a:rPr lang="cs-CZ" sz="3000" smtClean="0"/>
              <a:t>cíl: </a:t>
            </a:r>
            <a:r>
              <a:rPr lang="cs-CZ" sz="3000" smtClean="0">
                <a:solidFill>
                  <a:srgbClr val="008000"/>
                </a:solidFill>
              </a:rPr>
              <a:t>vystihnout obsah dokumentu</a:t>
            </a:r>
          </a:p>
          <a:p>
            <a:r>
              <a:rPr lang="cs-CZ" sz="3000" smtClean="0"/>
              <a:t>zásada neutrálnosti</a:t>
            </a:r>
          </a:p>
          <a:p>
            <a:pPr lvl="1"/>
            <a:r>
              <a:rPr lang="cs-CZ" sz="2400" smtClean="0"/>
              <a:t>nemá se manipulovat s obsahem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Resumé (resume, summary)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shrnutí, souhrn</a:t>
            </a:r>
          </a:p>
          <a:p>
            <a:r>
              <a:rPr lang="cs-CZ" sz="3000" smtClean="0"/>
              <a:t>rekapitulace přečteného textu</a:t>
            </a:r>
          </a:p>
          <a:p>
            <a:pPr lvl="1"/>
            <a:r>
              <a:rPr lang="cs-CZ" sz="2400" smtClean="0"/>
              <a:t>nemá funkci signální a substituční</a:t>
            </a:r>
          </a:p>
          <a:p>
            <a:pPr lvl="1"/>
            <a:r>
              <a:rPr lang="cs-CZ" sz="2400" smtClean="0"/>
              <a:t>na konci dokumentu</a:t>
            </a:r>
          </a:p>
          <a:p>
            <a:pPr lvl="1"/>
            <a:r>
              <a:rPr lang="cs-CZ" sz="2400" smtClean="0"/>
              <a:t>shrnutí nejdůležitějších poznatů</a:t>
            </a:r>
          </a:p>
          <a:p>
            <a:pPr lvl="1"/>
            <a:r>
              <a:rPr lang="cs-CZ" sz="2400" smtClean="0"/>
              <a:t>pro ty, co už text četli (doplnění orientace, správné pochopení)</a:t>
            </a:r>
          </a:p>
          <a:p>
            <a:r>
              <a:rPr lang="cs-CZ" sz="3000" smtClean="0"/>
              <a:t>druhy</a:t>
            </a:r>
          </a:p>
          <a:p>
            <a:pPr lvl="1"/>
            <a:r>
              <a:rPr lang="cs-CZ" sz="2400" smtClean="0"/>
              <a:t>autorské</a:t>
            </a:r>
          </a:p>
          <a:p>
            <a:pPr lvl="1"/>
            <a:r>
              <a:rPr lang="cs-CZ" sz="2400" smtClean="0"/>
              <a:t>redakční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bb16aac2c58a725cb29f246d76f39ee8241286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4240</TotalTime>
  <Words>1185</Words>
  <Application>Microsoft Office PowerPoint</Application>
  <PresentationFormat>Předvádění na obrazovce (4:3)</PresentationFormat>
  <Paragraphs>201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Tahoma</vt:lpstr>
      <vt:lpstr>Verdana</vt:lpstr>
      <vt:lpstr>Wingdings</vt:lpstr>
      <vt:lpstr>template</vt:lpstr>
      <vt:lpstr>Redukované texty aneb jak na anotace, abstrakt, extrakt, referát,…</vt:lpstr>
      <vt:lpstr>Redukovaný text - definice TDKIV</vt:lpstr>
      <vt:lpstr>Redukované texty</vt:lpstr>
      <vt:lpstr>Funkce RT</vt:lpstr>
      <vt:lpstr>Historie RT</vt:lpstr>
      <vt:lpstr>Dvě cesty RT</vt:lpstr>
      <vt:lpstr>Prezentace aplikace PowerPoint</vt:lpstr>
      <vt:lpstr>Extrakt =výtah (extract)</vt:lpstr>
      <vt:lpstr>Resumé (resume, summary)</vt:lpstr>
      <vt:lpstr>Abstrakt (abstract)</vt:lpstr>
      <vt:lpstr>Umístění abstraktu</vt:lpstr>
      <vt:lpstr>Abstrakt (abstract)</vt:lpstr>
      <vt:lpstr>Abstrakt (abstract)</vt:lpstr>
      <vt:lpstr>Abstrakt (abstract)</vt:lpstr>
      <vt:lpstr>Formální a stylistická úprava</vt:lpstr>
      <vt:lpstr>Formální a stylistická úprava</vt:lpstr>
      <vt:lpstr>Formální a stylistická úprava</vt:lpstr>
      <vt:lpstr>Anotace (annotation)</vt:lpstr>
      <vt:lpstr>Druhy anotace</vt:lpstr>
      <vt:lpstr>Další druhy RT</vt:lpstr>
      <vt:lpstr>Kdo tvoří nejlépe RT?</vt:lpstr>
      <vt:lpstr>Požadavky na tvůrce RT</vt:lpstr>
      <vt:lpstr>Prezentace aplikace PowerPoint</vt:lpstr>
      <vt:lpstr>Co ovlivňuje délku RT</vt:lpstr>
      <vt:lpstr>Proces tvorby</vt:lpstr>
      <vt:lpstr>Automatická RT</vt:lpstr>
      <vt:lpstr>Přístupy k ART</vt:lpstr>
      <vt:lpstr>Evaluace</vt:lpstr>
      <vt:lpstr>Druhy evaluace</vt:lpstr>
      <vt:lpstr>Problémy evaluace</vt:lpstr>
      <vt:lpstr>Zdroje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162</cp:revision>
  <cp:lastPrinted>2013-02-26T14:45:23Z</cp:lastPrinted>
  <dcterms:created xsi:type="dcterms:W3CDTF">2008-06-02T21:04:14Z</dcterms:created>
  <dcterms:modified xsi:type="dcterms:W3CDTF">2015-03-16T10:36:38Z</dcterms:modified>
</cp:coreProperties>
</file>