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390" r:id="rId3"/>
    <p:sldId id="391" r:id="rId4"/>
    <p:sldId id="393" r:id="rId5"/>
    <p:sldId id="395" r:id="rId6"/>
    <p:sldId id="419" r:id="rId7"/>
    <p:sldId id="420" r:id="rId8"/>
    <p:sldId id="421" r:id="rId9"/>
    <p:sldId id="389" r:id="rId10"/>
    <p:sldId id="422" r:id="rId11"/>
    <p:sldId id="258" r:id="rId1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33CC33"/>
    <a:srgbClr val="FF9933"/>
    <a:srgbClr val="FFCC66"/>
    <a:srgbClr val="FF9900"/>
    <a:srgbClr val="F3D001"/>
    <a:srgbClr val="F4EE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658" autoAdjust="0"/>
    <p:restoredTop sz="94660"/>
  </p:normalViewPr>
  <p:slideViewPr>
    <p:cSldViewPr>
      <p:cViewPr varScale="1">
        <p:scale>
          <a:sx n="92" d="100"/>
          <a:sy n="92" d="100"/>
        </p:scale>
        <p:origin x="1440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6324"/>
    </p:cViewPr>
  </p:sorterViewPr>
  <p:notesViewPr>
    <p:cSldViewPr>
      <p:cViewPr varScale="1">
        <p:scale>
          <a:sx n="82" d="100"/>
          <a:sy n="82" d="100"/>
        </p:scale>
        <p:origin x="-1440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435068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96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Click to edit Master text styles</a:t>
            </a:r>
          </a:p>
          <a:p>
            <a:pPr lvl="1"/>
            <a:r>
              <a:rPr lang="ru-RU" noProof="0" smtClean="0"/>
              <a:t>Second level</a:t>
            </a:r>
          </a:p>
          <a:p>
            <a:pPr lvl="2"/>
            <a:r>
              <a:rPr lang="ru-RU" noProof="0" smtClean="0"/>
              <a:t>Third level</a:t>
            </a:r>
          </a:p>
          <a:p>
            <a:pPr lvl="3"/>
            <a:r>
              <a:rPr lang="ru-RU" noProof="0" smtClean="0"/>
              <a:t>Fourth level</a:t>
            </a:r>
          </a:p>
          <a:p>
            <a:pPr lvl="4"/>
            <a:r>
              <a:rPr lang="ru-RU" noProof="0" smtClean="0"/>
              <a:t>Fifth level</a:t>
            </a:r>
          </a:p>
        </p:txBody>
      </p:sp>
      <p:sp>
        <p:nvSpPr>
          <p:cNvPr id="696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96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A06E2DD5-430C-41CF-88A5-2DCD8C47C6E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391834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412734A-5633-4908-AF4C-938ECB347774}" type="slidenum">
              <a:rPr lang="ru-RU" altLang="cs-CZ" smtClean="0"/>
              <a:pPr eaLnBrk="1" hangingPunct="1"/>
              <a:t>1</a:t>
            </a:fld>
            <a:endParaRPr lang="ru-RU" altLang="cs-CZ" smtClean="0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39581765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5FE810F-3E27-4292-888D-039FFDC3E657}" type="slidenum">
              <a:rPr lang="ru-RU" altLang="cs-CZ" smtClean="0"/>
              <a:pPr eaLnBrk="1" hangingPunct="1"/>
              <a:t>11</a:t>
            </a:fld>
            <a:endParaRPr lang="ru-RU" altLang="cs-CZ" smtClean="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2869133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692150"/>
            <a:ext cx="6337300" cy="893763"/>
          </a:xfrm>
        </p:spPr>
        <p:txBody>
          <a:bodyPr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ru-RU"/>
              <a:t>Klepnutím lze upravit styl předlohy nadpisů.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4213" y="1484313"/>
            <a:ext cx="6337300" cy="503237"/>
          </a:xfrm>
        </p:spPr>
        <p:txBody>
          <a:bodyPr/>
          <a:lstStyle>
            <a:lvl1pPr marL="0" indent="0">
              <a:buFontTx/>
              <a:buNone/>
              <a:defRPr sz="2600" b="1">
                <a:solidFill>
                  <a:schemeClr val="bg1"/>
                </a:solidFill>
              </a:defRPr>
            </a:lvl1pPr>
          </a:lstStyle>
          <a:p>
            <a:r>
              <a:rPr lang="ru-RU"/>
              <a:t>Klepnutím lze upravit styl předlohy podnadpisů.</a:t>
            </a:r>
          </a:p>
        </p:txBody>
      </p:sp>
    </p:spTree>
    <p:extLst>
      <p:ext uri="{BB962C8B-B14F-4D97-AF65-F5344CB8AC3E}">
        <p14:creationId xmlns:p14="http://schemas.microsoft.com/office/powerpoint/2010/main" val="9405876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603076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77050" y="473075"/>
            <a:ext cx="1943100" cy="6196013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042988" y="473075"/>
            <a:ext cx="5681662" cy="6196013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726290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Nadpis, text a 2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2988" y="473075"/>
            <a:ext cx="7777162" cy="5080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1042988" y="1196975"/>
            <a:ext cx="3811587" cy="5472113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5006975" y="1196975"/>
            <a:ext cx="3813175" cy="2659063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3"/>
          </p:nvPr>
        </p:nvSpPr>
        <p:spPr>
          <a:xfrm>
            <a:off x="5006975" y="4008438"/>
            <a:ext cx="3813175" cy="266065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653504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2988" y="473075"/>
            <a:ext cx="7777162" cy="508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042988" y="1196975"/>
            <a:ext cx="3811587" cy="54721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06975" y="1196975"/>
            <a:ext cx="3813175" cy="54721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604996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2988" y="544736"/>
            <a:ext cx="7777162" cy="508000"/>
          </a:xfrm>
        </p:spPr>
        <p:txBody>
          <a:bodyPr/>
          <a:lstStyle>
            <a:lvl1pPr>
              <a:defRPr sz="4400"/>
            </a:lvl1pPr>
          </a:lstStyle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42988" y="1412776"/>
            <a:ext cx="7777162" cy="525631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</a:lstStyle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012649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7778628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042988" y="1196975"/>
            <a:ext cx="3811587" cy="5472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06975" y="1196975"/>
            <a:ext cx="3813175" cy="5472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984827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330538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556674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526638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17372350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23100867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42988" y="473075"/>
            <a:ext cx="7777162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42988" y="1196975"/>
            <a:ext cx="7777162" cy="5472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cs-CZ" smtClean="0"/>
              <a:t>Klepnutím lze upravit styly předlohy textu.</a:t>
            </a:r>
          </a:p>
          <a:p>
            <a:pPr lvl="1"/>
            <a:r>
              <a:rPr lang="ru-RU" altLang="cs-CZ" smtClean="0"/>
              <a:t>Druhá úroveň</a:t>
            </a:r>
          </a:p>
          <a:p>
            <a:pPr lvl="2"/>
            <a:r>
              <a:rPr lang="ru-RU" altLang="cs-CZ" smtClean="0"/>
              <a:t>Třetí úroveň</a:t>
            </a:r>
          </a:p>
          <a:p>
            <a:pPr lvl="3"/>
            <a:r>
              <a:rPr lang="ru-RU" altLang="cs-CZ" smtClean="0"/>
              <a:t>Čtvrtá úroveň</a:t>
            </a:r>
          </a:p>
          <a:p>
            <a:pPr lvl="4"/>
            <a:r>
              <a:rPr lang="ru-RU" altLang="cs-CZ" smtClean="0"/>
              <a:t>Pátá úroveň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9pPr>
    </p:titleStyle>
    <p:bodyStyle>
      <a:lvl1pPr marL="361950" indent="-361950" algn="l" rtl="0" eaLnBrk="0" fontAlgn="base" hangingPunct="0">
        <a:lnSpc>
          <a:spcPct val="120000"/>
        </a:lnSpc>
        <a:spcBef>
          <a:spcPct val="20000"/>
        </a:spcBef>
        <a:spcAft>
          <a:spcPct val="0"/>
        </a:spcAft>
        <a:buBlip>
          <a:blip r:embed="rId16"/>
        </a:buBlip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1041400" indent="-4191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v"/>
        <a:defRPr sz="2400">
          <a:solidFill>
            <a:schemeClr val="tx1"/>
          </a:solidFill>
          <a:latin typeface="+mn-lt"/>
        </a:defRPr>
      </a:lvl2pPr>
      <a:lvl3pPr marL="1449388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>
          <a:solidFill>
            <a:schemeClr val="tx1"/>
          </a:solidFill>
          <a:latin typeface="+mn-lt"/>
        </a:defRPr>
      </a:lvl3pPr>
      <a:lvl4pPr marL="1857375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265363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5pPr>
      <a:lvl6pPr marL="2722563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6pPr>
      <a:lvl7pPr marL="3179763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7pPr>
      <a:lvl8pPr marL="3636963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8pPr>
      <a:lvl9pPr marL="4094163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aleph.nkp.cz/F/?func=direct&amp;doc_number=000002099&amp;local_base=KTD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9750" y="692150"/>
            <a:ext cx="8208963" cy="3024188"/>
          </a:xfrm>
        </p:spPr>
        <p:txBody>
          <a:bodyPr/>
          <a:lstStyle/>
          <a:p>
            <a:pPr eaLnBrk="1" hangingPunct="1">
              <a:lnSpc>
                <a:spcPct val="200000"/>
              </a:lnSpc>
            </a:pPr>
            <a:r>
              <a:rPr lang="cs-CZ" altLang="cs-CZ" sz="6000" smtClean="0">
                <a:solidFill>
                  <a:srgbClr val="FFFF00"/>
                </a:solidFill>
              </a:rPr>
              <a:t>Medailon autora</a:t>
            </a:r>
            <a:r>
              <a:rPr lang="cs-CZ" altLang="cs-CZ" sz="3600" smtClean="0"/>
              <a:t/>
            </a:r>
            <a:br>
              <a:rPr lang="cs-CZ" altLang="cs-CZ" sz="3600" smtClean="0"/>
            </a:br>
            <a:r>
              <a:rPr lang="cs-CZ" altLang="cs-CZ" sz="2800" smtClean="0"/>
              <a:t>co je, k čemu slouží a jak ho správně psát,...</a:t>
            </a:r>
            <a:endParaRPr lang="uk-UA" altLang="cs-CZ" sz="240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9750" y="4221163"/>
            <a:ext cx="3671888" cy="433387"/>
          </a:xfrm>
        </p:spPr>
        <p:txBody>
          <a:bodyPr/>
          <a:lstStyle/>
          <a:p>
            <a:pPr eaLnBrk="1" hangingPunct="1">
              <a:lnSpc>
                <a:spcPct val="100000"/>
              </a:lnSpc>
            </a:pPr>
            <a:r>
              <a:rPr lang="cs-CZ" altLang="cs-CZ" sz="2400" smtClean="0"/>
              <a:t>Martin Krčál</a:t>
            </a:r>
            <a:endParaRPr lang="uk-UA" altLang="cs-CZ" sz="2400" smtClean="0"/>
          </a:p>
        </p:txBody>
      </p:sp>
      <p:sp>
        <p:nvSpPr>
          <p:cNvPr id="3076" name="Text Box 5"/>
          <p:cNvSpPr txBox="1">
            <a:spLocks noChangeArrowheads="1"/>
          </p:cNvSpPr>
          <p:nvPr/>
        </p:nvSpPr>
        <p:spPr bwMode="auto">
          <a:xfrm>
            <a:off x="395288" y="6165850"/>
            <a:ext cx="45370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b="1"/>
              <a:t>VIKBB42 Knihovnické procesy a služby</a:t>
            </a:r>
          </a:p>
        </p:txBody>
      </p:sp>
      <p:sp>
        <p:nvSpPr>
          <p:cNvPr id="3077" name="Text Box 6"/>
          <p:cNvSpPr txBox="1">
            <a:spLocks noChangeArrowheads="1"/>
          </p:cNvSpPr>
          <p:nvPr/>
        </p:nvSpPr>
        <p:spPr bwMode="auto">
          <a:xfrm>
            <a:off x="5292725" y="6165850"/>
            <a:ext cx="35274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cs-CZ" altLang="cs-CZ" b="1" dirty="0">
                <a:latin typeface="Tahoma" pitchFamily="34" charset="0"/>
              </a:rPr>
              <a:t>Brno, </a:t>
            </a:r>
            <a:r>
              <a:rPr lang="cs-CZ" altLang="cs-CZ" b="1" dirty="0" smtClean="0">
                <a:latin typeface="Tahoma" pitchFamily="34" charset="0"/>
              </a:rPr>
              <a:t>25. </a:t>
            </a:r>
            <a:r>
              <a:rPr lang="cs-CZ" altLang="cs-CZ" b="1" dirty="0">
                <a:latin typeface="Tahoma" pitchFamily="34" charset="0"/>
              </a:rPr>
              <a:t>března </a:t>
            </a:r>
            <a:r>
              <a:rPr lang="cs-CZ" altLang="cs-CZ" b="1" dirty="0" smtClean="0">
                <a:latin typeface="Tahoma" pitchFamily="34" charset="0"/>
              </a:rPr>
              <a:t>2015</a:t>
            </a:r>
            <a:endParaRPr lang="cs-CZ" altLang="cs-CZ" dirty="0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Úkol na příští hodinu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Udělat rešerši na jedno z témat:</a:t>
            </a:r>
          </a:p>
          <a:p>
            <a:pPr marL="1136650" lvl="1" indent="-514350">
              <a:buFont typeface="+mj-lt"/>
              <a:buAutoNum type="alphaLcParenR"/>
            </a:pPr>
            <a:r>
              <a:rPr lang="cs-CZ" dirty="0" err="1" smtClean="0"/>
              <a:t>benchmarking</a:t>
            </a:r>
            <a:r>
              <a:rPr lang="cs-CZ" dirty="0" smtClean="0"/>
              <a:t> akademických knihoven</a:t>
            </a:r>
          </a:p>
          <a:p>
            <a:pPr marL="1136650" lvl="1" indent="-514350">
              <a:buFont typeface="+mj-lt"/>
              <a:buAutoNum type="alphaLcParenR"/>
            </a:pPr>
            <a:r>
              <a:rPr lang="cs-CZ" dirty="0" smtClean="0"/>
              <a:t>roční výkazy knihoven</a:t>
            </a:r>
            <a:endParaRPr lang="cs-CZ" dirty="0"/>
          </a:p>
          <a:p>
            <a:r>
              <a:rPr lang="cs-CZ" dirty="0"/>
              <a:t>Zdroje</a:t>
            </a:r>
          </a:p>
          <a:p>
            <a:pPr lvl="1"/>
            <a:r>
              <a:rPr lang="cs-CZ" dirty="0"/>
              <a:t>odborné články</a:t>
            </a:r>
          </a:p>
          <a:p>
            <a:pPr lvl="1"/>
            <a:r>
              <a:rPr lang="cs-CZ" dirty="0"/>
              <a:t>odborné </a:t>
            </a:r>
            <a:r>
              <a:rPr lang="cs-CZ" dirty="0" smtClean="0"/>
              <a:t>knihy</a:t>
            </a:r>
            <a:endParaRPr lang="cs-CZ" dirty="0"/>
          </a:p>
          <a:p>
            <a:pPr lvl="1"/>
            <a:r>
              <a:rPr lang="cs-CZ" dirty="0"/>
              <a:t>odborné příspěvky z </a:t>
            </a:r>
            <a:r>
              <a:rPr lang="cs-CZ" dirty="0" smtClean="0"/>
              <a:t>konferencí</a:t>
            </a:r>
          </a:p>
          <a:p>
            <a:r>
              <a:rPr lang="cs-CZ" dirty="0" err="1" smtClean="0"/>
              <a:t>Odevzdávárna</a:t>
            </a:r>
            <a:r>
              <a:rPr lang="cs-CZ" dirty="0" smtClean="0"/>
              <a:t> v </a:t>
            </a:r>
            <a:r>
              <a:rPr lang="cs-CZ" dirty="0" err="1" smtClean="0"/>
              <a:t>ISu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462388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2268538" y="473075"/>
            <a:ext cx="6696075" cy="508000"/>
          </a:xfrm>
        </p:spPr>
        <p:txBody>
          <a:bodyPr/>
          <a:lstStyle/>
          <a:p>
            <a:pPr eaLnBrk="1" hangingPunct="1"/>
            <a:r>
              <a:rPr lang="cs-CZ" altLang="cs-CZ" sz="4000" smtClean="0"/>
              <a:t>Závěr</a:t>
            </a:r>
            <a:endParaRPr lang="en-US" altLang="cs-CZ" sz="4000" smtClean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76475" y="4005263"/>
            <a:ext cx="6399213" cy="719137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cs-CZ" altLang="cs-CZ" b="1" smtClean="0"/>
              <a:t>Děkuji Vám za pozornost</a:t>
            </a:r>
            <a:endParaRPr lang="en-US" altLang="cs-CZ" b="1" smtClean="0"/>
          </a:p>
        </p:txBody>
      </p:sp>
      <p:pic>
        <p:nvPicPr>
          <p:cNvPr id="114696" name="Picture 8" descr="billboard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303713" y="1773238"/>
            <a:ext cx="2284412" cy="2047875"/>
          </a:xfrm>
        </p:spPr>
      </p:pic>
      <p:sp>
        <p:nvSpPr>
          <p:cNvPr id="12293" name="Text Box 4"/>
          <p:cNvSpPr txBox="1">
            <a:spLocks noChangeArrowheads="1"/>
          </p:cNvSpPr>
          <p:nvPr/>
        </p:nvSpPr>
        <p:spPr bwMode="auto">
          <a:xfrm>
            <a:off x="4859338" y="5661025"/>
            <a:ext cx="396081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cs-CZ" altLang="cs-CZ" sz="2000" b="1" dirty="0">
                <a:latin typeface="Verdana" pitchFamily="34" charset="0"/>
              </a:rPr>
              <a:t>Martin Krčál</a:t>
            </a:r>
          </a:p>
          <a:p>
            <a:pPr algn="r" eaLnBrk="1" hangingPunct="1"/>
            <a:r>
              <a:rPr lang="cs-CZ" altLang="cs-CZ" sz="2000" b="1" dirty="0" smtClean="0">
                <a:latin typeface="Verdana" pitchFamily="34" charset="0"/>
              </a:rPr>
              <a:t>krcal@phil.muni.cz</a:t>
            </a:r>
            <a:endParaRPr lang="cs-CZ" altLang="cs-CZ" sz="2000" b="1" dirty="0"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11469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11469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042988" y="473075"/>
            <a:ext cx="7777162" cy="508000"/>
          </a:xfrm>
        </p:spPr>
        <p:txBody>
          <a:bodyPr/>
          <a:lstStyle/>
          <a:p>
            <a:r>
              <a:rPr lang="cs-CZ" altLang="cs-CZ" sz="3200" smtClean="0"/>
              <a:t>Medailon - definice TDKIV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2988" y="1196975"/>
            <a:ext cx="7777162" cy="5472113"/>
          </a:xfrm>
        </p:spPr>
        <p:txBody>
          <a:bodyPr/>
          <a:lstStyle/>
          <a:p>
            <a:r>
              <a:rPr lang="cs-CZ" altLang="cs-CZ" sz="3000" smtClean="0"/>
              <a:t>literární útvar kratšího rozsahu</a:t>
            </a:r>
          </a:p>
          <a:p>
            <a:r>
              <a:rPr lang="cs-CZ" altLang="cs-CZ" sz="3000" smtClean="0"/>
              <a:t>forma eseje nebo publicistický</a:t>
            </a:r>
          </a:p>
          <a:p>
            <a:r>
              <a:rPr lang="cs-CZ" altLang="cs-CZ" sz="3000" smtClean="0"/>
              <a:t>základní údaje o životě a díle významné osobnosti</a:t>
            </a:r>
          </a:p>
          <a:p>
            <a:r>
              <a:rPr lang="cs-CZ" altLang="cs-CZ" sz="3000" smtClean="0"/>
              <a:t>často u nějaké příležitosti</a:t>
            </a:r>
          </a:p>
          <a:p>
            <a:pPr lvl="1"/>
            <a:r>
              <a:rPr lang="cs-CZ" altLang="cs-CZ" sz="2400" smtClean="0"/>
              <a:t>jubileum</a:t>
            </a:r>
          </a:p>
          <a:p>
            <a:pPr lvl="1"/>
            <a:r>
              <a:rPr lang="cs-CZ" altLang="cs-CZ" sz="2400" smtClean="0"/>
              <a:t>úmrtí (nekrolog)</a:t>
            </a:r>
          </a:p>
          <a:p>
            <a:pPr lvl="1"/>
            <a:r>
              <a:rPr lang="cs-CZ" altLang="cs-CZ" sz="2400" smtClean="0"/>
              <a:t>vydání knihy (přímo v knize)</a:t>
            </a:r>
          </a:p>
          <a:p>
            <a:pPr lvl="1"/>
            <a:r>
              <a:rPr lang="cs-CZ" altLang="cs-CZ" sz="2400" smtClean="0"/>
              <a:t>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042988" y="473075"/>
            <a:ext cx="7777162" cy="508000"/>
          </a:xfrm>
        </p:spPr>
        <p:txBody>
          <a:bodyPr/>
          <a:lstStyle/>
          <a:p>
            <a:r>
              <a:rPr lang="cs-CZ" altLang="cs-CZ" sz="4000" smtClean="0"/>
              <a:t>Formální úprava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2988" y="1196975"/>
            <a:ext cx="7777162" cy="5472113"/>
          </a:xfrm>
        </p:spPr>
        <p:txBody>
          <a:bodyPr/>
          <a:lstStyle/>
          <a:p>
            <a:r>
              <a:rPr lang="cs-CZ" altLang="cs-CZ" sz="3000" smtClean="0"/>
              <a:t>rozsah cca 10 – 15 řádků</a:t>
            </a:r>
          </a:p>
          <a:p>
            <a:r>
              <a:rPr lang="cs-CZ" altLang="cs-CZ" sz="3000" smtClean="0"/>
              <a:t>fotografie</a:t>
            </a:r>
          </a:p>
          <a:p>
            <a:r>
              <a:rPr lang="cs-CZ" altLang="cs-CZ" sz="3000" smtClean="0"/>
              <a:t>v nadpisu název osobnosti</a:t>
            </a:r>
          </a:p>
          <a:p>
            <a:r>
              <a:rPr lang="cs-CZ" altLang="cs-CZ" sz="3000" smtClean="0"/>
              <a:t>datum/rok a místo narození a úmrtí pod názvem</a:t>
            </a:r>
          </a:p>
          <a:p>
            <a:pPr lvl="1"/>
            <a:r>
              <a:rPr lang="cs-CZ" altLang="cs-CZ" sz="2400" smtClean="0">
                <a:sym typeface="Wingdings 2" pitchFamily="18" charset="2"/>
              </a:rPr>
              <a:t></a:t>
            </a:r>
            <a:r>
              <a:rPr lang="cs-CZ" altLang="cs-CZ" sz="2400" smtClean="0"/>
              <a:t>1824 Litomyšl – </a:t>
            </a:r>
            <a:r>
              <a:rPr lang="cs-CZ" altLang="cs-CZ" sz="2400" smtClean="0">
                <a:sym typeface="Wingdings 2" pitchFamily="18" charset="2"/>
              </a:rPr>
              <a:t></a:t>
            </a:r>
            <a:r>
              <a:rPr lang="cs-CZ" altLang="cs-CZ" sz="2400" smtClean="0"/>
              <a:t>1884 Praha </a:t>
            </a:r>
          </a:p>
          <a:p>
            <a:r>
              <a:rPr lang="cs-CZ" altLang="cs-CZ" sz="3000" smtClean="0"/>
              <a:t>život a dílo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042988" y="473075"/>
            <a:ext cx="7777162" cy="508000"/>
          </a:xfrm>
        </p:spPr>
        <p:txBody>
          <a:bodyPr/>
          <a:lstStyle/>
          <a:p>
            <a:r>
              <a:rPr lang="cs-CZ" altLang="cs-CZ" sz="3200" smtClean="0"/>
              <a:t>Obsah medailonu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2988" y="1196975"/>
            <a:ext cx="7777162" cy="5472113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altLang="cs-CZ" sz="2600" smtClean="0"/>
              <a:t>místo a datum/rok narození a úmrtí</a:t>
            </a:r>
          </a:p>
          <a:p>
            <a:pPr>
              <a:lnSpc>
                <a:spcPct val="100000"/>
              </a:lnSpc>
            </a:pPr>
            <a:r>
              <a:rPr lang="cs-CZ" altLang="cs-CZ" sz="2600" smtClean="0"/>
              <a:t>vzdělání</a:t>
            </a:r>
          </a:p>
          <a:p>
            <a:pPr lvl="1">
              <a:lnSpc>
                <a:spcPct val="80000"/>
              </a:lnSpc>
            </a:pPr>
            <a:r>
              <a:rPr lang="cs-CZ" altLang="cs-CZ" sz="2000" smtClean="0"/>
              <a:t>nejvyšší dosažené, většinou se uvádí jen pokud má význam k tvorbě nebo působnosti osobnosti</a:t>
            </a:r>
          </a:p>
          <a:p>
            <a:pPr>
              <a:lnSpc>
                <a:spcPct val="100000"/>
              </a:lnSpc>
            </a:pPr>
            <a:r>
              <a:rPr lang="cs-CZ" altLang="cs-CZ" sz="2600" smtClean="0"/>
              <a:t>povolání</a:t>
            </a:r>
          </a:p>
          <a:p>
            <a:pPr lvl="1">
              <a:lnSpc>
                <a:spcPct val="80000"/>
              </a:lnSpc>
            </a:pPr>
            <a:r>
              <a:rPr lang="cs-CZ" altLang="cs-CZ" sz="2000" smtClean="0"/>
              <a:t>ne úplný výčet, ale jen ta stěžejní, pokud má význam k tvorbě nebo působnosti autora</a:t>
            </a:r>
          </a:p>
          <a:p>
            <a:pPr>
              <a:lnSpc>
                <a:spcPct val="100000"/>
              </a:lnSpc>
            </a:pPr>
            <a:r>
              <a:rPr lang="cs-CZ" altLang="cs-CZ" sz="2600" smtClean="0"/>
              <a:t>zajímavosti z života</a:t>
            </a:r>
          </a:p>
          <a:p>
            <a:pPr lvl="1">
              <a:lnSpc>
                <a:spcPct val="80000"/>
              </a:lnSpc>
            </a:pPr>
            <a:r>
              <a:rPr lang="cs-CZ" altLang="cs-CZ" sz="2000" smtClean="0"/>
              <a:t>rodinné poměry, příbuzenské vztahy, příslušnost k literární skupině, přátelé a nepřátelé, úspěchy apod., opět vazba na dílo nebo působnost</a:t>
            </a:r>
          </a:p>
          <a:p>
            <a:pPr>
              <a:lnSpc>
                <a:spcPct val="100000"/>
              </a:lnSpc>
            </a:pPr>
            <a:r>
              <a:rPr lang="cs-CZ" altLang="cs-CZ" sz="2600" smtClean="0"/>
              <a:t>celková charakteristika díla</a:t>
            </a:r>
          </a:p>
          <a:p>
            <a:pPr lvl="1">
              <a:lnSpc>
                <a:spcPct val="80000"/>
              </a:lnSpc>
            </a:pPr>
            <a:r>
              <a:rPr lang="cs-CZ" altLang="cs-CZ" sz="2000" smtClean="0"/>
              <a:t>kterým žánrům a tématům se věnoval</a:t>
            </a:r>
          </a:p>
          <a:p>
            <a:pPr>
              <a:lnSpc>
                <a:spcPct val="100000"/>
              </a:lnSpc>
            </a:pPr>
            <a:r>
              <a:rPr lang="cs-CZ" altLang="cs-CZ" sz="2600" smtClean="0"/>
              <a:t>stěžejní díla</a:t>
            </a:r>
          </a:p>
          <a:p>
            <a:pPr lvl="1">
              <a:lnSpc>
                <a:spcPct val="80000"/>
              </a:lnSpc>
            </a:pPr>
            <a:r>
              <a:rPr lang="cs-CZ" altLang="cs-CZ" sz="2000" smtClean="0"/>
              <a:t>název, rok vzniku, téma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1042988" y="473075"/>
            <a:ext cx="7777162" cy="508000"/>
          </a:xfrm>
        </p:spPr>
        <p:txBody>
          <a:bodyPr/>
          <a:lstStyle/>
          <a:p>
            <a:r>
              <a:rPr lang="cs-CZ" altLang="cs-CZ" sz="3200" smtClean="0"/>
              <a:t>Rozdíly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2988" y="1196975"/>
            <a:ext cx="7777162" cy="5472113"/>
          </a:xfrm>
        </p:spPr>
        <p:txBody>
          <a:bodyPr/>
          <a:lstStyle/>
          <a:p>
            <a:r>
              <a:rPr lang="cs-CZ" altLang="cs-CZ" sz="3000" smtClean="0"/>
              <a:t>životopis</a:t>
            </a:r>
          </a:p>
          <a:p>
            <a:r>
              <a:rPr lang="cs-CZ" altLang="cs-CZ" sz="3000" smtClean="0"/>
              <a:t>biografie</a:t>
            </a:r>
          </a:p>
          <a:p>
            <a:r>
              <a:rPr lang="cs-CZ" altLang="cs-CZ" sz="3000" smtClean="0"/>
              <a:t>medailon</a:t>
            </a:r>
          </a:p>
          <a:p>
            <a:r>
              <a:rPr lang="cs-CZ" altLang="cs-CZ" sz="3000" smtClean="0"/>
              <a:t>personália</a:t>
            </a:r>
          </a:p>
          <a:p>
            <a:r>
              <a:rPr lang="cs-CZ" altLang="cs-CZ" sz="3000" smtClean="0"/>
              <a:t>personální bibliografie</a:t>
            </a:r>
          </a:p>
          <a:p>
            <a:r>
              <a:rPr lang="cs-CZ" altLang="cs-CZ" sz="3000" smtClean="0"/>
              <a:t>biobibliografie</a:t>
            </a:r>
          </a:p>
          <a:p>
            <a:endParaRPr lang="cs-CZ" altLang="cs-CZ" sz="3000" b="1" smtClean="0">
              <a:solidFill>
                <a:schemeClr val="accent2"/>
              </a:solidFill>
            </a:endParaRPr>
          </a:p>
          <a:p>
            <a:r>
              <a:rPr lang="cs-CZ" altLang="cs-CZ" sz="3000" b="1" smtClean="0">
                <a:solidFill>
                  <a:schemeClr val="accent2"/>
                </a:solidFill>
              </a:rPr>
              <a:t>Rozdíly???</a:t>
            </a:r>
          </a:p>
        </p:txBody>
      </p:sp>
      <p:pic>
        <p:nvPicPr>
          <p:cNvPr id="4618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125" y="2133600"/>
            <a:ext cx="2303463" cy="392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46182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46182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1042988" y="473075"/>
            <a:ext cx="7777162" cy="508000"/>
          </a:xfrm>
        </p:spPr>
        <p:txBody>
          <a:bodyPr/>
          <a:lstStyle/>
          <a:p>
            <a:r>
              <a:rPr lang="cs-CZ" altLang="cs-CZ" sz="3200" smtClean="0"/>
              <a:t>Rozdíly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2988" y="1196975"/>
            <a:ext cx="7777162" cy="5472113"/>
          </a:xfrm>
        </p:spPr>
        <p:txBody>
          <a:bodyPr/>
          <a:lstStyle/>
          <a:p>
            <a:r>
              <a:rPr lang="cs-CZ" altLang="cs-CZ" sz="2600" smtClean="0"/>
              <a:t>životopis, biografie</a:t>
            </a:r>
          </a:p>
          <a:p>
            <a:pPr lvl="1"/>
            <a:r>
              <a:rPr lang="cs-CZ" altLang="cs-CZ" sz="2000" smtClean="0"/>
              <a:t>rozsáhlejší, více podrobností o životě a činnosti konkrétní osoby</a:t>
            </a:r>
          </a:p>
          <a:p>
            <a:pPr lvl="1"/>
            <a:r>
              <a:rPr lang="cs-CZ" altLang="cs-CZ" sz="2000" smtClean="0"/>
              <a:t>autobiografie – pochází přímo od autora</a:t>
            </a:r>
          </a:p>
          <a:p>
            <a:r>
              <a:rPr lang="cs-CZ" altLang="cs-CZ" sz="2600" smtClean="0"/>
              <a:t>medailon</a:t>
            </a:r>
          </a:p>
          <a:p>
            <a:pPr lvl="1"/>
            <a:r>
              <a:rPr lang="cs-CZ" altLang="cs-CZ" sz="2000" smtClean="0"/>
              <a:t>zkratkovitější, obecné seznámení s autorem</a:t>
            </a:r>
          </a:p>
          <a:p>
            <a:r>
              <a:rPr lang="cs-CZ" altLang="cs-CZ" sz="2600" smtClean="0"/>
              <a:t>personália</a:t>
            </a:r>
          </a:p>
          <a:p>
            <a:pPr lvl="1"/>
            <a:r>
              <a:rPr lang="cs-CZ" altLang="cs-CZ" sz="2000" smtClean="0"/>
              <a:t>souhrnné označení publikací vážících se k životu a činnosti určité skutečné osoby</a:t>
            </a:r>
          </a:p>
          <a:p>
            <a:pPr lvl="1"/>
            <a:r>
              <a:rPr lang="cs-CZ" altLang="cs-CZ" sz="2000" smtClean="0"/>
              <a:t>dokumenty věnované dané osobnosti </a:t>
            </a:r>
          </a:p>
          <a:p>
            <a:pPr lvl="1"/>
            <a:r>
              <a:rPr lang="cs-CZ" altLang="cs-CZ" sz="2000" smtClean="0"/>
              <a:t>např. biografie, vzpomínky, korespondence, deníky, oslavné sborníky, nekrology, personální bibliografie atd.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1042988" y="473075"/>
            <a:ext cx="7777162" cy="508000"/>
          </a:xfrm>
        </p:spPr>
        <p:txBody>
          <a:bodyPr/>
          <a:lstStyle/>
          <a:p>
            <a:r>
              <a:rPr lang="cs-CZ" altLang="cs-CZ" sz="3200" smtClean="0"/>
              <a:t>Rozdíly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2988" y="1196975"/>
            <a:ext cx="7777162" cy="5472113"/>
          </a:xfrm>
        </p:spPr>
        <p:txBody>
          <a:bodyPr/>
          <a:lstStyle/>
          <a:p>
            <a:r>
              <a:rPr lang="cs-CZ" altLang="cs-CZ" sz="3000" smtClean="0"/>
              <a:t>personální bibliografie</a:t>
            </a:r>
          </a:p>
          <a:p>
            <a:pPr lvl="1"/>
            <a:r>
              <a:rPr lang="cs-CZ" altLang="cs-CZ" sz="2400" smtClean="0"/>
              <a:t>soupis publikovaných prací určité osoby</a:t>
            </a:r>
          </a:p>
          <a:p>
            <a:pPr lvl="1"/>
            <a:r>
              <a:rPr lang="cs-CZ" altLang="cs-CZ" sz="2400" smtClean="0"/>
              <a:t>soupis prací pojednávajících o určité osobě a jejím díle</a:t>
            </a:r>
          </a:p>
          <a:p>
            <a:r>
              <a:rPr lang="cs-CZ" altLang="cs-CZ" sz="3000" smtClean="0"/>
              <a:t>biobibliografie</a:t>
            </a:r>
          </a:p>
          <a:p>
            <a:pPr lvl="1"/>
            <a:r>
              <a:rPr lang="cs-CZ" altLang="cs-CZ" sz="2400" smtClean="0"/>
              <a:t>životopis spojený s personální bibliografií dané osoby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1042988" y="473075"/>
            <a:ext cx="7777162" cy="508000"/>
          </a:xfrm>
        </p:spPr>
        <p:txBody>
          <a:bodyPr/>
          <a:lstStyle/>
          <a:p>
            <a:r>
              <a:rPr lang="cs-CZ" altLang="cs-CZ" sz="3200" smtClean="0"/>
              <a:t>Praktický úkol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2988" y="1196975"/>
            <a:ext cx="7777162" cy="5472113"/>
          </a:xfrm>
        </p:spPr>
        <p:txBody>
          <a:bodyPr/>
          <a:lstStyle/>
          <a:p>
            <a:r>
              <a:rPr lang="cs-CZ" altLang="cs-CZ" sz="3000" dirty="0" smtClean="0"/>
              <a:t>vyhledejte informace o autorovi</a:t>
            </a:r>
          </a:p>
          <a:p>
            <a:r>
              <a:rPr lang="cs-CZ" altLang="cs-CZ" sz="3000" dirty="0" smtClean="0"/>
              <a:t>osobnosti</a:t>
            </a:r>
          </a:p>
          <a:p>
            <a:pPr lvl="1"/>
            <a:r>
              <a:rPr lang="cs-CZ" altLang="cs-CZ" sz="2400" dirty="0" smtClean="0"/>
              <a:t>Jiří Mahen</a:t>
            </a:r>
          </a:p>
          <a:p>
            <a:pPr lvl="1"/>
            <a:r>
              <a:rPr lang="cs-CZ" altLang="cs-CZ" sz="2400" dirty="0" smtClean="0"/>
              <a:t>Jaroslav Vrchlický</a:t>
            </a:r>
          </a:p>
          <a:p>
            <a:pPr lvl="1"/>
            <a:r>
              <a:rPr lang="cs-CZ" altLang="cs-CZ" sz="2400" dirty="0" smtClean="0"/>
              <a:t>Michal </a:t>
            </a:r>
            <a:r>
              <a:rPr lang="cs-CZ" altLang="cs-CZ" sz="2400" dirty="0" err="1" smtClean="0"/>
              <a:t>Viewegh</a:t>
            </a:r>
            <a:endParaRPr lang="cs-CZ" altLang="cs-CZ" sz="2400" dirty="0" smtClean="0"/>
          </a:p>
          <a:p>
            <a:pPr lvl="1"/>
            <a:r>
              <a:rPr lang="cs-CZ" altLang="cs-CZ" sz="2400" dirty="0" smtClean="0"/>
              <a:t>Jaroslav Foglar</a:t>
            </a:r>
          </a:p>
          <a:p>
            <a:pPr lvl="1"/>
            <a:r>
              <a:rPr lang="cs-CZ" altLang="cs-CZ" sz="2400" dirty="0" smtClean="0"/>
              <a:t>Dan Brown</a:t>
            </a:r>
          </a:p>
          <a:p>
            <a:pPr lvl="1"/>
            <a:r>
              <a:rPr lang="cs-CZ" altLang="cs-CZ" sz="2400" dirty="0" smtClean="0"/>
              <a:t>někdo jiný???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1042988" y="473075"/>
            <a:ext cx="7777162" cy="508000"/>
          </a:xfrm>
        </p:spPr>
        <p:txBody>
          <a:bodyPr/>
          <a:lstStyle/>
          <a:p>
            <a:r>
              <a:rPr lang="cs-CZ" altLang="cs-CZ" sz="3200" smtClean="0"/>
              <a:t>Zdroje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1550" y="1196975"/>
            <a:ext cx="8101013" cy="5472113"/>
          </a:xfrm>
        </p:spPr>
        <p:txBody>
          <a:bodyPr/>
          <a:lstStyle/>
          <a:p>
            <a:r>
              <a:rPr lang="cs-CZ" altLang="cs-CZ" sz="2000" i="1" smtClean="0"/>
              <a:t>KTD: Česká terminologická databáze knihovnictví a informační vědy (TDKIV) </a:t>
            </a:r>
            <a:r>
              <a:rPr lang="cs-CZ" altLang="cs-CZ" sz="2000" smtClean="0"/>
              <a:t>[online]. Praha: Národní knihovna ČR, 2003- [cit. 2012-02-15]. Dostupné z: </a:t>
            </a:r>
            <a:r>
              <a:rPr lang="cs-CZ" altLang="cs-CZ" sz="2000" smtClean="0">
                <a:hlinkClick r:id="rId2"/>
              </a:rPr>
              <a:t>http://aleph.nkp.cz/F/?func=direct&amp;doc_number=000002099&amp;local_base=KTD</a:t>
            </a:r>
            <a:endParaRPr lang="cs-CZ" altLang="cs-CZ" sz="1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plate">
  <a:themeElements>
    <a:clrScheme name="template 13">
      <a:dk1>
        <a:srgbClr val="111111"/>
      </a:dk1>
      <a:lt1>
        <a:srgbClr val="FFFFFF"/>
      </a:lt1>
      <a:dk2>
        <a:srgbClr val="000000"/>
      </a:dk2>
      <a:lt2>
        <a:srgbClr val="990000"/>
      </a:lt2>
      <a:accent1>
        <a:srgbClr val="FF5050"/>
      </a:accent1>
      <a:accent2>
        <a:srgbClr val="CC0000"/>
      </a:accent2>
      <a:accent3>
        <a:srgbClr val="FFFFFF"/>
      </a:accent3>
      <a:accent4>
        <a:srgbClr val="0D0D0D"/>
      </a:accent4>
      <a:accent5>
        <a:srgbClr val="FFB3B3"/>
      </a:accent5>
      <a:accent6>
        <a:srgbClr val="B90000"/>
      </a:accent6>
      <a:hlink>
        <a:srgbClr val="006600"/>
      </a:hlink>
      <a:folHlink>
        <a:srgbClr val="969696"/>
      </a:folHlink>
    </a:clrScheme>
    <a:fontScheme name="template">
      <a:majorFont>
        <a:latin typeface="Tahoma"/>
        <a:ea typeface=""/>
        <a:cs typeface=""/>
      </a:majorFont>
      <a:minorFont>
        <a:latin typeface="Verdan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111111"/>
        </a:dk1>
        <a:lt1>
          <a:srgbClr val="FFFFFF"/>
        </a:lt1>
        <a:dk2>
          <a:srgbClr val="000000"/>
        </a:dk2>
        <a:lt2>
          <a:srgbClr val="800000"/>
        </a:lt2>
        <a:accent1>
          <a:srgbClr val="CC0000"/>
        </a:accent1>
        <a:accent2>
          <a:srgbClr val="FFFF99"/>
        </a:accent2>
        <a:accent3>
          <a:srgbClr val="FFFFFF"/>
        </a:accent3>
        <a:accent4>
          <a:srgbClr val="0D0D0D"/>
        </a:accent4>
        <a:accent5>
          <a:srgbClr val="E2AAAA"/>
        </a:accent5>
        <a:accent6>
          <a:srgbClr val="E7E78A"/>
        </a:accent6>
        <a:hlink>
          <a:srgbClr val="B2B2B2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2">
        <a:dk1>
          <a:srgbClr val="111111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FFB3B3"/>
        </a:accent5>
        <a:accent6>
          <a:srgbClr val="B90000"/>
        </a:accent6>
        <a:hlink>
          <a:srgbClr val="FF0000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3">
        <a:dk1>
          <a:srgbClr val="4D4D4D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404040"/>
        </a:accent4>
        <a:accent5>
          <a:srgbClr val="FFB3B3"/>
        </a:accent5>
        <a:accent6>
          <a:srgbClr val="B90000"/>
        </a:accent6>
        <a:hlink>
          <a:srgbClr val="FF0000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">
        <a:dk1>
          <a:srgbClr val="111111"/>
        </a:dk1>
        <a:lt1>
          <a:srgbClr val="FFFFFF"/>
        </a:lt1>
        <a:dk2>
          <a:srgbClr val="000000"/>
        </a:dk2>
        <a:lt2>
          <a:srgbClr val="600000"/>
        </a:lt2>
        <a:accent1>
          <a:srgbClr val="B4000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D6AAAA"/>
        </a:accent5>
        <a:accent6>
          <a:srgbClr val="B90000"/>
        </a:accent6>
        <a:hlink>
          <a:srgbClr val="821900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5">
        <a:dk1>
          <a:srgbClr val="4D4D4D"/>
        </a:dk1>
        <a:lt1>
          <a:srgbClr val="FFFFFF"/>
        </a:lt1>
        <a:dk2>
          <a:srgbClr val="000000"/>
        </a:dk2>
        <a:lt2>
          <a:srgbClr val="80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404040"/>
        </a:accent4>
        <a:accent5>
          <a:srgbClr val="FFB3B3"/>
        </a:accent5>
        <a:accent6>
          <a:srgbClr val="B90000"/>
        </a:accent6>
        <a:hlink>
          <a:srgbClr val="FF0000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6">
        <a:dk1>
          <a:srgbClr val="4D4D4D"/>
        </a:dk1>
        <a:lt1>
          <a:srgbClr val="FFFFFF"/>
        </a:lt1>
        <a:dk2>
          <a:srgbClr val="000000"/>
        </a:dk2>
        <a:lt2>
          <a:srgbClr val="6C0501"/>
        </a:lt2>
        <a:accent1>
          <a:srgbClr val="7F0B02"/>
        </a:accent1>
        <a:accent2>
          <a:srgbClr val="B3250F"/>
        </a:accent2>
        <a:accent3>
          <a:srgbClr val="FFFFFF"/>
        </a:accent3>
        <a:accent4>
          <a:srgbClr val="404040"/>
        </a:accent4>
        <a:accent5>
          <a:srgbClr val="C0AAAA"/>
        </a:accent5>
        <a:accent6>
          <a:srgbClr val="A2200C"/>
        </a:accent6>
        <a:hlink>
          <a:srgbClr val="D93819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7">
        <a:dk1>
          <a:srgbClr val="4D4D4D"/>
        </a:dk1>
        <a:lt1>
          <a:srgbClr val="FFFFFF"/>
        </a:lt1>
        <a:dk2>
          <a:srgbClr val="000000"/>
        </a:dk2>
        <a:lt2>
          <a:srgbClr val="850B02"/>
        </a:lt2>
        <a:accent1>
          <a:srgbClr val="E1401E"/>
        </a:accent1>
        <a:accent2>
          <a:srgbClr val="A0A0A0"/>
        </a:accent2>
        <a:accent3>
          <a:srgbClr val="FFFFFF"/>
        </a:accent3>
        <a:accent4>
          <a:srgbClr val="404040"/>
        </a:accent4>
        <a:accent5>
          <a:srgbClr val="EEAFAB"/>
        </a:accent5>
        <a:accent6>
          <a:srgbClr val="919191"/>
        </a:accent6>
        <a:hlink>
          <a:srgbClr val="D61F00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8">
        <a:dk1>
          <a:srgbClr val="4D4D4D"/>
        </a:dk1>
        <a:lt1>
          <a:srgbClr val="FFFFFF"/>
        </a:lt1>
        <a:dk2>
          <a:srgbClr val="000000"/>
        </a:dk2>
        <a:lt2>
          <a:srgbClr val="7C0901"/>
        </a:lt2>
        <a:accent1>
          <a:srgbClr val="DD3A1A"/>
        </a:accent1>
        <a:accent2>
          <a:srgbClr val="3C3C3C"/>
        </a:accent2>
        <a:accent3>
          <a:srgbClr val="FFFFFF"/>
        </a:accent3>
        <a:accent4>
          <a:srgbClr val="404040"/>
        </a:accent4>
        <a:accent5>
          <a:srgbClr val="EBAEAB"/>
        </a:accent5>
        <a:accent6>
          <a:srgbClr val="353535"/>
        </a:accent6>
        <a:hlink>
          <a:srgbClr val="A2230E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4D4D4D"/>
        </a:dk1>
        <a:lt1>
          <a:srgbClr val="FFFFFF"/>
        </a:lt1>
        <a:dk2>
          <a:srgbClr val="000000"/>
        </a:dk2>
        <a:lt2>
          <a:srgbClr val="640702"/>
        </a:lt2>
        <a:accent1>
          <a:srgbClr val="931409"/>
        </a:accent1>
        <a:accent2>
          <a:srgbClr val="CF2A12"/>
        </a:accent2>
        <a:accent3>
          <a:srgbClr val="FFFFFF"/>
        </a:accent3>
        <a:accent4>
          <a:srgbClr val="404040"/>
        </a:accent4>
        <a:accent5>
          <a:srgbClr val="C8AAAA"/>
        </a:accent5>
        <a:accent6>
          <a:srgbClr val="BB250F"/>
        </a:accent6>
        <a:hlink>
          <a:srgbClr val="010101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10">
        <a:dk1>
          <a:srgbClr val="111111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FFB3B3"/>
        </a:accent5>
        <a:accent6>
          <a:srgbClr val="B90000"/>
        </a:accent6>
        <a:hlink>
          <a:srgbClr val="FFCC99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11">
        <a:dk1>
          <a:srgbClr val="111111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FFB3B3"/>
        </a:accent5>
        <a:accent6>
          <a:srgbClr val="B90000"/>
        </a:accent6>
        <a:hlink>
          <a:srgbClr val="FFDCB9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12">
        <a:dk1>
          <a:srgbClr val="111111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FFB3B3"/>
        </a:accent5>
        <a:accent6>
          <a:srgbClr val="B90000"/>
        </a:accent6>
        <a:hlink>
          <a:srgbClr val="008E2C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13">
        <a:dk1>
          <a:srgbClr val="111111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FFB3B3"/>
        </a:accent5>
        <a:accent6>
          <a:srgbClr val="B90000"/>
        </a:accent6>
        <a:hlink>
          <a:srgbClr val="006600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4289</TotalTime>
  <Words>362</Words>
  <Application>Microsoft Office PowerPoint</Application>
  <PresentationFormat>Předvádění na obrazovce (4:3)</PresentationFormat>
  <Paragraphs>83</Paragraphs>
  <Slides>11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7" baseType="lpstr">
      <vt:lpstr>Arial</vt:lpstr>
      <vt:lpstr>Tahoma</vt:lpstr>
      <vt:lpstr>Verdana</vt:lpstr>
      <vt:lpstr>Wingdings</vt:lpstr>
      <vt:lpstr>Wingdings 2</vt:lpstr>
      <vt:lpstr>template</vt:lpstr>
      <vt:lpstr>Medailon autora co je, k čemu slouží a jak ho správně psát,...</vt:lpstr>
      <vt:lpstr>Medailon - definice TDKIV</vt:lpstr>
      <vt:lpstr>Formální úprava</vt:lpstr>
      <vt:lpstr>Obsah medailonu</vt:lpstr>
      <vt:lpstr>Rozdíly</vt:lpstr>
      <vt:lpstr>Rozdíly</vt:lpstr>
      <vt:lpstr>Rozdíly</vt:lpstr>
      <vt:lpstr>Praktický úkol</vt:lpstr>
      <vt:lpstr>Zdroje</vt:lpstr>
      <vt:lpstr>Úkol na příští hodinu</vt:lpstr>
      <vt:lpstr>Závěr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presentation</dc:title>
  <dc:creator>Martin Krčál</dc:creator>
  <cp:lastModifiedBy>Martin</cp:lastModifiedBy>
  <cp:revision>164</cp:revision>
  <dcterms:created xsi:type="dcterms:W3CDTF">2008-06-02T21:04:14Z</dcterms:created>
  <dcterms:modified xsi:type="dcterms:W3CDTF">2015-03-24T15:23:44Z</dcterms:modified>
</cp:coreProperties>
</file>