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7" r:id="rId4"/>
    <p:sldId id="271" r:id="rId5"/>
    <p:sldId id="275" r:id="rId6"/>
    <p:sldId id="266" r:id="rId7"/>
    <p:sldId id="258" r:id="rId8"/>
    <p:sldId id="268" r:id="rId9"/>
    <p:sldId id="259" r:id="rId10"/>
    <p:sldId id="267" r:id="rId11"/>
    <p:sldId id="286" r:id="rId12"/>
    <p:sldId id="287" r:id="rId13"/>
    <p:sldId id="260" r:id="rId14"/>
    <p:sldId id="288" r:id="rId15"/>
    <p:sldId id="276" r:id="rId16"/>
    <p:sldId id="291" r:id="rId17"/>
    <p:sldId id="277" r:id="rId18"/>
    <p:sldId id="269" r:id="rId19"/>
    <p:sldId id="290" r:id="rId20"/>
    <p:sldId id="261" r:id="rId21"/>
    <p:sldId id="262" r:id="rId22"/>
    <p:sldId id="263" r:id="rId23"/>
    <p:sldId id="265" r:id="rId24"/>
    <p:sldId id="264" r:id="rId25"/>
    <p:sldId id="272" r:id="rId26"/>
    <p:sldId id="278" r:id="rId27"/>
    <p:sldId id="280" r:id="rId28"/>
    <p:sldId id="283" r:id="rId29"/>
    <p:sldId id="285" r:id="rId30"/>
    <p:sldId id="281" r:id="rId31"/>
    <p:sldId id="273" r:id="rId32"/>
    <p:sldId id="279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73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7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26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D2255-4DA1-4742-8AF9-3930006B2499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4533C-1FCD-4902-868F-BB7F7DD634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58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4533C-1FCD-4902-868F-BB7F7DD6342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01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14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16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37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41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17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45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79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18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56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04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23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30CDD-B1E0-4BAA-8F8A-0574ADFA2442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56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tmus.org/co_delam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tmus.org/od_koho_se_ucim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ytmus.org/" TargetMode="External"/><Relationship Id="rId2" Type="http://schemas.openxmlformats.org/officeDocument/2006/relationships/hyperlink" Target="http://www.inkluze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ytmus.org/podporovane_zamestnavani_" TargetMode="External"/><Relationship Id="rId2" Type="http://schemas.openxmlformats.org/officeDocument/2006/relationships/hyperlink" Target="http://www.rytmus.org/zamestnavatel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RYTMUS o.p.s.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INTEGRACE, INKLUZE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CO TO JE INKLUZE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53" y="2195781"/>
            <a:ext cx="2645893" cy="333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5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INKLUZE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>
                <a:latin typeface="Times New Roman"/>
                <a:ea typeface="Times New Roman"/>
              </a:rPr>
              <a:t>„</a:t>
            </a:r>
            <a:r>
              <a:rPr lang="cs-CZ" dirty="0">
                <a:ea typeface="Times New Roman"/>
              </a:rPr>
              <a:t>Inkluze se dá chápat jako stav, kdy se </a:t>
            </a:r>
            <a:r>
              <a:rPr lang="cs-CZ" b="1" dirty="0">
                <a:ea typeface="Times New Roman"/>
              </a:rPr>
              <a:t>člověk s postižením rodí do společnosti</a:t>
            </a:r>
            <a:r>
              <a:rPr lang="cs-CZ" dirty="0">
                <a:ea typeface="Times New Roman"/>
              </a:rPr>
              <a:t>, která </a:t>
            </a:r>
            <a:r>
              <a:rPr lang="cs-CZ" b="1" dirty="0">
                <a:ea typeface="Times New Roman"/>
              </a:rPr>
              <a:t>akceptuje jeho odlišnost</a:t>
            </a:r>
            <a:r>
              <a:rPr lang="cs-CZ" dirty="0">
                <a:ea typeface="Times New Roman"/>
              </a:rPr>
              <a:t> a odlišnost každého svého člena, kdy je tedy normální být jiný a takové dítě se rodí do společnosti, která se nad jeho stavem nepozastavuje.“ (Bazalová, B. 2006)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6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INKLUZE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 smtClean="0"/>
              <a:t>Podstatou </a:t>
            </a:r>
            <a:r>
              <a:rPr lang="cs-CZ" dirty="0"/>
              <a:t>inkluzívního vzdělávání je snaha poskytnout </a:t>
            </a:r>
            <a:r>
              <a:rPr lang="cs-CZ" b="1" dirty="0"/>
              <a:t>všem dětem kvalitní vzdělání </a:t>
            </a:r>
            <a:r>
              <a:rPr lang="cs-CZ" dirty="0"/>
              <a:t>nezávisle na jejich schopnostech, individuálních zvláštnostech, znevýhodnění nebo nadání</a:t>
            </a:r>
            <a:r>
              <a:rPr lang="cs-CZ" dirty="0" smtClean="0"/>
              <a:t>.</a:t>
            </a:r>
          </a:p>
          <a:p>
            <a:pPr marL="0" indent="0" algn="just">
              <a:buNone/>
            </a:pPr>
            <a:r>
              <a:rPr lang="cs-CZ" b="1" dirty="0" smtClean="0"/>
              <a:t>ODLIŠNOST JE JASNÁ, TOLERANCE MŮŽE BÝT SPOLEČNÁ !!!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75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KDE SE VZALA 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1989 „1. výskyt“ v Kanadě v Centru </a:t>
            </a:r>
            <a:r>
              <a:rPr lang="cs-CZ" dirty="0" err="1"/>
              <a:t>Marshy</a:t>
            </a:r>
            <a:r>
              <a:rPr lang="cs-CZ" dirty="0"/>
              <a:t> </a:t>
            </a:r>
            <a:r>
              <a:rPr lang="cs-CZ" dirty="0" err="1" smtClean="0"/>
              <a:t>Forest</a:t>
            </a:r>
            <a:endParaRPr lang="cs-CZ" dirty="0"/>
          </a:p>
          <a:p>
            <a:r>
              <a:rPr lang="cs-CZ" dirty="0"/>
              <a:t>Termín, který měl a má  vystihovat/zahrnovat  </a:t>
            </a:r>
            <a:r>
              <a:rPr lang="cs-CZ" b="1" dirty="0"/>
              <a:t>vnímání sociální </a:t>
            </a:r>
            <a:r>
              <a:rPr lang="cs-CZ" b="1" dirty="0" smtClean="0"/>
              <a:t>spravedlnosti</a:t>
            </a:r>
            <a:endParaRPr lang="cs-CZ" b="1" dirty="0"/>
          </a:p>
          <a:p>
            <a:r>
              <a:rPr lang="cs-CZ" dirty="0"/>
              <a:t>Poprvé myšlenka, že by se žáci měli a mohli vzdělávat ve stejném </a:t>
            </a:r>
            <a:r>
              <a:rPr lang="cs-CZ" dirty="0" smtClean="0"/>
              <a:t>prostředí</a:t>
            </a:r>
            <a:endParaRPr lang="cs-CZ" dirty="0"/>
          </a:p>
          <a:p>
            <a:r>
              <a:rPr lang="cs-CZ" dirty="0"/>
              <a:t>Sociální izolace </a:t>
            </a:r>
            <a:r>
              <a:rPr lang="cs-CZ" b="1" dirty="0"/>
              <a:t>aktivuje  stejné oblasti </a:t>
            </a:r>
            <a:r>
              <a:rPr lang="cs-CZ" dirty="0"/>
              <a:t>v mozku, jaké reagují </a:t>
            </a:r>
            <a:r>
              <a:rPr lang="cs-CZ" b="1" dirty="0"/>
              <a:t>na fyzickou bolest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422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JE ODLIŠNOST NA ZÁVADU?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V inkluzívní škole se </a:t>
            </a:r>
            <a:r>
              <a:rPr lang="cs-CZ" u="sng" dirty="0"/>
              <a:t>s odlišností počítá</a:t>
            </a:r>
            <a:r>
              <a:rPr lang="cs-CZ" dirty="0"/>
              <a:t>, je přijímána, respektována a dokonce vítána jako dobrá zkušenost a přínos pro všechny. </a:t>
            </a:r>
            <a:endParaRPr lang="cs-CZ" dirty="0" smtClean="0"/>
          </a:p>
          <a:p>
            <a:pPr algn="just"/>
            <a:r>
              <a:rPr lang="cs-CZ" dirty="0" smtClean="0"/>
              <a:t>Dětem </a:t>
            </a:r>
            <a:r>
              <a:rPr lang="cs-CZ" u="sng" dirty="0"/>
              <a:t>přináší setkání s odlišností</a:t>
            </a:r>
            <a:r>
              <a:rPr lang="cs-CZ" dirty="0"/>
              <a:t> </a:t>
            </a:r>
            <a:r>
              <a:rPr lang="cs-CZ" dirty="0" smtClean="0"/>
              <a:t>důležité </a:t>
            </a:r>
            <a:r>
              <a:rPr lang="cs-CZ" dirty="0"/>
              <a:t>vybavení do budoucího života v podobě získání respektu k sobě i ostatním, schopnosti empatie, tolerance, ohleduplnosti a zodpovědnosti</a:t>
            </a:r>
            <a:r>
              <a:rPr lang="cs-CZ" dirty="0" smtClean="0"/>
              <a:t>.</a:t>
            </a:r>
          </a:p>
          <a:p>
            <a:pPr algn="just"/>
            <a:r>
              <a:rPr lang="cs-CZ" dirty="0" smtClean="0"/>
              <a:t> </a:t>
            </a:r>
            <a:r>
              <a:rPr lang="cs-CZ" dirty="0"/>
              <a:t>Děti se učí komunikovat, spolupracovat a vzájemně si pomáhat. Učí se také o pomoc požádat, uvědomit si a pojmenovat své potřeby</a:t>
            </a:r>
            <a:r>
              <a:rPr lang="cs-CZ" dirty="0" smtClean="0"/>
              <a:t>.</a:t>
            </a:r>
          </a:p>
          <a:p>
            <a:pPr algn="just"/>
            <a:endParaRPr lang="cs-CZ" dirty="0"/>
          </a:p>
          <a:p>
            <a:pPr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3734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ŠKOLSKÝ ZÁKON 561/2004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Vyhláška 73/2005 stanovuje, kdo je žákem s tak zvanými speciálními potřebami</a:t>
            </a:r>
          </a:p>
          <a:p>
            <a:pPr algn="just"/>
            <a:r>
              <a:rPr lang="cs-CZ" dirty="0" smtClean="0"/>
              <a:t>Žák </a:t>
            </a:r>
            <a:r>
              <a:rPr lang="cs-CZ" dirty="0"/>
              <a:t>se zdravotním postižením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Žák se zdravotním znevýhodněním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Žák se sociálním znevýhodněním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620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PŘÍNOS PRO UČITELE ???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Inkluzivní vzdělávání umožňuje :</a:t>
            </a:r>
            <a:endParaRPr lang="cs-CZ" b="1" dirty="0"/>
          </a:p>
          <a:p>
            <a:pPr algn="just"/>
            <a:r>
              <a:rPr lang="cs-CZ" dirty="0" smtClean="0"/>
              <a:t>zažití různorodosti </a:t>
            </a:r>
          </a:p>
          <a:p>
            <a:pPr algn="just"/>
            <a:r>
              <a:rPr lang="cs-CZ" dirty="0"/>
              <a:t>p</a:t>
            </a:r>
            <a:r>
              <a:rPr lang="cs-CZ" dirty="0" smtClean="0"/>
              <a:t>oznání, </a:t>
            </a:r>
            <a:r>
              <a:rPr lang="cs-CZ" dirty="0"/>
              <a:t>že každé dítě má nějaké silné stránky, na nichž se dá </a:t>
            </a:r>
            <a:r>
              <a:rPr lang="cs-CZ" dirty="0" smtClean="0"/>
              <a:t>stavět</a:t>
            </a:r>
          </a:p>
          <a:p>
            <a:pPr algn="just"/>
            <a:r>
              <a:rPr lang="cs-CZ" dirty="0" smtClean="0"/>
              <a:t>nutí </a:t>
            </a:r>
            <a:r>
              <a:rPr lang="cs-CZ" dirty="0"/>
              <a:t>ho zamýšlet se nad pedagogickými postupy a strategií výuky a hledat nové </a:t>
            </a:r>
            <a:r>
              <a:rPr lang="cs-CZ" dirty="0" smtClean="0"/>
              <a:t>cesty</a:t>
            </a:r>
          </a:p>
          <a:p>
            <a:pPr algn="just"/>
            <a:r>
              <a:rPr lang="cs-CZ" dirty="0" smtClean="0"/>
              <a:t>nezbytnost </a:t>
            </a:r>
            <a:r>
              <a:rPr lang="cs-CZ" dirty="0"/>
              <a:t>dalšího </a:t>
            </a:r>
            <a:r>
              <a:rPr lang="cs-CZ" dirty="0" smtClean="0"/>
              <a:t>vzdělávání, což </a:t>
            </a:r>
            <a:r>
              <a:rPr lang="cs-CZ" dirty="0"/>
              <a:t>podporuje jeho profesionální </a:t>
            </a:r>
            <a:r>
              <a:rPr lang="cs-CZ" dirty="0" smtClean="0"/>
              <a:t>růst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83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4000" b="1" dirty="0" smtClean="0">
                <a:solidFill>
                  <a:srgbClr val="FF0000"/>
                </a:solidFill>
              </a:rPr>
              <a:t>RODIČ MÁ MORÁLNÍ I ZÁKONNÉ PRÁVO ROZHODNOUT, KDE SE JEHO DÍTĚ BUDE VZDĚLÁVAT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Třída ve škole by měla být takovým modelem společnosti. </a:t>
            </a:r>
          </a:p>
          <a:p>
            <a:pPr algn="just"/>
            <a:r>
              <a:rPr lang="cs-CZ" dirty="0" smtClean="0"/>
              <a:t>Vynechat někoho z kolektivu může znamenat setkat se </a:t>
            </a:r>
            <a:r>
              <a:rPr lang="cs-CZ" u="sng" dirty="0" smtClean="0"/>
              <a:t>s ním někdy jindy a někde jinde a pak nevědět, co s tím.</a:t>
            </a:r>
          </a:p>
          <a:p>
            <a:pPr algn="just"/>
            <a:r>
              <a:rPr lang="cs-CZ" dirty="0" smtClean="0"/>
              <a:t>Chodit do školy neznamená jen učit se, učit se, ale také SOCIALIZOVAT.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5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VIDEO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https://www.youtube.com/user/rytmusos</a:t>
            </a:r>
          </a:p>
        </p:txBody>
      </p:sp>
    </p:spTree>
    <p:extLst>
      <p:ext uri="{BB962C8B-B14F-4D97-AF65-F5344CB8AC3E}">
        <p14:creationId xmlns:p14="http://schemas.microsoft.com/office/powerpoint/2010/main" val="30794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CO SI SPOLEČNĚ ŘEKNEME 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RYTMUS – Od klienta k občanovi o.p.s.</a:t>
            </a:r>
          </a:p>
          <a:p>
            <a:endParaRPr lang="cs-CZ" dirty="0"/>
          </a:p>
          <a:p>
            <a:r>
              <a:rPr lang="cs-CZ" dirty="0" smtClean="0"/>
              <a:t>Co je to inkluze</a:t>
            </a:r>
          </a:p>
          <a:p>
            <a:endParaRPr lang="cs-CZ" dirty="0"/>
          </a:p>
          <a:p>
            <a:r>
              <a:rPr lang="cs-CZ" dirty="0" smtClean="0"/>
              <a:t>Video, jak to ve škole vypadá nebo mělo vypadat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64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8" y="1237944"/>
            <a:ext cx="780206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8" y="1237944"/>
            <a:ext cx="780206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8" y="1237944"/>
            <a:ext cx="780206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JE TO INKLUZE ???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99" y="1600200"/>
            <a:ext cx="6799002" cy="4525963"/>
          </a:xfrm>
        </p:spPr>
      </p:pic>
    </p:spTree>
    <p:extLst>
      <p:ext uri="{BB962C8B-B14F-4D97-AF65-F5344CB8AC3E}">
        <p14:creationId xmlns:p14="http://schemas.microsoft.com/office/powerpoint/2010/main" val="2278838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SE S INKLUZÍ SETKÁVÁME?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7030"/>
            <a:ext cx="5184576" cy="3746186"/>
          </a:xfrm>
        </p:spPr>
      </p:pic>
    </p:spTree>
    <p:extLst>
      <p:ext uri="{BB962C8B-B14F-4D97-AF65-F5344CB8AC3E}">
        <p14:creationId xmlns:p14="http://schemas.microsoft.com/office/powerpoint/2010/main" val="190666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3"/>
                </a:solidFill>
              </a:rPr>
              <a:t>INTEGRACE</a:t>
            </a:r>
            <a:r>
              <a:rPr lang="cs-CZ" dirty="0" smtClean="0"/>
              <a:t> VERSUS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INKLUZE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Zaměření na potřeby žáka s postižením </a:t>
            </a:r>
            <a:r>
              <a:rPr lang="cs-CZ" sz="2200" dirty="0" smtClean="0"/>
              <a:t>/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Zaměření na potřeby všech žáků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Expertízy specialistů                                   </a:t>
            </a:r>
            <a:r>
              <a:rPr lang="cs-CZ" sz="2200" dirty="0" smtClean="0"/>
              <a:t>/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Expertízy běžných učitelů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Speciální intervence                                   </a:t>
            </a:r>
            <a:r>
              <a:rPr lang="cs-CZ" sz="2200" dirty="0" smtClean="0"/>
              <a:t>/ 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Kvalitní výuka pro všechny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Prospěch pro integrovaného žáka           </a:t>
            </a:r>
            <a:r>
              <a:rPr lang="cs-CZ" sz="2200" dirty="0" smtClean="0"/>
              <a:t>/ 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Prospěch pro všechny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Dílčí změny prostředí                                 </a:t>
            </a:r>
            <a:r>
              <a:rPr lang="cs-CZ" sz="2200" dirty="0" smtClean="0"/>
              <a:t>/ 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Celková změny školy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Vzdělávání zaměřeno na běžné dítě a       /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Zaměření na skupinu a školu</a:t>
            </a:r>
          </a:p>
          <a:p>
            <a:pPr marL="0" indent="0">
              <a:buNone/>
            </a:pPr>
            <a:r>
              <a:rPr lang="cs-CZ" sz="2200" b="1" dirty="0">
                <a:solidFill>
                  <a:schemeClr val="accent3"/>
                </a:solidFill>
              </a:rPr>
              <a:t>n</a:t>
            </a:r>
            <a:r>
              <a:rPr lang="cs-CZ" sz="2200" b="1" dirty="0" smtClean="0">
                <a:solidFill>
                  <a:schemeClr val="accent3"/>
                </a:solidFill>
              </a:rPr>
              <a:t>a  dítě s postižením </a:t>
            </a: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5834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V ČEM JSEM DOBRÁ/Ý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53" y="2195781"/>
            <a:ext cx="2645893" cy="333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5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MARTINKA, dítě s DS, 8 let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Jsem </a:t>
            </a:r>
            <a:r>
              <a:rPr lang="cs-CZ" dirty="0"/>
              <a:t>přátelská </a:t>
            </a:r>
          </a:p>
          <a:p>
            <a:r>
              <a:rPr lang="cs-CZ" dirty="0" smtClean="0"/>
              <a:t>Jsem </a:t>
            </a:r>
            <a:r>
              <a:rPr lang="cs-CZ" dirty="0"/>
              <a:t>upřímná a bezelstná </a:t>
            </a:r>
          </a:p>
          <a:p>
            <a:r>
              <a:rPr lang="cs-CZ" dirty="0" smtClean="0"/>
              <a:t>Mám </a:t>
            </a:r>
            <a:r>
              <a:rPr lang="cs-CZ" dirty="0"/>
              <a:t>ráda lidi okolo sebe </a:t>
            </a:r>
          </a:p>
          <a:p>
            <a:r>
              <a:rPr lang="cs-CZ" dirty="0" smtClean="0"/>
              <a:t>Ráda </a:t>
            </a:r>
            <a:r>
              <a:rPr lang="cs-CZ" dirty="0"/>
              <a:t>pomáhám a chci pomáhat </a:t>
            </a:r>
          </a:p>
          <a:p>
            <a:r>
              <a:rPr lang="cs-CZ" dirty="0" smtClean="0"/>
              <a:t>Jsem </a:t>
            </a:r>
            <a:r>
              <a:rPr lang="cs-CZ" dirty="0"/>
              <a:t>přející, umím se rozdělit </a:t>
            </a:r>
          </a:p>
          <a:p>
            <a:r>
              <a:rPr lang="cs-CZ" dirty="0" smtClean="0"/>
              <a:t>Umím </a:t>
            </a:r>
            <a:r>
              <a:rPr lang="cs-CZ" dirty="0"/>
              <a:t>být veselá, ráda laškuji a dělám si legraci </a:t>
            </a:r>
          </a:p>
          <a:p>
            <a:r>
              <a:rPr lang="cs-CZ" dirty="0" smtClean="0"/>
              <a:t>Ráda </a:t>
            </a:r>
            <a:r>
              <a:rPr lang="cs-CZ" dirty="0"/>
              <a:t>si hraji, zúčastním se každé hry </a:t>
            </a:r>
          </a:p>
          <a:p>
            <a:r>
              <a:rPr lang="cs-CZ" dirty="0" smtClean="0"/>
              <a:t>Umím </a:t>
            </a:r>
            <a:r>
              <a:rPr lang="cs-CZ" dirty="0"/>
              <a:t>dát lidem najevo, že jsou pro mne důležití – obejmu, </a:t>
            </a:r>
          </a:p>
          <a:p>
            <a:r>
              <a:rPr lang="cs-CZ" dirty="0"/>
              <a:t>pohladím </a:t>
            </a:r>
          </a:p>
          <a:p>
            <a:r>
              <a:rPr lang="cs-CZ" dirty="0" smtClean="0"/>
              <a:t>Když </a:t>
            </a:r>
            <a:r>
              <a:rPr lang="cs-CZ" dirty="0"/>
              <a:t>je někdo smutný, upozorním na to ostatní, chci mu pomoci </a:t>
            </a:r>
          </a:p>
          <a:p>
            <a:r>
              <a:rPr lang="cs-CZ" dirty="0" smtClean="0"/>
              <a:t>Neumím </a:t>
            </a:r>
            <a:r>
              <a:rPr lang="cs-CZ" dirty="0"/>
              <a:t>být škodolibá, zlá ani zákeřná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05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NA CO NARÁŽI RODIČE ???</a:t>
            </a:r>
            <a:r>
              <a:rPr lang="cs-CZ" sz="4000" b="1" dirty="0">
                <a:solidFill>
                  <a:srgbClr val="FF0000"/>
                </a:solidFill>
              </a:rPr>
              <a:t/>
            </a:r>
            <a:br>
              <a:rPr lang="cs-CZ" sz="4000" b="1" dirty="0">
                <a:solidFill>
                  <a:srgbClr val="FF0000"/>
                </a:solidFill>
              </a:rPr>
            </a:b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33400" y="1676400"/>
            <a:ext cx="8001000" cy="594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Jednání o nás (našich dětech) bez nás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Požadavky na úhradu platu asistenta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Neznalost specifik našich dětí </a:t>
            </a:r>
            <a:r>
              <a:rPr lang="cs-CZ" sz="3200" dirty="0">
                <a:cs typeface="Times New Roman" pitchFamily="18" charset="0"/>
              </a:rPr>
              <a:t>&gt;</a:t>
            </a:r>
            <a:r>
              <a:rPr lang="cs-CZ" sz="3200" dirty="0"/>
              <a:t> strach </a:t>
            </a:r>
            <a:r>
              <a:rPr lang="cs-CZ" sz="3200" dirty="0">
                <a:cs typeface="Times New Roman" pitchFamily="18" charset="0"/>
              </a:rPr>
              <a:t>&gt;</a:t>
            </a:r>
            <a:r>
              <a:rPr lang="cs-CZ" sz="3200" dirty="0"/>
              <a:t> učitelé nemohou využít potenciál heterogenní skupiny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Snaha o přizpůsobení jedince většině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Vše stojí a padá s jedním skvělým učitelem</a:t>
            </a:r>
          </a:p>
          <a:p>
            <a:pPr>
              <a:spcBef>
                <a:spcPct val="50000"/>
              </a:spcBef>
            </a:pPr>
            <a:endParaRPr lang="cs-CZ" sz="3200" dirty="0"/>
          </a:p>
          <a:p>
            <a:pPr>
              <a:spcBef>
                <a:spcPct val="50000"/>
              </a:spcBef>
              <a:buFontTx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52212904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57200" y="609600"/>
            <a:ext cx="8305800" cy="56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3200"/>
              <a:t> SPC nejsou schopna metodicky vést školy (kapacita, personální problém)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/>
              <a:t> Asistenti pedagoga nejsou tam, kde jsou potřeba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cs-CZ" sz="3200"/>
              <a:t> Žáci ve speciálních školách mají vytvořené kvalitnější zázemí než žáci v integraci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cs-CZ" sz="3200"/>
              <a:t> Děti jsou směřovány do škol, kde to již funguje – děti jdou za kreativními učiteli, za vytvořenými podmínkami, místo aby tomu bylo naopak, běžné školy s kvalitním přístupem k integraci se tak postupně mohou stávat stále více speciálními</a:t>
            </a:r>
          </a:p>
        </p:txBody>
      </p:sp>
    </p:spTree>
    <p:extLst>
      <p:ext uri="{BB962C8B-B14F-4D97-AF65-F5344CB8AC3E}">
        <p14:creationId xmlns:p14="http://schemas.microsoft.com/office/powerpoint/2010/main" val="1324955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sz="4000" b="1" dirty="0" smtClean="0">
                <a:solidFill>
                  <a:srgbClr val="FF0000"/>
                </a:solidFill>
              </a:rPr>
              <a:t>KDO JSME?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Občanské sdružení Rytmus bylo založeno v roce 1994. </a:t>
            </a:r>
            <a:r>
              <a:rPr lang="cs-CZ" b="1" dirty="0"/>
              <a:t>Posláním Rytmus, </a:t>
            </a:r>
            <a:r>
              <a:rPr lang="cs-CZ" b="1" dirty="0" err="1"/>
              <a:t>o.s</a:t>
            </a:r>
            <a:r>
              <a:rPr lang="cs-CZ" dirty="0"/>
              <a:t>. je umožnit lidem se znevýhodněním </a:t>
            </a:r>
            <a:r>
              <a:rPr lang="cs-CZ" b="1" dirty="0">
                <a:hlinkClick r:id="rId2"/>
              </a:rPr>
              <a:t>aktivně</a:t>
            </a:r>
            <a:r>
              <a:rPr lang="cs-CZ" dirty="0"/>
              <a:t> se začleňovat do běžného prostředí – v práci, ve škole, v místě bydliště</a:t>
            </a:r>
            <a:r>
              <a:rPr lang="cs-CZ" dirty="0" smtClean="0"/>
              <a:t>.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b="1" dirty="0"/>
              <a:t>Od úterý 14. ledna 2014 jsme se stali obecně prospěšnou společností.</a:t>
            </a:r>
            <a:r>
              <a:rPr lang="cs-CZ" dirty="0"/>
              <a:t> Nový název tak zní </a:t>
            </a:r>
            <a:r>
              <a:rPr lang="cs-CZ" b="1" dirty="0"/>
              <a:t>Rytmus - Od klienta k občanovi, o.p.s.</a:t>
            </a:r>
            <a:r>
              <a:rPr lang="cs-CZ" dirty="0"/>
              <a:t> Změna souvisí s novým občanským zákoníkem.</a:t>
            </a:r>
          </a:p>
          <a:p>
            <a:pPr marL="0" indent="0" algn="just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01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ZMIZÍK BEZ ZMIZÍKU 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JAKO HRAD BEZ HRADU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http://www.youtube.com/watch?v=HPiS4OSD3bo&amp;feature=youtu.be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SLOVO NA ZÁVĚR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i="1" dirty="0"/>
              <a:t>„Hranice je pouze v našich hlavách. Ta není nikde jinde. Jestli máme dostatek fantazie pro to, abychom i ty, co jsou až na konci, zařadili do normálního světa, tak tam jsou. Jestliže nemáme, tak tam není nikdo. To je jedna věc. Druhá - lidé, kteří jsou těžce a hluboce postižení, na to se mě už někdo ptal, a byl to člověk rozumný a férový, takže klidně tuto otázku mohl položit, jestli to vůbec má smysl. V jeho otázce nebylo nic postranního. Ta odpověď je, že to má nesmírný smysl </a:t>
            </a:r>
            <a:r>
              <a:rPr lang="cs-CZ" i="1" dirty="0" smtClean="0"/>
              <a:t>speciálně </a:t>
            </a:r>
            <a:r>
              <a:rPr lang="cs-CZ" i="1" dirty="0"/>
              <a:t>pro ty ostatní.“</a:t>
            </a:r>
            <a:r>
              <a:rPr lang="cs-CZ" dirty="0"/>
              <a:t> (</a:t>
            </a:r>
            <a:r>
              <a:rPr lang="cs-CZ" b="1" dirty="0">
                <a:hlinkClick r:id="rId2"/>
              </a:rPr>
              <a:t>Milan Cháb</a:t>
            </a:r>
            <a:r>
              <a:rPr lang="cs-CZ" dirty="0"/>
              <a:t> – Svět bez ústavů)</a:t>
            </a:r>
          </a:p>
        </p:txBody>
      </p:sp>
    </p:spTree>
    <p:extLst>
      <p:ext uri="{BB962C8B-B14F-4D97-AF65-F5344CB8AC3E}">
        <p14:creationId xmlns:p14="http://schemas.microsoft.com/office/powerpoint/2010/main" val="18080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Vladislava Kršková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76864" cy="5616624"/>
          </a:xfrm>
        </p:spPr>
      </p:pic>
    </p:spTree>
    <p:extLst>
      <p:ext uri="{BB962C8B-B14F-4D97-AF65-F5344CB8AC3E}">
        <p14:creationId xmlns:p14="http://schemas.microsoft.com/office/powerpoint/2010/main" val="11822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STŘEDISKO PODPORY INKLUZE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kurzy pro pedagogické pracovníky</a:t>
            </a:r>
          </a:p>
          <a:p>
            <a:r>
              <a:rPr lang="cs-CZ" dirty="0" smtClean="0"/>
              <a:t>přímá podpora ve školách u začleněného žáka</a:t>
            </a:r>
          </a:p>
          <a:p>
            <a:r>
              <a:rPr lang="cs-CZ" dirty="0" smtClean="0"/>
              <a:t>podpora rodině, poskytnutí základních informací, kde a za jakých okolností se jejich dítě může vzdělávat</a:t>
            </a:r>
          </a:p>
          <a:p>
            <a:r>
              <a:rPr lang="cs-CZ" dirty="0" smtClean="0"/>
              <a:t>Více na našich stránkách </a:t>
            </a:r>
            <a:r>
              <a:rPr lang="cs-CZ" dirty="0" smtClean="0">
                <a:solidFill>
                  <a:srgbClr val="FF0000"/>
                </a:solidFill>
                <a:hlinkClick r:id="rId2"/>
              </a:rPr>
              <a:t>www.inkluze.cz</a:t>
            </a:r>
            <a:r>
              <a:rPr lang="cs-CZ" dirty="0" smtClean="0"/>
              <a:t> , </a:t>
            </a:r>
            <a:r>
              <a:rPr lang="cs-CZ" dirty="0" smtClean="0">
                <a:hlinkClick r:id="rId3"/>
              </a:rPr>
              <a:t>www.rytmus.org</a:t>
            </a:r>
            <a:r>
              <a:rPr lang="cs-CZ" dirty="0" smtClean="0"/>
              <a:t> </a:t>
            </a:r>
            <a:endParaRPr lang="cs-CZ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28" y="1089660"/>
            <a:ext cx="7019544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TRANZITNÍ PROGRAM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pl-PL" i="1" dirty="0" smtClean="0"/>
              <a:t>			</a:t>
            </a:r>
            <a:r>
              <a:rPr lang="pl-PL" b="1" i="1" dirty="0" smtClean="0"/>
              <a:t>...</a:t>
            </a:r>
            <a:r>
              <a:rPr lang="pl-PL" b="1" i="1" dirty="0"/>
              <a:t>jak ze školy do života</a:t>
            </a:r>
            <a:r>
              <a:rPr lang="pl-PL" b="1" i="1" dirty="0" smtClean="0"/>
              <a:t>...</a:t>
            </a:r>
          </a:p>
          <a:p>
            <a:pPr marL="0" indent="0">
              <a:buNone/>
            </a:pPr>
            <a:r>
              <a:rPr lang="cs-CZ" b="1" dirty="0" smtClean="0"/>
              <a:t>                            Jaké jsou cíle Tranzitního programu?</a:t>
            </a:r>
          </a:p>
          <a:p>
            <a:r>
              <a:rPr lang="cs-CZ" dirty="0" smtClean="0"/>
              <a:t>naučit studenta/ku, co znamená chodit do práce</a:t>
            </a:r>
          </a:p>
          <a:p>
            <a:endParaRPr lang="cs-CZ" dirty="0" smtClean="0"/>
          </a:p>
          <a:p>
            <a:r>
              <a:rPr lang="cs-CZ" dirty="0" smtClean="0"/>
              <a:t>rozvíjet pracovní a sociální dovednosti studentů/</a:t>
            </a:r>
            <a:r>
              <a:rPr lang="cs-CZ" dirty="0" err="1" smtClean="0"/>
              <a:t>ek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umožnit  studentovi/</a:t>
            </a:r>
            <a:r>
              <a:rPr lang="cs-CZ" dirty="0" err="1" smtClean="0"/>
              <a:t>ce</a:t>
            </a:r>
            <a:r>
              <a:rPr lang="cs-CZ" dirty="0" smtClean="0"/>
              <a:t> vyzkoušet si práci v běžném prostředí</a:t>
            </a:r>
          </a:p>
          <a:p>
            <a:endParaRPr lang="cs-CZ" dirty="0" smtClean="0"/>
          </a:p>
          <a:p>
            <a:r>
              <a:rPr lang="cs-CZ" dirty="0" smtClean="0"/>
              <a:t>usnadnit studentovi/</a:t>
            </a:r>
            <a:r>
              <a:rPr lang="cs-CZ" dirty="0" err="1" smtClean="0"/>
              <a:t>ce</a:t>
            </a:r>
            <a:r>
              <a:rPr lang="cs-CZ" dirty="0" smtClean="0"/>
              <a:t> přechod ze školy do běžného pracovního prostředí</a:t>
            </a:r>
          </a:p>
          <a:p>
            <a:endParaRPr lang="cs-CZ" dirty="0" smtClean="0"/>
          </a:p>
          <a:p>
            <a:r>
              <a:rPr lang="cs-CZ" dirty="0" smtClean="0"/>
              <a:t>usnadnit studentovi/</a:t>
            </a:r>
            <a:r>
              <a:rPr lang="cs-CZ" dirty="0" err="1" smtClean="0"/>
              <a:t>ce</a:t>
            </a:r>
            <a:r>
              <a:rPr lang="cs-CZ" dirty="0" smtClean="0"/>
              <a:t> přechod z dětství do života dospělého</a:t>
            </a:r>
          </a:p>
          <a:p>
            <a:endParaRPr lang="cs-CZ" dirty="0" smtClean="0"/>
          </a:p>
          <a:p>
            <a:r>
              <a:rPr lang="cs-CZ" dirty="0" smtClean="0"/>
              <a:t>napomoci studentům/</a:t>
            </a:r>
            <a:r>
              <a:rPr lang="cs-CZ" dirty="0" err="1" smtClean="0"/>
              <a:t>kám</a:t>
            </a:r>
            <a:r>
              <a:rPr lang="cs-CZ" dirty="0" smtClean="0"/>
              <a:t> a jejich blízkým k vytvoření představy o možné budoucnosti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5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PODPOROVANÉ ZAMĚSTNÁVÁNÍ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b="1" dirty="0"/>
              <a:t>Podporované zaměstnání</a:t>
            </a:r>
            <a:r>
              <a:rPr lang="cs-CZ" dirty="0"/>
              <a:t> </a:t>
            </a:r>
            <a:r>
              <a:rPr lang="cs-CZ" b="1" dirty="0"/>
              <a:t>(PZ)</a:t>
            </a:r>
            <a:r>
              <a:rPr lang="cs-CZ" dirty="0"/>
              <a:t> je časově omezená služba na dobu dvou, příp. tří let spočívající v individuální a flexibilní </a:t>
            </a:r>
            <a:r>
              <a:rPr lang="cs-CZ" u="sng" dirty="0"/>
              <a:t>podpoře lidí se zdravotním nebo sociálním znevýhodněním na trhu práce a jejich zaměstnavatelů</a:t>
            </a:r>
            <a:r>
              <a:rPr lang="cs-CZ" u="sng" dirty="0" smtClean="0"/>
              <a:t>.</a:t>
            </a:r>
          </a:p>
          <a:p>
            <a:pPr marL="0" indent="0" algn="just">
              <a:buNone/>
            </a:pPr>
            <a:endParaRPr lang="cs-CZ" u="sng" dirty="0" smtClean="0"/>
          </a:p>
          <a:p>
            <a:pPr marL="0" indent="0" algn="just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           </a:t>
            </a:r>
            <a:r>
              <a:rPr lang="cs-CZ" b="1" dirty="0" smtClean="0"/>
              <a:t>Služba </a:t>
            </a:r>
            <a:r>
              <a:rPr lang="cs-CZ" b="1" dirty="0"/>
              <a:t>PZ zahrnuje:</a:t>
            </a:r>
            <a:endParaRPr lang="cs-CZ" dirty="0"/>
          </a:p>
          <a:p>
            <a:pPr algn="just"/>
            <a:r>
              <a:rPr lang="cs-CZ" b="1" dirty="0">
                <a:hlinkClick r:id="rId2"/>
              </a:rPr>
              <a:t>Personální poradenství</a:t>
            </a:r>
            <a:r>
              <a:rPr lang="cs-CZ" dirty="0"/>
              <a:t> v oblasti zaměstnávání osob se zdravotním postižením</a:t>
            </a:r>
          </a:p>
          <a:p>
            <a:pPr algn="just"/>
            <a:r>
              <a:rPr lang="cs-CZ" b="1" dirty="0">
                <a:hlinkClick r:id="rId3"/>
              </a:rPr>
              <a:t>Pracovní asistenci</a:t>
            </a:r>
            <a:r>
              <a:rPr lang="cs-CZ" dirty="0"/>
              <a:t>, která spočívá v přímé podpoře zaměstnance.</a:t>
            </a:r>
          </a:p>
          <a:p>
            <a:pPr marL="0" indent="0" algn="just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3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751</Words>
  <Application>Microsoft Office PowerPoint</Application>
  <PresentationFormat>Předvádění na obrazovce (4:3)</PresentationFormat>
  <Paragraphs>122</Paragraphs>
  <Slides>32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systému Office</vt:lpstr>
      <vt:lpstr>RYTMUS o.p.s.</vt:lpstr>
      <vt:lpstr>CO SI SPOLEČNĚ ŘEKNEME ?</vt:lpstr>
      <vt:lpstr> KDO JSME?</vt:lpstr>
      <vt:lpstr>Prezentace aplikace PowerPoint</vt:lpstr>
      <vt:lpstr>STŘEDISKO PODPORY INKLUZE</vt:lpstr>
      <vt:lpstr>Prezentace aplikace PowerPoint</vt:lpstr>
      <vt:lpstr>TRANZITNÍ PROGRAM </vt:lpstr>
      <vt:lpstr>Prezentace aplikace PowerPoint</vt:lpstr>
      <vt:lpstr>PODPOROVANÉ ZAMĚSTNÁVÁNÍ</vt:lpstr>
      <vt:lpstr>Prezentace aplikace PowerPoint</vt:lpstr>
      <vt:lpstr>CO TO JE INKLUZE</vt:lpstr>
      <vt:lpstr>INKLUZE</vt:lpstr>
      <vt:lpstr>INKLUZE</vt:lpstr>
      <vt:lpstr>KDE SE VZALA ?</vt:lpstr>
      <vt:lpstr>JE ODLIŠNOST NA ZÁVADU?</vt:lpstr>
      <vt:lpstr>ŠKOLSKÝ ZÁKON 561/2004</vt:lpstr>
      <vt:lpstr>PŘÍNOS PRO UČITELE ???</vt:lpstr>
      <vt:lpstr>RODIČ MÁ MORÁLNÍ I ZÁKONNÉ PRÁVO ROZHODNOUT, KDE SE JEHO DÍTĚ BUDE VZDĚLÁVAT</vt:lpstr>
      <vt:lpstr>VIDEO</vt:lpstr>
      <vt:lpstr>Prezentace aplikace PowerPoint</vt:lpstr>
      <vt:lpstr>Prezentace aplikace PowerPoint</vt:lpstr>
      <vt:lpstr>Prezentace aplikace PowerPoint</vt:lpstr>
      <vt:lpstr>JE TO INKLUZE ???</vt:lpstr>
      <vt:lpstr>KDE SE S INKLUZÍ SETKÁVÁME?</vt:lpstr>
      <vt:lpstr>INTEGRACE VERSUS INKLUZE</vt:lpstr>
      <vt:lpstr>V ČEM JSEM DOBRÁ/Ý</vt:lpstr>
      <vt:lpstr>MARTINKA, dítě s DS, 8 let</vt:lpstr>
      <vt:lpstr>NA CO NARÁŽI RODIČE ??? </vt:lpstr>
      <vt:lpstr>Prezentace aplikace PowerPoint</vt:lpstr>
      <vt:lpstr>ZMIZÍK BEZ ZMIZÍKU  JAKO HRAD BEZ HRADU</vt:lpstr>
      <vt:lpstr>SLOVO NA ZÁVĚR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RYTMUS o.p.s.</dc:title>
  <dc:creator>Vlaďka</dc:creator>
  <cp:lastModifiedBy>Vlaďka</cp:lastModifiedBy>
  <cp:revision>62</cp:revision>
  <dcterms:created xsi:type="dcterms:W3CDTF">2014-03-12T07:32:50Z</dcterms:created>
  <dcterms:modified xsi:type="dcterms:W3CDTF">2015-04-21T10:35:24Z</dcterms:modified>
</cp:coreProperties>
</file>