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9BB1A-844C-43F0-9D16-C7FD7BEACEC1}" type="datetimeFigureOut">
              <a:rPr lang="cs-CZ" smtClean="0"/>
              <a:pPr/>
              <a:t>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35E252-076F-4324-A340-530B2F3DC3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u.cz/media/document/seniori-a-kultura-final-web.pdf" TargetMode="External"/><Relationship Id="rId2" Type="http://schemas.openxmlformats.org/officeDocument/2006/relationships/hyperlink" Target="http://www.sensen.cz/uvodni-strank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ce.cz/clanky/592-ticha-hudba-yellow-submarine" TargetMode="External"/><Relationship Id="rId7" Type="http://schemas.openxmlformats.org/officeDocument/2006/relationships/hyperlink" Target="https://www.youtube.com/watch?v=oyEr7kvZAy4" TargetMode="External"/><Relationship Id="rId2" Type="http://schemas.openxmlformats.org/officeDocument/2006/relationships/hyperlink" Target="http://ruce.cz/clanky/627-nejoblibenejsi-basen-edwarda-gallaude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mTg8kYVFyE" TargetMode="External"/><Relationship Id="rId5" Type="http://schemas.openxmlformats.org/officeDocument/2006/relationships/hyperlink" Target="https://www.youtube.com/watch?v=otHPfn6kqio" TargetMode="External"/><Relationship Id="rId4" Type="http://schemas.openxmlformats.org/officeDocument/2006/relationships/hyperlink" Target="http://ruce.cz/clanky/319-vidouci-ale-nevidena-videokli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ce.cz/clanky/535-awi-pribehy" TargetMode="External"/><Relationship Id="rId2" Type="http://schemas.openxmlformats.org/officeDocument/2006/relationships/hyperlink" Target="http://www.ceskatelevize.cz/ivysilani/1096066178-televizni-klub-neslysicich/2085622218000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hakavarna.cz/" TargetMode="External"/><Relationship Id="rId5" Type="http://schemas.openxmlformats.org/officeDocument/2006/relationships/hyperlink" Target="https://www.youtube.com/watch?v=e-dlADRxN1A" TargetMode="External"/><Relationship Id="rId4" Type="http://schemas.openxmlformats.org/officeDocument/2006/relationships/hyperlink" Target="https://www.youtube.com/watch?v=Lt637O6gnm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qacVvm-8ao" TargetMode="External"/><Relationship Id="rId7" Type="http://schemas.openxmlformats.org/officeDocument/2006/relationships/hyperlink" Target="http://www.skola-kocianka.cz/" TargetMode="External"/><Relationship Id="rId2" Type="http://schemas.openxmlformats.org/officeDocument/2006/relationships/hyperlink" Target="https://www.youtube.com/watch?v=XaH7P4ZHshA&amp;list=PL36195BDADF2863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sp-kocianka.cz/?q=o-kociance" TargetMode="External"/><Relationship Id="rId5" Type="http://schemas.openxmlformats.org/officeDocument/2006/relationships/hyperlink" Target="http://www.ligavozic.cz/galerie/videa-filmy" TargetMode="External"/><Relationship Id="rId4" Type="http://schemas.openxmlformats.org/officeDocument/2006/relationships/hyperlink" Target="https://www.youtube.com/watch?v=DKamJmFwYE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feprah.cz/" TargetMode="External"/><Relationship Id="rId2" Type="http://schemas.openxmlformats.org/officeDocument/2006/relationships/hyperlink" Target="http://www.meziploty.cz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demezilidmi.cz/well-being/kultura-i-pro-teb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-nevidomych.cz/index.php?dir=sporty&amp;spr=paralympijske_hry" TargetMode="External"/><Relationship Id="rId2" Type="http://schemas.openxmlformats.org/officeDocument/2006/relationships/hyperlink" Target="http://www.paralympic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rno.charita.cz/sluzby-pro-seniory/charitni-osetrovatelska-sluzba/pujcovna-kompenzacnich-pomucek/" TargetMode="External"/><Relationship Id="rId2" Type="http://schemas.openxmlformats.org/officeDocument/2006/relationships/hyperlink" Target="http://www.zbb.cz/stitky/kompenzacni-pomucky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vruzovemsadu.cz/katalog--vyrobk--a-e-shop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T72kaZ18bI" TargetMode="External"/><Relationship Id="rId2" Type="http://schemas.openxmlformats.org/officeDocument/2006/relationships/hyperlink" Target="http://www.youtube.com/watch?v=z_HQfK8A4f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helppes.cz/" TargetMode="External"/><Relationship Id="rId5" Type="http://schemas.openxmlformats.org/officeDocument/2006/relationships/hyperlink" Target="https://www.youtube.com/watch?v=9awFAU-gwdI" TargetMode="External"/><Relationship Id="rId4" Type="http://schemas.openxmlformats.org/officeDocument/2006/relationships/hyperlink" Target="https://www.youtube.com/watch?v=nbw-h2iHwy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umpronevidome.cz/tanecni/" TargetMode="External"/><Relationship Id="rId2" Type="http://schemas.openxmlformats.org/officeDocument/2006/relationships/hyperlink" Target="http://www.apa.upol.cz/web/index.php/e-learningove-texty-cols3/sport/251-komplexni-vyet-sport-osob-se-zrakovym-postieni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kamzik.cz/main/okamzik/Kultura_knihovna/index.html" TargetMode="External"/><Relationship Id="rId4" Type="http://schemas.openxmlformats.org/officeDocument/2006/relationships/hyperlink" Target="https://www.youtube.com/watch?v=KRoA9xdBtC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viditelna.cz/" TargetMode="External"/><Relationship Id="rId2" Type="http://schemas.openxmlformats.org/officeDocument/2006/relationships/hyperlink" Target="https://www.youtube.com/watch?v=mPYk5QkWCj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indfriendly.cz/" TargetMode="External"/><Relationship Id="rId5" Type="http://schemas.openxmlformats.org/officeDocument/2006/relationships/hyperlink" Target="http://www.bilapastelka.cz/" TargetMode="External"/><Relationship Id="rId4" Type="http://schemas.openxmlformats.org/officeDocument/2006/relationships/hyperlink" Target="http://www.rozhlas.cz/svetluska/porta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mpcr.cz/cs/adap/" TargetMode="External"/><Relationship Id="rId7" Type="http://schemas.openxmlformats.org/officeDocument/2006/relationships/hyperlink" Target="http://userfiles.nidm.cz/file/KPZ/KA41-prubezne_vzdelavani/PDP/PDP_Projekt_Jedno_svetlo.pdf" TargetMode="External"/><Relationship Id="rId2" Type="http://schemas.openxmlformats.org/officeDocument/2006/relationships/hyperlink" Target="http://www.spmpcr.cz/cs/pathways/publik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Z2Pnz2_k62E" TargetMode="External"/><Relationship Id="rId5" Type="http://schemas.openxmlformats.org/officeDocument/2006/relationships/hyperlink" Target="http://www.slunecnicezlin.cz/treninkove-dilny/" TargetMode="External"/><Relationship Id="rId4" Type="http://schemas.openxmlformats.org/officeDocument/2006/relationships/hyperlink" Target="http://www.mentalpower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om.cz/cs/drom-romske-stredisko/aktuality/" TargetMode="External"/><Relationship Id="rId2" Type="http://schemas.openxmlformats.org/officeDocument/2006/relationships/hyperlink" Target="http://www.rommuz.cz/knihovn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ultura.idnes.cz/homeless-art-c9r-/vytvarne-umeni.aspx?c=A140110_174459_vytvarne-umeni_ob" TargetMode="External"/><Relationship Id="rId4" Type="http://schemas.openxmlformats.org/officeDocument/2006/relationships/hyperlink" Target="http://www.romea.cz/cz/kultu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Volnočasové aktivity lidí se SP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VIKBB48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Senioři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r>
              <a:rPr lang="cs-CZ" dirty="0" err="1" smtClean="0"/>
              <a:t>Sensen</a:t>
            </a:r>
            <a:r>
              <a:rPr lang="cs-CZ" dirty="0" smtClean="0"/>
              <a:t> - Senzační </a:t>
            </a:r>
            <a:r>
              <a:rPr lang="cs-CZ" dirty="0" smtClean="0"/>
              <a:t>senioři: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sensen.cz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uvodni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stranka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U3V</a:t>
            </a:r>
          </a:p>
          <a:p>
            <a:r>
              <a:rPr lang="cs-CZ" dirty="0" smtClean="0"/>
              <a:t>Senioři a kultura: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idu.cz</a:t>
            </a:r>
            <a:r>
              <a:rPr lang="cs-CZ" dirty="0" smtClean="0">
                <a:hlinkClick r:id="rId3"/>
              </a:rPr>
              <a:t>/media/</a:t>
            </a:r>
            <a:r>
              <a:rPr lang="cs-CZ" dirty="0" err="1" smtClean="0">
                <a:hlinkClick r:id="rId3"/>
              </a:rPr>
              <a:t>document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seniori</a:t>
            </a:r>
            <a:r>
              <a:rPr lang="cs-CZ" dirty="0" smtClean="0">
                <a:hlinkClick r:id="rId3"/>
              </a:rPr>
              <a:t>-a-kultura-</a:t>
            </a:r>
            <a:r>
              <a:rPr lang="cs-CZ" dirty="0" err="1" smtClean="0">
                <a:hlinkClick r:id="rId3"/>
              </a:rPr>
              <a:t>final</a:t>
            </a:r>
            <a:r>
              <a:rPr lang="cs-CZ" dirty="0" smtClean="0">
                <a:hlinkClick r:id="rId3"/>
              </a:rPr>
              <a:t>-web.</a:t>
            </a:r>
            <a:r>
              <a:rPr lang="cs-CZ" dirty="0" err="1" smtClean="0">
                <a:hlinkClick r:id="rId3"/>
              </a:rPr>
              <a:t>pdf</a:t>
            </a:r>
            <a:endParaRPr lang="cs-CZ" dirty="0" smtClean="0"/>
          </a:p>
          <a:p>
            <a:r>
              <a:rPr lang="cs-CZ" dirty="0" smtClean="0"/>
              <a:t>Mezigenerační setkávání</a:t>
            </a:r>
          </a:p>
          <a:p>
            <a:r>
              <a:rPr lang="cs-CZ" dirty="0" smtClean="0"/>
              <a:t>Kluby seniorů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Lidé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Poezie ve znakovém jazyce</a:t>
            </a:r>
          </a:p>
          <a:p>
            <a:pPr lvl="1"/>
            <a:r>
              <a:rPr lang="cs-CZ" dirty="0" smtClean="0">
                <a:hlinkClick r:id="rId2"/>
              </a:rPr>
              <a:t>http://ruce.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clanky</a:t>
            </a:r>
            <a:r>
              <a:rPr lang="cs-CZ" dirty="0" smtClean="0">
                <a:hlinkClick r:id="rId2"/>
              </a:rPr>
              <a:t>/627-</a:t>
            </a:r>
            <a:r>
              <a:rPr lang="cs-CZ" dirty="0" err="1" smtClean="0">
                <a:hlinkClick r:id="rId2"/>
              </a:rPr>
              <a:t>nejoblibenejsi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basen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edwarda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gallaudeta</a:t>
            </a:r>
            <a:endParaRPr lang="cs-CZ" dirty="0" smtClean="0"/>
          </a:p>
          <a:p>
            <a:r>
              <a:rPr lang="cs-CZ" dirty="0" smtClean="0"/>
              <a:t>Hudba</a:t>
            </a:r>
          </a:p>
          <a:p>
            <a:pPr lvl="1"/>
            <a:r>
              <a:rPr lang="cs-CZ" dirty="0" smtClean="0">
                <a:hlinkClick r:id="rId3"/>
              </a:rPr>
              <a:t>http://ruce.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clanky</a:t>
            </a:r>
            <a:r>
              <a:rPr lang="cs-CZ" dirty="0" smtClean="0">
                <a:hlinkClick r:id="rId3"/>
              </a:rPr>
              <a:t>/592-ticha-hudba-</a:t>
            </a:r>
            <a:r>
              <a:rPr lang="cs-CZ" dirty="0" err="1" smtClean="0">
                <a:hlinkClick r:id="rId3"/>
              </a:rPr>
              <a:t>yellow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submarine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http://ruce.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clanky</a:t>
            </a:r>
            <a:r>
              <a:rPr lang="cs-CZ" dirty="0" smtClean="0">
                <a:hlinkClick r:id="rId4"/>
              </a:rPr>
              <a:t>/319-</a:t>
            </a:r>
            <a:r>
              <a:rPr lang="cs-CZ" dirty="0" err="1" smtClean="0">
                <a:hlinkClick r:id="rId4"/>
              </a:rPr>
              <a:t>vidouci</a:t>
            </a:r>
            <a:r>
              <a:rPr lang="cs-CZ" dirty="0" smtClean="0">
                <a:hlinkClick r:id="rId4"/>
              </a:rPr>
              <a:t>-ale-</a:t>
            </a:r>
            <a:r>
              <a:rPr lang="cs-CZ" dirty="0" err="1" smtClean="0">
                <a:hlinkClick r:id="rId4"/>
              </a:rPr>
              <a:t>nevidena</a:t>
            </a:r>
            <a:r>
              <a:rPr lang="cs-CZ" dirty="0" smtClean="0">
                <a:hlinkClick r:id="rId4"/>
              </a:rPr>
              <a:t>-videoklip</a:t>
            </a:r>
            <a:endParaRPr lang="cs-CZ" dirty="0" smtClean="0"/>
          </a:p>
          <a:p>
            <a:r>
              <a:rPr lang="cs-CZ" dirty="0" smtClean="0"/>
              <a:t>Divadlo upravené pro děti</a:t>
            </a:r>
          </a:p>
          <a:p>
            <a:pPr lvl="1">
              <a:buNone/>
            </a:pPr>
            <a:r>
              <a:rPr lang="cs-CZ" dirty="0" smtClean="0">
                <a:hlinkClick r:id="rId5"/>
              </a:rPr>
              <a:t>https://www.youtube.com/watch?v=otHPfn6kqio</a:t>
            </a:r>
            <a:endParaRPr lang="cs-CZ" dirty="0" smtClean="0"/>
          </a:p>
          <a:p>
            <a:r>
              <a:rPr lang="cs-CZ" dirty="0" smtClean="0"/>
              <a:t>Divadlo Neslyším</a:t>
            </a:r>
          </a:p>
          <a:p>
            <a:pPr lvl="1"/>
            <a:r>
              <a:rPr lang="cs-CZ" dirty="0" smtClean="0">
                <a:hlinkClick r:id="rId6"/>
              </a:rPr>
              <a:t>https://www.youtube.com/watch?v=UmTg8kYVFyE</a:t>
            </a:r>
            <a:endParaRPr lang="cs-CZ" dirty="0" smtClean="0"/>
          </a:p>
          <a:p>
            <a:pPr lvl="1"/>
            <a:r>
              <a:rPr lang="cs-CZ" dirty="0" smtClean="0">
                <a:hlinkClick r:id="rId7"/>
              </a:rPr>
              <a:t>https://www.youtube.com/watch?v=oyEr7kvZAy4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AWI příběhy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/1096066178-</a:t>
            </a:r>
            <a:r>
              <a:rPr lang="cs-CZ" dirty="0" err="1" smtClean="0">
                <a:hlinkClick r:id="rId2"/>
              </a:rPr>
              <a:t>televizni</a:t>
            </a:r>
            <a:r>
              <a:rPr lang="cs-CZ" dirty="0" smtClean="0">
                <a:hlinkClick r:id="rId2"/>
              </a:rPr>
              <a:t>-klub-</a:t>
            </a:r>
            <a:r>
              <a:rPr lang="cs-CZ" dirty="0" err="1" smtClean="0">
                <a:hlinkClick r:id="rId2"/>
              </a:rPr>
              <a:t>neslysicich</a:t>
            </a:r>
            <a:r>
              <a:rPr lang="cs-CZ" dirty="0" smtClean="0">
                <a:hlinkClick r:id="rId2"/>
              </a:rPr>
              <a:t>/208562221800020#</a:t>
            </a:r>
            <a:r>
              <a:rPr lang="cs-CZ" dirty="0" err="1" smtClean="0">
                <a:hlinkClick r:id="rId2"/>
              </a:rPr>
              <a:t>CTPlayer</a:t>
            </a:r>
            <a:r>
              <a:rPr lang="cs-CZ" dirty="0" smtClean="0">
                <a:hlinkClick r:id="rId2"/>
              </a:rPr>
              <a:t>-1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http://ruce.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clanky</a:t>
            </a:r>
            <a:r>
              <a:rPr lang="cs-CZ" dirty="0" smtClean="0">
                <a:hlinkClick r:id="rId3"/>
              </a:rPr>
              <a:t>/535-</a:t>
            </a:r>
            <a:r>
              <a:rPr lang="cs-CZ" dirty="0" err="1" smtClean="0">
                <a:hlinkClick r:id="rId3"/>
              </a:rPr>
              <a:t>awi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pribehy</a:t>
            </a:r>
            <a:r>
              <a:rPr lang="cs-CZ" dirty="0" smtClean="0">
                <a:hlinkClick r:id="rId3"/>
              </a:rPr>
              <a:t>#</a:t>
            </a:r>
            <a:endParaRPr lang="cs-CZ" dirty="0" smtClean="0"/>
          </a:p>
          <a:p>
            <a:r>
              <a:rPr lang="cs-CZ" dirty="0" smtClean="0"/>
              <a:t>Pozvánka na výstavu ve znakovém jazyce</a:t>
            </a:r>
          </a:p>
          <a:p>
            <a:pPr lvl="1"/>
            <a:r>
              <a:rPr lang="cs-CZ" dirty="0" smtClean="0">
                <a:hlinkClick r:id="rId4"/>
              </a:rPr>
              <a:t>https://www.youtube.com/watch?v=Lt637O6gnm0</a:t>
            </a:r>
            <a:endParaRPr lang="cs-CZ" dirty="0" smtClean="0"/>
          </a:p>
          <a:p>
            <a:r>
              <a:rPr lang="cs-CZ" dirty="0" smtClean="0"/>
              <a:t>Informace o knihovně</a:t>
            </a:r>
          </a:p>
          <a:p>
            <a:pPr lvl="1"/>
            <a:r>
              <a:rPr lang="cs-CZ" dirty="0" smtClean="0">
                <a:hlinkClick r:id="rId5"/>
              </a:rPr>
              <a:t>https://www.youtube.com/watch?v=e-dlADRxN1A</a:t>
            </a:r>
            <a:endParaRPr lang="cs-CZ" dirty="0" smtClean="0"/>
          </a:p>
          <a:p>
            <a:r>
              <a:rPr lang="cs-CZ" dirty="0" smtClean="0"/>
              <a:t>Tichá kavárna</a:t>
            </a:r>
          </a:p>
          <a:p>
            <a:pPr lvl="1"/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tichakavarna.cz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Pozvánka na akci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https://www.youtube.com/watch?v=XaH7P4ZHshA&amp;list=PL36195BDADF286349</a:t>
            </a:r>
            <a:endParaRPr lang="cs-CZ" dirty="0" smtClean="0"/>
          </a:p>
          <a:p>
            <a:r>
              <a:rPr lang="cs-CZ" dirty="0" smtClean="0"/>
              <a:t>Videoklip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https://www.youtube.com/watch?v=8qacVvm-8ao</a:t>
            </a:r>
            <a:endParaRPr lang="cs-CZ" dirty="0" smtClean="0"/>
          </a:p>
          <a:p>
            <a:r>
              <a:rPr lang="cs-CZ" dirty="0" smtClean="0"/>
              <a:t>Balet</a:t>
            </a:r>
          </a:p>
          <a:p>
            <a:pPr lvl="1"/>
            <a:r>
              <a:rPr lang="cs-CZ" dirty="0" smtClean="0">
                <a:hlinkClick r:id="rId4"/>
              </a:rPr>
              <a:t>https</a:t>
            </a:r>
            <a:r>
              <a:rPr lang="cs-CZ" dirty="0" smtClean="0">
                <a:hlinkClick r:id="rId4"/>
              </a:rPr>
              <a:t>://www.youtube.com/watch?v=DKamJmFwYEY</a:t>
            </a:r>
            <a:endParaRPr lang="cs-CZ" dirty="0" smtClean="0"/>
          </a:p>
          <a:p>
            <a:r>
              <a:rPr lang="cs-CZ" dirty="0" smtClean="0"/>
              <a:t>Filmy o životě lidí s postižením</a:t>
            </a:r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ligavozic.cz</a:t>
            </a:r>
            <a:r>
              <a:rPr lang="cs-CZ" dirty="0" smtClean="0">
                <a:hlinkClick r:id="rId5"/>
              </a:rPr>
              <a:t>/galerie/videa-filmy</a:t>
            </a:r>
            <a:r>
              <a:rPr lang="cs-CZ" dirty="0" smtClean="0"/>
              <a:t> </a:t>
            </a:r>
          </a:p>
          <a:p>
            <a:r>
              <a:rPr lang="cs-CZ" dirty="0" smtClean="0"/>
              <a:t>Centrum </a:t>
            </a:r>
            <a:r>
              <a:rPr lang="cs-CZ" dirty="0" err="1" smtClean="0"/>
              <a:t>Kociánka</a:t>
            </a:r>
            <a:r>
              <a:rPr lang="cs-CZ" dirty="0" smtClean="0"/>
              <a:t> </a:t>
            </a: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usp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kocianka.cz</a:t>
            </a:r>
            <a:r>
              <a:rPr lang="cs-CZ" dirty="0" smtClean="0">
                <a:hlinkClick r:id="rId6"/>
              </a:rPr>
              <a:t>/?q=o-</a:t>
            </a:r>
            <a:r>
              <a:rPr lang="cs-CZ" dirty="0" err="1" smtClean="0">
                <a:hlinkClick r:id="rId6"/>
              </a:rPr>
              <a:t>kociance</a:t>
            </a:r>
            <a:r>
              <a:rPr lang="cs-CZ" dirty="0" smtClean="0"/>
              <a:t> + škola </a:t>
            </a:r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skola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kocianka.cz</a:t>
            </a:r>
            <a:r>
              <a:rPr lang="cs-CZ" dirty="0" smtClean="0">
                <a:hlinkClick r:id="rId7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Lidé s duševním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Festival Mezi ploty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meziploty.cz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Tréninková kavárna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cafeprah.cz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Kultura i pro tebe</a:t>
            </a:r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lidemezilidmi.cz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well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being</a:t>
            </a:r>
            <a:r>
              <a:rPr lang="cs-CZ" dirty="0" smtClean="0">
                <a:hlinkClick r:id="rId4"/>
              </a:rPr>
              <a:t>/kultura-i-pro-tebe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Paralympiáda, </a:t>
            </a:r>
            <a:r>
              <a:rPr lang="cs-CZ" dirty="0" err="1" smtClean="0"/>
              <a:t>Deaflympiáda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paralympic.cz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http://www.sport-</a:t>
            </a:r>
            <a:r>
              <a:rPr lang="cs-CZ" dirty="0" err="1" smtClean="0">
                <a:hlinkClick r:id="rId3"/>
              </a:rPr>
              <a:t>nevidomych.cz</a:t>
            </a:r>
            <a:r>
              <a:rPr lang="cs-CZ" dirty="0" smtClean="0">
                <a:hlinkClick r:id="rId3"/>
              </a:rPr>
              <a:t>/index.</a:t>
            </a:r>
            <a:r>
              <a:rPr lang="cs-CZ" dirty="0" err="1" smtClean="0">
                <a:hlinkClick r:id="rId3"/>
              </a:rPr>
              <a:t>php</a:t>
            </a:r>
            <a:r>
              <a:rPr lang="cs-CZ" dirty="0" smtClean="0">
                <a:hlinkClick r:id="rId3"/>
              </a:rPr>
              <a:t>?</a:t>
            </a:r>
            <a:r>
              <a:rPr lang="cs-CZ" dirty="0" err="1" smtClean="0">
                <a:hlinkClick r:id="rId3"/>
              </a:rPr>
              <a:t>dir</a:t>
            </a:r>
            <a:r>
              <a:rPr lang="cs-CZ" dirty="0" smtClean="0">
                <a:hlinkClick r:id="rId3"/>
              </a:rPr>
              <a:t>=sporty&amp;</a:t>
            </a:r>
            <a:r>
              <a:rPr lang="cs-CZ" dirty="0" err="1" smtClean="0">
                <a:hlinkClick r:id="rId3"/>
              </a:rPr>
              <a:t>spr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paralympijske</a:t>
            </a:r>
            <a:r>
              <a:rPr lang="cs-CZ" dirty="0" smtClean="0">
                <a:hlinkClick r:id="rId3"/>
              </a:rPr>
              <a:t>_hry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poznat svět lidí s postižením?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Důležití „partneři“</a:t>
            </a:r>
          </a:p>
          <a:p>
            <a:pPr lvl="1"/>
            <a:r>
              <a:rPr lang="cs-CZ" dirty="0" smtClean="0"/>
              <a:t>Lidé</a:t>
            </a:r>
          </a:p>
          <a:p>
            <a:pPr lvl="1"/>
            <a:r>
              <a:rPr lang="cs-CZ" dirty="0" smtClean="0"/>
              <a:t>Zvířata</a:t>
            </a:r>
          </a:p>
          <a:p>
            <a:pPr lvl="1"/>
            <a:r>
              <a:rPr lang="cs-CZ" dirty="0" smtClean="0"/>
              <a:t>Kompenzační pomůcky</a:t>
            </a:r>
          </a:p>
          <a:p>
            <a:pPr lvl="2"/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zbb.cz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stitky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kompenzacni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pomucky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>
                <a:hlinkClick r:id="rId3"/>
              </a:rPr>
              <a:t>http://brno.charita.cz/sluzby-pro-seniory/charitni-osetrovatelska-sluzba/pujcovna-kompenzacnich-pomucek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Produkty</a:t>
            </a:r>
          </a:p>
          <a:p>
            <a:pPr lvl="2"/>
            <a:r>
              <a:rPr lang="cs-CZ" dirty="0" smtClean="0">
                <a:hlinkClick r:id="rId4"/>
              </a:rPr>
              <a:t>http://vruzovemsadu.cz/katalog--vyrobk--</a:t>
            </a:r>
            <a:r>
              <a:rPr lang="cs-CZ" dirty="0" smtClean="0">
                <a:hlinkClick r:id="rId4"/>
              </a:rPr>
              <a:t>a-e-shop.html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Důležité zkušenosti</a:t>
            </a:r>
          </a:p>
          <a:p>
            <a:pPr lvl="1"/>
            <a:r>
              <a:rPr lang="cs-CZ" dirty="0" smtClean="0"/>
              <a:t>Osobní </a:t>
            </a:r>
            <a:r>
              <a:rPr lang="cs-CZ" dirty="0" smtClean="0"/>
              <a:t>kontakt (asistence)</a:t>
            </a:r>
          </a:p>
          <a:p>
            <a:pPr lvl="1"/>
            <a:r>
              <a:rPr lang="cs-CZ" dirty="0" smtClean="0"/>
              <a:t>Osobní vztah (příbuzní)</a:t>
            </a:r>
          </a:p>
          <a:p>
            <a:pPr lvl="1"/>
            <a:r>
              <a:rPr lang="cs-CZ" dirty="0" smtClean="0"/>
              <a:t>Účast na projevech kultury cílové </a:t>
            </a:r>
            <a:r>
              <a:rPr lang="cs-CZ" dirty="0" smtClean="0"/>
              <a:t>skupiny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Osobní asistence (OA)</a:t>
            </a:r>
          </a:p>
          <a:p>
            <a:r>
              <a:rPr lang="cs-CZ" sz="3200" dirty="0" smtClean="0">
                <a:hlinkClick r:id="rId2"/>
              </a:rPr>
              <a:t>http://www.</a:t>
            </a:r>
            <a:r>
              <a:rPr lang="cs-CZ" sz="3200" dirty="0" err="1" smtClean="0">
                <a:hlinkClick r:id="rId2"/>
              </a:rPr>
              <a:t>youtube.com</a:t>
            </a:r>
            <a:r>
              <a:rPr lang="cs-CZ" sz="3200" dirty="0" smtClean="0">
                <a:hlinkClick r:id="rId2"/>
              </a:rPr>
              <a:t>/</a:t>
            </a:r>
            <a:r>
              <a:rPr lang="cs-CZ" sz="3200" dirty="0" err="1" smtClean="0">
                <a:hlinkClick r:id="rId2"/>
              </a:rPr>
              <a:t>watch</a:t>
            </a:r>
            <a:r>
              <a:rPr lang="cs-CZ" sz="3200" dirty="0" smtClean="0">
                <a:hlinkClick r:id="rId2"/>
              </a:rPr>
              <a:t>?v=z_HQfK8A4fA</a:t>
            </a:r>
            <a:r>
              <a:rPr lang="cs-CZ" sz="3200" dirty="0" smtClean="0"/>
              <a:t> </a:t>
            </a:r>
            <a:endParaRPr lang="cs-CZ" sz="3200" dirty="0" smtClean="0"/>
          </a:p>
          <a:p>
            <a:r>
              <a:rPr lang="cs-CZ" dirty="0" smtClean="0"/>
              <a:t>Asistent </a:t>
            </a:r>
            <a:r>
              <a:rPr lang="cs-CZ" dirty="0" smtClean="0"/>
              <a:t>pedagoga (AP)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https://www.youtube.com/watch?v=9T72kaZ18bI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Srovnání viz. další slide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</a:t>
            </a:r>
            <a:r>
              <a:rPr lang="cs-CZ" dirty="0" smtClean="0"/>
              <a:t>sistence zvířat</a:t>
            </a:r>
          </a:p>
          <a:p>
            <a:pPr lvl="1"/>
            <a:r>
              <a:rPr lang="cs-CZ" dirty="0" smtClean="0"/>
              <a:t>Asistenční pes</a:t>
            </a:r>
          </a:p>
          <a:p>
            <a:pPr lvl="1"/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www.youtube.com/watch?v=nbw-h2iHwyA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Vodící pes</a:t>
            </a:r>
          </a:p>
          <a:p>
            <a:pPr lvl="1"/>
            <a:r>
              <a:rPr lang="cs-CZ" dirty="0" smtClean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www.youtube.com/watch?v=9awFAU-gwdI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Další typy psů pro lidi se </a:t>
            </a:r>
            <a:r>
              <a:rPr lang="cs-CZ" dirty="0" smtClean="0"/>
              <a:t>specifickými potřebami: </a:t>
            </a: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helppes.cz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Srovnání OA a AP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8371308"/>
              </p:ext>
            </p:extLst>
          </p:nvPr>
        </p:nvGraphicFramePr>
        <p:xfrm>
          <a:off x="683568" y="1412777"/>
          <a:ext cx="7704856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7400"/>
                <a:gridCol w="2971702"/>
                <a:gridCol w="2935754"/>
              </a:tblGrid>
              <a:tr h="46327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kern="50" dirty="0">
                          <a:effectLst/>
                        </a:rPr>
                        <a:t>Rozdíly</a:t>
                      </a:r>
                      <a:endParaRPr lang="cs-CZ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 dirty="0">
                          <a:effectLst/>
                        </a:rPr>
                        <a:t> </a:t>
                      </a:r>
                      <a:endParaRPr lang="cs-CZ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kern="50" dirty="0">
                          <a:effectLst/>
                        </a:rPr>
                        <a:t>Osobní asistent</a:t>
                      </a:r>
                      <a:endParaRPr lang="cs-CZ" sz="12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kern="50" dirty="0">
                          <a:effectLst/>
                        </a:rPr>
                        <a:t>Asistent pedagoga</a:t>
                      </a:r>
                      <a:endParaRPr lang="cs-CZ" sz="12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Resort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MPSV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MŠMT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712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Legislativa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Zákon 108/2006 Sb. O sociálních službách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Zákon 563/2004 Sb. O pedagogických pracovnících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Kvalifikace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Není stanovena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Dle zákona 563/2004 Sb.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Zaměstnavatel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Neziskové organizace, uživatelé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Škola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Pracoviště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Dle požadavků uživatele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Ve škole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Financování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Soukromě či neziskové organizace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Z kraje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Kdo žádá o asistenta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Uživatel či zákonný zástupce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Ředitel školy se souhlasem rodičů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Kdo schvaluje as.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Uživatel či zákonný zástupce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Školské poradenské zařízení (PPP)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  <a:tr h="4134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kern="50" dirty="0">
                          <a:effectLst/>
                        </a:rPr>
                        <a:t>Pro koho je asistent</a:t>
                      </a:r>
                      <a:endParaRPr lang="cs-CZ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>
                          <a:effectLst/>
                        </a:rPr>
                        <a:t>Pouze pro uživatele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kern="50" dirty="0">
                          <a:effectLst/>
                        </a:rPr>
                        <a:t>I pro ostatní žáky ve třídě</a:t>
                      </a:r>
                      <a:endParaRPr lang="cs-CZ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09713" y="2366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4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skupiny – </a:t>
            </a:r>
            <a:r>
              <a:rPr lang="cs-CZ" dirty="0" err="1" smtClean="0"/>
              <a:t>helpnet.cz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Lidé se zrakovým postižením</a:t>
            </a:r>
          </a:p>
          <a:p>
            <a:r>
              <a:rPr lang="cs-CZ" dirty="0" smtClean="0"/>
              <a:t>Lidé s mentálním postižením</a:t>
            </a:r>
          </a:p>
          <a:p>
            <a:r>
              <a:rPr lang="cs-CZ" dirty="0" smtClean="0"/>
              <a:t>Lidé se sluchovým postižením</a:t>
            </a:r>
          </a:p>
          <a:p>
            <a:r>
              <a:rPr lang="cs-CZ" dirty="0" smtClean="0"/>
              <a:t>Lidé s tělesným postižením</a:t>
            </a:r>
          </a:p>
          <a:p>
            <a:r>
              <a:rPr lang="cs-CZ" dirty="0" smtClean="0"/>
              <a:t>Lidé s vnitřními nemocemi</a:t>
            </a:r>
          </a:p>
          <a:p>
            <a:r>
              <a:rPr lang="cs-CZ" dirty="0" smtClean="0"/>
              <a:t>Lidé s kombinovaným postižením</a:t>
            </a:r>
          </a:p>
          <a:p>
            <a:r>
              <a:rPr lang="cs-CZ" dirty="0" smtClean="0"/>
              <a:t>Lidé s duševní nemocí</a:t>
            </a:r>
          </a:p>
          <a:p>
            <a:r>
              <a:rPr lang="cs-CZ" dirty="0" smtClean="0"/>
              <a:t>Osoby pečující</a:t>
            </a:r>
          </a:p>
          <a:p>
            <a:r>
              <a:rPr lang="cs-CZ" dirty="0" smtClean="0"/>
              <a:t>Senioři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Příslušníci menšin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Lidé sociálně vyloučení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se zrakovým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SPORT: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apa.upol.cz</a:t>
            </a:r>
            <a:r>
              <a:rPr lang="cs-CZ" dirty="0" smtClean="0">
                <a:hlinkClick r:id="rId2"/>
              </a:rPr>
              <a:t>/web/index.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/e-</a:t>
            </a:r>
            <a:r>
              <a:rPr lang="cs-CZ" dirty="0" err="1" smtClean="0">
                <a:hlinkClick r:id="rId2"/>
              </a:rPr>
              <a:t>learningove</a:t>
            </a:r>
            <a:r>
              <a:rPr lang="cs-CZ" dirty="0" smtClean="0">
                <a:hlinkClick r:id="rId2"/>
              </a:rPr>
              <a:t>-texty-cols3/sport/251-</a:t>
            </a:r>
            <a:r>
              <a:rPr lang="cs-CZ" dirty="0" err="1" smtClean="0">
                <a:hlinkClick r:id="rId2"/>
              </a:rPr>
              <a:t>komplexni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vyet</a:t>
            </a:r>
            <a:r>
              <a:rPr lang="cs-CZ" dirty="0" smtClean="0">
                <a:hlinkClick r:id="rId2"/>
              </a:rPr>
              <a:t>-sport-osob-se-</a:t>
            </a:r>
            <a:r>
              <a:rPr lang="cs-CZ" dirty="0" err="1" smtClean="0">
                <a:hlinkClick r:id="rId2"/>
              </a:rPr>
              <a:t>zrakovym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postienim</a:t>
            </a:r>
            <a:endParaRPr lang="cs-CZ" dirty="0" smtClean="0"/>
          </a:p>
          <a:p>
            <a:r>
              <a:rPr lang="cs-CZ" dirty="0" smtClean="0"/>
              <a:t>Taneční pro zrakově postižené: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centrumpronevidome.cz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tanecni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   </a:t>
            </a:r>
          </a:p>
          <a:p>
            <a:r>
              <a:rPr lang="cs-CZ" dirty="0" smtClean="0"/>
              <a:t>Komentované filmy (filmy s </a:t>
            </a:r>
            <a:r>
              <a:rPr lang="cs-CZ" dirty="0" err="1" smtClean="0"/>
              <a:t>audiopopisem</a:t>
            </a:r>
            <a:r>
              <a:rPr lang="cs-CZ" dirty="0" smtClean="0"/>
              <a:t>): </a:t>
            </a:r>
            <a:r>
              <a:rPr lang="cs-CZ" dirty="0" smtClean="0">
                <a:hlinkClick r:id="rId4"/>
              </a:rPr>
              <a:t>https://www.youtube.com/watch?v=KRoA9xdBtCg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Výtvarné aktivity: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okamzik.cz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main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okamzik</a:t>
            </a:r>
            <a:r>
              <a:rPr lang="cs-CZ" dirty="0" smtClean="0">
                <a:hlinkClick r:id="rId5"/>
              </a:rPr>
              <a:t>/Kultura_knihovna/index.</a:t>
            </a:r>
            <a:r>
              <a:rPr lang="cs-CZ" dirty="0" err="1" smtClean="0">
                <a:hlinkClick r:id="rId5"/>
              </a:rPr>
              <a:t>html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Pohybové workshopy: </a:t>
            </a:r>
            <a:r>
              <a:rPr lang="cs-CZ" dirty="0" smtClean="0">
                <a:hlinkClick r:id="rId2"/>
              </a:rPr>
              <a:t>https://www.youtube.com/watch?v=mPYk5QkWCjk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Neviditelná výstava: </a:t>
            </a:r>
            <a:r>
              <a:rPr lang="cs-CZ" dirty="0" smtClean="0">
                <a:hlinkClick r:id="rId3"/>
              </a:rPr>
              <a:t>http://neviditelna.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Světluška: </a:t>
            </a:r>
            <a:r>
              <a:rPr lang="cs-CZ" dirty="0" smtClean="0">
                <a:hlinkClick r:id="rId4"/>
              </a:rPr>
              <a:t>http://www.rozhlas.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svetluska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portal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Kavárna Potmě </a:t>
            </a:r>
          </a:p>
          <a:p>
            <a:r>
              <a:rPr lang="cs-CZ" dirty="0" smtClean="0"/>
              <a:t>Bílá pastelka: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bilapastelka.cz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Mezinárodní den bílé hole</a:t>
            </a:r>
          </a:p>
          <a:p>
            <a:r>
              <a:rPr lang="cs-CZ" dirty="0" smtClean="0"/>
              <a:t>Blind </a:t>
            </a:r>
            <a:r>
              <a:rPr lang="cs-CZ" dirty="0" err="1" smtClean="0"/>
              <a:t>Friendly</a:t>
            </a:r>
            <a:r>
              <a:rPr lang="cs-CZ" dirty="0" smtClean="0"/>
              <a:t> Web: </a:t>
            </a:r>
            <a:r>
              <a:rPr lang="cs-CZ" dirty="0" smtClean="0">
                <a:hlinkClick r:id="rId6"/>
              </a:rPr>
              <a:t>http://blindfriendly.cz/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Snadno srozumitelné informace: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spmpcr.cz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pathways</a:t>
            </a:r>
            <a:r>
              <a:rPr lang="cs-CZ" dirty="0" smtClean="0">
                <a:hlinkClick r:id="rId2"/>
              </a:rPr>
              <a:t>/publikace/</a:t>
            </a:r>
            <a:r>
              <a:rPr lang="cs-CZ" dirty="0" smtClean="0"/>
              <a:t> </a:t>
            </a:r>
          </a:p>
          <a:p>
            <a:r>
              <a:rPr lang="cs-CZ" dirty="0" smtClean="0"/>
              <a:t>Volby: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spmpcr.cz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adap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Filmový festival: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mentalpower.cz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Pravidla natáčení + ukázka filmů</a:t>
            </a:r>
            <a:endParaRPr lang="cs-CZ" dirty="0" smtClean="0"/>
          </a:p>
          <a:p>
            <a:r>
              <a:rPr lang="cs-CZ" dirty="0" smtClean="0"/>
              <a:t>Tréninkové dílny</a:t>
            </a:r>
          </a:p>
          <a:p>
            <a:pPr lvl="1"/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slunecnicezlin.cz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treninkove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dilny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Seznamovací </a:t>
            </a:r>
            <a:r>
              <a:rPr lang="cs-CZ" dirty="0" err="1" smtClean="0"/>
              <a:t>večířek</a:t>
            </a:r>
            <a:endParaRPr lang="cs-CZ" dirty="0" smtClean="0"/>
          </a:p>
          <a:p>
            <a:pPr lvl="1"/>
            <a:r>
              <a:rPr lang="cs-CZ" dirty="0" smtClean="0">
                <a:hlinkClick r:id="rId6"/>
              </a:rPr>
              <a:t>https://www.youtube.com/watch?v=Z2Pnz2_k62E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Výstavy</a:t>
            </a:r>
            <a:endParaRPr lang="cs-CZ" dirty="0" smtClean="0"/>
          </a:p>
          <a:p>
            <a:pPr lvl="1"/>
            <a:r>
              <a:rPr lang="cs-CZ" dirty="0" smtClean="0">
                <a:hlinkClick r:id="rId7"/>
              </a:rPr>
              <a:t>http://userfiles.nidm.cz/file/KPZ/KA41-prubezne_vzdelavani/PDP/PDP_Projekt_Jedno_svetlo.pdf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Lidé sociálně vyloučení (se </a:t>
            </a:r>
            <a:r>
              <a:rPr lang="cs-CZ" dirty="0" err="1" smtClean="0"/>
              <a:t>sociokulturním</a:t>
            </a:r>
            <a:r>
              <a:rPr lang="cs-CZ" dirty="0" smtClean="0"/>
              <a:t> znevýhodněním)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Muzeum romské </a:t>
            </a:r>
            <a:r>
              <a:rPr lang="cs-CZ" dirty="0" smtClean="0"/>
              <a:t>kultury – knihovn</a:t>
            </a:r>
            <a:r>
              <a:rPr lang="cs-CZ" dirty="0" smtClean="0"/>
              <a:t>a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rommuz.cz</a:t>
            </a:r>
            <a:r>
              <a:rPr lang="cs-CZ" dirty="0" smtClean="0">
                <a:hlinkClick r:id="rId2"/>
              </a:rPr>
              <a:t>/knihovna/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Drom</a:t>
            </a:r>
            <a:r>
              <a:rPr lang="cs-CZ" dirty="0" smtClean="0"/>
              <a:t> Romské středisko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drom.cz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drom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romske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stredisko</a:t>
            </a:r>
            <a:r>
              <a:rPr lang="cs-CZ" dirty="0" smtClean="0">
                <a:hlinkClick r:id="rId3"/>
              </a:rPr>
              <a:t>/aktuality/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Monitoring kultury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romea.cz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/kultura</a:t>
            </a:r>
            <a:endParaRPr lang="cs-CZ" dirty="0" smtClean="0"/>
          </a:p>
          <a:p>
            <a:r>
              <a:rPr lang="cs-CZ" dirty="0" smtClean="0"/>
              <a:t>Bezdomovectví a divadlo</a:t>
            </a:r>
          </a:p>
          <a:p>
            <a:r>
              <a:rPr lang="cs-CZ" dirty="0" smtClean="0"/>
              <a:t>Bezdomovectví a výtvarné umění: </a:t>
            </a:r>
            <a:r>
              <a:rPr lang="cs-CZ" dirty="0" smtClean="0">
                <a:hlinkClick r:id="rId5"/>
              </a:rPr>
              <a:t>http://kultura.</a:t>
            </a:r>
            <a:r>
              <a:rPr lang="cs-CZ" dirty="0" err="1" smtClean="0">
                <a:hlinkClick r:id="rId5"/>
              </a:rPr>
              <a:t>idnes.cz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homeless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art</a:t>
            </a:r>
            <a:r>
              <a:rPr lang="cs-CZ" dirty="0" smtClean="0">
                <a:hlinkClick r:id="rId5"/>
              </a:rPr>
              <a:t>-c9r-/</a:t>
            </a:r>
            <a:r>
              <a:rPr lang="cs-CZ" dirty="0" err="1" smtClean="0">
                <a:hlinkClick r:id="rId5"/>
              </a:rPr>
              <a:t>vytvarne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umeni.aspx</a:t>
            </a:r>
            <a:r>
              <a:rPr lang="cs-CZ" dirty="0" smtClean="0">
                <a:hlinkClick r:id="rId5"/>
              </a:rPr>
              <a:t>?c=A140110_174459_</a:t>
            </a:r>
            <a:r>
              <a:rPr lang="cs-CZ" dirty="0" err="1" smtClean="0">
                <a:hlinkClick r:id="rId5"/>
              </a:rPr>
              <a:t>vytvarne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umeni</a:t>
            </a:r>
            <a:r>
              <a:rPr lang="cs-CZ" dirty="0" smtClean="0">
                <a:hlinkClick r:id="rId5"/>
              </a:rPr>
              <a:t>_ob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</TotalTime>
  <Words>538</Words>
  <Application>Microsoft Office PowerPoint</Application>
  <PresentationFormat>Předvádění na obrazovce (4:3)</PresentationFormat>
  <Paragraphs>150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Medián</vt:lpstr>
      <vt:lpstr>Volnočasové aktivity lidí se SP</vt:lpstr>
      <vt:lpstr>Jak poznat svět lidí s postižením?</vt:lpstr>
      <vt:lpstr>Asistence</vt:lpstr>
      <vt:lpstr>Srovnání OA a AP</vt:lpstr>
      <vt:lpstr>Základní skupiny – helpnet.cz </vt:lpstr>
      <vt:lpstr>Lidé se zrakovým postižením</vt:lpstr>
      <vt:lpstr>Snímek 7</vt:lpstr>
      <vt:lpstr>Lidé s mentálním postižením</vt:lpstr>
      <vt:lpstr>Lidé sociálně vyloučení (se sociokulturním znevýhodněním)</vt:lpstr>
      <vt:lpstr>Senioři</vt:lpstr>
      <vt:lpstr>Lidé se sluchovým postižením</vt:lpstr>
      <vt:lpstr>Snímek 12</vt:lpstr>
      <vt:lpstr>Lidé s tělesným postižením</vt:lpstr>
      <vt:lpstr>Lidé s duševním onemocněním</vt:lpstr>
      <vt:lpstr>Paralympiáda, Deaflympiáda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Volnočasové aktivity lidí se SP</dc:title>
  <dc:creator>Srac</dc:creator>
  <cp:lastModifiedBy>Srac</cp:lastModifiedBy>
  <cp:revision>12</cp:revision>
  <dcterms:created xsi:type="dcterms:W3CDTF">2015-03-17T09:04:23Z</dcterms:created>
  <dcterms:modified xsi:type="dcterms:W3CDTF">2015-04-06T09:19:27Z</dcterms:modified>
</cp:coreProperties>
</file>