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70" r:id="rId5"/>
    <p:sldId id="273" r:id="rId6"/>
    <p:sldId id="274" r:id="rId7"/>
    <p:sldId id="272" r:id="rId8"/>
    <p:sldId id="261" r:id="rId9"/>
    <p:sldId id="262" r:id="rId10"/>
    <p:sldId id="263" r:id="rId11"/>
    <p:sldId id="275" r:id="rId12"/>
    <p:sldId id="264" r:id="rId13"/>
    <p:sldId id="265" r:id="rId14"/>
    <p:sldId id="266" r:id="rId15"/>
    <p:sldId id="267" r:id="rId16"/>
    <p:sldId id="268" r:id="rId17"/>
    <p:sldId id="259" r:id="rId18"/>
    <p:sldId id="26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3001-D886-4F43-B9DA-9CCEC6D25110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C6B2-842D-411F-A991-A92DF77DA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19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3001-D886-4F43-B9DA-9CCEC6D25110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C6B2-842D-411F-A991-A92DF77DA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55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3001-D886-4F43-B9DA-9CCEC6D25110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C6B2-842D-411F-A991-A92DF77DA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25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3001-D886-4F43-B9DA-9CCEC6D25110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C6B2-842D-411F-A991-A92DF77DA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49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3001-D886-4F43-B9DA-9CCEC6D25110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C6B2-842D-411F-A991-A92DF77DA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50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3001-D886-4F43-B9DA-9CCEC6D25110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C6B2-842D-411F-A991-A92DF77DA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50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3001-D886-4F43-B9DA-9CCEC6D25110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C6B2-842D-411F-A991-A92DF77DA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86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3001-D886-4F43-B9DA-9CCEC6D25110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C6B2-842D-411F-A991-A92DF77DA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4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3001-D886-4F43-B9DA-9CCEC6D25110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C6B2-842D-411F-A991-A92DF77DA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65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3001-D886-4F43-B9DA-9CCEC6D25110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C6B2-842D-411F-A991-A92DF77DA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72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3001-D886-4F43-B9DA-9CCEC6D25110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C6B2-842D-411F-A991-A92DF77DA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33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D3001-D886-4F43-B9DA-9CCEC6D25110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4C6B2-842D-411F-A991-A92DF77DA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81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nitivesystemsdesign.net/Tutorials/CWA%20Tutorial.pdf" TargetMode="External"/><Relationship Id="rId2" Type="http://schemas.openxmlformats.org/officeDocument/2006/relationships/hyperlink" Target="https://resilientcognitivesolutions.com/wordpress/wp-content/uploads/2007/11/acwa-elm-et-al-200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49688" y="4581128"/>
            <a:ext cx="4894312" cy="1398017"/>
          </a:xfrm>
        </p:spPr>
        <p:txBody>
          <a:bodyPr>
            <a:normAutofit/>
          </a:bodyPr>
          <a:lstStyle/>
          <a:p>
            <a:r>
              <a:rPr lang="cs-CZ" sz="1800" dirty="0" smtClean="0">
                <a:latin typeface="Tw Cen MT Condensed" panose="020B0606020104020203" pitchFamily="34" charset="-18"/>
              </a:rPr>
              <a:t>Michal Lorenz</a:t>
            </a:r>
            <a:br>
              <a:rPr lang="cs-CZ" sz="1800" dirty="0" smtClean="0">
                <a:latin typeface="Tw Cen MT Condensed" panose="020B0606020104020203" pitchFamily="34" charset="-18"/>
              </a:rPr>
            </a:br>
            <a:r>
              <a:rPr lang="cs-CZ" sz="1800" dirty="0" smtClean="0">
                <a:latin typeface="Tw Cen MT Condensed" panose="020B0606020104020203" pitchFamily="34" charset="-18"/>
              </a:rPr>
              <a:t>10. 4. 2015</a:t>
            </a:r>
            <a:endParaRPr lang="cs-CZ" sz="1800" dirty="0">
              <a:latin typeface="Tw Cen MT Condensed" panose="020B0606020104020203" pitchFamily="34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4077072"/>
            <a:ext cx="6400800" cy="1752600"/>
          </a:xfrm>
        </p:spPr>
        <p:txBody>
          <a:bodyPr>
            <a:normAutofit/>
          </a:bodyPr>
          <a:lstStyle/>
          <a:p>
            <a:r>
              <a:rPr lang="cs-CZ" sz="5000" dirty="0" err="1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Cognitive</a:t>
            </a:r>
            <a:r>
              <a:rPr lang="cs-CZ" sz="5000" dirty="0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 </a:t>
            </a:r>
            <a:r>
              <a:rPr lang="cs-CZ" sz="5000" dirty="0" err="1">
                <a:solidFill>
                  <a:schemeClr val="tx1"/>
                </a:solidFill>
                <a:latin typeface="Tw Cen MT Condensed" panose="020B0606020104020203" pitchFamily="34" charset="-18"/>
              </a:rPr>
              <a:t>W</a:t>
            </a:r>
            <a:r>
              <a:rPr lang="cs-CZ" sz="5000" dirty="0" err="1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ork</a:t>
            </a:r>
            <a:r>
              <a:rPr lang="cs-CZ" sz="5000" dirty="0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 </a:t>
            </a:r>
            <a:r>
              <a:rPr lang="cs-CZ" sz="5000" dirty="0" err="1">
                <a:solidFill>
                  <a:schemeClr val="tx1"/>
                </a:solidFill>
                <a:latin typeface="Tw Cen MT Condensed" panose="020B0606020104020203" pitchFamily="34" charset="-18"/>
              </a:rPr>
              <a:t>A</a:t>
            </a:r>
            <a:r>
              <a:rPr lang="cs-CZ" sz="5000" dirty="0" err="1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nalysis</a:t>
            </a:r>
            <a:endParaRPr lang="cs-CZ" sz="50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6" y="32400"/>
            <a:ext cx="8940000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4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w Cen MT Condensed" panose="020B0606020104020203" pitchFamily="34" charset="-18"/>
              </a:rPr>
              <a:t>Základní fáze CWA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8017519" cy="515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0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w Cen MT Condensed" panose="020B0606020104020203" pitchFamily="34" charset="-18"/>
              </a:rPr>
              <a:t>Analýza pracovní domény</a:t>
            </a:r>
            <a:endParaRPr lang="cs-CZ" dirty="0">
              <a:latin typeface="Tw Cen MT Condensed" panose="020B0606020104020203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Tw Cen MT Condensed" panose="020B0606020104020203" pitchFamily="34" charset="-18"/>
              </a:rPr>
              <a:t>intencionálně-funkčně</a:t>
            </a:r>
            <a:r>
              <a:rPr lang="cs-CZ" dirty="0">
                <a:latin typeface="Tw Cen MT Condensed" panose="020B0606020104020203" pitchFamily="34" charset="-18"/>
              </a:rPr>
              <a:t>-</a:t>
            </a:r>
            <a:r>
              <a:rPr lang="cs-CZ" dirty="0" smtClean="0">
                <a:latin typeface="Tw Cen MT Condensed" panose="020B0606020104020203" pitchFamily="34" charset="-18"/>
              </a:rPr>
              <a:t>fyzický prostor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cíl – benefit analýza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výstup: </a:t>
            </a:r>
            <a:r>
              <a:rPr lang="cs-CZ" dirty="0" smtClean="0">
                <a:latin typeface="Tw Cen MT Condensed" panose="020B0606020104020203" pitchFamily="34" charset="-18"/>
              </a:rPr>
              <a:t>abstrakčně </a:t>
            </a:r>
            <a:r>
              <a:rPr lang="cs-CZ" dirty="0" err="1" smtClean="0">
                <a:latin typeface="Tw Cen MT Condensed" panose="020B0606020104020203" pitchFamily="34" charset="-18"/>
              </a:rPr>
              <a:t>dekompozitní</a:t>
            </a:r>
            <a:r>
              <a:rPr lang="cs-CZ" dirty="0" smtClean="0">
                <a:latin typeface="Tw Cen MT Condensed" panose="020B0606020104020203" pitchFamily="34" charset="-18"/>
              </a:rPr>
              <a:t> prostor – dvou - dimenzionální matice: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vertikála: abstraktní hierarchie: cíl, hodnoty, doménové funkce, technické funkce, fyzický objekt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horizontála – dekompoziční hierarchie – funkcionální struktura</a:t>
            </a:r>
            <a:endParaRPr lang="cs-CZ" dirty="0">
              <a:latin typeface="Tw Cen MT Condensed" panose="020B06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066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w Cen MT Condensed" panose="020B0606020104020203" pitchFamily="34" charset="-18"/>
              </a:rPr>
              <a:t>Abstrakčně </a:t>
            </a:r>
            <a:r>
              <a:rPr lang="cs-CZ" dirty="0" err="1" smtClean="0">
                <a:latin typeface="Tw Cen MT Condensed" panose="020B0606020104020203" pitchFamily="34" charset="-18"/>
              </a:rPr>
              <a:t>dekompozitní</a:t>
            </a:r>
            <a:r>
              <a:rPr lang="cs-CZ" dirty="0" smtClean="0">
                <a:latin typeface="Tw Cen MT Condensed" panose="020B0606020104020203" pitchFamily="34" charset="-18"/>
              </a:rPr>
              <a:t> prostor</a:t>
            </a:r>
            <a:endParaRPr lang="cs-CZ" dirty="0">
              <a:latin typeface="Tw Cen MT Condensed" panose="020B0606020104020203" pitchFamily="34" charset="-1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797050"/>
            <a:ext cx="856615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0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Tw Cen MT Condensed" panose="020B0606020104020203" pitchFamily="34" charset="-18"/>
              </a:rPr>
              <a:t>Organizace provozní práce – reprezentace v poznámkovém bloku</a:t>
            </a:r>
            <a:endParaRPr lang="cs-CZ" dirty="0">
              <a:latin typeface="Tw Cen MT Condensed" panose="020B0606020104020203" pitchFamily="34" charset="-1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8484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3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w Cen MT Condensed" panose="020B0606020104020203" pitchFamily="34" charset="-18"/>
              </a:rPr>
              <a:t>Soupis pracovních situací a úkolů </a:t>
            </a:r>
            <a:endParaRPr lang="cs-CZ" dirty="0">
              <a:latin typeface="Tw Cen MT Condensed" panose="020B0606020104020203" pitchFamily="34" charset="-1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5480"/>
            <a:ext cx="8074902" cy="467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2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Tw Cen MT Condensed" panose="020B0606020104020203" pitchFamily="34" charset="-18"/>
              </a:rPr>
              <a:t>Decision</a:t>
            </a:r>
            <a:r>
              <a:rPr lang="cs-CZ" dirty="0" smtClean="0">
                <a:latin typeface="Tw Cen MT Condensed" panose="020B0606020104020203" pitchFamily="34" charset="-18"/>
              </a:rPr>
              <a:t> </a:t>
            </a:r>
            <a:r>
              <a:rPr lang="cs-CZ" dirty="0" err="1">
                <a:latin typeface="Tw Cen MT Condensed" panose="020B0606020104020203" pitchFamily="34" charset="-18"/>
              </a:rPr>
              <a:t>l</a:t>
            </a:r>
            <a:r>
              <a:rPr lang="cs-CZ" dirty="0" err="1" smtClean="0">
                <a:latin typeface="Tw Cen MT Condensed" panose="020B0606020104020203" pitchFamily="34" charset="-18"/>
              </a:rPr>
              <a:t>adder</a:t>
            </a:r>
            <a:endParaRPr lang="cs-CZ" dirty="0">
              <a:latin typeface="Tw Cen MT Condensed" panose="020B0606020104020203" pitchFamily="34" charset="-1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1484784"/>
            <a:ext cx="39560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organizace práce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5920"/>
            <a:ext cx="8088387" cy="550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7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Cibulový model CWA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6016" y="1844824"/>
            <a:ext cx="3970784" cy="4281339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dcs.gla.ac.uk/mira/workshops/nancy/ampr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716016" cy="485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2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Tw Cen MT Condensed" panose="020B0606020104020203" pitchFamily="34" charset="-18"/>
              </a:rPr>
              <a:t>ELM, William C. </a:t>
            </a:r>
            <a:r>
              <a:rPr lang="cs-CZ" dirty="0" err="1" smtClean="0">
                <a:latin typeface="Tw Cen MT Condensed" panose="020B0606020104020203" pitchFamily="34" charset="-18"/>
              </a:rPr>
              <a:t>at</a:t>
            </a:r>
            <a:r>
              <a:rPr lang="cs-CZ" dirty="0" smtClean="0">
                <a:latin typeface="Tw Cen MT Condensed" panose="020B0606020104020203" pitchFamily="34" charset="-18"/>
              </a:rPr>
              <a:t> </a:t>
            </a:r>
            <a:r>
              <a:rPr lang="cs-CZ" dirty="0" err="1" smtClean="0">
                <a:latin typeface="Tw Cen MT Condensed" panose="020B0606020104020203" pitchFamily="34" charset="-18"/>
              </a:rPr>
              <a:t>all</a:t>
            </a:r>
            <a:r>
              <a:rPr lang="cs-CZ" dirty="0" smtClean="0">
                <a:latin typeface="Tw Cen MT Condensed" panose="020B0606020104020203" pitchFamily="34" charset="-18"/>
              </a:rPr>
              <a:t>. </a:t>
            </a:r>
            <a:r>
              <a:rPr lang="cs-CZ" i="1" dirty="0" err="1" smtClean="0">
                <a:latin typeface="Tw Cen MT Condensed" panose="020B0606020104020203" pitchFamily="34" charset="-18"/>
              </a:rPr>
              <a:t>Applied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cs-CZ" i="1" dirty="0" err="1" smtClean="0">
                <a:latin typeface="Tw Cen MT Condensed" panose="020B0606020104020203" pitchFamily="34" charset="-18"/>
              </a:rPr>
              <a:t>Cognitive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cs-CZ" i="1" dirty="0" err="1" smtClean="0">
                <a:latin typeface="Tw Cen MT Condensed" panose="020B0606020104020203" pitchFamily="34" charset="-18"/>
              </a:rPr>
              <a:t>Work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cs-CZ" i="1" dirty="0" err="1" smtClean="0">
                <a:latin typeface="Tw Cen MT Condensed" panose="020B0606020104020203" pitchFamily="34" charset="-18"/>
              </a:rPr>
              <a:t>Analysis</a:t>
            </a:r>
            <a:r>
              <a:rPr lang="cs-CZ" i="1" dirty="0" smtClean="0">
                <a:latin typeface="Tw Cen MT Condensed" panose="020B0606020104020203" pitchFamily="34" charset="-18"/>
              </a:rPr>
              <a:t>: A </a:t>
            </a:r>
            <a:r>
              <a:rPr lang="cs-CZ" i="1" dirty="0" err="1" smtClean="0">
                <a:latin typeface="Tw Cen MT Condensed" panose="020B0606020104020203" pitchFamily="34" charset="-18"/>
              </a:rPr>
              <a:t>Pragmatic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cs-CZ" i="1" dirty="0" err="1" smtClean="0">
                <a:latin typeface="Tw Cen MT Condensed" panose="020B0606020104020203" pitchFamily="34" charset="-18"/>
              </a:rPr>
              <a:t>Methodology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cs-CZ" i="1" dirty="0" err="1" smtClean="0">
                <a:latin typeface="Tw Cen MT Condensed" panose="020B0606020104020203" pitchFamily="34" charset="-18"/>
              </a:rPr>
              <a:t>for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cs-CZ" i="1" dirty="0" err="1" smtClean="0">
                <a:latin typeface="Tw Cen MT Condensed" panose="020B0606020104020203" pitchFamily="34" charset="-18"/>
              </a:rPr>
              <a:t>Designing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cs-CZ" i="1" dirty="0" err="1" smtClean="0">
                <a:latin typeface="Tw Cen MT Condensed" panose="020B0606020104020203" pitchFamily="34" charset="-18"/>
              </a:rPr>
              <a:t>Revolutionary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cs-CZ" i="1" dirty="0" err="1" smtClean="0">
                <a:latin typeface="Tw Cen MT Condensed" panose="020B0606020104020203" pitchFamily="34" charset="-18"/>
              </a:rPr>
              <a:t>Cognitive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cs-CZ" i="1" dirty="0" err="1" smtClean="0">
                <a:latin typeface="Tw Cen MT Condensed" panose="020B0606020104020203" pitchFamily="34" charset="-18"/>
              </a:rPr>
              <a:t>Affordances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en-US" dirty="0" smtClean="0">
                <a:latin typeface="Tw Cen MT Condensed" panose="020B0606020104020203" pitchFamily="34" charset="-18"/>
              </a:rPr>
              <a:t>[</a:t>
            </a:r>
            <a:r>
              <a:rPr lang="cs-CZ" dirty="0" smtClean="0">
                <a:latin typeface="Tw Cen MT Condensed" panose="020B0606020104020203" pitchFamily="34" charset="-18"/>
              </a:rPr>
              <a:t>online</a:t>
            </a:r>
            <a:r>
              <a:rPr lang="en-US" dirty="0">
                <a:latin typeface="Tw Cen MT Condensed" panose="020B0606020104020203" pitchFamily="34" charset="-18"/>
              </a:rPr>
              <a:t>].</a:t>
            </a:r>
            <a:r>
              <a:rPr lang="cs-CZ" dirty="0">
                <a:latin typeface="Tw Cen MT Condensed" panose="020B0606020104020203" pitchFamily="34" charset="-18"/>
              </a:rPr>
              <a:t> </a:t>
            </a:r>
            <a:r>
              <a:rPr lang="en-US" dirty="0">
                <a:latin typeface="Tw Cen MT Condensed" panose="020B0606020104020203" pitchFamily="34" charset="-18"/>
              </a:rPr>
              <a:t>[</a:t>
            </a:r>
            <a:r>
              <a:rPr lang="cs-CZ" dirty="0">
                <a:latin typeface="Tw Cen MT Condensed" panose="020B0606020104020203" pitchFamily="34" charset="-18"/>
              </a:rPr>
              <a:t>Cit. 2015-04-05</a:t>
            </a:r>
            <a:r>
              <a:rPr lang="en-US" dirty="0">
                <a:latin typeface="Tw Cen MT Condensed" panose="020B0606020104020203" pitchFamily="34" charset="-18"/>
              </a:rPr>
              <a:t>]</a:t>
            </a:r>
            <a:r>
              <a:rPr lang="cs-CZ" dirty="0">
                <a:latin typeface="Tw Cen MT Condensed" panose="020B0606020104020203" pitchFamily="34" charset="-18"/>
              </a:rPr>
              <a:t>. Dostupný z: </a:t>
            </a:r>
            <a:r>
              <a:rPr lang="cs-CZ" dirty="0" smtClean="0">
                <a:latin typeface="Tw Cen MT Condensed" panose="020B0606020104020203" pitchFamily="34" charset="-18"/>
                <a:hlinkClick r:id="rId2"/>
              </a:rPr>
              <a:t>https</a:t>
            </a:r>
            <a:r>
              <a:rPr lang="cs-CZ" dirty="0">
                <a:latin typeface="Tw Cen MT Condensed" panose="020B0606020104020203" pitchFamily="34" charset="-18"/>
                <a:hlinkClick r:id="rId2"/>
              </a:rPr>
              <a:t>://</a:t>
            </a:r>
            <a:r>
              <a:rPr lang="cs-CZ" dirty="0" smtClean="0">
                <a:latin typeface="Tw Cen MT Condensed" panose="020B0606020104020203" pitchFamily="34" charset="-18"/>
                <a:hlinkClick r:id="rId2"/>
              </a:rPr>
              <a:t>resilientcognitivesolutions.com/wordpress/wp-content/uploads/2007/11/acwa-elm-et-al-2002.pdf</a:t>
            </a:r>
            <a:r>
              <a:rPr lang="cs-CZ" dirty="0" smtClean="0">
                <a:latin typeface="Tw Cen MT Condensed" panose="020B0606020104020203" pitchFamily="34" charset="-18"/>
              </a:rPr>
              <a:t> 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FIDEL</a:t>
            </a:r>
            <a:r>
              <a:rPr lang="cs-CZ" dirty="0">
                <a:latin typeface="Tw Cen MT Condensed" panose="020B0606020104020203" pitchFamily="34" charset="-18"/>
              </a:rPr>
              <a:t>, </a:t>
            </a:r>
            <a:r>
              <a:rPr lang="cs-CZ" dirty="0" err="1">
                <a:latin typeface="Tw Cen MT Condensed" panose="020B0606020104020203" pitchFamily="34" charset="-18"/>
              </a:rPr>
              <a:t>Raya</a:t>
            </a:r>
            <a:r>
              <a:rPr lang="cs-CZ" dirty="0">
                <a:latin typeface="Tw Cen MT Condensed" panose="020B0606020104020203" pitchFamily="34" charset="-18"/>
              </a:rPr>
              <a:t>. </a:t>
            </a:r>
            <a:r>
              <a:rPr lang="en-US" i="1" dirty="0">
                <a:latin typeface="Tw Cen MT Condensed" panose="020B0606020104020203" pitchFamily="34" charset="-18"/>
              </a:rPr>
              <a:t>Human Information Interaction</a:t>
            </a:r>
            <a:r>
              <a:rPr lang="cs-CZ" i="1" dirty="0">
                <a:latin typeface="Tw Cen MT Condensed" panose="020B0606020104020203" pitchFamily="34" charset="-18"/>
              </a:rPr>
              <a:t>: </a:t>
            </a:r>
            <a:r>
              <a:rPr lang="en-US" i="1" dirty="0">
                <a:latin typeface="Tw Cen MT Condensed" panose="020B0606020104020203" pitchFamily="34" charset="-18"/>
              </a:rPr>
              <a:t>An Ecological Approach to Information Behavior</a:t>
            </a:r>
            <a:r>
              <a:rPr lang="cs-CZ" i="1" dirty="0">
                <a:latin typeface="Tw Cen MT Condensed" panose="020B0606020104020203" pitchFamily="34" charset="-18"/>
              </a:rPr>
              <a:t>. </a:t>
            </a:r>
            <a:r>
              <a:rPr lang="en-US" dirty="0">
                <a:latin typeface="Tw Cen MT Condensed" panose="020B0606020104020203" pitchFamily="34" charset="-18"/>
              </a:rPr>
              <a:t>Cambridge: MIT, 2012</a:t>
            </a:r>
            <a:r>
              <a:rPr lang="cs-CZ" dirty="0">
                <a:latin typeface="Tw Cen MT Condensed" panose="020B0606020104020203" pitchFamily="34" charset="-18"/>
              </a:rPr>
              <a:t>, 348 s. ISBN 978-0-262-01700-8.</a:t>
            </a:r>
            <a:endParaRPr lang="cs-CZ" i="1" dirty="0">
              <a:latin typeface="Tw Cen MT Condensed" panose="020B0606020104020203" pitchFamily="34" charset="-18"/>
            </a:endParaRPr>
          </a:p>
          <a:p>
            <a:r>
              <a:rPr lang="cs-CZ" dirty="0" smtClean="0">
                <a:latin typeface="Tw Cen MT Condensed" panose="020B0606020104020203" pitchFamily="34" charset="-18"/>
              </a:rPr>
              <a:t>LINTERN</a:t>
            </a:r>
            <a:r>
              <a:rPr lang="cs-CZ" dirty="0" smtClean="0">
                <a:latin typeface="Tw Cen MT Condensed" panose="020B0606020104020203" pitchFamily="34" charset="-18"/>
              </a:rPr>
              <a:t>, </a:t>
            </a:r>
            <a:r>
              <a:rPr lang="cs-CZ" dirty="0" err="1" smtClean="0">
                <a:latin typeface="Tw Cen MT Condensed" panose="020B0606020104020203" pitchFamily="34" charset="-18"/>
              </a:rPr>
              <a:t>Gavan</a:t>
            </a:r>
            <a:r>
              <a:rPr lang="cs-CZ" dirty="0" smtClean="0">
                <a:latin typeface="Tw Cen MT Condensed" panose="020B0606020104020203" pitchFamily="34" charset="-18"/>
              </a:rPr>
              <a:t>. </a:t>
            </a:r>
            <a:r>
              <a:rPr lang="cs-CZ" i="1" dirty="0" err="1" smtClean="0">
                <a:latin typeface="Tw Cen MT Condensed" panose="020B0606020104020203" pitchFamily="34" charset="-18"/>
              </a:rPr>
              <a:t>Cognitive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cs-CZ" i="1" dirty="0" err="1" smtClean="0">
                <a:latin typeface="Tw Cen MT Condensed" panose="020B0606020104020203" pitchFamily="34" charset="-18"/>
              </a:rPr>
              <a:t>Work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cs-CZ" i="1" dirty="0" err="1" smtClean="0">
                <a:latin typeface="Tw Cen MT Condensed" panose="020B0606020104020203" pitchFamily="34" charset="-18"/>
              </a:rPr>
              <a:t>Analysis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en-US" dirty="0" smtClean="0">
                <a:latin typeface="Tw Cen MT Condensed" panose="020B0606020104020203" pitchFamily="34" charset="-18"/>
              </a:rPr>
              <a:t>[</a:t>
            </a:r>
            <a:r>
              <a:rPr lang="cs-CZ" dirty="0" smtClean="0">
                <a:latin typeface="Tw Cen MT Condensed" panose="020B0606020104020203" pitchFamily="34" charset="-18"/>
              </a:rPr>
              <a:t>online</a:t>
            </a:r>
            <a:r>
              <a:rPr lang="en-US" dirty="0" smtClean="0">
                <a:latin typeface="Tw Cen MT Condensed" panose="020B0606020104020203" pitchFamily="34" charset="-18"/>
              </a:rPr>
              <a:t>].</a:t>
            </a:r>
            <a:r>
              <a:rPr lang="cs-CZ" dirty="0" smtClean="0">
                <a:latin typeface="Tw Cen MT Condensed" panose="020B0606020104020203" pitchFamily="34" charset="-18"/>
              </a:rPr>
              <a:t> </a:t>
            </a:r>
            <a:r>
              <a:rPr lang="en-US" dirty="0" smtClean="0">
                <a:latin typeface="Tw Cen MT Condensed" panose="020B0606020104020203" pitchFamily="34" charset="-18"/>
              </a:rPr>
              <a:t>[</a:t>
            </a:r>
            <a:r>
              <a:rPr lang="cs-CZ" dirty="0" smtClean="0">
                <a:latin typeface="Tw Cen MT Condensed" panose="020B0606020104020203" pitchFamily="34" charset="-18"/>
              </a:rPr>
              <a:t>Cit. 2015-04-05</a:t>
            </a:r>
            <a:r>
              <a:rPr lang="en-US" dirty="0" smtClean="0">
                <a:latin typeface="Tw Cen MT Condensed" panose="020B0606020104020203" pitchFamily="34" charset="-18"/>
              </a:rPr>
              <a:t>]</a:t>
            </a:r>
            <a:r>
              <a:rPr lang="cs-CZ" dirty="0" smtClean="0">
                <a:latin typeface="Tw Cen MT Condensed" panose="020B0606020104020203" pitchFamily="34" charset="-18"/>
              </a:rPr>
              <a:t>. </a:t>
            </a:r>
            <a:r>
              <a:rPr lang="cs-CZ" dirty="0">
                <a:latin typeface="Tw Cen MT Condensed" panose="020B0606020104020203" pitchFamily="34" charset="-18"/>
              </a:rPr>
              <a:t>Dostupný z: </a:t>
            </a:r>
            <a:r>
              <a:rPr lang="cs-CZ" dirty="0">
                <a:latin typeface="Tw Cen MT Condensed" panose="020B0606020104020203" pitchFamily="34" charset="-18"/>
                <a:hlinkClick r:id="rId3"/>
              </a:rPr>
              <a:t>http://</a:t>
            </a:r>
            <a:r>
              <a:rPr lang="cs-CZ" dirty="0" smtClean="0">
                <a:latin typeface="Tw Cen MT Condensed" panose="020B0606020104020203" pitchFamily="34" charset="-18"/>
                <a:hlinkClick r:id="rId3"/>
              </a:rPr>
              <a:t>www.cognitivesystemsdesign.net/Tutorials/CWA%20Tutorial.pdf</a:t>
            </a:r>
            <a:r>
              <a:rPr lang="cs-CZ" dirty="0" smtClean="0">
                <a:latin typeface="Tw Cen MT Condensed" panose="020B0606020104020203" pitchFamily="34" charset="-18"/>
              </a:rPr>
              <a:t> </a:t>
            </a:r>
            <a:endParaRPr lang="cs-CZ" dirty="0" smtClean="0">
              <a:latin typeface="Tw Cen MT Condensed" panose="020B0606020104020203" pitchFamily="34" charset="-18"/>
            </a:endParaRPr>
          </a:p>
          <a:p>
            <a:r>
              <a:rPr lang="cs-CZ" dirty="0" smtClean="0">
                <a:latin typeface="Tw Cen MT Condensed" panose="020B0606020104020203" pitchFamily="34" charset="-18"/>
              </a:rPr>
              <a:t>VICENTE, Kim J. </a:t>
            </a:r>
            <a:r>
              <a:rPr lang="cs-CZ" i="1" dirty="0" err="1" smtClean="0">
                <a:latin typeface="Tw Cen MT Condensed" panose="020B0606020104020203" pitchFamily="34" charset="-18"/>
              </a:rPr>
              <a:t>Cognitive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cs-CZ" i="1" dirty="0" err="1" smtClean="0">
                <a:latin typeface="Tw Cen MT Condensed" panose="020B0606020104020203" pitchFamily="34" charset="-18"/>
              </a:rPr>
              <a:t>Work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cs-CZ" i="1" dirty="0" err="1" smtClean="0">
                <a:latin typeface="Tw Cen MT Condensed" panose="020B0606020104020203" pitchFamily="34" charset="-18"/>
              </a:rPr>
              <a:t>Analysis</a:t>
            </a:r>
            <a:r>
              <a:rPr lang="cs-CZ" i="1" dirty="0" smtClean="0">
                <a:latin typeface="Tw Cen MT Condensed" panose="020B0606020104020203" pitchFamily="34" charset="-18"/>
              </a:rPr>
              <a:t>: </a:t>
            </a:r>
            <a:r>
              <a:rPr lang="cs-CZ" i="1" dirty="0" err="1" smtClean="0">
                <a:latin typeface="Tw Cen MT Condensed" panose="020B0606020104020203" pitchFamily="34" charset="-18"/>
              </a:rPr>
              <a:t>Toward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cs-CZ" i="1" dirty="0" err="1" smtClean="0">
                <a:latin typeface="Tw Cen MT Condensed" panose="020B0606020104020203" pitchFamily="34" charset="-18"/>
              </a:rPr>
              <a:t>Safe</a:t>
            </a:r>
            <a:r>
              <a:rPr lang="cs-CZ" i="1" dirty="0" smtClean="0">
                <a:latin typeface="Tw Cen MT Condensed" panose="020B0606020104020203" pitchFamily="34" charset="-18"/>
              </a:rPr>
              <a:t>, </a:t>
            </a:r>
            <a:r>
              <a:rPr lang="cs-CZ" i="1" dirty="0" err="1" smtClean="0">
                <a:latin typeface="Tw Cen MT Condensed" panose="020B0606020104020203" pitchFamily="34" charset="-18"/>
              </a:rPr>
              <a:t>Productive</a:t>
            </a:r>
            <a:r>
              <a:rPr lang="cs-CZ" i="1" dirty="0" smtClean="0">
                <a:latin typeface="Tw Cen MT Condensed" panose="020B0606020104020203" pitchFamily="34" charset="-18"/>
              </a:rPr>
              <a:t>, and </a:t>
            </a:r>
            <a:r>
              <a:rPr lang="cs-CZ" i="1" dirty="0" err="1" smtClean="0">
                <a:latin typeface="Tw Cen MT Condensed" panose="020B0606020104020203" pitchFamily="34" charset="-18"/>
              </a:rPr>
              <a:t>Healthy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cs-CZ" i="1" dirty="0" err="1" smtClean="0">
                <a:latin typeface="Tw Cen MT Condensed" panose="020B0606020104020203" pitchFamily="34" charset="-18"/>
              </a:rPr>
              <a:t>Computer-Based</a:t>
            </a:r>
            <a:r>
              <a:rPr lang="cs-CZ" i="1" dirty="0" smtClean="0">
                <a:latin typeface="Tw Cen MT Condensed" panose="020B0606020104020203" pitchFamily="34" charset="-18"/>
              </a:rPr>
              <a:t> </a:t>
            </a:r>
            <a:r>
              <a:rPr lang="cs-CZ" i="1" dirty="0" err="1" smtClean="0">
                <a:latin typeface="Tw Cen MT Condensed" panose="020B0606020104020203" pitchFamily="34" charset="-18"/>
              </a:rPr>
              <a:t>Work</a:t>
            </a:r>
            <a:r>
              <a:rPr lang="cs-CZ" dirty="0" smtClean="0">
                <a:latin typeface="Tw Cen MT Condensed" panose="020B0606020104020203" pitchFamily="34" charset="-18"/>
              </a:rPr>
              <a:t>. </a:t>
            </a:r>
            <a:r>
              <a:rPr lang="cs-CZ" dirty="0" err="1" smtClean="0">
                <a:latin typeface="Tw Cen MT Condensed" panose="020B0606020104020203" pitchFamily="34" charset="-18"/>
              </a:rPr>
              <a:t>Mahwah</a:t>
            </a:r>
            <a:r>
              <a:rPr lang="cs-CZ" dirty="0" smtClean="0">
                <a:latin typeface="Tw Cen MT Condensed" panose="020B0606020104020203" pitchFamily="34" charset="-18"/>
              </a:rPr>
              <a:t>: </a:t>
            </a:r>
            <a:r>
              <a:rPr lang="cs-CZ" dirty="0" err="1" smtClean="0">
                <a:latin typeface="Tw Cen MT Condensed" panose="020B0606020104020203" pitchFamily="34" charset="-18"/>
              </a:rPr>
              <a:t>Lawrence</a:t>
            </a:r>
            <a:r>
              <a:rPr lang="cs-CZ" dirty="0" smtClean="0">
                <a:latin typeface="Tw Cen MT Condensed" panose="020B0606020104020203" pitchFamily="34" charset="-18"/>
              </a:rPr>
              <a:t> </a:t>
            </a:r>
            <a:r>
              <a:rPr lang="cs-CZ" dirty="0" err="1" smtClean="0">
                <a:latin typeface="Tw Cen MT Condensed" panose="020B0606020104020203" pitchFamily="34" charset="-18"/>
              </a:rPr>
              <a:t>Erlbaum</a:t>
            </a:r>
            <a:r>
              <a:rPr lang="cs-CZ" dirty="0" smtClean="0">
                <a:latin typeface="Tw Cen MT Condensed" panose="020B0606020104020203" pitchFamily="34" charset="-18"/>
              </a:rPr>
              <a:t> </a:t>
            </a:r>
            <a:r>
              <a:rPr lang="cs-CZ" dirty="0" err="1" smtClean="0">
                <a:latin typeface="Tw Cen MT Condensed" panose="020B0606020104020203" pitchFamily="34" charset="-18"/>
              </a:rPr>
              <a:t>Associates</a:t>
            </a:r>
            <a:r>
              <a:rPr lang="cs-CZ" dirty="0" smtClean="0">
                <a:latin typeface="Tw Cen MT Condensed" panose="020B0606020104020203" pitchFamily="34" charset="-18"/>
              </a:rPr>
              <a:t>, 1999, 392 s. ISBN 0-8058-2397-2.</a:t>
            </a:r>
            <a:endParaRPr lang="cs-CZ" dirty="0">
              <a:latin typeface="Tw Cen MT Condensed" panose="020B06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45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w Cen MT Condensed" panose="020B0606020104020203" pitchFamily="34" charset="-18"/>
              </a:rPr>
              <a:t>Design a modelování</a:t>
            </a:r>
            <a:endParaRPr lang="cs-CZ" dirty="0">
              <a:latin typeface="Tw Cen MT Condensed" panose="020B0606020104020203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95123" y="1482154"/>
            <a:ext cx="4953753" cy="10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 smtClean="0">
                <a:latin typeface="Tw Cen MT Condensed" panose="020B0606020104020203" pitchFamily="34" charset="-18"/>
              </a:rPr>
              <a:t>Kim. J. </a:t>
            </a:r>
            <a:r>
              <a:rPr lang="cs-CZ" sz="2000" b="1" dirty="0" err="1" smtClean="0">
                <a:latin typeface="Tw Cen MT Condensed" panose="020B0606020104020203" pitchFamily="34" charset="-18"/>
              </a:rPr>
              <a:t>Vicente</a:t>
            </a:r>
            <a:r>
              <a:rPr lang="cs-CZ" sz="2000" b="1" dirty="0" smtClean="0">
                <a:latin typeface="Tw Cen MT Condensed" panose="020B0606020104020203" pitchFamily="34" charset="-18"/>
              </a:rPr>
              <a:t>  </a:t>
            </a:r>
            <a:r>
              <a:rPr lang="en-US" sz="2000" b="1" dirty="0" smtClean="0">
                <a:latin typeface="Tw Cen MT Condensed" panose="020B0606020104020203" pitchFamily="34" charset="-18"/>
              </a:rPr>
              <a:t>&amp;</a:t>
            </a:r>
            <a:r>
              <a:rPr lang="cs-CZ" sz="2000" b="1" dirty="0" smtClean="0">
                <a:latin typeface="Tw Cen MT Condensed" panose="020B0606020104020203" pitchFamily="34" charset="-18"/>
              </a:rPr>
              <a:t> </a:t>
            </a:r>
            <a:r>
              <a:rPr lang="cs-CZ" sz="2000" b="1" dirty="0" err="1" smtClean="0">
                <a:latin typeface="Tw Cen MT Condensed" panose="020B0606020104020203" pitchFamily="34" charset="-18"/>
              </a:rPr>
              <a:t>Jens</a:t>
            </a:r>
            <a:r>
              <a:rPr lang="cs-CZ" sz="2000" b="1" dirty="0" smtClean="0">
                <a:latin typeface="Tw Cen MT Condensed" panose="020B0606020104020203" pitchFamily="34" charset="-18"/>
              </a:rPr>
              <a:t> </a:t>
            </a:r>
            <a:r>
              <a:rPr lang="cs-CZ" sz="2000" b="1" dirty="0" err="1" smtClean="0">
                <a:latin typeface="Tw Cen MT Condensed" panose="020B0606020104020203" pitchFamily="34" charset="-18"/>
              </a:rPr>
              <a:t>Rasmussen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AutoShape 2" descr="data:image/jpeg;base64,/9j/4AAQSkZJRgABAQAAAQABAAD/2wCEAAkGBhQQEBQUEhQVFREUGBUYGBgXFxwWHRocHBsbFxUcHxkZHSYfGBkvGRcYHy8gKScpLSwsFR4xNTAqNScrLikBCQoKDgwOGg8PGjUkHSUtKikvNTQqKSw0Mi81KiwpLDQ0KSkwKTQpLzQpLCksLCksLCwsKSotNTQpLCwsLCwsLP/AABEIAHgAWAMBIgACEQEDEQH/xAAcAAEAAgIDAQAAAAAAAAAAAAAABgcFCAEDBAL/xAA6EAACAQIEBAMGAggHAAAAAAABAgADEQQFEiEGMUFRByJhEzJxgZGhI7EUFkJSkqLR8TNUcrLB4fD/xAAaAQACAwEBAAAAAAAAAAAAAAAABAEDBQIG/8QAJREAAgIBAwQCAwEAAAAAAAAAAAECEQMEEjETIUFRImEygZEj/9oADAMBAAIRAxEAPwC8YiIAJ1YjErTUs7BVHMk2A+ZnTm2ZphaL1qptTpqWP9B3N9vnNceM+N8RmdYajopgn2dIHl6noW7seXSBKRZnFPi+KNxh1Qnozm9/XSvT/wBtIS/j7jEBFqLt0uhUD+beQHMSqrYvrfrY2F/Ujc+gmHpYdqrWUEkyF7Z0+aSL54T8bTWUHEincuEKqCDupZWG5utxpI6Eg7g7Wxh8argaTzAPbn3B5TTl8JXwzBijLoYG5FxcHaWNkXjLiyl6riqQbnYKR8LdIWvBDi06ZsREwXCHFtLMcOKlM+YWDp1Rux9OxmdknIiIgAiIgBRfj3xZU9umDptakqq9QDqxuVv3AABt6ynFxJBJB37+kk/iE7Vs2xQBJJruvO/I2Av15TCJkVQNYq3zEhyS5LI45TfxR1YHBNXYKLm5lw+Hfh+KP4lUb7WFpHODsmVHVmHKWtRxr2AAvEMue3Xg2MWjcI2+Tp4jyWnWpN5RsDcW5iUFxNkRwVXyn8N907j0PebA1sWSLH8rSuPE7Lw9AEDdT23/ALTjDKp9uGTqcV4nfK4Md4L5+1PNKKKfLX1I46HylgfiCv3my01Z8GqAbN8Nc2KszfGyNabTTTMIREQATgzmIAas8TYI0M9xClbBa7sB0sx1KfobyWYfAio2q3lkl8ZuFlY0sVTU+3J9m1hsVALKT1uDtfsfSQnierVTCYcUmKrUW7aRdiwsNI+8U1ENzRqaLLsT7EnFWhSW3UT4q8arQANwB9ZUgWuG92pv++25+Us/C+H/ALfLEfcYrmL8t+lorLEovk046jfHuv6eat4rq5slBn3Hm9385n6uCp5jgncKadRQSFNiR9NiDILhPDDEM92p+0sd7toH9pY3DXDTYRdARVDA6tJbb+Im4+kse1fiL1Np7mQLgbI2wmZ4es/kpq5BJ394FRt0uTNjRKvTK3/SMPTZQUYjXa22lwUa/QG31EtAR2E91mTnxLGo+3ZzERLBYREQAxHFOWHEYZlX31KuvxU3t8xcfOVxg8rGJS7WRdTE9SoPNRfkb3+st0yuuM8uqUVrVAoWldbEG5JN7m3QRXURdWjS0ORXtf6InjEwWEqKtGnqqMyjUxLHc7/beTD9aaNMez96/UdJTeKxpXEFqh0qu1zy9TOaWT1K51UGdle5JQGx7+neLKNd2zVySg/ildfdEx4jzr2lQ1cHVPl8rr0JHUflHDnHVR30sfMOYPX+s8tLJquFoN/hCoUuiMwL1DtYCmDf9r7TG5RlFSnXVq1jUsxOnkL9BOXVWTGdpR5XkunJdVcpUVVNIqpJJ3BvcWHWSaRbw/BGH0k8gp+t5Ko/hXxswNU/9GvQiIlwscXi8p/KvEqriKi00F3b15epmazfi2tg01OQw62vt9Zb0/so630WNeebMsCtek9J/dcWP/B+sqkeL09+TeIVXF1RSoIXqG5t2A5km9gPWR017JWV32REeJOGGw1U06i3t7p6MvQzF6v0dbU2dEufKjsg357LLT4vouMOj4kLrL6VUG+1iTv32kDxaoF1BfaL8PzEy8sdkqXB6TTZVlxpyXc8uS5kdYCJvyvzNum53MztTCaW1Pttvft1+0x+XZ21IWWkiDvYTG5tnz4h9Knb9o9/+pS1bGnOlSJ9whm7VcWlNL6SSzW2sqja/pew+cs2QLwpyU06L12AvVsE76Fvc/At/tEns0MKah3MHVyTyOvAiIlwqV5iOGqGHzGo9GmlO9OlsoAAPmBIHS9hy7TJVeGjiSgqUw1HUpYNsCBz26ySHKkNc1W3bSqgdBa5v8d57Z3upUVdO3bMF+o2B/ylD+AT2ZXw7h8KWNCjTplgASigXA5CZGJwWke45yE4zBuij8VCKlP/AFpuB8xdfnKcpOGBZSbH5EHqJsCecr/jXgJQauLw50kBnq0wCQ5AuWUDk3paxi+fG5K1yP6PPGD2y4ZVuMouT7xK87zjLMJrq00sfxHVLLz8xANvW07TWYjykaTJx4S5MlSvVrOLmiFCXGwZr3PxAH80UxxcnRrZZLFjci1MNhlpoqKLKgCgdgBYTtnTTqlmP7q7X7nr8hO6aZ5tiIiBAiIgAiIgAnBnMQArzFeE6VMc9TXowjWb2a+9qPvgdFW+/wA7CTfL8sp4emKdFQiDoPuT3PrPZE5UUnaLZ5ZzSUn2R8qthYT6iJ0VCIiACIiACIiACIiACIiACIiACIiAH//Z"/>
          <p:cNvSpPr>
            <a:spLocks noChangeAspect="1" noChangeArrowheads="1"/>
          </p:cNvSpPr>
          <p:nvPr/>
        </p:nvSpPr>
        <p:spPr bwMode="auto">
          <a:xfrm>
            <a:off x="155575" y="-685800"/>
            <a:ext cx="1047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jpeg;base64,/9j/4AAQSkZJRgABAQAAAQABAAD/2wCEAAkGBhQQEBQUEhQVFREUGBUYGBgXFxwWHRocHBsbFxUcHxkZHSYfGBkvGRcYHy8gKScpLSwsFR4xNTAqNScrLikBCQoKDgwOGg8PGjUkHSUtKikvNTQqKSw0Mi81KiwpLDQ0KSkwKTQpLzQpLCksLCksLCwsKSotNTQpLCwsLCwsLP/AABEIAHgAWAMBIgACEQEDEQH/xAAcAAEAAgIDAQAAAAAAAAAAAAAABgcFCAEDBAL/xAA6EAACAQIEBAMGAggHAAAAAAABAgADEQQFEiEGMUFRByJhEzJxgZGhI7EUFkJSkqLR8TNUcrLB4fD/xAAaAQACAwEBAAAAAAAAAAAAAAAABAEDBQIG/8QAJREAAgIBAwQCAwEAAAAAAAAAAAECEQMEEjETIUFRImEygZEj/9oADAMBAAIRAxEAPwC8YiIAJ1YjErTUs7BVHMk2A+ZnTm2ZphaL1qptTpqWP9B3N9vnNceM+N8RmdYajopgn2dIHl6noW7seXSBKRZnFPi+KNxh1Qnozm9/XSvT/wBtIS/j7jEBFqLt0uhUD+beQHMSqrYvrfrY2F/Ujc+gmHpYdqrWUEkyF7Z0+aSL54T8bTWUHEincuEKqCDupZWG5utxpI6Eg7g7Wxh8argaTzAPbn3B5TTl8JXwzBijLoYG5FxcHaWNkXjLiyl6riqQbnYKR8LdIWvBDi06ZsREwXCHFtLMcOKlM+YWDp1Rux9OxmdknIiIgAiIgBRfj3xZU9umDptakqq9QDqxuVv3AABt6ynFxJBJB37+kk/iE7Vs2xQBJJruvO/I2Av15TCJkVQNYq3zEhyS5LI45TfxR1YHBNXYKLm5lw+Hfh+KP4lUb7WFpHODsmVHVmHKWtRxr2AAvEMue3Xg2MWjcI2+Tp4jyWnWpN5RsDcW5iUFxNkRwVXyn8N907j0PebA1sWSLH8rSuPE7Lw9AEDdT23/ALTjDKp9uGTqcV4nfK4Md4L5+1PNKKKfLX1I46HylgfiCv3my01Z8GqAbN8Nc2KszfGyNabTTTMIREQATgzmIAas8TYI0M9xClbBa7sB0sx1KfobyWYfAio2q3lkl8ZuFlY0sVTU+3J9m1hsVALKT1uDtfsfSQnierVTCYcUmKrUW7aRdiwsNI+8U1ENzRqaLLsT7EnFWhSW3UT4q8arQANwB9ZUgWuG92pv++25+Us/C+H/ALfLEfcYrmL8t+lorLEovk046jfHuv6eat4rq5slBn3Hm9385n6uCp5jgncKadRQSFNiR9NiDILhPDDEM92p+0sd7toH9pY3DXDTYRdARVDA6tJbb+Im4+kse1fiL1Np7mQLgbI2wmZ4es/kpq5BJ394FRt0uTNjRKvTK3/SMPTZQUYjXa22lwUa/QG31EtAR2E91mTnxLGo+3ZzERLBYREQAxHFOWHEYZlX31KuvxU3t8xcfOVxg8rGJS7WRdTE9SoPNRfkb3+st0yuuM8uqUVrVAoWldbEG5JN7m3QRXURdWjS0ORXtf6InjEwWEqKtGnqqMyjUxLHc7/beTD9aaNMez96/UdJTeKxpXEFqh0qu1zy9TOaWT1K51UGdle5JQGx7+neLKNd2zVySg/ildfdEx4jzr2lQ1cHVPl8rr0JHUflHDnHVR30sfMOYPX+s8tLJquFoN/hCoUuiMwL1DtYCmDf9r7TG5RlFSnXVq1jUsxOnkL9BOXVWTGdpR5XkunJdVcpUVVNIqpJJ3BvcWHWSaRbw/BGH0k8gp+t5Ko/hXxswNU/9GvQiIlwscXi8p/KvEqriKi00F3b15epmazfi2tg01OQw62vt9Zb0/so630WNeebMsCtek9J/dcWP/B+sqkeL09+TeIVXF1RSoIXqG5t2A5km9gPWR017JWV32REeJOGGw1U06i3t7p6MvQzF6v0dbU2dEufKjsg357LLT4vouMOj4kLrL6VUG+1iTv32kDxaoF1BfaL8PzEy8sdkqXB6TTZVlxpyXc8uS5kdYCJvyvzNum53MztTCaW1Pttvft1+0x+XZ21IWWkiDvYTG5tnz4h9Knb9o9/+pS1bGnOlSJ9whm7VcWlNL6SSzW2sqja/pew+cs2QLwpyU06L12AvVsE76Fvc/At/tEns0MKah3MHVyTyOvAiIlwqV5iOGqGHzGo9GmlO9OlsoAAPmBIHS9hy7TJVeGjiSgqUw1HUpYNsCBz26ySHKkNc1W3bSqgdBa5v8d57Z3upUVdO3bMF+o2B/ylD+AT2ZXw7h8KWNCjTplgASigXA5CZGJwWke45yE4zBuij8VCKlP/AFpuB8xdfnKcpOGBZSbH5EHqJsCecr/jXgJQauLw50kBnq0wCQ5AuWUDk3paxi+fG5K1yP6PPGD2y4ZVuMouT7xK87zjLMJrq00sfxHVLLz8xANvW07TWYjykaTJx4S5MlSvVrOLmiFCXGwZr3PxAH80UxxcnRrZZLFjci1MNhlpoqKLKgCgdgBYTtnTTqlmP7q7X7nr8hO6aZ5tiIiBAiIgAiIgAnBnMQArzFeE6VMc9TXowjWb2a+9qPvgdFW+/wA7CTfL8sp4emKdFQiDoPuT3PrPZE5UUnaLZ5ZzSUn2R8qthYT6iJ0VCIiACIiACIiACIiACIiACIiACIiAH//Z"/>
          <p:cNvSpPr>
            <a:spLocks noChangeAspect="1" noChangeArrowheads="1"/>
          </p:cNvSpPr>
          <p:nvPr/>
        </p:nvSpPr>
        <p:spPr bwMode="auto">
          <a:xfrm>
            <a:off x="307975" y="-533400"/>
            <a:ext cx="1047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70" name="Picture 6" descr="https://www.lib.rochester.edu/IN/FRIENDS/images/Vincente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0975"/>
            <a:ext cx="2027644" cy="27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pure.au.dk/portal/files/51968403/Jens_Rasmussen_1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71" y="14888"/>
            <a:ext cx="1996685" cy="276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0" y="2777907"/>
            <a:ext cx="9144000" cy="408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sz="2400" b="1" dirty="0" smtClean="0">
                <a:latin typeface="Tw Cen MT Condensed" panose="020B0606020104020203" pitchFamily="34" charset="-18"/>
              </a:rPr>
              <a:t>design</a:t>
            </a:r>
            <a:r>
              <a:rPr lang="cs-CZ" sz="2400" dirty="0" smtClean="0">
                <a:latin typeface="Tw Cen MT Condensed" panose="020B0606020104020203" pitchFamily="34" charset="-18"/>
              </a:rPr>
              <a:t> – reprezentace úseku reality: model</a:t>
            </a:r>
          </a:p>
          <a:p>
            <a:pPr marL="0" indent="0">
              <a:buNone/>
            </a:pPr>
            <a:r>
              <a:rPr lang="cs-CZ" sz="2400" b="1" dirty="0" smtClean="0">
                <a:latin typeface="Tw Cen MT Condensed" panose="020B0606020104020203" pitchFamily="34" charset="-18"/>
              </a:rPr>
              <a:t>    </a:t>
            </a:r>
          </a:p>
          <a:p>
            <a:pPr marL="0" indent="0" algn="ctr">
              <a:buNone/>
            </a:pPr>
            <a:r>
              <a:rPr lang="cs-CZ" sz="2400" b="1" dirty="0">
                <a:latin typeface="Tw Cen MT Condensed" panose="020B0606020104020203" pitchFamily="34" charset="-18"/>
              </a:rPr>
              <a:t> </a:t>
            </a:r>
            <a:r>
              <a:rPr lang="cs-CZ" sz="2400" b="1" dirty="0" smtClean="0">
                <a:latin typeface="Tw Cen MT Condensed" panose="020B0606020104020203" pitchFamily="34" charset="-18"/>
              </a:rPr>
              <a:t>deskriptivní modely</a:t>
            </a:r>
            <a:r>
              <a:rPr lang="cs-CZ" sz="2400" dirty="0" smtClean="0">
                <a:latin typeface="Tw Cen MT Condensed" panose="020B0606020104020203" pitchFamily="34" charset="-18"/>
              </a:rPr>
              <a:t>: </a:t>
            </a:r>
          </a:p>
          <a:p>
            <a:r>
              <a:rPr lang="cs-CZ" sz="2400" dirty="0" smtClean="0">
                <a:latin typeface="Tw Cen MT Condensed" panose="020B0606020104020203" pitchFamily="34" charset="-18"/>
              </a:rPr>
              <a:t>aktuální chování</a:t>
            </a:r>
          </a:p>
          <a:p>
            <a:r>
              <a:rPr lang="cs-CZ" sz="2400" dirty="0" smtClean="0">
                <a:latin typeface="Tw Cen MT Condensed" panose="020B0606020104020203" pitchFamily="34" charset="-18"/>
              </a:rPr>
              <a:t>jak lidé hledají informace</a:t>
            </a:r>
          </a:p>
          <a:p>
            <a:r>
              <a:rPr lang="cs-CZ" sz="2400" dirty="0" smtClean="0">
                <a:latin typeface="Tw Cen MT Condensed" panose="020B0606020104020203" pitchFamily="34" charset="-18"/>
              </a:rPr>
              <a:t>základ teorií a modelů</a:t>
            </a:r>
          </a:p>
          <a:p>
            <a:r>
              <a:rPr lang="cs-CZ" sz="2400" dirty="0" smtClean="0">
                <a:latin typeface="Tw Cen MT Condensed" panose="020B0606020104020203" pitchFamily="34" charset="-18"/>
              </a:rPr>
              <a:t>nepředvídá nové chování – nedostatečné pro design systémů</a:t>
            </a:r>
          </a:p>
          <a:p>
            <a:r>
              <a:rPr lang="cs-CZ" sz="2400" dirty="0" smtClean="0">
                <a:latin typeface="Tw Cen MT Condensed" panose="020B0606020104020203" pitchFamily="34" charset="-18"/>
              </a:rPr>
              <a:t>vhodné pro upgrade bez zásadních změn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686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w Cen MT Condensed" panose="020B0606020104020203" pitchFamily="34" charset="-18"/>
              </a:rPr>
              <a:t>Design a modelování</a:t>
            </a:r>
            <a:endParaRPr lang="cs-CZ" dirty="0">
              <a:latin typeface="Tw Cen MT Condensed" panose="020B0606020104020203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b="1" dirty="0" smtClean="0">
                <a:latin typeface="Tw Cen MT Condensed" panose="020B0606020104020203" pitchFamily="34" charset="-18"/>
              </a:rPr>
              <a:t>normativní modely 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preskripce správného chování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předpoklad racionálního jednání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lidé nepoužívají vždy ideální jednání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normy – forma redukce či zprůměrování x komplexita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jen pro design očekávaných situací, brzdí kreativitu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design jednoduchých systémů s omezenou způsobilostí</a:t>
            </a:r>
          </a:p>
          <a:p>
            <a:pPr marL="0" indent="0" algn="ctr">
              <a:buNone/>
            </a:pPr>
            <a:r>
              <a:rPr lang="cs-CZ" b="1" dirty="0" smtClean="0">
                <a:latin typeface="Tw Cen MT Condensed" panose="020B0606020104020203" pitchFamily="34" charset="-18"/>
              </a:rPr>
              <a:t>formativní modely 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požadavky pro změnu chování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designování budoucnosti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nevyjmenovává možnosti – reprezentuje je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nezávislý na technologii</a:t>
            </a:r>
          </a:p>
        </p:txBody>
      </p:sp>
    </p:spTree>
    <p:extLst>
      <p:ext uri="{BB962C8B-B14F-4D97-AF65-F5344CB8AC3E}">
        <p14:creationId xmlns:p14="http://schemas.microsoft.com/office/powerpoint/2010/main" val="17255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Tw Cen MT Condensed" panose="020B0606020104020203" pitchFamily="34" charset="-18"/>
              </a:rPr>
              <a:t>D</a:t>
            </a:r>
            <a:r>
              <a:rPr lang="cs-CZ" dirty="0" smtClean="0">
                <a:latin typeface="Tw Cen MT Condensed" panose="020B0606020104020203" pitchFamily="34" charset="-18"/>
              </a:rPr>
              <a:t>esign založený na omezeních</a:t>
            </a:r>
            <a:br>
              <a:rPr lang="cs-CZ" dirty="0" smtClean="0">
                <a:latin typeface="Tw Cen MT Condensed" panose="020B0606020104020203" pitchFamily="34" charset="-18"/>
              </a:rPr>
            </a:br>
            <a:endParaRPr lang="cs-CZ" dirty="0">
              <a:latin typeface="Tw Cen MT Condensed" panose="020B0606020104020203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Tw Cen MT Condensed" panose="020B0606020104020203" pitchFamily="34" charset="-18"/>
              </a:rPr>
              <a:t>strategie</a:t>
            </a:r>
            <a:r>
              <a:rPr lang="cs-CZ" dirty="0" smtClean="0">
                <a:latin typeface="Tw Cen MT Condensed" panose="020B0606020104020203" pitchFamily="34" charset="-18"/>
              </a:rPr>
              <a:t> – kategorie postupů při kognitivních úkolech transformující počáteční stav znalostí ve stav konečný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stabilnější než interakce, postupy a činnosti při interakci s technologií</a:t>
            </a:r>
          </a:p>
          <a:p>
            <a:r>
              <a:rPr lang="cs-CZ" b="1" dirty="0" err="1" smtClean="0">
                <a:latin typeface="Tw Cen MT Condensed" panose="020B0606020104020203" pitchFamily="34" charset="-18"/>
              </a:rPr>
              <a:t>constrain-based</a:t>
            </a:r>
            <a:r>
              <a:rPr lang="cs-CZ" b="1" dirty="0" smtClean="0">
                <a:latin typeface="Tw Cen MT Condensed" panose="020B0606020104020203" pitchFamily="34" charset="-18"/>
              </a:rPr>
              <a:t> design </a:t>
            </a:r>
            <a:r>
              <a:rPr lang="cs-CZ" dirty="0" smtClean="0">
                <a:latin typeface="Tw Cen MT Condensed" panose="020B0606020104020203" pitchFamily="34" charset="-18"/>
              </a:rPr>
              <a:t>– reprezentuje, co není možné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ne všechna omezení relevantní pro design systémů, určuje hloubkový průzkum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reprezentace stabilních omezení - invarianty</a:t>
            </a:r>
          </a:p>
        </p:txBody>
      </p:sp>
    </p:spTree>
    <p:extLst>
      <p:ext uri="{BB962C8B-B14F-4D97-AF65-F5344CB8AC3E}">
        <p14:creationId xmlns:p14="http://schemas.microsoft.com/office/powerpoint/2010/main" val="16229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Tw Cen MT Condensed" panose="020B0606020104020203" pitchFamily="34" charset="-18"/>
              </a:rPr>
              <a:t>Cognitive</a:t>
            </a:r>
            <a:r>
              <a:rPr lang="cs-CZ" dirty="0" smtClean="0">
                <a:latin typeface="Tw Cen MT Condensed" panose="020B0606020104020203" pitchFamily="34" charset="-18"/>
              </a:rPr>
              <a:t> </a:t>
            </a:r>
            <a:r>
              <a:rPr lang="cs-CZ" dirty="0" err="1" smtClean="0">
                <a:latin typeface="Tw Cen MT Condensed" panose="020B0606020104020203" pitchFamily="34" charset="-18"/>
              </a:rPr>
              <a:t>work</a:t>
            </a:r>
            <a:r>
              <a:rPr lang="cs-CZ" dirty="0" smtClean="0">
                <a:latin typeface="Tw Cen MT Condensed" panose="020B0606020104020203" pitchFamily="34" charset="-18"/>
              </a:rPr>
              <a:t> </a:t>
            </a:r>
            <a:r>
              <a:rPr lang="cs-CZ" dirty="0" err="1" smtClean="0">
                <a:latin typeface="Tw Cen MT Condensed" panose="020B0606020104020203" pitchFamily="34" charset="-18"/>
              </a:rPr>
              <a:t>analysis</a:t>
            </a:r>
            <a:r>
              <a:rPr lang="cs-CZ" dirty="0" smtClean="0">
                <a:latin typeface="Tw Cen MT Condensed" panose="020B0606020104020203" pitchFamily="34" charset="-18"/>
              </a:rPr>
              <a:t> - CWA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Tw Cen MT Condensed" panose="020B0606020104020203" pitchFamily="34" charset="-18"/>
              </a:rPr>
              <a:t>Vyvinuta </a:t>
            </a:r>
            <a:r>
              <a:rPr lang="cs-CZ" dirty="0" err="1" smtClean="0">
                <a:latin typeface="Tw Cen MT Condensed" panose="020B0606020104020203" pitchFamily="34" charset="-18"/>
              </a:rPr>
              <a:t>Rasmussenem</a:t>
            </a:r>
            <a:r>
              <a:rPr lang="cs-CZ" dirty="0" smtClean="0">
                <a:latin typeface="Tw Cen MT Condensed" panose="020B0606020104020203" pitchFamily="34" charset="-18"/>
              </a:rPr>
              <a:t>, </a:t>
            </a:r>
            <a:r>
              <a:rPr lang="cs-CZ" dirty="0" err="1" smtClean="0">
                <a:latin typeface="Tw Cen MT Condensed" panose="020B0606020104020203" pitchFamily="34" charset="-18"/>
              </a:rPr>
              <a:t>Pejtersenem</a:t>
            </a:r>
            <a:r>
              <a:rPr lang="cs-CZ" dirty="0" smtClean="0">
                <a:latin typeface="Tw Cen MT Condensed" panose="020B0606020104020203" pitchFamily="34" charset="-18"/>
              </a:rPr>
              <a:t> a </a:t>
            </a:r>
            <a:r>
              <a:rPr lang="cs-CZ" dirty="0" err="1" smtClean="0">
                <a:latin typeface="Tw Cen MT Condensed" panose="020B0606020104020203" pitchFamily="34" charset="-18"/>
              </a:rPr>
              <a:t>Goodsteinem</a:t>
            </a:r>
            <a:endParaRPr lang="cs-CZ" dirty="0" smtClean="0">
              <a:latin typeface="Tw Cen MT Condensed" panose="020B0606020104020203" pitchFamily="34" charset="-18"/>
            </a:endParaRPr>
          </a:p>
          <a:p>
            <a:r>
              <a:rPr lang="cs-CZ" dirty="0" smtClean="0">
                <a:latin typeface="Tw Cen MT Condensed" panose="020B0606020104020203" pitchFamily="34" charset="-18"/>
              </a:rPr>
              <a:t>konceptuální rámec zaměřený na práci – kognitivní práce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rámec pro analýzu komplexních </a:t>
            </a:r>
            <a:r>
              <a:rPr lang="cs-CZ" dirty="0" err="1" smtClean="0">
                <a:latin typeface="Tw Cen MT Condensed" panose="020B0606020104020203" pitchFamily="34" charset="-18"/>
              </a:rPr>
              <a:t>socio</a:t>
            </a:r>
            <a:r>
              <a:rPr lang="cs-CZ" dirty="0" smtClean="0">
                <a:latin typeface="Tw Cen MT Condensed" panose="020B0606020104020203" pitchFamily="34" charset="-18"/>
              </a:rPr>
              <a:t>-technických systémů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výchozí teorie: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systémový přístup</a:t>
            </a:r>
          </a:p>
          <a:p>
            <a:r>
              <a:rPr lang="cs-CZ" dirty="0" err="1" smtClean="0">
                <a:latin typeface="Tw Cen MT Condensed" panose="020B0606020104020203" pitchFamily="34" charset="-18"/>
              </a:rPr>
              <a:t>Gibson</a:t>
            </a:r>
            <a:r>
              <a:rPr lang="cs-CZ" dirty="0" smtClean="0">
                <a:latin typeface="Tw Cen MT Condensed" panose="020B0606020104020203" pitchFamily="34" charset="-18"/>
              </a:rPr>
              <a:t> – ekologická psychologie</a:t>
            </a:r>
          </a:p>
          <a:p>
            <a:endParaRPr lang="cs-CZ" dirty="0" smtClean="0">
              <a:latin typeface="Tw Cen MT Condensed" panose="020B0606020104020203" pitchFamily="34" charset="-18"/>
            </a:endParaRPr>
          </a:p>
          <a:p>
            <a:endParaRPr lang="cs-CZ" dirty="0" smtClean="0">
              <a:latin typeface="Tw Cen MT Condensed" panose="020B0606020104020203" pitchFamily="34" charset="-1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7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Tw Cen MT Condensed" panose="020B0606020104020203" pitchFamily="34" charset="-18"/>
              </a:rPr>
              <a:t>Cognitive</a:t>
            </a:r>
            <a:r>
              <a:rPr lang="cs-CZ" dirty="0" smtClean="0">
                <a:latin typeface="Tw Cen MT Condensed" panose="020B0606020104020203" pitchFamily="34" charset="-18"/>
              </a:rPr>
              <a:t> </a:t>
            </a:r>
            <a:r>
              <a:rPr lang="cs-CZ" dirty="0" err="1" smtClean="0">
                <a:latin typeface="Tw Cen MT Condensed" panose="020B0606020104020203" pitchFamily="34" charset="-18"/>
              </a:rPr>
              <a:t>work</a:t>
            </a:r>
            <a:r>
              <a:rPr lang="cs-CZ" dirty="0" smtClean="0">
                <a:latin typeface="Tw Cen MT Condensed" panose="020B0606020104020203" pitchFamily="34" charset="-18"/>
              </a:rPr>
              <a:t> </a:t>
            </a:r>
            <a:r>
              <a:rPr lang="cs-CZ" dirty="0" err="1" smtClean="0">
                <a:latin typeface="Tw Cen MT Condensed" panose="020B0606020104020203" pitchFamily="34" charset="-18"/>
              </a:rPr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w Cen MT Condensed" panose="020B0606020104020203" pitchFamily="34" charset="-18"/>
              </a:rPr>
              <a:t>ekologický přístup: omezení prostředí působící na aktéra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překlad omezení do požadavků na design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přizpůsobení uživatelovu skutečnému světu, ne naopak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design informačních systémů skutečného života – komplexní síť omezení</a:t>
            </a:r>
          </a:p>
          <a:p>
            <a:endParaRPr lang="cs-CZ" dirty="0" smtClean="0"/>
          </a:p>
          <a:p>
            <a:r>
              <a:rPr lang="cs-CZ" dirty="0" smtClean="0">
                <a:latin typeface="Tw Cen MT Condensed" panose="020B0606020104020203" pitchFamily="34" charset="-18"/>
              </a:rPr>
              <a:t>prototyp – evaluace/testování – design  x evaluace – design - prototyp</a:t>
            </a:r>
            <a:endParaRPr lang="cs-CZ" dirty="0">
              <a:latin typeface="Tw Cen MT Condensed" panose="020B06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969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073" y="116632"/>
            <a:ext cx="8229600" cy="1143000"/>
          </a:xfrm>
        </p:spPr>
        <p:txBody>
          <a:bodyPr/>
          <a:lstStyle/>
          <a:p>
            <a:r>
              <a:rPr lang="cs-CZ" dirty="0" err="1" smtClean="0">
                <a:latin typeface="Tw Cen MT Condensed" panose="020B0606020104020203" pitchFamily="34" charset="-18"/>
              </a:rPr>
              <a:t>Cognitive</a:t>
            </a:r>
            <a:r>
              <a:rPr lang="cs-CZ" dirty="0" smtClean="0">
                <a:latin typeface="Tw Cen MT Condensed" panose="020B0606020104020203" pitchFamily="34" charset="-18"/>
              </a:rPr>
              <a:t> </a:t>
            </a:r>
            <a:r>
              <a:rPr lang="cs-CZ" dirty="0" err="1" smtClean="0">
                <a:latin typeface="Tw Cen MT Condensed" panose="020B0606020104020203" pitchFamily="34" charset="-18"/>
              </a:rPr>
              <a:t>work</a:t>
            </a:r>
            <a:r>
              <a:rPr lang="cs-CZ" dirty="0" smtClean="0">
                <a:latin typeface="Tw Cen MT Condensed" panose="020B0606020104020203" pitchFamily="34" charset="-18"/>
              </a:rPr>
              <a:t> </a:t>
            </a:r>
            <a:r>
              <a:rPr lang="cs-CZ" dirty="0" err="1" smtClean="0">
                <a:latin typeface="Tw Cen MT Condensed" panose="020B0606020104020203" pitchFamily="34" charset="-18"/>
              </a:rPr>
              <a:t>analysis</a:t>
            </a:r>
            <a:r>
              <a:rPr lang="cs-CZ" dirty="0" smtClean="0">
                <a:latin typeface="Tw Cen MT Condensed" panose="020B0606020104020203" pitchFamily="34" charset="-18"/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3970784" cy="547260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latin typeface="Tw Cen MT Condensed" panose="020B0606020104020203" pitchFamily="34" charset="-18"/>
              </a:rPr>
              <a:t>CWA v HIB:</a:t>
            </a:r>
          </a:p>
          <a:p>
            <a:pPr marL="0" indent="0">
              <a:buNone/>
            </a:pPr>
            <a:r>
              <a:rPr lang="cs-CZ" b="1" dirty="0" err="1" smtClean="0">
                <a:latin typeface="Tw Cen MT Condensed" panose="020B0606020104020203" pitchFamily="34" charset="-18"/>
              </a:rPr>
              <a:t>Mick</a:t>
            </a:r>
            <a:r>
              <a:rPr lang="cs-CZ" b="1" dirty="0" smtClean="0">
                <a:latin typeface="Tw Cen MT Condensed" panose="020B0606020104020203" pitchFamily="34" charset="-18"/>
              </a:rPr>
              <a:t>, </a:t>
            </a:r>
            <a:r>
              <a:rPr lang="cs-CZ" b="1" dirty="0" err="1" smtClean="0">
                <a:latin typeface="Tw Cen MT Condensed" panose="020B0606020104020203" pitchFamily="34" charset="-18"/>
              </a:rPr>
              <a:t>Lindsey</a:t>
            </a:r>
            <a:r>
              <a:rPr lang="cs-CZ" b="1" dirty="0" smtClean="0">
                <a:latin typeface="Tw Cen MT Condensed" panose="020B0606020104020203" pitchFamily="34" charset="-18"/>
              </a:rPr>
              <a:t>, </a:t>
            </a:r>
            <a:r>
              <a:rPr lang="cs-CZ" b="1" dirty="0" err="1" smtClean="0">
                <a:latin typeface="Tw Cen MT Condensed" panose="020B0606020104020203" pitchFamily="34" charset="-18"/>
              </a:rPr>
              <a:t>Callahan</a:t>
            </a:r>
            <a:r>
              <a:rPr lang="cs-CZ" b="1" dirty="0" smtClean="0">
                <a:latin typeface="Tw Cen MT Condensed" panose="020B0606020104020203" pitchFamily="34" charset="-18"/>
              </a:rPr>
              <a:t> </a:t>
            </a:r>
            <a:r>
              <a:rPr lang="cs-CZ" dirty="0" smtClean="0">
                <a:latin typeface="Tw Cen MT Condensed" panose="020B0606020104020203" pitchFamily="34" charset="-18"/>
              </a:rPr>
              <a:t>– konceptuální rámec pro dotazníkové studium vědců a inženýrů v korporátních organizacích</a:t>
            </a:r>
          </a:p>
          <a:p>
            <a:pPr marL="0" indent="0">
              <a:buNone/>
            </a:pPr>
            <a:r>
              <a:rPr lang="cs-CZ" b="1" dirty="0" smtClean="0">
                <a:latin typeface="Tw Cen MT Condensed" panose="020B0606020104020203" pitchFamily="34" charset="-18"/>
              </a:rPr>
              <a:t>Martin Rose </a:t>
            </a:r>
            <a:r>
              <a:rPr lang="cs-CZ" dirty="0" smtClean="0">
                <a:latin typeface="Tw Cen MT Condensed" panose="020B0606020104020203" pitchFamily="34" charset="-18"/>
              </a:rPr>
              <a:t>– informační aktivity vlakových dispečerů 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metoda – </a:t>
            </a:r>
            <a:r>
              <a:rPr lang="cs-CZ" dirty="0" err="1" smtClean="0">
                <a:latin typeface="Tw Cen MT Condensed" panose="020B0606020104020203" pitchFamily="34" charset="-18"/>
              </a:rPr>
              <a:t>contextual</a:t>
            </a:r>
            <a:r>
              <a:rPr lang="cs-CZ" dirty="0" smtClean="0">
                <a:latin typeface="Tw Cen MT Condensed" panose="020B0606020104020203" pitchFamily="34" charset="-18"/>
              </a:rPr>
              <a:t> </a:t>
            </a:r>
            <a:r>
              <a:rPr lang="cs-CZ" dirty="0" err="1" smtClean="0">
                <a:latin typeface="Tw Cen MT Condensed" panose="020B0606020104020203" pitchFamily="34" charset="-18"/>
              </a:rPr>
              <a:t>inquiry</a:t>
            </a:r>
            <a:endParaRPr lang="cs-CZ" dirty="0" smtClean="0">
              <a:latin typeface="Tw Cen MT Condensed" panose="020B0606020104020203" pitchFamily="34" charset="-18"/>
            </a:endParaRPr>
          </a:p>
          <a:p>
            <a:r>
              <a:rPr lang="cs-CZ" dirty="0" smtClean="0">
                <a:latin typeface="Tw Cen MT Condensed" panose="020B0606020104020203" pitchFamily="34" charset="-18"/>
              </a:rPr>
              <a:t>omezení: dynamické prostředí, časový přes, nedostatek informací, neustálá nejistota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kategorie informačních činností: </a:t>
            </a:r>
            <a:r>
              <a:rPr lang="cs-CZ" dirty="0" err="1" smtClean="0">
                <a:latin typeface="Tw Cen MT Condensed" panose="020B0606020104020203" pitchFamily="34" charset="-18"/>
              </a:rPr>
              <a:t>monitorovánístatusu</a:t>
            </a:r>
            <a:r>
              <a:rPr lang="cs-CZ" dirty="0" smtClean="0">
                <a:latin typeface="Tw Cen MT Condensed" panose="020B0606020104020203" pitchFamily="34" charset="-18"/>
              </a:rPr>
              <a:t> v síti, zkoumání narušení služeb, spoléhání na informace od provozního personálu </a:t>
            </a:r>
          </a:p>
          <a:p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176464" cy="53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3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w Cen MT Condensed" panose="020B0606020104020203" pitchFamily="34" charset="-18"/>
              </a:rPr>
              <a:t>Druhy omezení CWA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3754760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>
                <a:latin typeface="Tw Cen MT Condensed" panose="020B0606020104020203" pitchFamily="34" charset="-18"/>
              </a:rPr>
              <a:t>4 třídy omezení:</a:t>
            </a:r>
          </a:p>
          <a:p>
            <a:pPr marL="0" indent="0">
              <a:buNone/>
            </a:pPr>
            <a:endParaRPr lang="cs-CZ" dirty="0" smtClean="0">
              <a:latin typeface="Tw Cen MT Condensed" panose="020B0606020104020203" pitchFamily="34" charset="-18"/>
            </a:endParaRPr>
          </a:p>
          <a:p>
            <a:pPr marL="0" indent="0">
              <a:buNone/>
            </a:pPr>
            <a:r>
              <a:rPr lang="cs-CZ" dirty="0" smtClean="0">
                <a:latin typeface="Tw Cen MT Condensed" panose="020B0606020104020203" pitchFamily="34" charset="-18"/>
              </a:rPr>
              <a:t>Vnější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struktura pracovní činnosti a pracovních úkolů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kognitivní procesy a strategie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Individuální kognitivní modely a přidělení pracovních úloh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Skupinová koordinace a </a:t>
            </a:r>
            <a:r>
              <a:rPr lang="cs-CZ" dirty="0" err="1" smtClean="0">
                <a:latin typeface="Tw Cen MT Condensed" panose="020B0606020104020203" pitchFamily="34" charset="-18"/>
              </a:rPr>
              <a:t>kolaborativní</a:t>
            </a:r>
            <a:r>
              <a:rPr lang="cs-CZ" dirty="0" smtClean="0">
                <a:latin typeface="Tw Cen MT Condensed" panose="020B0606020104020203" pitchFamily="34" charset="-18"/>
              </a:rPr>
              <a:t> práce</a:t>
            </a:r>
          </a:p>
          <a:p>
            <a:pPr marL="0" indent="0">
              <a:buNone/>
            </a:pPr>
            <a:endParaRPr lang="cs-CZ" dirty="0" smtClean="0">
              <a:latin typeface="Tw Cen MT Condensed" panose="020B0606020104020203" pitchFamily="34" charset="-18"/>
            </a:endParaRPr>
          </a:p>
          <a:p>
            <a:pPr marL="0" indent="0">
              <a:buNone/>
            </a:pPr>
            <a:r>
              <a:rPr lang="cs-CZ" dirty="0" smtClean="0">
                <a:latin typeface="Tw Cen MT Condensed" panose="020B0606020104020203" pitchFamily="34" charset="-18"/>
              </a:rPr>
              <a:t>Vnitřní</a:t>
            </a:r>
          </a:p>
          <a:p>
            <a:r>
              <a:rPr lang="cs-CZ" dirty="0">
                <a:latin typeface="Tw Cen MT Condensed" panose="020B0606020104020203" pitchFamily="34" charset="-18"/>
              </a:rPr>
              <a:t>p</a:t>
            </a:r>
            <a:r>
              <a:rPr lang="cs-CZ" dirty="0" smtClean="0">
                <a:latin typeface="Tw Cen MT Condensed" panose="020B0606020104020203" pitchFamily="34" charset="-18"/>
              </a:rPr>
              <a:t>ráce</a:t>
            </a:r>
          </a:p>
          <a:p>
            <a:r>
              <a:rPr lang="cs-CZ" dirty="0">
                <a:latin typeface="Tw Cen MT Condensed" panose="020B0606020104020203" pitchFamily="34" charset="-18"/>
              </a:rPr>
              <a:t>a</a:t>
            </a:r>
            <a:r>
              <a:rPr lang="cs-CZ" dirty="0" smtClean="0">
                <a:latin typeface="Tw Cen MT Condensed" panose="020B0606020104020203" pitchFamily="34" charset="-18"/>
              </a:rPr>
              <a:t>gent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organizace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činnost</a:t>
            </a:r>
            <a:endParaRPr lang="cs-CZ" dirty="0">
              <a:latin typeface="Tw Cen MT Condensed" panose="020B0606020104020203" pitchFamily="34" charset="-18"/>
            </a:endParaRP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348583" cy="388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7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w Cen MT Condensed" panose="020B0606020104020203" pitchFamily="34" charset="-18"/>
              </a:rPr>
              <a:t>Základní fáze CWA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4078" y="1318808"/>
            <a:ext cx="3754760" cy="527854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w Cen MT Condensed" panose="020B0606020104020203" pitchFamily="34" charset="-18"/>
              </a:rPr>
              <a:t>pracovní doména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organizace práce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kognitivní pracovní úkoly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kognitivní strategie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kognitivní mody – dovednosti, znalosti</a:t>
            </a:r>
          </a:p>
          <a:p>
            <a:r>
              <a:rPr lang="cs-CZ" dirty="0" smtClean="0">
                <a:latin typeface="Tw Cen MT Condensed" panose="020B0606020104020203" pitchFamily="34" charset="-18"/>
              </a:rPr>
              <a:t>sociální organizace</a:t>
            </a:r>
            <a:endParaRPr lang="cs-CZ" dirty="0">
              <a:latin typeface="Tw Cen MT Condensed" panose="020B0606020104020203" pitchFamily="34" charset="-1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692604" cy="336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4631176"/>
            <a:ext cx="8496944" cy="211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90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484</Words>
  <Application>Microsoft Office PowerPoint</Application>
  <PresentationFormat>Předvádění na obrazovce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Michal Lorenz 10. 4. 2015</vt:lpstr>
      <vt:lpstr>Design a modelování</vt:lpstr>
      <vt:lpstr>Design a modelování</vt:lpstr>
      <vt:lpstr>Design založený na omezeních </vt:lpstr>
      <vt:lpstr>Cognitive work analysis - CWA </vt:lpstr>
      <vt:lpstr>Cognitive work analysis</vt:lpstr>
      <vt:lpstr>Cognitive work analysis </vt:lpstr>
      <vt:lpstr>Druhy omezení CWA</vt:lpstr>
      <vt:lpstr>Základní fáze CWA</vt:lpstr>
      <vt:lpstr>Základní fáze CWA</vt:lpstr>
      <vt:lpstr>Analýza pracovní domény</vt:lpstr>
      <vt:lpstr>Abstrakčně dekompozitní prostor</vt:lpstr>
      <vt:lpstr>Organizace provozní práce – reprezentace v poznámkovém bloku</vt:lpstr>
      <vt:lpstr>Soupis pracovních situací a úkolů </vt:lpstr>
      <vt:lpstr>Decision ladder</vt:lpstr>
      <vt:lpstr>Sociální organizace práce</vt:lpstr>
      <vt:lpstr>Cibulový model CWA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Michal Lorenz 10. 4. 2015</dc:title>
  <dc:creator>Michal</dc:creator>
  <cp:lastModifiedBy>Michal</cp:lastModifiedBy>
  <cp:revision>20</cp:revision>
  <dcterms:created xsi:type="dcterms:W3CDTF">2015-04-10T05:25:39Z</dcterms:created>
  <dcterms:modified xsi:type="dcterms:W3CDTF">2015-04-13T21:10:01Z</dcterms:modified>
</cp:coreProperties>
</file>