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82" r:id="rId3"/>
    <p:sldId id="257" r:id="rId4"/>
    <p:sldId id="258" r:id="rId5"/>
    <p:sldId id="271" r:id="rId6"/>
    <p:sldId id="272" r:id="rId7"/>
    <p:sldId id="273" r:id="rId8"/>
    <p:sldId id="274" r:id="rId9"/>
    <p:sldId id="275" r:id="rId10"/>
    <p:sldId id="276" r:id="rId11"/>
    <p:sldId id="259" r:id="rId12"/>
    <p:sldId id="260" r:id="rId13"/>
    <p:sldId id="286" r:id="rId14"/>
    <p:sldId id="288" r:id="rId15"/>
    <p:sldId id="291" r:id="rId16"/>
    <p:sldId id="279" r:id="rId17"/>
    <p:sldId id="277" r:id="rId18"/>
    <p:sldId id="278" r:id="rId19"/>
    <p:sldId id="280" r:id="rId20"/>
    <p:sldId id="261" r:id="rId21"/>
    <p:sldId id="263" r:id="rId22"/>
    <p:sldId id="292" r:id="rId23"/>
    <p:sldId id="293" r:id="rId24"/>
    <p:sldId id="294" r:id="rId25"/>
    <p:sldId id="295" r:id="rId26"/>
    <p:sldId id="264" r:id="rId27"/>
    <p:sldId id="265" r:id="rId28"/>
    <p:sldId id="266" r:id="rId29"/>
    <p:sldId id="281" r:id="rId30"/>
    <p:sldId id="267" r:id="rId31"/>
    <p:sldId id="284" r:id="rId32"/>
    <p:sldId id="285" r:id="rId33"/>
    <p:sldId id="283" r:id="rId34"/>
    <p:sldId id="268" r:id="rId35"/>
    <p:sldId id="269" r:id="rId36"/>
    <p:sldId id="29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941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436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1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30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968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92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1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1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82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ciencedirect.com/science/article/pii/S074081881300036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740818813000364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Koncepty – teorie – paradigmata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Informační chování / ISK</a:t>
            </a:r>
            <a:br>
              <a:rPr lang="cs-CZ" dirty="0" smtClean="0"/>
            </a:br>
            <a:r>
              <a:rPr lang="cs-CZ" dirty="0" smtClean="0"/>
              <a:t>20. března 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4316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iki.knihovna.cz/images/b/b7/Hjorlan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492896"/>
            <a:ext cx="2496277" cy="374441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Příklad: několik pohledů na poznávání</a:t>
            </a:r>
            <a:endParaRPr lang="cs-CZ" sz="36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004048" y="3284984"/>
            <a:ext cx="3096344" cy="1944216"/>
          </a:xfrm>
          <a:prstGeom prst="wedgeRoundRectCallout">
            <a:avLst>
              <a:gd name="adj1" fmla="val -115848"/>
              <a:gd name="adj2" fmla="val -77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cs-CZ" dirty="0" err="1" smtClean="0">
                <a:solidFill>
                  <a:prstClr val="black"/>
                </a:solidFill>
              </a:rPr>
              <a:t>The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cognitive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 err="1" smtClean="0">
                <a:solidFill>
                  <a:prstClr val="black"/>
                </a:solidFill>
              </a:rPr>
              <a:t>viewpoint</a:t>
            </a:r>
            <a:r>
              <a:rPr lang="en-US" dirty="0" smtClean="0">
                <a:solidFill>
                  <a:prstClr val="black"/>
                </a:solidFill>
              </a:rPr>
              <a:t> looks at knowledge as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individual mental states rather than as a social and cultural process or a cultural product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507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konstruktů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901" y="2354996"/>
            <a:ext cx="3860443" cy="352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96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Hierarchie konstruktů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Paradigma (Kuhn)</a:t>
            </a:r>
          </a:p>
          <a:p>
            <a:pPr lvl="1"/>
            <a:r>
              <a:rPr lang="cs-CZ" dirty="0"/>
              <a:t>souhrn základních domněnek, předpokladů, představ dané skupiny </a:t>
            </a:r>
            <a:r>
              <a:rPr lang="cs-CZ" dirty="0" smtClean="0"/>
              <a:t>vědců (+ metodická </a:t>
            </a:r>
            <a:r>
              <a:rPr lang="cs-CZ" dirty="0"/>
              <a:t>pravidla řešení, intuitivní postoje a hodnocení </a:t>
            </a:r>
            <a:r>
              <a:rPr lang="cs-CZ" dirty="0" smtClean="0"/>
              <a:t>problémů…)</a:t>
            </a:r>
            <a:endParaRPr lang="cs-CZ" b="1" dirty="0" smtClean="0"/>
          </a:p>
          <a:p>
            <a:r>
              <a:rPr lang="cs-CZ" b="1" dirty="0" smtClean="0"/>
              <a:t>Velká teorie / Grand </a:t>
            </a:r>
            <a:r>
              <a:rPr lang="cs-CZ" b="1" dirty="0" err="1" smtClean="0"/>
              <a:t>theory</a:t>
            </a:r>
            <a:r>
              <a:rPr lang="cs-CZ" b="1" dirty="0" smtClean="0"/>
              <a:t> (</a:t>
            </a:r>
            <a:r>
              <a:rPr lang="cs-CZ" b="1" dirty="0" err="1" smtClean="0"/>
              <a:t>Mills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Snaha o vysvětlení fungování společnosti (strukturální funkcionalismus, kritická teorie…)</a:t>
            </a:r>
          </a:p>
          <a:p>
            <a:r>
              <a:rPr lang="cs-CZ" b="1" dirty="0" smtClean="0"/>
              <a:t>Teorie středního dosahu (</a:t>
            </a:r>
            <a:r>
              <a:rPr lang="cs-CZ" b="1" dirty="0" err="1" smtClean="0"/>
              <a:t>Merton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Mezi velkými teoriemi, které </a:t>
            </a:r>
            <a:r>
              <a:rPr lang="cs-CZ" dirty="0"/>
              <a:t>nejsou aplikovatelné na běžnou sociální realitu, a mezi ryzím sociologickým výzkumem, jehož výsledky nejsou zobecnitelné.</a:t>
            </a:r>
            <a:endParaRPr lang="cs-CZ" dirty="0" smtClean="0"/>
          </a:p>
          <a:p>
            <a:r>
              <a:rPr lang="cs-CZ" b="1" dirty="0" smtClean="0"/>
              <a:t>Zakotvená teorie (</a:t>
            </a:r>
            <a:r>
              <a:rPr lang="cs-CZ" b="1" dirty="0" err="1" smtClean="0"/>
              <a:t>Strauss</a:t>
            </a:r>
            <a:r>
              <a:rPr lang="cs-CZ" b="1" dirty="0" smtClean="0"/>
              <a:t>, Glaser, </a:t>
            </a:r>
            <a:r>
              <a:rPr lang="cs-CZ" b="1" dirty="0" err="1" smtClean="0"/>
              <a:t>Corbin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Proces </a:t>
            </a:r>
            <a:r>
              <a:rPr lang="cs-CZ" dirty="0"/>
              <a:t>sběru a analýzy dat je postaven na hledání pojmů, které se zkoumaným jevem souvisejí, a následném odhalování vztahů mezi nimi.</a:t>
            </a:r>
            <a:endParaRPr lang="cs-CZ" b="1" dirty="0" smtClean="0"/>
          </a:p>
          <a:p>
            <a:r>
              <a:rPr lang="cs-CZ" b="1" dirty="0" smtClean="0"/>
              <a:t>Pozorování</a:t>
            </a:r>
          </a:p>
          <a:p>
            <a:pPr lvl="1"/>
            <a:r>
              <a:rPr lang="cs-CZ" dirty="0" smtClean="0"/>
              <a:t>Výsledky jednotlivých výzkumů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841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Zakotvená </a:t>
            </a:r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cs typeface="Calibri" pitchFamily="34" charset="0"/>
              </a:rPr>
              <a:t>Zakotvená teorie = propojení pozitivistické a </a:t>
            </a:r>
            <a:r>
              <a:rPr lang="cs-CZ" dirty="0" err="1" smtClean="0">
                <a:cs typeface="Calibri" pitchFamily="34" charset="0"/>
              </a:rPr>
              <a:t>interakcionistické</a:t>
            </a:r>
            <a:r>
              <a:rPr lang="cs-CZ" dirty="0" smtClean="0">
                <a:cs typeface="Calibri" pitchFamily="34" charset="0"/>
              </a:rPr>
              <a:t> tradice </a:t>
            </a:r>
          </a:p>
          <a:p>
            <a:pPr lvl="1"/>
            <a:r>
              <a:rPr lang="cs-CZ" dirty="0" err="1" smtClean="0">
                <a:cs typeface="Calibri" pitchFamily="34" charset="0"/>
              </a:rPr>
              <a:t>Glaser</a:t>
            </a:r>
            <a:r>
              <a:rPr lang="cs-CZ" dirty="0" smtClean="0">
                <a:cs typeface="Calibri" pitchFamily="34" charset="0"/>
              </a:rPr>
              <a:t>, </a:t>
            </a:r>
            <a:r>
              <a:rPr lang="cs-CZ" dirty="0" err="1" smtClean="0">
                <a:cs typeface="Calibri" pitchFamily="34" charset="0"/>
              </a:rPr>
              <a:t>Strauss</a:t>
            </a:r>
            <a:r>
              <a:rPr lang="cs-CZ" dirty="0" smtClean="0">
                <a:cs typeface="Calibri" pitchFamily="34" charset="0"/>
              </a:rPr>
              <a:t>, 1967</a:t>
            </a:r>
          </a:p>
          <a:p>
            <a:pPr lvl="1"/>
            <a:r>
              <a:rPr lang="cs-CZ" dirty="0" err="1" smtClean="0">
                <a:cs typeface="Calibri" pitchFamily="34" charset="0"/>
              </a:rPr>
              <a:t>Strauss</a:t>
            </a:r>
            <a:r>
              <a:rPr lang="cs-CZ" dirty="0" smtClean="0">
                <a:cs typeface="Calibri" pitchFamily="34" charset="0"/>
              </a:rPr>
              <a:t>, </a:t>
            </a:r>
            <a:r>
              <a:rPr lang="cs-CZ" dirty="0" err="1" smtClean="0">
                <a:cs typeface="Calibri" pitchFamily="34" charset="0"/>
              </a:rPr>
              <a:t>Corbin</a:t>
            </a:r>
            <a:r>
              <a:rPr lang="cs-CZ" dirty="0" smtClean="0">
                <a:cs typeface="Calibri" pitchFamily="34" charset="0"/>
              </a:rPr>
              <a:t>, 1990</a:t>
            </a:r>
          </a:p>
          <a:p>
            <a:r>
              <a:rPr lang="cs-CZ" dirty="0" smtClean="0">
                <a:cs typeface="Calibri" pitchFamily="34" charset="0"/>
              </a:rPr>
              <a:t>Pokus o vytvoření nové teorie na základě sběru dat o studovaném fenoménu – </a:t>
            </a:r>
            <a:r>
              <a:rPr lang="cs-CZ" dirty="0" smtClean="0">
                <a:cs typeface="Calibri" pitchFamily="34" charset="0"/>
              </a:rPr>
              <a:t>vysvětluje </a:t>
            </a:r>
            <a:r>
              <a:rPr lang="cs-CZ" dirty="0" smtClean="0">
                <a:cs typeface="Calibri" pitchFamily="34" charset="0"/>
              </a:rPr>
              <a:t>výzkumník, nikoliv </a:t>
            </a:r>
            <a:r>
              <a:rPr lang="cs-CZ" dirty="0" smtClean="0">
                <a:cs typeface="Calibri" pitchFamily="34" charset="0"/>
              </a:rPr>
              <a:t>aktér</a:t>
            </a:r>
          </a:p>
          <a:p>
            <a:pPr>
              <a:buNone/>
            </a:pPr>
            <a:r>
              <a:rPr lang="cs-CZ" b="1" dirty="0">
                <a:cs typeface="Calibri" pitchFamily="34" charset="0"/>
              </a:rPr>
              <a:t>3 hlavní zásady</a:t>
            </a:r>
            <a:r>
              <a:rPr lang="cs-CZ" dirty="0">
                <a:cs typeface="Calibri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cs typeface="Calibri" pitchFamily="34" charset="0"/>
              </a:rPr>
              <a:t> (</a:t>
            </a:r>
            <a:r>
              <a:rPr lang="cs-CZ" dirty="0">
                <a:cs typeface="Calibri" pitchFamily="34" charset="0"/>
              </a:rPr>
              <a:t>Objektivní) </a:t>
            </a:r>
            <a:r>
              <a:rPr lang="cs-CZ" b="1" dirty="0">
                <a:cs typeface="Calibri" pitchFamily="34" charset="0"/>
              </a:rPr>
              <a:t>odstup od problému </a:t>
            </a:r>
            <a:r>
              <a:rPr lang="cs-CZ" dirty="0">
                <a:cs typeface="Calibri" pitchFamily="34" charset="0"/>
              </a:rPr>
              <a:t>(</a:t>
            </a:r>
            <a:r>
              <a:rPr lang="cs-CZ" i="1" dirty="0">
                <a:cs typeface="Calibri" pitchFamily="34" charset="0"/>
              </a:rPr>
              <a:t>vstup do terénu bez prekoncepcí</a:t>
            </a:r>
            <a:r>
              <a:rPr lang="cs-CZ" dirty="0">
                <a:cs typeface="Calibri" pitchFamily="34" charset="0"/>
              </a:rPr>
              <a:t>) – zeptej se: </a:t>
            </a:r>
            <a:r>
              <a:rPr lang="cs-CZ" i="1" dirty="0">
                <a:cs typeface="Calibri" pitchFamily="34" charset="0"/>
              </a:rPr>
              <a:t>Co se tam </a:t>
            </a:r>
            <a:r>
              <a:rPr lang="cs-CZ" i="1" dirty="0" err="1">
                <a:cs typeface="Calibri" pitchFamily="34" charset="0"/>
              </a:rPr>
              <a:t>dějě</a:t>
            </a:r>
            <a:r>
              <a:rPr lang="cs-CZ" i="1" dirty="0">
                <a:cs typeface="Calibri" pitchFamily="34" charset="0"/>
              </a:rPr>
              <a:t>? Je má domněnka o tom, co se děje, ve shodě s daty?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cs typeface="Calibri" pitchFamily="34" charset="0"/>
              </a:rPr>
              <a:t> Skeptický </a:t>
            </a:r>
            <a:r>
              <a:rPr lang="cs-CZ" b="1" dirty="0">
                <a:cs typeface="Calibri" pitchFamily="34" charset="0"/>
              </a:rPr>
              <a:t>duch</a:t>
            </a:r>
            <a:r>
              <a:rPr lang="cs-CZ" dirty="0">
                <a:cs typeface="Calibri" pitchFamily="34" charset="0"/>
              </a:rPr>
              <a:t>: </a:t>
            </a:r>
            <a:r>
              <a:rPr lang="cs-CZ" i="1" dirty="0">
                <a:cs typeface="Calibri" pitchFamily="34" charset="0"/>
              </a:rPr>
              <a:t>Vysvětlení pocházejí z literatury či zkušeností. Chápej všechna vysvětlení jako </a:t>
            </a:r>
            <a:r>
              <a:rPr lang="cs-CZ" i="1" dirty="0" err="1">
                <a:cs typeface="Calibri" pitchFamily="34" charset="0"/>
              </a:rPr>
              <a:t>prozatimní</a:t>
            </a:r>
            <a:r>
              <a:rPr lang="cs-CZ" i="1" dirty="0">
                <a:cs typeface="Calibri" pitchFamily="34" charset="0"/>
              </a:rPr>
              <a:t>. Neustále je konfrontuj s daty.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smtClean="0">
                <a:cs typeface="Calibri" pitchFamily="34" charset="0"/>
              </a:rPr>
              <a:t> Drž </a:t>
            </a:r>
            <a:r>
              <a:rPr lang="cs-CZ" dirty="0">
                <a:cs typeface="Calibri" pitchFamily="34" charset="0"/>
              </a:rPr>
              <a:t>se </a:t>
            </a:r>
            <a:r>
              <a:rPr lang="cs-CZ" b="1" dirty="0">
                <a:cs typeface="Calibri" pitchFamily="34" charset="0"/>
              </a:rPr>
              <a:t>výzkumných </a:t>
            </a:r>
            <a:r>
              <a:rPr lang="cs-CZ" b="1" dirty="0" smtClean="0">
                <a:cs typeface="Calibri" pitchFamily="34" charset="0"/>
              </a:rPr>
              <a:t>procedur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b="1" dirty="0" smtClean="0">
                <a:cs typeface="Calibri" pitchFamily="34" charset="0"/>
              </a:rPr>
              <a:t> Teoretická citlivost</a:t>
            </a:r>
            <a:endParaRPr lang="cs-CZ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365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Zakotvená </a:t>
            </a:r>
            <a:r>
              <a:rPr lang="cs-CZ" dirty="0" smtClean="0"/>
              <a:t>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err="1" smtClean="0">
                <a:cs typeface="Calibri" pitchFamily="34" charset="0"/>
              </a:rPr>
              <a:t>Theoretical</a:t>
            </a:r>
            <a:r>
              <a:rPr lang="cs-CZ" b="1" dirty="0" smtClean="0">
                <a:cs typeface="Calibri" pitchFamily="34" charset="0"/>
              </a:rPr>
              <a:t> </a:t>
            </a:r>
            <a:r>
              <a:rPr lang="cs-CZ" b="1" dirty="0" err="1" smtClean="0">
                <a:cs typeface="Calibri" pitchFamily="34" charset="0"/>
              </a:rPr>
              <a:t>sampling</a:t>
            </a:r>
            <a:r>
              <a:rPr lang="cs-CZ" b="1" dirty="0" smtClean="0">
                <a:cs typeface="Calibri" pitchFamily="34" charset="0"/>
              </a:rPr>
              <a:t> </a:t>
            </a:r>
            <a:r>
              <a:rPr lang="cs-CZ" dirty="0" smtClean="0">
                <a:cs typeface="Calibri" pitchFamily="34" charset="0"/>
              </a:rPr>
              <a:t>– současně probíhá sběr dat, analýza, výběr vzorku, až dojde k teoretické saturaci</a:t>
            </a:r>
          </a:p>
          <a:p>
            <a:r>
              <a:rPr lang="cs-CZ" dirty="0" smtClean="0">
                <a:cs typeface="Calibri" pitchFamily="34" charset="0"/>
              </a:rPr>
              <a:t>Metoda </a:t>
            </a:r>
            <a:r>
              <a:rPr lang="cs-CZ" b="1" dirty="0" smtClean="0">
                <a:cs typeface="Calibri" pitchFamily="34" charset="0"/>
              </a:rPr>
              <a:t>konstantního srovnávání </a:t>
            </a:r>
            <a:r>
              <a:rPr lang="cs-CZ" dirty="0" smtClean="0">
                <a:cs typeface="Calibri" pitchFamily="34" charset="0"/>
              </a:rPr>
              <a:t>– metodologie není vytvořena předem, ale během výzkumu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05" y="3811474"/>
            <a:ext cx="4911436" cy="280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3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Zakotvená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 smtClean="0">
                <a:cs typeface="Calibri" pitchFamily="34" charset="0"/>
              </a:rPr>
              <a:t>Analogie s kvantitativním </a:t>
            </a:r>
            <a:r>
              <a:rPr lang="cs-CZ" b="1" dirty="0" smtClean="0">
                <a:cs typeface="Calibri" pitchFamily="34" charset="0"/>
              </a:rPr>
              <a:t>výzkumem</a:t>
            </a:r>
            <a:endParaRPr lang="cs-CZ" dirty="0" smtClean="0">
              <a:cs typeface="Calibri" pitchFamily="34" charset="0"/>
            </a:endParaRPr>
          </a:p>
          <a:p>
            <a:r>
              <a:rPr lang="cs-CZ" dirty="0" smtClean="0">
                <a:cs typeface="Calibri" pitchFamily="34" charset="0"/>
              </a:rPr>
              <a:t>Datové úryvky – indikátory </a:t>
            </a:r>
          </a:p>
          <a:p>
            <a:r>
              <a:rPr lang="cs-CZ" dirty="0" smtClean="0">
                <a:cs typeface="Calibri" pitchFamily="34" charset="0"/>
              </a:rPr>
              <a:t>Kódy – koncepty </a:t>
            </a:r>
          </a:p>
          <a:p>
            <a:r>
              <a:rPr lang="cs-CZ" dirty="0" smtClean="0">
                <a:cs typeface="Calibri" pitchFamily="34" charset="0"/>
              </a:rPr>
              <a:t>Kategorie – </a:t>
            </a:r>
            <a:r>
              <a:rPr lang="cs-CZ" dirty="0" smtClean="0">
                <a:cs typeface="Calibri" pitchFamily="34" charset="0"/>
              </a:rPr>
              <a:t>proměnné </a:t>
            </a:r>
          </a:p>
          <a:p>
            <a:endParaRPr lang="cs-CZ" dirty="0" smtClean="0">
              <a:cs typeface="Calibri" pitchFamily="34" charset="0"/>
            </a:endParaRPr>
          </a:p>
          <a:p>
            <a:r>
              <a:rPr lang="cs-CZ" b="1" dirty="0" smtClean="0">
                <a:cs typeface="Calibri" pitchFamily="34" charset="0"/>
              </a:rPr>
              <a:t>Trojí kódování</a:t>
            </a:r>
            <a:endParaRPr lang="cs-CZ" b="1" dirty="0">
              <a:cs typeface="Calibri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Otevřené kódování </a:t>
            </a:r>
            <a:r>
              <a:rPr lang="cs-CZ" dirty="0"/>
              <a:t>(témata)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Axiální kódování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(tzv. paradigmatický model: příčinné </a:t>
            </a:r>
            <a:r>
              <a:rPr lang="cs-CZ" dirty="0"/>
              <a:t>podmínky </a:t>
            </a:r>
            <a:r>
              <a:rPr lang="cs-CZ" dirty="0" smtClean="0"/>
              <a:t>– jev </a:t>
            </a:r>
            <a:r>
              <a:rPr lang="cs-CZ" dirty="0"/>
              <a:t>– kontext – intervenující podmínky – strategie jednání a interakce – následky)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Selektivní kódování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(centrální kategorie)</a:t>
            </a:r>
          </a:p>
          <a:p>
            <a:endParaRPr lang="cs-CZ" dirty="0" smtClean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63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Využívání teorií v </a:t>
            </a:r>
            <a:r>
              <a:rPr lang="cs-CZ" dirty="0" smtClean="0"/>
              <a:t>LIS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400" dirty="0" smtClean="0"/>
              <a:t>Kumasi, K.D., Charbonneau, D.H., </a:t>
            </a:r>
            <a:r>
              <a:rPr lang="en-US" sz="1400" dirty="0" err="1" smtClean="0"/>
              <a:t>Walster</a:t>
            </a:r>
            <a:r>
              <a:rPr lang="en-US" sz="1400" dirty="0" smtClean="0"/>
              <a:t>, D. (June 2013). </a:t>
            </a:r>
            <a:r>
              <a:rPr lang="en-US" sz="1400" dirty="0" smtClean="0">
                <a:hlinkClick r:id="rId2"/>
              </a:rPr>
              <a:t>Theory talk in the library science scholarly literature: An exploratory analysis,</a:t>
            </a:r>
            <a:r>
              <a:rPr lang="en-US" sz="1400" dirty="0" smtClean="0"/>
              <a:t> </a:t>
            </a:r>
            <a:r>
              <a:rPr lang="en-US" sz="1400" i="1" dirty="0" smtClean="0"/>
              <a:t>Library &amp; Information Science Research</a:t>
            </a:r>
            <a:r>
              <a:rPr lang="en-US" sz="1400" dirty="0" smtClean="0"/>
              <a:t>, 35 (3), 175-180. </a:t>
            </a:r>
            <a:endParaRPr lang="cs-CZ" sz="1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8920"/>
            <a:ext cx="7344816" cy="184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517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Využívání teorií v </a:t>
            </a:r>
            <a:r>
              <a:rPr lang="cs-CZ" dirty="0" smtClean="0"/>
              <a:t>LIS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91193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875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Využívání teorií v </a:t>
            </a:r>
            <a:r>
              <a:rPr lang="cs-CZ" dirty="0" smtClean="0"/>
              <a:t>LIS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86628" cy="365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72008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1400" dirty="0" smtClean="0"/>
              <a:t>Kumasi, K.D., Charbonneau, D.H., </a:t>
            </a:r>
            <a:r>
              <a:rPr lang="en-US" sz="1400" dirty="0" err="1" smtClean="0"/>
              <a:t>Walster</a:t>
            </a:r>
            <a:r>
              <a:rPr lang="en-US" sz="1400" dirty="0" smtClean="0"/>
              <a:t>, D. (June 2013). </a:t>
            </a:r>
            <a:r>
              <a:rPr lang="en-US" sz="1400" dirty="0" smtClean="0">
                <a:hlinkClick r:id="rId3"/>
              </a:rPr>
              <a:t>Theory talk in the library science scholarly literature: An exploratory analysis,</a:t>
            </a:r>
            <a:r>
              <a:rPr lang="en-US" sz="1400" dirty="0" smtClean="0"/>
              <a:t> </a:t>
            </a:r>
            <a:r>
              <a:rPr lang="en-US" sz="1400" i="1" dirty="0" smtClean="0"/>
              <a:t>Library &amp; Information Science Research</a:t>
            </a:r>
            <a:r>
              <a:rPr lang="en-US" sz="1400" dirty="0" smtClean="0"/>
              <a:t>, 35 (3), 175-180. </a:t>
            </a: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94421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Odkud si půjčujeme teorie?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797825"/>
          </a:xfrm>
        </p:spPr>
        <p:txBody>
          <a:bodyPr/>
          <a:lstStyle/>
          <a:p>
            <a:r>
              <a:rPr lang="cs-CZ" dirty="0" smtClean="0"/>
              <a:t>45 </a:t>
            </a:r>
            <a:r>
              <a:rPr lang="en-US" dirty="0" smtClean="0"/>
              <a:t>%</a:t>
            </a:r>
            <a:r>
              <a:rPr lang="cs-CZ" dirty="0" smtClean="0"/>
              <a:t> ze sociálních věd</a:t>
            </a:r>
          </a:p>
          <a:p>
            <a:r>
              <a:rPr lang="cs-CZ" dirty="0" smtClean="0"/>
              <a:t>20 </a:t>
            </a:r>
            <a:r>
              <a:rPr lang="en-US" dirty="0" smtClean="0"/>
              <a:t>%</a:t>
            </a:r>
            <a:r>
              <a:rPr lang="cs-CZ" dirty="0" smtClean="0"/>
              <a:t> z přírodních věd</a:t>
            </a:r>
          </a:p>
          <a:p>
            <a:r>
              <a:rPr lang="cs-CZ" dirty="0" smtClean="0"/>
              <a:t>5 </a:t>
            </a:r>
            <a:r>
              <a:rPr lang="en-US" dirty="0" smtClean="0"/>
              <a:t>% </a:t>
            </a:r>
            <a:r>
              <a:rPr lang="cs-CZ" dirty="0" smtClean="0"/>
              <a:t>z humanitních věd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23928" y="486916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Pettigrew, K. E., &amp; </a:t>
            </a:r>
            <a:r>
              <a:rPr lang="en-US" dirty="0" err="1" smtClean="0"/>
              <a:t>McKechnie</a:t>
            </a:r>
            <a:r>
              <a:rPr lang="en-US" dirty="0" smtClean="0"/>
              <a:t>, L. (2001). Use of theory in information science research.</a:t>
            </a:r>
          </a:p>
          <a:p>
            <a:r>
              <a:rPr lang="en-US" dirty="0" smtClean="0"/>
              <a:t>Journal of the American Society for Information Science and Technology, 52, 62–73.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245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Opakování: metody pro studium HII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808037"/>
              </p:ext>
            </p:extLst>
          </p:nvPr>
        </p:nvGraphicFramePr>
        <p:xfrm>
          <a:off x="768350" y="2286000"/>
          <a:ext cx="7289799" cy="3601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168"/>
                <a:gridCol w="3248698"/>
                <a:gridCol w="2429933"/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Výhody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Nevýhody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Psychometrické metody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Kvantitativní data, lze testovat reliabilitu a validitu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Velmi obtížné, časově náročné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Dotazníková</a:t>
                      </a:r>
                      <a:r>
                        <a:rPr lang="cs-CZ" sz="1400" b="1" baseline="0" dirty="0" smtClean="0"/>
                        <a:t> šetření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-//-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Vysoká míra</a:t>
                      </a:r>
                      <a:r>
                        <a:rPr lang="cs-CZ" sz="1400" baseline="0" dirty="0" smtClean="0"/>
                        <a:t> r</a:t>
                      </a:r>
                      <a:r>
                        <a:rPr lang="cs-CZ" sz="1400" dirty="0" smtClean="0"/>
                        <a:t>edukce reality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Polostrukturované</a:t>
                      </a:r>
                      <a:r>
                        <a:rPr lang="cs-CZ" sz="1400" b="1" baseline="0" dirty="0" smtClean="0"/>
                        <a:t> rozhovory, etnografické studie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err="1" smtClean="0"/>
                        <a:t>Participantův</a:t>
                      </a:r>
                      <a:r>
                        <a:rPr lang="cs-CZ" sz="1400" baseline="0" dirty="0" smtClean="0"/>
                        <a:t> pohled, dynamická reakce na vývoj rozhovorů, změna výzkumných témat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Časově</a:t>
                      </a:r>
                      <a:r>
                        <a:rPr lang="cs-CZ" sz="1400" baseline="0" dirty="0" smtClean="0"/>
                        <a:t> náročné, obtížné najít správné participanty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err="1" smtClean="0"/>
                        <a:t>Think-aloud</a:t>
                      </a:r>
                      <a:r>
                        <a:rPr lang="cs-CZ" sz="1400" b="1" dirty="0" smtClean="0"/>
                        <a:t> protokoly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Data o rozhodování</a:t>
                      </a:r>
                      <a:r>
                        <a:rPr lang="cs-CZ" sz="1400" baseline="0" dirty="0" smtClean="0"/>
                        <a:t> situované v čase a prostoru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Aplikovatelné</a:t>
                      </a:r>
                      <a:r>
                        <a:rPr lang="cs-CZ" sz="1400" baseline="0" dirty="0" smtClean="0"/>
                        <a:t> pouze na specifické situace, vztah mezi verbalizací a vnitřními procesy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b="1" dirty="0" smtClean="0"/>
                        <a:t>Přímé pozorování</a:t>
                      </a:r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Data o opravdovém</a:t>
                      </a:r>
                      <a:r>
                        <a:rPr lang="cs-CZ" sz="1400" baseline="0" dirty="0" smtClean="0"/>
                        <a:t> chování (nejméně zkreslené samotným výzkumem)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Neposkytuje data o </a:t>
                      </a:r>
                      <a:r>
                        <a:rPr lang="cs-CZ" sz="1400" dirty="0" err="1" smtClean="0"/>
                        <a:t>osmyslňování</a:t>
                      </a:r>
                      <a:r>
                        <a:rPr lang="cs-CZ" sz="1400" dirty="0" smtClean="0"/>
                        <a:t>, postojích, motivech, názorech, …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5330537" y="6022400"/>
            <a:ext cx="310688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Sonnenwald</a:t>
            </a:r>
            <a:r>
              <a:rPr lang="en-US" sz="900" dirty="0"/>
              <a:t>, D.H., </a:t>
            </a:r>
            <a:r>
              <a:rPr lang="en-US" sz="900" dirty="0" err="1"/>
              <a:t>Wildemuth</a:t>
            </a:r>
            <a:r>
              <a:rPr lang="en-US" sz="900" dirty="0"/>
              <a:t>, B.M., &amp; Harmon, G. (</a:t>
            </a:r>
            <a:r>
              <a:rPr lang="en-US" sz="900" dirty="0" smtClean="0"/>
              <a:t>2001</a:t>
            </a:r>
            <a:r>
              <a:rPr lang="cs-CZ" sz="900" dirty="0" smtClean="0"/>
              <a:t>)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1532339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pocházející přímo z 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Eliza </a:t>
            </a:r>
            <a:r>
              <a:rPr lang="cs-CZ" b="1" dirty="0" err="1" smtClean="0"/>
              <a:t>Dresang</a:t>
            </a:r>
            <a:r>
              <a:rPr lang="cs-CZ" b="1" dirty="0" smtClean="0"/>
              <a:t> – Teorie radikální změny (2007)</a:t>
            </a:r>
          </a:p>
          <a:p>
            <a:r>
              <a:rPr lang="cs-CZ" dirty="0" smtClean="0"/>
              <a:t>Potřeba </a:t>
            </a:r>
            <a:r>
              <a:rPr lang="cs-CZ" dirty="0"/>
              <a:t>objasnit změny, kterými prochází informační chování, potřeby a literatura mladých lidí na prahu „digitálního </a:t>
            </a:r>
            <a:r>
              <a:rPr lang="cs-CZ" sz="2100" dirty="0"/>
              <a:t>věku</a:t>
            </a:r>
            <a:r>
              <a:rPr lang="cs-CZ" sz="2100" dirty="0"/>
              <a:t>“ – tři principy pro vysvětlení změn::</a:t>
            </a:r>
            <a:endParaRPr lang="cs-CZ" sz="2100" dirty="0"/>
          </a:p>
          <a:p>
            <a:pPr lvl="1"/>
            <a:r>
              <a:rPr lang="cs-CZ" b="1" dirty="0"/>
              <a:t>Interaktivita</a:t>
            </a:r>
            <a:r>
              <a:rPr lang="cs-CZ" dirty="0"/>
              <a:t> (</a:t>
            </a:r>
            <a:r>
              <a:rPr lang="cs-CZ" i="1" dirty="0" err="1"/>
              <a:t>Interactivity</a:t>
            </a:r>
            <a:r>
              <a:rPr lang="cs-CZ" dirty="0"/>
              <a:t>) – odkazuje k interaktivnější povaze nejen digitálních zdrojů, ale i klasických informačních zdrojů, jakými jsou tištěné knihy</a:t>
            </a:r>
          </a:p>
          <a:p>
            <a:pPr lvl="1"/>
            <a:r>
              <a:rPr lang="cs-CZ" b="1" dirty="0"/>
              <a:t>Konektivita</a:t>
            </a:r>
            <a:r>
              <a:rPr lang="cs-CZ" dirty="0"/>
              <a:t> (</a:t>
            </a:r>
            <a:r>
              <a:rPr lang="cs-CZ" i="1" dirty="0" err="1"/>
              <a:t>Connectivity</a:t>
            </a:r>
            <a:r>
              <a:rPr lang="cs-CZ" dirty="0"/>
              <a:t>) – tzn. hlubší prolínání fiktivního a reálného světa</a:t>
            </a:r>
          </a:p>
          <a:p>
            <a:pPr lvl="1"/>
            <a:r>
              <a:rPr lang="cs-CZ" b="1" dirty="0"/>
              <a:t>Přístup</a:t>
            </a:r>
            <a:r>
              <a:rPr lang="cs-CZ" dirty="0"/>
              <a:t> (</a:t>
            </a:r>
            <a:r>
              <a:rPr lang="cs-CZ" i="1" dirty="0"/>
              <a:t>Access</a:t>
            </a:r>
            <a:r>
              <a:rPr lang="cs-CZ" dirty="0"/>
              <a:t>) – princip charakteristický odstraněním přístupových bariér k informacím</a:t>
            </a:r>
          </a:p>
          <a:p>
            <a:endParaRPr lang="cs-CZ" b="1" dirty="0" smtClean="0"/>
          </a:p>
          <a:p>
            <a:r>
              <a:rPr lang="en-US" dirty="0"/>
              <a:t>DRESANG, Eliza. Radical Change Theory, Postmodernism, and </a:t>
            </a:r>
            <a:r>
              <a:rPr lang="en-US" dirty="0" err="1"/>
              <a:t>Conetemporary</a:t>
            </a:r>
            <a:r>
              <a:rPr lang="en-US" dirty="0"/>
              <a:t> </a:t>
            </a:r>
            <a:r>
              <a:rPr lang="en-US" dirty="0" err="1"/>
              <a:t>Picturebooks</a:t>
            </a:r>
            <a:r>
              <a:rPr lang="en-US" dirty="0"/>
              <a:t>. In: SIPE, Lawrence a PANTALEO, Sylvia, eds. </a:t>
            </a:r>
            <a:r>
              <a:rPr lang="en-US" i="1" dirty="0"/>
              <a:t>Postmodern </a:t>
            </a:r>
            <a:r>
              <a:rPr lang="en-US" i="1" dirty="0" err="1"/>
              <a:t>picturebooks</a:t>
            </a:r>
            <a:r>
              <a:rPr lang="en-US" i="1" dirty="0"/>
              <a:t>: play, parody, and self-</a:t>
            </a:r>
            <a:r>
              <a:rPr lang="en-US" i="1" dirty="0" err="1"/>
              <a:t>referentiality</a:t>
            </a:r>
            <a:r>
              <a:rPr lang="en-US" dirty="0"/>
              <a:t>. New York: Routledge, 2008, s. 41.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073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pocházející přímo z lis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2286000"/>
            <a:ext cx="4635177" cy="4023360"/>
          </a:xfrm>
        </p:spPr>
        <p:txBody>
          <a:bodyPr>
            <a:normAutofit/>
          </a:bodyPr>
          <a:lstStyle/>
          <a:p>
            <a:r>
              <a:rPr lang="cs-CZ" b="1" dirty="0" err="1" smtClean="0"/>
              <a:t>Elfreda</a:t>
            </a:r>
            <a:r>
              <a:rPr lang="cs-CZ" b="1" dirty="0" smtClean="0"/>
              <a:t> </a:t>
            </a:r>
            <a:r>
              <a:rPr lang="cs-CZ" b="1" dirty="0" err="1" smtClean="0"/>
              <a:t>Chatman</a:t>
            </a:r>
            <a:r>
              <a:rPr lang="cs-CZ" b="1" dirty="0" smtClean="0"/>
              <a:t> – teorie informační chudoby, </a:t>
            </a:r>
            <a:r>
              <a:rPr lang="cs-CZ" b="1" dirty="0" err="1" smtClean="0"/>
              <a:t>life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round</a:t>
            </a:r>
            <a:endParaRPr lang="cs-CZ" b="1" dirty="0" smtClean="0"/>
          </a:p>
          <a:p>
            <a:r>
              <a:rPr lang="cs-CZ" dirty="0" smtClean="0"/>
              <a:t>Jedna z nejdůležitějších teorií HII. </a:t>
            </a:r>
          </a:p>
          <a:p>
            <a:r>
              <a:rPr lang="cs-CZ" dirty="0" smtClean="0"/>
              <a:t>ECH jako první začala používat teorie ze společenských věd</a:t>
            </a:r>
          </a:p>
        </p:txBody>
      </p:sp>
      <p:pic>
        <p:nvPicPr>
          <p:cNvPr id="1026" name="Picture 2" descr="Chatman, Elfreda North Carolina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045" y="2286000"/>
            <a:ext cx="3036455" cy="381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704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Elfreda</a:t>
            </a:r>
            <a:r>
              <a:rPr lang="cs-CZ" dirty="0" smtClean="0"/>
              <a:t> </a:t>
            </a:r>
            <a:r>
              <a:rPr lang="cs-CZ" dirty="0" err="1" smtClean="0"/>
              <a:t>chatman</a:t>
            </a:r>
            <a:r>
              <a:rPr lang="cs-CZ" dirty="0" smtClean="0"/>
              <a:t> - postupy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Studium „malých světů“ („</a:t>
            </a:r>
            <a:r>
              <a:rPr lang="cs-CZ" dirty="0" err="1" smtClean="0"/>
              <a:t>small</a:t>
            </a:r>
            <a:r>
              <a:rPr lang="cs-CZ" dirty="0" smtClean="0"/>
              <a:t> </a:t>
            </a:r>
            <a:r>
              <a:rPr lang="cs-CZ" dirty="0" err="1" smtClean="0"/>
              <a:t>worlds</a:t>
            </a:r>
            <a:r>
              <a:rPr lang="cs-CZ" dirty="0" smtClean="0"/>
              <a:t>“)</a:t>
            </a:r>
          </a:p>
          <a:p>
            <a:r>
              <a:rPr lang="cs-CZ" dirty="0" smtClean="0"/>
              <a:t>= světy, ve kterých se pohybuje omezený počet lidí, světy, které se vyznačují poměrně vysokou mírou </a:t>
            </a:r>
            <a:r>
              <a:rPr lang="cs-CZ" dirty="0" err="1" smtClean="0"/>
              <a:t>prediktability</a:t>
            </a:r>
            <a:r>
              <a:rPr lang="cs-CZ" dirty="0" smtClean="0"/>
              <a:t>. Lidé v nich sdílejí fyzický prostor i čas, ale také společné kulturní zvyklosti, porozumění.</a:t>
            </a:r>
          </a:p>
          <a:p>
            <a:r>
              <a:rPr lang="cs-CZ" dirty="0"/>
              <a:t>Teorie, které E. Ch. používala při své dlouholetém výzkumu: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Teorie </a:t>
            </a:r>
            <a:r>
              <a:rPr lang="cs-CZ" dirty="0" smtClean="0"/>
              <a:t>difuze (studium žen na brigádách)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Teorie odcizení </a:t>
            </a:r>
            <a:r>
              <a:rPr lang="cs-CZ" dirty="0" smtClean="0"/>
              <a:t>(studium uklízeček na univerzitě)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Teorie užití a </a:t>
            </a:r>
            <a:r>
              <a:rPr lang="cs-CZ" dirty="0" smtClean="0"/>
              <a:t>uspokojení (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cs-CZ" dirty="0" smtClean="0"/>
              <a:t>koncept vyhýbání se informacím)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Teorie sociálních </a:t>
            </a:r>
            <a:r>
              <a:rPr lang="cs-CZ" dirty="0" smtClean="0"/>
              <a:t>sítí 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642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informační chudoby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i="1" dirty="0"/>
              <a:t>Lidé, kteří jsou označeni za informačně chudé, </a:t>
            </a:r>
            <a:r>
              <a:rPr lang="cs-CZ" b="1" i="1" dirty="0"/>
              <a:t>vnímají svou situaci </a:t>
            </a:r>
            <a:r>
              <a:rPr lang="cs-CZ" i="1" dirty="0"/>
              <a:t>tak, že nemají žádný zdroj, jenž by jim mohl pomoci.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Informační chudoba je částečně spojena s rozdělením společnosti do tříd.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Informační chudoba je determinována sebe ochraňujícím chováním, které se používá jako reakce na společenské normy.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b="1" i="1" dirty="0" smtClean="0"/>
              <a:t>Utajování</a:t>
            </a:r>
            <a:r>
              <a:rPr lang="cs-CZ" i="1" dirty="0" smtClean="0"/>
              <a:t> </a:t>
            </a:r>
            <a:r>
              <a:rPr lang="cs-CZ" i="1" dirty="0"/>
              <a:t>i </a:t>
            </a:r>
            <a:r>
              <a:rPr lang="cs-CZ" b="1" i="1" dirty="0"/>
              <a:t>klamání</a:t>
            </a:r>
            <a:r>
              <a:rPr lang="cs-CZ" i="1" dirty="0"/>
              <a:t> jsou </a:t>
            </a:r>
            <a:r>
              <a:rPr lang="cs-CZ" b="1" i="1" dirty="0" smtClean="0"/>
              <a:t>sebe-ochraňující </a:t>
            </a:r>
            <a:r>
              <a:rPr lang="cs-CZ" b="1" i="1" dirty="0"/>
              <a:t>mechanismy</a:t>
            </a:r>
            <a:r>
              <a:rPr lang="cs-CZ" i="1" dirty="0"/>
              <a:t> vznikající kvůli pocitu nedůvěry v zájem nebo schopnosti ostatních poskytovat užitečné informace.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K rozhodnutí </a:t>
            </a:r>
            <a:r>
              <a:rPr lang="cs-CZ" b="1" i="1" dirty="0"/>
              <a:t>riskovat</a:t>
            </a:r>
            <a:r>
              <a:rPr lang="cs-CZ" i="1" dirty="0"/>
              <a:t> a prozradit své pravé problémy často ani nedojde kvůli pocitu, že negativní následky převýší výhody.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cs-CZ" i="1" dirty="0"/>
              <a:t>Nové znalosti budou </a:t>
            </a:r>
            <a:r>
              <a:rPr lang="cs-CZ" b="1" i="1" dirty="0"/>
              <a:t>selektivně předávány</a:t>
            </a:r>
            <a:r>
              <a:rPr lang="cs-CZ" i="1" dirty="0"/>
              <a:t> do informačního světa chudých lidí. Okolnost, která ovlivňuje tento proces, je relevance dané informace pro každodenní problémy a starosti.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727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</a:t>
            </a:r>
            <a:r>
              <a:rPr lang="cs-CZ" dirty="0" err="1" smtClean="0"/>
              <a:t>life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„Společenské normy“</a:t>
            </a:r>
          </a:p>
          <a:p>
            <a:r>
              <a:rPr lang="cs-CZ" dirty="0" smtClean="0"/>
              <a:t>vzory (kodexy) chování, které se vyskytují v malých světech. Díky těmto kodexům chování funguje v malém světě fungující řád, a tyto kodexy zajišťují funkčnost tohoto světa</a:t>
            </a:r>
          </a:p>
          <a:p>
            <a:r>
              <a:rPr lang="cs-CZ" b="1" dirty="0" smtClean="0"/>
              <a:t>„</a:t>
            </a:r>
            <a:r>
              <a:rPr lang="cs-CZ" b="1" dirty="0"/>
              <a:t>Pohled na svět</a:t>
            </a:r>
            <a:r>
              <a:rPr lang="cs-CZ" b="1" dirty="0" smtClean="0"/>
              <a:t>“</a:t>
            </a:r>
          </a:p>
          <a:p>
            <a:r>
              <a:rPr lang="cs-CZ" dirty="0" smtClean="0"/>
              <a:t>mentální </a:t>
            </a:r>
            <a:r>
              <a:rPr lang="cs-CZ" dirty="0"/>
              <a:t>obraz (kognitivní mapa) , která interpretuje okolní svět. Například drogově závislá vězenkyně, která zpočátku pohrdá ostatními vězni, po čase pochopí, že je možné se asimilovat mezi ostatní a tím změní svůj dosavadní pohled na svět a změní svoje vědomí, což ji například může pomoci i z drogové </a:t>
            </a:r>
            <a:r>
              <a:rPr lang="cs-CZ" dirty="0" smtClean="0"/>
              <a:t>závislosti</a:t>
            </a:r>
          </a:p>
          <a:p>
            <a:r>
              <a:rPr lang="cs-CZ" b="1" dirty="0" smtClean="0"/>
              <a:t>„</a:t>
            </a:r>
            <a:r>
              <a:rPr lang="cs-CZ" b="1" dirty="0"/>
              <a:t>Sociální typy</a:t>
            </a:r>
            <a:r>
              <a:rPr lang="cs-CZ" b="1" dirty="0" smtClean="0"/>
              <a:t>“</a:t>
            </a:r>
          </a:p>
          <a:p>
            <a:r>
              <a:rPr lang="cs-CZ" dirty="0" smtClean="0"/>
              <a:t>jsou </a:t>
            </a:r>
            <a:r>
              <a:rPr lang="cs-CZ" dirty="0"/>
              <a:t>skupiny lidí ,jež se svými rysy a svým chováním liší od běžných členů. Identifikací sociálních typů pak můžeme lépe předvídat jejich chování.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67480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</a:t>
            </a:r>
            <a:r>
              <a:rPr lang="cs-CZ" dirty="0" err="1" smtClean="0"/>
              <a:t>life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round</a:t>
            </a:r>
            <a:r>
              <a:rPr lang="cs-CZ" dirty="0" smtClean="0"/>
              <a:t>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br>
              <a:rPr lang="cs-CZ" dirty="0" smtClean="0">
                <a:sym typeface="Wingdings" panose="05000000000000000000" pitchFamily="2" charset="2"/>
              </a:rPr>
            </a:br>
            <a:r>
              <a:rPr lang="cs-CZ" dirty="0" smtClean="0">
                <a:sym typeface="Wingdings" panose="05000000000000000000" pitchFamily="2" charset="2"/>
              </a:rPr>
              <a:t>teorie normativního jednání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1) pro "život v kole" je nezbytný malý svět pojmů, protože vytváří další "</a:t>
            </a:r>
            <a:r>
              <a:rPr lang="cs-CZ" dirty="0" err="1"/>
              <a:t>insidery</a:t>
            </a:r>
            <a:r>
              <a:rPr lang="cs-CZ" dirty="0"/>
              <a:t>", kteří v tomto prostředí vytvářejí hranice pro </a:t>
            </a:r>
            <a:r>
              <a:rPr lang="cs-CZ" dirty="0" smtClean="0"/>
              <a:t>chování.</a:t>
            </a:r>
          </a:p>
          <a:p>
            <a:r>
              <a:rPr lang="cs-CZ" dirty="0" smtClean="0"/>
              <a:t>2</a:t>
            </a:r>
            <a:r>
              <a:rPr lang="cs-CZ" dirty="0"/>
              <a:t>) Sociální normy veřejného chování se podrobují veřejné kontrole. Odehrává se to ve veřejné sféře, kde se považuje úsilí pro zisk informací za vhodné nebo ne</a:t>
            </a:r>
            <a:r>
              <a:rPr lang="cs-CZ" dirty="0" smtClean="0"/>
              <a:t>.</a:t>
            </a:r>
          </a:p>
          <a:p>
            <a:r>
              <a:rPr lang="cs-CZ" dirty="0" smtClean="0"/>
              <a:t>3</a:t>
            </a:r>
            <a:r>
              <a:rPr lang="cs-CZ" dirty="0"/>
              <a:t>) Výsledkem stanovení vhodného chování je vytvoření nového pohledu na svět. Tento pohled zahrnuje jazyk, hodnoty, smysl, symboly a kontext, který drží pohled na svět v časové hranici</a:t>
            </a:r>
            <a:r>
              <a:rPr lang="cs-CZ" dirty="0" smtClean="0"/>
              <a:t>.</a:t>
            </a:r>
          </a:p>
          <a:p>
            <a:r>
              <a:rPr lang="cs-CZ" dirty="0" smtClean="0"/>
              <a:t>4</a:t>
            </a:r>
            <a:r>
              <a:rPr lang="cs-CZ" dirty="0"/>
              <a:t>) Pro většinu z nás, je pohled na svět brán jako "život v kole". Život je pro nás samozřejmostí, to znamená dostatečnou předvídatelnost problémů - pokud nevzniká kritický problém, není zde žádný důvod pro hledání informací. Lidé, kteří "žijí v kole" nebudou informace nikdy hledat za hranicemi svého světa</a:t>
            </a:r>
            <a:r>
              <a:rPr lang="cs-CZ" dirty="0" smtClean="0"/>
              <a:t>.</a:t>
            </a:r>
          </a:p>
          <a:p>
            <a:r>
              <a:rPr lang="cs-CZ" dirty="0" smtClean="0"/>
              <a:t>5</a:t>
            </a:r>
            <a:r>
              <a:rPr lang="cs-CZ" dirty="0"/>
              <a:t>) Lidé, kteří "žijí v kole" nebudou získávat informace za hranicemi jejich </a:t>
            </a:r>
            <a:r>
              <a:rPr lang="cs-CZ" dirty="0" smtClean="0"/>
              <a:t>světa.</a:t>
            </a:r>
          </a:p>
          <a:p>
            <a:r>
              <a:rPr lang="cs-CZ" dirty="0" smtClean="0"/>
              <a:t>6</a:t>
            </a:r>
            <a:r>
              <a:rPr lang="cs-CZ" dirty="0"/>
              <a:t>) Jednotlivci překročí hranice pouze pokud: - Informace je vnímána jako kritická - kolektiv očekává, že se jich informace týká - že "život v kole" již nemá </a:t>
            </a:r>
            <a:r>
              <a:rPr lang="cs-CZ" dirty="0" smtClean="0"/>
              <a:t>budoucnost.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738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Vypůjčené teorie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459" y="2084832"/>
            <a:ext cx="7973605" cy="46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49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Vypůjčené teorie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33" y="2084832"/>
            <a:ext cx="8847012" cy="334587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66760" y="5735782"/>
            <a:ext cx="5395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Bates</a:t>
            </a:r>
            <a:r>
              <a:rPr lang="cs-CZ" dirty="0"/>
              <a:t> </a:t>
            </a:r>
            <a:r>
              <a:rPr lang="cs-CZ" dirty="0" smtClean="0"/>
              <a:t>– teorie z celé škály oborů, nejen </a:t>
            </a:r>
            <a:r>
              <a:rPr lang="cs-CZ" dirty="0" err="1" smtClean="0"/>
              <a:t>sociálněvědních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(princip nejistoty z kvantové fyziky, z kybernetiky…)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4725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+ metody = přístupy/</a:t>
            </a:r>
            <a:r>
              <a:rPr lang="cs-CZ" dirty="0" err="1" smtClean="0"/>
              <a:t>Frameworky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Propojení teorie a metodologie</a:t>
            </a:r>
            <a:endParaRPr lang="cs-CZ" dirty="0" smtClean="0"/>
          </a:p>
          <a:p>
            <a:r>
              <a:rPr lang="cs-CZ" dirty="0" smtClean="0"/>
              <a:t>V některých případech se často využívané teorie a metodologické postupy ustálili </a:t>
            </a:r>
            <a:r>
              <a:rPr lang="cs-CZ" dirty="0" smtClean="0">
                <a:sym typeface="Wingdings" panose="05000000000000000000" pitchFamily="2" charset="2"/>
              </a:rPr>
              <a:t>hovoříme o tzv. přístupu, </a:t>
            </a:r>
            <a:r>
              <a:rPr lang="cs-CZ" dirty="0" err="1" smtClean="0">
                <a:sym typeface="Wingdings" panose="05000000000000000000" pitchFamily="2" charset="2"/>
              </a:rPr>
              <a:t>frameworku</a:t>
            </a:r>
            <a:endParaRPr lang="cs-CZ" b="1" dirty="0"/>
          </a:p>
          <a:p>
            <a:endParaRPr lang="cs-CZ" b="1" dirty="0" smtClean="0"/>
          </a:p>
          <a:p>
            <a:r>
              <a:rPr lang="cs-CZ" b="1" dirty="0" smtClean="0"/>
              <a:t>Informační horizonty</a:t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 err="1" smtClean="0"/>
              <a:t>Dianne</a:t>
            </a:r>
            <a:r>
              <a:rPr lang="cs-CZ" b="1" dirty="0" smtClean="0"/>
              <a:t> </a:t>
            </a:r>
            <a:r>
              <a:rPr lang="cs-CZ" b="1" dirty="0" err="1" smtClean="0"/>
              <a:t>Sommerwald</a:t>
            </a:r>
            <a:r>
              <a:rPr lang="cs-CZ" b="1" dirty="0" smtClean="0"/>
              <a:t>)</a:t>
            </a:r>
          </a:p>
          <a:p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2955" y="3418609"/>
            <a:ext cx="3695195" cy="32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19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+ metody = přístupy/</a:t>
            </a:r>
            <a:r>
              <a:rPr lang="cs-CZ" dirty="0" err="1" smtClean="0"/>
              <a:t>Frameworky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Informační horizonty (</a:t>
            </a:r>
            <a:r>
              <a:rPr lang="cs-CZ" b="1" dirty="0" err="1" smtClean="0"/>
              <a:t>Dianne</a:t>
            </a:r>
            <a:r>
              <a:rPr lang="cs-CZ" b="1" dirty="0" smtClean="0"/>
              <a:t> </a:t>
            </a:r>
            <a:r>
              <a:rPr lang="cs-CZ" b="1" dirty="0" err="1" smtClean="0"/>
              <a:t>Sommerwald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Informační horizonty: soubor informačních zdrojů (v širším slova smyslu – dokumenty, sociální sítě, nástroje na IR..), který má daný jedinec k dispozici v daném kontextu. Sociální interakce mohou hranice IH posouvat. </a:t>
            </a:r>
          </a:p>
          <a:p>
            <a:r>
              <a:rPr lang="cs-CZ" b="1" dirty="0" smtClean="0"/>
              <a:t>Metoda:</a:t>
            </a:r>
          </a:p>
          <a:p>
            <a:pPr marL="0" indent="0">
              <a:buNone/>
            </a:pPr>
            <a:r>
              <a:rPr lang="cs-CZ" dirty="0" smtClean="0"/>
              <a:t>Testování verbálních a grafických vyjádření informačních horizontů</a:t>
            </a:r>
          </a:p>
          <a:p>
            <a:endParaRPr lang="cs-CZ" sz="1100" i="1" dirty="0" smtClean="0"/>
          </a:p>
          <a:p>
            <a:endParaRPr lang="cs-CZ" sz="1100" i="1" dirty="0"/>
          </a:p>
          <a:p>
            <a:endParaRPr lang="cs-CZ" sz="1100" i="1" dirty="0" smtClean="0"/>
          </a:p>
          <a:p>
            <a:r>
              <a:rPr lang="cs-CZ" sz="1100" i="1" dirty="0" smtClean="0"/>
              <a:t>Zdroj</a:t>
            </a:r>
            <a:r>
              <a:rPr lang="cs-CZ" sz="1100" i="1" dirty="0"/>
              <a:t>: http://eprints.rclis.org/7969/1/2001-info-beh-sonnenwald.pdf</a:t>
            </a:r>
          </a:p>
        </p:txBody>
      </p:sp>
    </p:spTree>
    <p:extLst>
      <p:ext uri="{BB962C8B-B14F-4D97-AF65-F5344CB8AC3E}">
        <p14:creationId xmlns:p14="http://schemas.microsoft.com/office/powerpoint/2010/main" val="203844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Ústřední koncept: teorie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Systém pojmů a tvrzení vysvětlujících vybrané fenomény</a:t>
            </a:r>
          </a:p>
          <a:p>
            <a:pPr marL="0" indent="0">
              <a:buNone/>
            </a:pPr>
            <a:r>
              <a:rPr lang="cs-CZ" b="1" dirty="0" smtClean="0"/>
              <a:t>Funkce:</a:t>
            </a:r>
          </a:p>
          <a:p>
            <a:pPr marL="0" indent="0">
              <a:buNone/>
            </a:pPr>
            <a:r>
              <a:rPr lang="cs-CZ" dirty="0" smtClean="0"/>
              <a:t>Umožňuje porozumět, vysvětlit, kritizovat, předvídat</a:t>
            </a:r>
          </a:p>
          <a:p>
            <a:pPr marL="0" indent="0">
              <a:buNone/>
            </a:pPr>
            <a:r>
              <a:rPr lang="cs-CZ" dirty="0" smtClean="0"/>
              <a:t>Vede výzkum, pomáhá stanovovat výzkumné otázky</a:t>
            </a:r>
          </a:p>
          <a:p>
            <a:pPr marL="0" indent="0">
              <a:buNone/>
            </a:pPr>
            <a:r>
              <a:rPr lang="cs-CZ" dirty="0" smtClean="0"/>
              <a:t>Poskytuje základ pro srovnávání s dalšími jevy</a:t>
            </a:r>
          </a:p>
          <a:p>
            <a:pPr marL="0" indent="0">
              <a:buNone/>
            </a:pPr>
            <a:r>
              <a:rPr lang="cs-CZ" dirty="0" smtClean="0"/>
              <a:t>Umisťuje problémy do širšího kontextu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5590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Sonnenwald</a:t>
            </a:r>
            <a:r>
              <a:rPr lang="cs-CZ" dirty="0" smtClean="0"/>
              <a:t> – informační horizonty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1339" y="2286000"/>
            <a:ext cx="59638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34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Sonnenwald</a:t>
            </a:r>
            <a:r>
              <a:rPr lang="cs-CZ" dirty="0" smtClean="0"/>
              <a:t> – informační horizonty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51" y="2231578"/>
            <a:ext cx="7164099" cy="412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485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Sonnenwald</a:t>
            </a:r>
            <a:r>
              <a:rPr lang="cs-CZ" dirty="0"/>
              <a:t> – informační horizonty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95" y="2084832"/>
            <a:ext cx="5092377" cy="356928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409" y="3680992"/>
            <a:ext cx="4589783" cy="283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318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+ metody = přístupy/</a:t>
            </a:r>
            <a:r>
              <a:rPr lang="cs-CZ" dirty="0" err="1"/>
              <a:t>Frameworky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Brenda </a:t>
            </a:r>
            <a:r>
              <a:rPr lang="cs-CZ" b="1" dirty="0" err="1" smtClean="0"/>
              <a:t>Derwin</a:t>
            </a:r>
            <a:r>
              <a:rPr lang="cs-CZ" b="1" dirty="0" smtClean="0"/>
              <a:t> – </a:t>
            </a:r>
            <a:r>
              <a:rPr lang="cs-CZ" b="1" dirty="0" err="1" smtClean="0"/>
              <a:t>Sense-making</a:t>
            </a:r>
            <a:r>
              <a:rPr lang="cs-CZ" b="1" dirty="0" smtClean="0"/>
              <a:t> metodologie</a:t>
            </a:r>
          </a:p>
          <a:p>
            <a:r>
              <a:rPr lang="cs-CZ" b="1" dirty="0" smtClean="0"/>
              <a:t>Teorie i metodologie</a:t>
            </a:r>
            <a:r>
              <a:rPr lang="cs-CZ" dirty="0" smtClean="0"/>
              <a:t>, která byla vyvinuta pro studium situací, které zahrnují komunikaci</a:t>
            </a:r>
            <a:r>
              <a:rPr lang="cs-CZ" b="1" dirty="0" smtClean="0"/>
              <a:t>.</a:t>
            </a:r>
            <a:r>
              <a:rPr lang="cs-CZ" dirty="0"/>
              <a:t> Je používaná pro zkoumání situací, ve kterých se lidé snaží najít informaci, která jim pomůže, mezi mnoha potencionálními informacemi a rozhodnout se, jestli získaná informace byla užitečná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Specifická metoda: </a:t>
            </a:r>
            <a:r>
              <a:rPr lang="cs-CZ" b="1" dirty="0" err="1" smtClean="0"/>
              <a:t>micromoment</a:t>
            </a:r>
            <a:r>
              <a:rPr lang="cs-CZ" b="1" dirty="0" smtClean="0"/>
              <a:t> </a:t>
            </a:r>
            <a:r>
              <a:rPr lang="cs-CZ" b="1" dirty="0" err="1" smtClean="0"/>
              <a:t>timeline</a:t>
            </a:r>
            <a:r>
              <a:rPr lang="cs-CZ" b="1" dirty="0" smtClean="0"/>
              <a:t> interview</a:t>
            </a:r>
            <a:endParaRPr lang="cs-CZ" b="1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25694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323850"/>
            <a:ext cx="6886575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35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Teorie/Paradigmata pro studium HII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Paradigmata podle Case </a:t>
            </a:r>
          </a:p>
          <a:p>
            <a:r>
              <a:rPr lang="cs-CZ" dirty="0" smtClean="0"/>
              <a:t>Princip nejmenšího úsilí</a:t>
            </a:r>
          </a:p>
          <a:p>
            <a:r>
              <a:rPr lang="cs-CZ" dirty="0" smtClean="0"/>
              <a:t>Užití a uspokojení</a:t>
            </a:r>
          </a:p>
          <a:p>
            <a:r>
              <a:rPr lang="cs-CZ" dirty="0" err="1" smtClean="0"/>
              <a:t>Sense-making</a:t>
            </a:r>
            <a:endParaRPr lang="cs-CZ" dirty="0" smtClean="0"/>
          </a:p>
          <a:p>
            <a:r>
              <a:rPr lang="cs-CZ" dirty="0" smtClean="0"/>
              <a:t>Sociální konstruktivismus</a:t>
            </a:r>
          </a:p>
          <a:p>
            <a:r>
              <a:rPr lang="cs-CZ" dirty="0" smtClean="0"/>
              <a:t>Teorie her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8790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Jiné zdroje, inspirace a moudra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Steinerová (2011)</a:t>
            </a:r>
          </a:p>
          <a:p>
            <a:pPr lvl="1"/>
            <a:r>
              <a:rPr lang="cs-CZ" dirty="0" smtClean="0"/>
              <a:t>modus technických a fyzikálních, humanitních a sociálních věd</a:t>
            </a:r>
          </a:p>
          <a:p>
            <a:pPr lvl="1"/>
            <a:r>
              <a:rPr lang="cs-CZ" dirty="0" smtClean="0"/>
              <a:t>4 metodologické přístupy: filozoficko-analytický, kognitivní, sociálně-doménový a pluralismus</a:t>
            </a:r>
          </a:p>
          <a:p>
            <a:r>
              <a:rPr lang="cs-CZ" dirty="0" err="1" smtClean="0"/>
              <a:t>Hjorland</a:t>
            </a:r>
            <a:r>
              <a:rPr lang="cs-CZ" dirty="0" smtClean="0"/>
              <a:t> (2010)</a:t>
            </a:r>
          </a:p>
          <a:p>
            <a:pPr lvl="1"/>
            <a:r>
              <a:rPr lang="cs-CZ" dirty="0" smtClean="0"/>
              <a:t>Empiricismus, </a:t>
            </a:r>
            <a:r>
              <a:rPr lang="cs-CZ" dirty="0" smtClean="0"/>
              <a:t>racionalismus, </a:t>
            </a:r>
            <a:r>
              <a:rPr lang="cs-CZ" dirty="0" smtClean="0"/>
              <a:t>pozitivismus, historicismus a </a:t>
            </a:r>
            <a:r>
              <a:rPr lang="cs-CZ" dirty="0" smtClean="0"/>
              <a:t>pragmatismus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>
              <a:buNone/>
            </a:pPr>
            <a:r>
              <a:rPr lang="cs-CZ" i="1" dirty="0"/>
              <a:t>„</a:t>
            </a:r>
            <a:r>
              <a:rPr lang="en-US" b="1" i="1" dirty="0" err="1"/>
              <a:t>Metatheories</a:t>
            </a:r>
            <a:r>
              <a:rPr lang="en-US" i="1" dirty="0"/>
              <a:t> should first and foremost be understood as </a:t>
            </a:r>
            <a:r>
              <a:rPr lang="en-US" b="1" i="1" dirty="0"/>
              <a:t>fictions</a:t>
            </a:r>
            <a:r>
              <a:rPr lang="en-US" i="1" dirty="0"/>
              <a:t>, which have a number of </a:t>
            </a:r>
            <a:r>
              <a:rPr lang="en-US" b="1" i="1" dirty="0"/>
              <a:t>practical implications</a:t>
            </a:r>
            <a:r>
              <a:rPr lang="en-US" i="1" dirty="0"/>
              <a:t> for research</a:t>
            </a:r>
            <a:r>
              <a:rPr lang="cs-CZ" i="1" dirty="0"/>
              <a:t>.“</a:t>
            </a:r>
          </a:p>
          <a:p>
            <a:pPr algn="r">
              <a:buNone/>
            </a:pPr>
            <a:r>
              <a:rPr lang="en-US" dirty="0"/>
              <a:t>(</a:t>
            </a:r>
            <a:r>
              <a:rPr lang="en-US" dirty="0" err="1"/>
              <a:t>Dervin</a:t>
            </a:r>
            <a:r>
              <a:rPr lang="en-US" dirty="0"/>
              <a:t> et al. 1992, 7)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0506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v LIS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Dlouhodobá kritika LIS: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nedostatek teorií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/>
              <a:t> kvalita teorií v LIS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(souvisí s dlouhodobě pozitivistickým zaměřením vědního oboru)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/>
          </a:p>
          <a:p>
            <a:pPr marL="0" indent="0">
              <a:buNone/>
            </a:pPr>
            <a:r>
              <a:rPr lang="cs-CZ" b="1" dirty="0" smtClean="0"/>
              <a:t>Příčiny: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err="1" smtClean="0"/>
              <a:t>theory</a:t>
            </a:r>
            <a:r>
              <a:rPr lang="cs-CZ" dirty="0" smtClean="0"/>
              <a:t> – </a:t>
            </a:r>
            <a:r>
              <a:rPr lang="cs-CZ" dirty="0" err="1" smtClean="0"/>
              <a:t>practice</a:t>
            </a:r>
            <a:r>
              <a:rPr lang="cs-CZ" dirty="0" smtClean="0"/>
              <a:t> gap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dirty="0"/>
              <a:t> </a:t>
            </a:r>
            <a:r>
              <a:rPr lang="cs-CZ" dirty="0" smtClean="0"/>
              <a:t>velké množství teorií implementovaných pouze pro řešení jednoho problému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2085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teoretické přístupy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996" y="3075709"/>
            <a:ext cx="6880253" cy="20823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389441" y="6148953"/>
            <a:ext cx="133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Fidel, kap.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80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Příklad: několik pohledů na poznávání</a:t>
            </a:r>
            <a:endParaRPr lang="cs-CZ" sz="3600" dirty="0"/>
          </a:p>
        </p:txBody>
      </p:sp>
      <p:pic>
        <p:nvPicPr>
          <p:cNvPr id="1026" name="Picture 2" descr="http://wiki.knihovna.cz/images/6/61/Capur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528391" cy="4015309"/>
          </a:xfrm>
          <a:prstGeom prst="rect">
            <a:avLst/>
          </a:prstGeom>
          <a:noFill/>
        </p:spPr>
      </p:pic>
      <p:sp>
        <p:nvSpPr>
          <p:cNvPr id="6" name="Zaoblený obdélníkový popisek 5"/>
          <p:cNvSpPr/>
          <p:nvPr/>
        </p:nvSpPr>
        <p:spPr>
          <a:xfrm>
            <a:off x="5004048" y="2564904"/>
            <a:ext cx="3096344" cy="1944216"/>
          </a:xfrm>
          <a:prstGeom prst="wedgeRoundRectCallout">
            <a:avLst>
              <a:gd name="adj1" fmla="val -93164"/>
              <a:gd name="adj2" fmla="val 352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black"/>
                </a:solidFill>
              </a:rPr>
              <a:t>T</a:t>
            </a:r>
            <a:r>
              <a:rPr lang="en-US" dirty="0" smtClean="0">
                <a:solidFill>
                  <a:prstClr val="black"/>
                </a:solidFill>
              </a:rPr>
              <a:t>he central is not information but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man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330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pure.iva.dk/files/30767075/Peter_mycket_bar_blid_2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772816"/>
            <a:ext cx="3528392" cy="461723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Příklad: několik pohledů na </a:t>
            </a:r>
            <a:r>
              <a:rPr lang="cs-CZ" sz="3600" dirty="0" smtClean="0"/>
              <a:t>informaci</a:t>
            </a:r>
            <a:endParaRPr lang="cs-CZ" sz="36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683568" y="1700808"/>
            <a:ext cx="3096344" cy="1944216"/>
          </a:xfrm>
          <a:prstGeom prst="wedgeRoundRectCallout">
            <a:avLst>
              <a:gd name="adj1" fmla="val 100289"/>
              <a:gd name="adj2" fmla="val -20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Information is defined as something that modifies an individual's knowledge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structures or knowledge states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899592" y="4509120"/>
            <a:ext cx="3168352" cy="1728192"/>
          </a:xfrm>
          <a:prstGeom prst="wedgeRoundRectCallout">
            <a:avLst>
              <a:gd name="adj1" fmla="val 91681"/>
              <a:gd name="adj2" fmla="val -9393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When information is perceived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and received, it affects and transforms the recipient's state of knowledge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Příklad: několik pohledů na </a:t>
            </a:r>
            <a:r>
              <a:rPr lang="cs-CZ" sz="3600" dirty="0" smtClean="0"/>
              <a:t>informaci</a:t>
            </a:r>
            <a:endParaRPr lang="cs-CZ" sz="36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5004048" y="2780928"/>
            <a:ext cx="3096344" cy="1944216"/>
          </a:xfrm>
          <a:prstGeom prst="wedgeRoundRectCallout">
            <a:avLst>
              <a:gd name="adj1" fmla="val -93164"/>
              <a:gd name="adj2" fmla="val 3523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cs-CZ" dirty="0" smtClean="0">
                <a:solidFill>
                  <a:prstClr val="black"/>
                </a:solidFill>
              </a:rPr>
              <a:t>R</a:t>
            </a:r>
            <a:r>
              <a:rPr lang="en-US" dirty="0" err="1" smtClean="0">
                <a:solidFill>
                  <a:prstClr val="black"/>
                </a:solidFill>
              </a:rPr>
              <a:t>eality</a:t>
            </a:r>
            <a:r>
              <a:rPr lang="en-US" dirty="0" smtClean="0">
                <a:solidFill>
                  <a:prstClr val="black"/>
                </a:solidFill>
              </a:rPr>
              <a:t> gets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captured in information. Information holds variable and constantly changing versions of reality.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46082" name="Picture 2" descr="http://ucla245.pbworks.com/f/derv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2448272" cy="3180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1042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philosophyforchange.files.wordpress.com/2012/07/foucault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3619500" cy="3114676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Příklad: několik pohledů na </a:t>
            </a:r>
            <a:r>
              <a:rPr lang="cs-CZ" sz="3600" dirty="0" smtClean="0"/>
              <a:t>informace / poznávání</a:t>
            </a:r>
            <a:endParaRPr lang="cs-CZ" sz="3600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95536" y="1844824"/>
            <a:ext cx="3744416" cy="4752528"/>
          </a:xfrm>
          <a:prstGeom prst="wedgeRoundRectCallout">
            <a:avLst>
              <a:gd name="adj1" fmla="val 85278"/>
              <a:gd name="adj2" fmla="val 1147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b="1" dirty="0" smtClean="0">
                <a:solidFill>
                  <a:prstClr val="black"/>
                </a:solidFill>
              </a:rPr>
              <a:t>Discourses </a:t>
            </a:r>
            <a:r>
              <a:rPr lang="en-US" dirty="0" smtClean="0">
                <a:solidFill>
                  <a:prstClr val="black"/>
                </a:solidFill>
              </a:rPr>
              <a:t>consist of particular kinds of conceptualizations that allow reality to be "known"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from a certain angle, and from that angle only. In different discourses, different aspects of reality become</a:t>
            </a:r>
          </a:p>
          <a:p>
            <a:pPr algn="ctr" defTabSz="914400"/>
            <a:r>
              <a:rPr lang="en-US" dirty="0" smtClean="0">
                <a:solidFill>
                  <a:prstClr val="black"/>
                </a:solidFill>
              </a:rPr>
              <a:t>the focus of knowledge production. </a:t>
            </a:r>
            <a:r>
              <a:rPr lang="en-US" dirty="0" smtClean="0">
                <a:solidFill>
                  <a:prstClr val="black"/>
                </a:solidFill>
              </a:rPr>
              <a:t>Discourses provide the reserve of themes and points of view that we </a:t>
            </a:r>
            <a:r>
              <a:rPr lang="en-US" dirty="0" smtClean="0">
                <a:solidFill>
                  <a:prstClr val="black"/>
                </a:solidFill>
              </a:rPr>
              <a:t>use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in </a:t>
            </a:r>
            <a:r>
              <a:rPr lang="en-US" b="1" dirty="0" smtClean="0">
                <a:solidFill>
                  <a:prstClr val="black"/>
                </a:solidFill>
              </a:rPr>
              <a:t>sense-making</a:t>
            </a:r>
            <a:r>
              <a:rPr lang="en-US" dirty="0" smtClean="0">
                <a:solidFill>
                  <a:prstClr val="black"/>
                </a:solidFill>
              </a:rPr>
              <a:t>. </a:t>
            </a:r>
            <a:r>
              <a:rPr lang="en-US" dirty="0" smtClean="0">
                <a:solidFill>
                  <a:prstClr val="black"/>
                </a:solidFill>
              </a:rPr>
              <a:t>They enable us to know certain things and to speak in certain ways</a:t>
            </a:r>
            <a:r>
              <a:rPr lang="cs-CZ" dirty="0" smtClean="0">
                <a:solidFill>
                  <a:prstClr val="black"/>
                </a:solidFill>
              </a:rPr>
              <a:t>.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524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1652</Words>
  <Application>Microsoft Office PowerPoint</Application>
  <PresentationFormat>Předvádění na obrazovce (4:3)</PresentationFormat>
  <Paragraphs>186</Paragraphs>
  <Slides>36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Arial</vt:lpstr>
      <vt:lpstr>Calibri</vt:lpstr>
      <vt:lpstr>Tw Cen MT</vt:lpstr>
      <vt:lpstr>Tw Cen MT Condensed</vt:lpstr>
      <vt:lpstr>Wingdings</vt:lpstr>
      <vt:lpstr>Wingdings 3</vt:lpstr>
      <vt:lpstr>Integrál</vt:lpstr>
      <vt:lpstr>Koncepty – teorie – paradigmata</vt:lpstr>
      <vt:lpstr>Opakování: metody pro studium HII</vt:lpstr>
      <vt:lpstr>Ústřední koncept: teorie</vt:lpstr>
      <vt:lpstr>Teorie v LIS </vt:lpstr>
      <vt:lpstr>Základní teoretické přístupy</vt:lpstr>
      <vt:lpstr>Příklad: několik pohledů na poznávání</vt:lpstr>
      <vt:lpstr>Příklad: několik pohledů na informaci</vt:lpstr>
      <vt:lpstr>Příklad: několik pohledů na informaci</vt:lpstr>
      <vt:lpstr>Příklad: několik pohledů na informace / poznávání</vt:lpstr>
      <vt:lpstr>Příklad: několik pohledů na poznávání</vt:lpstr>
      <vt:lpstr>Hierarchie konstruktů</vt:lpstr>
      <vt:lpstr>Hierarchie konstruktů</vt:lpstr>
      <vt:lpstr>Zakotvená teorie</vt:lpstr>
      <vt:lpstr>Zakotvená teorie</vt:lpstr>
      <vt:lpstr>Zakotvená teorie</vt:lpstr>
      <vt:lpstr>Využívání teorií v LIS</vt:lpstr>
      <vt:lpstr>Využívání teorií v LIS</vt:lpstr>
      <vt:lpstr>Využívání teorií v LIS</vt:lpstr>
      <vt:lpstr>Odkud si půjčujeme teorie?</vt:lpstr>
      <vt:lpstr>Teorie pocházející přímo z lis</vt:lpstr>
      <vt:lpstr>Teorie pocházející přímo z lis</vt:lpstr>
      <vt:lpstr>Elfreda chatman - postupy</vt:lpstr>
      <vt:lpstr>Teorie informační chudoby </vt:lpstr>
      <vt:lpstr>Teorie life in the round</vt:lpstr>
      <vt:lpstr>Teorie life in the round  teorie normativního jednání</vt:lpstr>
      <vt:lpstr>Vypůjčené teorie</vt:lpstr>
      <vt:lpstr>Vypůjčené teorie</vt:lpstr>
      <vt:lpstr>Teorie + metody = přístupy/Frameworky</vt:lpstr>
      <vt:lpstr>Teorie + metody = přístupy/Frameworky</vt:lpstr>
      <vt:lpstr>Sonnenwald – informační horizonty</vt:lpstr>
      <vt:lpstr>Sonnenwald – informační horizonty</vt:lpstr>
      <vt:lpstr>Sonnenwald – informační horizonty</vt:lpstr>
      <vt:lpstr>Teorie + metody = přístupy/Frameworky</vt:lpstr>
      <vt:lpstr>Prezentace aplikace PowerPoint</vt:lpstr>
      <vt:lpstr>Teorie/Paradigmata pro studium HII</vt:lpstr>
      <vt:lpstr>Jiné zdroje, inspirace a moudra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Koncepty – teorie – paradigmata</dc:title>
  <dc:creator>Ladislava Z. Suchá</dc:creator>
  <cp:lastModifiedBy>Ladislava Z. Suchá</cp:lastModifiedBy>
  <cp:revision>28</cp:revision>
  <dcterms:created xsi:type="dcterms:W3CDTF">2015-03-19T19:45:57Z</dcterms:created>
  <dcterms:modified xsi:type="dcterms:W3CDTF">2015-03-20T09:56:24Z</dcterms:modified>
</cp:coreProperties>
</file>