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82" r:id="rId8"/>
    <p:sldId id="262" r:id="rId9"/>
    <p:sldId id="280" r:id="rId10"/>
    <p:sldId id="268" r:id="rId11"/>
    <p:sldId id="270" r:id="rId12"/>
    <p:sldId id="269" r:id="rId13"/>
    <p:sldId id="283" r:id="rId14"/>
    <p:sldId id="271" r:id="rId15"/>
    <p:sldId id="275" r:id="rId16"/>
    <p:sldId id="260" r:id="rId17"/>
    <p:sldId id="264" r:id="rId18"/>
    <p:sldId id="277" r:id="rId19"/>
    <p:sldId id="276" r:id="rId20"/>
    <p:sldId id="278" r:id="rId21"/>
    <p:sldId id="279" r:id="rId22"/>
    <p:sldId id="261" r:id="rId23"/>
    <p:sldId id="281" r:id="rId24"/>
    <p:sldId id="25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k magisterské diplomové práci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</a:t>
            </a:r>
            <a:r>
              <a:rPr lang="cs-CZ" dirty="0" smtClean="0">
                <a:solidFill>
                  <a:schemeClr val="tx1"/>
                </a:solidFill>
              </a:rPr>
              <a:t>2015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Iva Zadražilová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058731"/>
              </p:ext>
            </p:extLst>
          </p:nvPr>
        </p:nvGraphicFramePr>
        <p:xfrm>
          <a:off x="395536" y="548680"/>
          <a:ext cx="7992889" cy="6027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65"/>
                <a:gridCol w="4121224"/>
              </a:tblGrid>
              <a:tr h="5827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13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Téma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archivem obhájených DP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Výběr tématu dle </a:t>
            </a:r>
            <a:r>
              <a:rPr lang="cs-CZ" sz="3600" b="1" dirty="0" err="1" smtClean="0"/>
              <a:t>Umberta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Vedoucí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Výběr vedoucího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tématu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 předmětu VIKMA09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výběru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Konkrétní témata a vedoucí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IS – přihlašování k jednotlivým tématům přes balík témat u předmětu VIKMA09, přístupné od </a:t>
            </a:r>
            <a:r>
              <a:rPr lang="cs-CZ" b="1" dirty="0" smtClean="0"/>
              <a:t>21.2.2015, 8:00h</a:t>
            </a:r>
            <a:endParaRPr lang="cs-CZ" b="1" dirty="0" smtClean="0"/>
          </a:p>
          <a:p>
            <a:pPr algn="just"/>
            <a:r>
              <a:rPr lang="cs-CZ" dirty="0" smtClean="0"/>
              <a:t>ke každému tématu se může přihlásit pouze jeden diplomant </a:t>
            </a:r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potvrdit si u něj výběr tématu</a:t>
            </a:r>
          </a:p>
          <a:p>
            <a:pPr algn="just"/>
            <a:r>
              <a:rPr lang="cs-CZ" dirty="0" smtClean="0"/>
              <a:t>téma v </a:t>
            </a:r>
            <a:r>
              <a:rPr lang="cs-CZ" dirty="0" err="1" smtClean="0"/>
              <a:t>ISu</a:t>
            </a:r>
            <a:r>
              <a:rPr lang="cs-CZ" dirty="0" smtClean="0"/>
              <a:t> není závazné pokud vám ho vedoucí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Externí vedoucí a okruhy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Nabídka okruhů je k dispozici také ve studijních materiálech</a:t>
            </a:r>
          </a:p>
          <a:p>
            <a:r>
              <a:rPr lang="cs-CZ" dirty="0" smtClean="0"/>
              <a:t>Okruhy slouží pouze pro inspiraci, je nutné si k nim vyhledat vedoucího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/>
              <a:t>Doporu</a:t>
            </a:r>
            <a:r>
              <a:rPr lang="cs-CZ" sz="3600" b="1" dirty="0" err="1" smtClean="0"/>
              <a:t>čená</a:t>
            </a:r>
            <a:r>
              <a:rPr lang="cs-CZ" sz="3600" b="1" dirty="0" smtClean="0"/>
              <a:t>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Výstup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dirty="0"/>
              <a:t>http://kisk.phil.muni.cz/</a:t>
            </a:r>
            <a:r>
              <a:rPr lang="cs-CZ" dirty="0" err="1"/>
              <a:t>cs</a:t>
            </a:r>
            <a:r>
              <a:rPr lang="cs-CZ" dirty="0"/>
              <a:t>/studium/</a:t>
            </a:r>
            <a:r>
              <a:rPr lang="cs-CZ" dirty="0" err="1"/>
              <a:t>prubeh-studia-a-povinnosti#Důležité</a:t>
            </a:r>
            <a:r>
              <a:rPr lang="cs-CZ" dirty="0"/>
              <a:t> </a:t>
            </a:r>
            <a:r>
              <a:rPr lang="cs-CZ" dirty="0" smtClean="0"/>
              <a:t>dokumenty</a:t>
            </a:r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bude schválený, není možné ho zásadně měnit</a:t>
            </a:r>
          </a:p>
          <a:p>
            <a:pPr algn="just"/>
            <a:r>
              <a:rPr lang="cs-CZ" sz="2800" dirty="0" smtClean="0"/>
              <a:t>Schválený </a:t>
            </a:r>
            <a:r>
              <a:rPr lang="cs-CZ" sz="2800" dirty="0" smtClean="0"/>
              <a:t>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Ukončení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</a:t>
            </a:r>
            <a:r>
              <a:rPr lang="cs-CZ" sz="2800" b="1" dirty="0" smtClean="0"/>
              <a:t>15. </a:t>
            </a:r>
            <a:r>
              <a:rPr lang="cs-CZ" sz="2800" b="1" dirty="0" smtClean="0"/>
              <a:t>května </a:t>
            </a:r>
            <a:r>
              <a:rPr lang="cs-CZ" sz="2800" b="1" dirty="0" smtClean="0"/>
              <a:t>2015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b="1" dirty="0" smtClean="0"/>
              <a:t>19</a:t>
            </a:r>
            <a:r>
              <a:rPr lang="cs-CZ" sz="2800" b="1" dirty="0" smtClean="0"/>
              <a:t>. </a:t>
            </a:r>
            <a:r>
              <a:rPr lang="cs-CZ" sz="2800" b="1" dirty="0" smtClean="0"/>
              <a:t>června </a:t>
            </a:r>
            <a:r>
              <a:rPr lang="cs-CZ" sz="2800" b="1" dirty="0" smtClean="0"/>
              <a:t>2015</a:t>
            </a:r>
            <a:endParaRPr lang="cs-CZ" sz="2800" b="1" dirty="0" smtClean="0"/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15:00h v uvedený den</a:t>
            </a:r>
          </a:p>
          <a:p>
            <a:pPr algn="just"/>
            <a:r>
              <a:rPr lang="cs-CZ" sz="2800" dirty="0" smtClean="0"/>
              <a:t>Musí být podepsaný vedoucím i diplomantem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Možnosti odevzdání projektu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Projekt a osnova – úvodní strana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Jméno a příjmení – UČO – Imatrikulační ročník – E-mail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Popis problému, který bude v práci řešen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Zařazení problému do specializace (pokud je vybrána)</a:t>
            </a:r>
            <a:endParaRPr lang="cs-CZ" sz="1800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Rešerše </a:t>
            </a:r>
            <a:r>
              <a:rPr lang="cs-CZ" dirty="0"/>
              <a:t>zpracovaných diplomových prací v rámci celé </a:t>
            </a:r>
            <a:r>
              <a:rPr lang="cs-CZ" dirty="0" smtClean="0"/>
              <a:t> MU </a:t>
            </a:r>
            <a:r>
              <a:rPr lang="cs-CZ" dirty="0"/>
              <a:t>včetně </a:t>
            </a:r>
            <a:r>
              <a:rPr lang="cs-CZ" dirty="0" smtClean="0"/>
              <a:t>anotací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Cíl </a:t>
            </a:r>
            <a:r>
              <a:rPr lang="cs-CZ" sz="2400" dirty="0" smtClean="0"/>
              <a:t>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Základní odborná literatura s ohledem na současný stav řešené problematiky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zařazení problému do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Inovace </a:t>
            </a:r>
            <a:r>
              <a:rPr lang="cs-CZ" sz="2400" dirty="0" smtClean="0"/>
              <a:t>Mgr. studia – tři větve</a:t>
            </a:r>
          </a:p>
          <a:p>
            <a:pPr lvl="1"/>
            <a:r>
              <a:rPr lang="cs-CZ" sz="2000" b="1" dirty="0" smtClean="0"/>
              <a:t>Technologie ve </a:t>
            </a:r>
            <a:r>
              <a:rPr lang="cs-CZ" sz="2000" b="1" dirty="0" smtClean="0"/>
              <a:t>vzdělávání - </a:t>
            </a:r>
            <a:r>
              <a:rPr lang="cs-CZ" sz="2000" b="1" dirty="0" err="1" smtClean="0"/>
              <a:t>EdTech</a:t>
            </a:r>
            <a:r>
              <a:rPr lang="cs-CZ" sz="2000" b="1" dirty="0" smtClean="0"/>
              <a:t> </a:t>
            </a:r>
            <a:r>
              <a:rPr lang="cs-CZ" sz="2000" dirty="0"/>
              <a:t>(http://</a:t>
            </a:r>
            <a:r>
              <a:rPr lang="cs-CZ" sz="2000" dirty="0" smtClean="0"/>
              <a:t>kisk.phil.muni.cz/</a:t>
            </a:r>
            <a:r>
              <a:rPr lang="cs-CZ" sz="2000" dirty="0" err="1" smtClean="0"/>
              <a:t>cs</a:t>
            </a:r>
            <a:r>
              <a:rPr lang="cs-CZ" sz="2000" dirty="0" smtClean="0"/>
              <a:t>/</a:t>
            </a:r>
            <a:r>
              <a:rPr lang="cs-CZ" sz="2000" dirty="0" err="1" smtClean="0"/>
              <a:t>magisterske-navazujici</a:t>
            </a:r>
            <a:r>
              <a:rPr lang="cs-CZ" sz="2000" dirty="0" smtClean="0"/>
              <a:t>/technologie-ve-</a:t>
            </a:r>
            <a:r>
              <a:rPr lang="cs-CZ" sz="2000" dirty="0" err="1" smtClean="0"/>
              <a:t>vzdelavani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lvl="1"/>
            <a:r>
              <a:rPr lang="cs-CZ" sz="2000" b="1" dirty="0" smtClean="0"/>
              <a:t>Informační a datový </a:t>
            </a:r>
            <a:r>
              <a:rPr lang="cs-CZ" sz="2000" b="1" dirty="0"/>
              <a:t>management </a:t>
            </a:r>
            <a:r>
              <a:rPr lang="cs-CZ" sz="2000" dirty="0"/>
              <a:t>(http://kisk.phil.muni.cz/</a:t>
            </a:r>
            <a:r>
              <a:rPr lang="cs-CZ" sz="2000" dirty="0" err="1"/>
              <a:t>cs</a:t>
            </a:r>
            <a:r>
              <a:rPr lang="cs-CZ" sz="2000" dirty="0"/>
              <a:t>/</a:t>
            </a:r>
            <a:r>
              <a:rPr lang="cs-CZ" sz="2000" dirty="0" err="1"/>
              <a:t>magisterske-navazujici</a:t>
            </a:r>
            <a:r>
              <a:rPr lang="cs-CZ" sz="2000" dirty="0"/>
              <a:t>/</a:t>
            </a:r>
            <a:r>
              <a:rPr lang="cs-CZ" sz="2000" dirty="0" err="1"/>
              <a:t>informacni</a:t>
            </a:r>
            <a:r>
              <a:rPr lang="cs-CZ" sz="2000" dirty="0"/>
              <a:t>-a-</a:t>
            </a:r>
            <a:r>
              <a:rPr lang="cs-CZ" sz="2000" dirty="0" err="1"/>
              <a:t>datovy</a:t>
            </a:r>
            <a:r>
              <a:rPr lang="cs-CZ" sz="2000" dirty="0"/>
              <a:t>-management)</a:t>
            </a:r>
            <a:endParaRPr lang="cs-CZ" sz="2000" dirty="0" smtClean="0"/>
          </a:p>
          <a:p>
            <a:pPr lvl="1"/>
            <a:r>
              <a:rPr lang="cs-CZ" sz="2000" b="1" dirty="0" smtClean="0"/>
              <a:t>Design informačních </a:t>
            </a:r>
            <a:r>
              <a:rPr lang="cs-CZ" sz="2000" b="1" dirty="0"/>
              <a:t>služeb </a:t>
            </a:r>
            <a:r>
              <a:rPr lang="cs-CZ" sz="2000" dirty="0"/>
              <a:t>(http://</a:t>
            </a:r>
            <a:r>
              <a:rPr lang="cs-CZ" sz="2000" dirty="0" smtClean="0"/>
              <a:t>kisk.phil.muni.cz/</a:t>
            </a:r>
            <a:r>
              <a:rPr lang="cs-CZ" sz="2000" dirty="0" err="1" smtClean="0"/>
              <a:t>cs</a:t>
            </a:r>
            <a:r>
              <a:rPr lang="cs-CZ" sz="2000" dirty="0" smtClean="0"/>
              <a:t>/</a:t>
            </a:r>
            <a:r>
              <a:rPr lang="cs-CZ" sz="2000" dirty="0" err="1" smtClean="0"/>
              <a:t>magisterske-navazujici</a:t>
            </a:r>
            <a:r>
              <a:rPr lang="cs-CZ" sz="2000" dirty="0" smtClean="0"/>
              <a:t>/design-</a:t>
            </a:r>
            <a:r>
              <a:rPr lang="cs-CZ" sz="2000" dirty="0" err="1" smtClean="0"/>
              <a:t>informacnich</a:t>
            </a:r>
            <a:r>
              <a:rPr lang="cs-CZ" sz="2000" dirty="0" smtClean="0"/>
              <a:t>-služeb)</a:t>
            </a:r>
            <a:endParaRPr lang="cs-CZ" sz="2000" dirty="0" smtClean="0"/>
          </a:p>
          <a:p>
            <a:r>
              <a:rPr lang="cs-CZ" sz="2400" dirty="0"/>
              <a:t>Podmínkou pro získání specializace je </a:t>
            </a:r>
            <a:r>
              <a:rPr lang="cs-CZ" sz="2400" b="1" dirty="0"/>
              <a:t>úspěšně obhájená diplomová práce z oblasti </a:t>
            </a:r>
            <a:r>
              <a:rPr lang="cs-CZ" sz="2400" b="1" dirty="0" smtClean="0"/>
              <a:t>specializace</a:t>
            </a:r>
          </a:p>
          <a:p>
            <a:r>
              <a:rPr lang="cs-CZ" sz="2400" dirty="0" smtClean="0"/>
              <a:t>V projektu musí být vysvětleno propojení tématu diplomové práce s vybranou specializací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</a:t>
            </a:r>
            <a:r>
              <a:rPr lang="cs-CZ" dirty="0" smtClean="0"/>
              <a:t>a </a:t>
            </a:r>
            <a:r>
              <a:rPr lang="cs-CZ" dirty="0"/>
              <a:t>vymezte oblast, teorii, </a:t>
            </a:r>
            <a:r>
              <a:rPr lang="cs-CZ" dirty="0" smtClean="0"/>
              <a:t>koncept, od které se vaše téma odvíjí</a:t>
            </a:r>
          </a:p>
          <a:p>
            <a:r>
              <a:rPr lang="cs-CZ" dirty="0" smtClean="0"/>
              <a:t>podle </a:t>
            </a:r>
            <a:r>
              <a:rPr lang="cs-CZ" dirty="0" smtClean="0"/>
              <a:t>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tzn., napište, co vás na problému zajímá? </a:t>
            </a:r>
          </a:p>
          <a:p>
            <a:r>
              <a:rPr lang="cs-CZ" b="1" dirty="0" smtClean="0"/>
              <a:t>propojte popis problému s </a:t>
            </a:r>
            <a:r>
              <a:rPr lang="cs-CZ" b="1" dirty="0" smtClean="0"/>
              <a:t>literaturou </a:t>
            </a:r>
            <a:r>
              <a:rPr lang="cs-CZ" dirty="0" smtClean="0"/>
              <a:t>– najděte si výzkumy, které se v této oblasti realizovaly, odkazujte se na autory, kteří o problematice psali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1857</TotalTime>
  <Words>1407</Words>
  <Application>Microsoft Office PowerPoint</Application>
  <PresentationFormat>Předvádění na obrazovce (4:3)</PresentationFormat>
  <Paragraphs>182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zařazení problému do specializace</vt:lpstr>
      <vt:lpstr>Osnova – popis problému</vt:lpstr>
      <vt:lpstr>  Vymezení výzkumného tématu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Externí vedoucí a okruhy</vt:lpstr>
      <vt:lpstr>Doporučená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166</cp:revision>
  <dcterms:created xsi:type="dcterms:W3CDTF">2010-02-20T15:14:09Z</dcterms:created>
  <dcterms:modified xsi:type="dcterms:W3CDTF">2015-02-17T15:19:03Z</dcterms:modified>
</cp:coreProperties>
</file>