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61"/>
  </p:notesMasterIdLst>
  <p:sldIdLst>
    <p:sldId id="256" r:id="rId2"/>
    <p:sldId id="270" r:id="rId3"/>
    <p:sldId id="321" r:id="rId4"/>
    <p:sldId id="304" r:id="rId5"/>
    <p:sldId id="305" r:id="rId6"/>
    <p:sldId id="306" r:id="rId7"/>
    <p:sldId id="307" r:id="rId8"/>
    <p:sldId id="308" r:id="rId9"/>
    <p:sldId id="318" r:id="rId10"/>
    <p:sldId id="319" r:id="rId11"/>
    <p:sldId id="320" r:id="rId12"/>
    <p:sldId id="290" r:id="rId13"/>
    <p:sldId id="261" r:id="rId14"/>
    <p:sldId id="262" r:id="rId15"/>
    <p:sldId id="263" r:id="rId16"/>
    <p:sldId id="264" r:id="rId17"/>
    <p:sldId id="265" r:id="rId18"/>
    <p:sldId id="266" r:id="rId19"/>
    <p:sldId id="259" r:id="rId20"/>
    <p:sldId id="260" r:id="rId21"/>
    <p:sldId id="269" r:id="rId22"/>
    <p:sldId id="311" r:id="rId23"/>
    <p:sldId id="267" r:id="rId24"/>
    <p:sldId id="326" r:id="rId25"/>
    <p:sldId id="289" r:id="rId26"/>
    <p:sldId id="274" r:id="rId27"/>
    <p:sldId id="268" r:id="rId28"/>
    <p:sldId id="273" r:id="rId29"/>
    <p:sldId id="271" r:id="rId30"/>
    <p:sldId id="312" r:id="rId31"/>
    <p:sldId id="313" r:id="rId32"/>
    <p:sldId id="314" r:id="rId33"/>
    <p:sldId id="315" r:id="rId34"/>
    <p:sldId id="316" r:id="rId35"/>
    <p:sldId id="275" r:id="rId36"/>
    <p:sldId id="277" r:id="rId37"/>
    <p:sldId id="276" r:id="rId38"/>
    <p:sldId id="284" r:id="rId39"/>
    <p:sldId id="285" r:id="rId40"/>
    <p:sldId id="286" r:id="rId41"/>
    <p:sldId id="287" r:id="rId42"/>
    <p:sldId id="283" r:id="rId43"/>
    <p:sldId id="278" r:id="rId44"/>
    <p:sldId id="279" r:id="rId45"/>
    <p:sldId id="280" r:id="rId46"/>
    <p:sldId id="281" r:id="rId47"/>
    <p:sldId id="282" r:id="rId48"/>
    <p:sldId id="324" r:id="rId49"/>
    <p:sldId id="288" r:id="rId50"/>
    <p:sldId id="310" r:id="rId51"/>
    <p:sldId id="292" r:id="rId52"/>
    <p:sldId id="295" r:id="rId53"/>
    <p:sldId id="297" r:id="rId54"/>
    <p:sldId id="293" r:id="rId55"/>
    <p:sldId id="298" r:id="rId56"/>
    <p:sldId id="299" r:id="rId57"/>
    <p:sldId id="300" r:id="rId58"/>
    <p:sldId id="325" r:id="rId59"/>
    <p:sldId id="327" r:id="rId60"/>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559" autoAdjust="0"/>
  </p:normalViewPr>
  <p:slideViewPr>
    <p:cSldViewPr>
      <p:cViewPr>
        <p:scale>
          <a:sx n="75" d="100"/>
          <a:sy n="75" d="100"/>
        </p:scale>
        <p:origin x="-2664" y="-648"/>
      </p:cViewPr>
      <p:guideLst>
        <p:guide orient="horz" pos="2160"/>
        <p:guide pos="2880"/>
      </p:guideLst>
    </p:cSldViewPr>
  </p:slideViewPr>
  <p:outlineViewPr>
    <p:cViewPr>
      <p:scale>
        <a:sx n="33" d="100"/>
        <a:sy n="33" d="100"/>
      </p:scale>
      <p:origin x="0" y="60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dirty="0"/>
          </a:p>
        </p:txBody>
      </p:sp>
      <p:sp>
        <p:nvSpPr>
          <p:cNvPr id="3" name="Zástupný symbol pro datum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2E122DAD-A49A-4DA7-B53C-C57E25A75D4F}" type="datetimeFigureOut">
              <a:rPr lang="en-US" smtClean="0"/>
              <a:pPr/>
              <a:t>2/25/2015</a:t>
            </a:fld>
            <a:endParaRPr lang="en-US" dirty="0"/>
          </a:p>
        </p:txBody>
      </p:sp>
      <p:sp>
        <p:nvSpPr>
          <p:cNvPr id="4" name="Zástupný symbol pro obrázek snímk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Zástupný symbol pro poznámky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dirty="0"/>
          </a:p>
        </p:txBody>
      </p:sp>
      <p:sp>
        <p:nvSpPr>
          <p:cNvPr id="7" name="Zástupný symbol pro číslo snímk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F402B302-E237-44A8-A874-6CED0DD30794}" type="slidenum">
              <a:rPr lang="en-US" smtClean="0"/>
              <a:pPr/>
              <a:t>‹#›</a:t>
            </a:fld>
            <a:endParaRPr lang="en-US" dirty="0"/>
          </a:p>
        </p:txBody>
      </p:sp>
    </p:spTree>
    <p:extLst>
      <p:ext uri="{BB962C8B-B14F-4D97-AF65-F5344CB8AC3E}">
        <p14:creationId xmlns:p14="http://schemas.microsoft.com/office/powerpoint/2010/main" val="51680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Fitts'_law"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a:t>
            </a:fld>
            <a:endParaRPr lang="en-US" dirty="0"/>
          </a:p>
        </p:txBody>
      </p:sp>
    </p:spTree>
    <p:extLst>
      <p:ext uri="{BB962C8B-B14F-4D97-AF65-F5344CB8AC3E}">
        <p14:creationId xmlns:p14="http://schemas.microsoft.com/office/powerpoint/2010/main" val="82845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10</a:t>
            </a:fld>
            <a:endParaRPr lang="en-US" dirty="0"/>
          </a:p>
        </p:txBody>
      </p:sp>
    </p:spTree>
    <p:extLst>
      <p:ext uri="{BB962C8B-B14F-4D97-AF65-F5344CB8AC3E}">
        <p14:creationId xmlns:p14="http://schemas.microsoft.com/office/powerpoint/2010/main" val="257817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11</a:t>
            </a:fld>
            <a:endParaRPr lang="en-US" dirty="0"/>
          </a:p>
        </p:txBody>
      </p:sp>
    </p:spTree>
    <p:extLst>
      <p:ext uri="{BB962C8B-B14F-4D97-AF65-F5344CB8AC3E}">
        <p14:creationId xmlns:p14="http://schemas.microsoft.com/office/powerpoint/2010/main" val="136209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12</a:t>
            </a:fld>
            <a:endParaRPr lang="en-US" dirty="0"/>
          </a:p>
        </p:txBody>
      </p:sp>
    </p:spTree>
    <p:extLst>
      <p:ext uri="{BB962C8B-B14F-4D97-AF65-F5344CB8AC3E}">
        <p14:creationId xmlns:p14="http://schemas.microsoft.com/office/powerpoint/2010/main" val="645228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13</a:t>
            </a:fld>
            <a:endParaRPr lang="en-US" dirty="0"/>
          </a:p>
        </p:txBody>
      </p:sp>
    </p:spTree>
    <p:extLst>
      <p:ext uri="{BB962C8B-B14F-4D97-AF65-F5344CB8AC3E}">
        <p14:creationId xmlns:p14="http://schemas.microsoft.com/office/powerpoint/2010/main" val="166080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14</a:t>
            </a:fld>
            <a:endParaRPr lang="en-US" dirty="0"/>
          </a:p>
        </p:txBody>
      </p:sp>
    </p:spTree>
    <p:extLst>
      <p:ext uri="{BB962C8B-B14F-4D97-AF65-F5344CB8AC3E}">
        <p14:creationId xmlns:p14="http://schemas.microsoft.com/office/powerpoint/2010/main" val="174001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15</a:t>
            </a:fld>
            <a:endParaRPr lang="en-US" dirty="0"/>
          </a:p>
        </p:txBody>
      </p:sp>
    </p:spTree>
    <p:extLst>
      <p:ext uri="{BB962C8B-B14F-4D97-AF65-F5344CB8AC3E}">
        <p14:creationId xmlns:p14="http://schemas.microsoft.com/office/powerpoint/2010/main" val="293903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16</a:t>
            </a:fld>
            <a:endParaRPr lang="en-US" dirty="0"/>
          </a:p>
        </p:txBody>
      </p:sp>
    </p:spTree>
    <p:extLst>
      <p:ext uri="{BB962C8B-B14F-4D97-AF65-F5344CB8AC3E}">
        <p14:creationId xmlns:p14="http://schemas.microsoft.com/office/powerpoint/2010/main" val="2884688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17</a:t>
            </a:fld>
            <a:endParaRPr lang="en-US" dirty="0"/>
          </a:p>
        </p:txBody>
      </p:sp>
    </p:spTree>
    <p:extLst>
      <p:ext uri="{BB962C8B-B14F-4D97-AF65-F5344CB8AC3E}">
        <p14:creationId xmlns:p14="http://schemas.microsoft.com/office/powerpoint/2010/main" val="259452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Řízení auta</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18</a:t>
            </a:fld>
            <a:endParaRPr lang="en-US" dirty="0"/>
          </a:p>
        </p:txBody>
      </p:sp>
    </p:spTree>
    <p:extLst>
      <p:ext uri="{BB962C8B-B14F-4D97-AF65-F5344CB8AC3E}">
        <p14:creationId xmlns:p14="http://schemas.microsoft.com/office/powerpoint/2010/main" val="169205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19</a:t>
            </a:fld>
            <a:endParaRPr lang="en-US" dirty="0"/>
          </a:p>
        </p:txBody>
      </p:sp>
    </p:spTree>
    <p:extLst>
      <p:ext uri="{BB962C8B-B14F-4D97-AF65-F5344CB8AC3E}">
        <p14:creationId xmlns:p14="http://schemas.microsoft.com/office/powerpoint/2010/main" val="153416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a:t>
            </a:fld>
            <a:endParaRPr lang="en-US" dirty="0"/>
          </a:p>
        </p:txBody>
      </p:sp>
    </p:spTree>
    <p:extLst>
      <p:ext uri="{BB962C8B-B14F-4D97-AF65-F5344CB8AC3E}">
        <p14:creationId xmlns:p14="http://schemas.microsoft.com/office/powerpoint/2010/main" val="2726981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20</a:t>
            </a:fld>
            <a:endParaRPr lang="en-US" dirty="0"/>
          </a:p>
        </p:txBody>
      </p:sp>
    </p:spTree>
    <p:extLst>
      <p:ext uri="{BB962C8B-B14F-4D97-AF65-F5344CB8AC3E}">
        <p14:creationId xmlns:p14="http://schemas.microsoft.com/office/powerpoint/2010/main" val="325265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21</a:t>
            </a:fld>
            <a:endParaRPr lang="en-US" dirty="0"/>
          </a:p>
        </p:txBody>
      </p:sp>
    </p:spTree>
    <p:extLst>
      <p:ext uri="{BB962C8B-B14F-4D97-AF65-F5344CB8AC3E}">
        <p14:creationId xmlns:p14="http://schemas.microsoft.com/office/powerpoint/2010/main" val="125562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22</a:t>
            </a:fld>
            <a:endParaRPr lang="en-US" dirty="0"/>
          </a:p>
        </p:txBody>
      </p:sp>
    </p:spTree>
    <p:extLst>
      <p:ext uri="{BB962C8B-B14F-4D97-AF65-F5344CB8AC3E}">
        <p14:creationId xmlns:p14="http://schemas.microsoft.com/office/powerpoint/2010/main" val="2808697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23</a:t>
            </a:fld>
            <a:endParaRPr lang="en-US" dirty="0"/>
          </a:p>
        </p:txBody>
      </p:sp>
    </p:spTree>
    <p:extLst>
      <p:ext uri="{BB962C8B-B14F-4D97-AF65-F5344CB8AC3E}">
        <p14:creationId xmlns:p14="http://schemas.microsoft.com/office/powerpoint/2010/main" val="3116235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24</a:t>
            </a:fld>
            <a:endParaRPr lang="en-US" dirty="0"/>
          </a:p>
        </p:txBody>
      </p:sp>
    </p:spTree>
    <p:extLst>
      <p:ext uri="{BB962C8B-B14F-4D97-AF65-F5344CB8AC3E}">
        <p14:creationId xmlns:p14="http://schemas.microsoft.com/office/powerpoint/2010/main" val="1835086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25</a:t>
            </a:fld>
            <a:endParaRPr lang="en-US" dirty="0"/>
          </a:p>
        </p:txBody>
      </p:sp>
    </p:spTree>
    <p:extLst>
      <p:ext uri="{BB962C8B-B14F-4D97-AF65-F5344CB8AC3E}">
        <p14:creationId xmlns:p14="http://schemas.microsoft.com/office/powerpoint/2010/main" val="91784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26</a:t>
            </a:fld>
            <a:endParaRPr lang="en-US" dirty="0"/>
          </a:p>
        </p:txBody>
      </p:sp>
    </p:spTree>
    <p:extLst>
      <p:ext uri="{BB962C8B-B14F-4D97-AF65-F5344CB8AC3E}">
        <p14:creationId xmlns:p14="http://schemas.microsoft.com/office/powerpoint/2010/main" val="1855964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27</a:t>
            </a:fld>
            <a:endParaRPr lang="en-US" dirty="0"/>
          </a:p>
        </p:txBody>
      </p:sp>
    </p:spTree>
    <p:extLst>
      <p:ext uri="{BB962C8B-B14F-4D97-AF65-F5344CB8AC3E}">
        <p14:creationId xmlns:p14="http://schemas.microsoft.com/office/powerpoint/2010/main" val="299483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28</a:t>
            </a:fld>
            <a:endParaRPr lang="en-US" dirty="0"/>
          </a:p>
        </p:txBody>
      </p:sp>
    </p:spTree>
    <p:extLst>
      <p:ext uri="{BB962C8B-B14F-4D97-AF65-F5344CB8AC3E}">
        <p14:creationId xmlns:p14="http://schemas.microsoft.com/office/powerpoint/2010/main" val="378130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29</a:t>
            </a:fld>
            <a:endParaRPr lang="en-US" dirty="0"/>
          </a:p>
        </p:txBody>
      </p:sp>
    </p:spTree>
    <p:extLst>
      <p:ext uri="{BB962C8B-B14F-4D97-AF65-F5344CB8AC3E}">
        <p14:creationId xmlns:p14="http://schemas.microsoft.com/office/powerpoint/2010/main" val="2843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a:t>
            </a:fld>
            <a:endParaRPr lang="en-US" dirty="0"/>
          </a:p>
        </p:txBody>
      </p:sp>
    </p:spTree>
    <p:extLst>
      <p:ext uri="{BB962C8B-B14F-4D97-AF65-F5344CB8AC3E}">
        <p14:creationId xmlns:p14="http://schemas.microsoft.com/office/powerpoint/2010/main" val="3225787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Kanadský počítačový vědec – University </a:t>
            </a:r>
            <a:r>
              <a:rPr lang="cs-CZ" dirty="0" err="1" smtClean="0"/>
              <a:t>of</a:t>
            </a:r>
            <a:r>
              <a:rPr lang="cs-CZ" dirty="0" smtClean="0"/>
              <a:t> Toronto</a:t>
            </a:r>
          </a:p>
          <a:p>
            <a:r>
              <a:rPr lang="cs-CZ" dirty="0" smtClean="0"/>
              <a:t>Jeden z</a:t>
            </a:r>
            <a:r>
              <a:rPr lang="cs-CZ" baseline="0" dirty="0" smtClean="0"/>
              <a:t> pionýrů HCI</a:t>
            </a:r>
          </a:p>
          <a:p>
            <a:r>
              <a:rPr lang="cs-CZ" baseline="0" dirty="0" smtClean="0"/>
              <a:t>Pracoval na výzkumu v </a:t>
            </a:r>
            <a:r>
              <a:rPr lang="cs-CZ" baseline="0" dirty="0" err="1" smtClean="0"/>
              <a:t>Microsoftu</a:t>
            </a:r>
            <a:endParaRPr lang="cs-CZ" baseline="0" dirty="0" smtClean="0"/>
          </a:p>
          <a:p>
            <a:r>
              <a:rPr lang="cs-CZ" baseline="0" dirty="0" smtClean="0"/>
              <a:t>Rozpracoval </a:t>
            </a:r>
            <a:r>
              <a:rPr lang="cs-CZ" baseline="0" dirty="0" err="1" smtClean="0"/>
              <a:t>Fittovo</a:t>
            </a:r>
            <a:r>
              <a:rPr lang="cs-CZ" baseline="0" dirty="0" smtClean="0"/>
              <a:t> pravidlo: </a:t>
            </a:r>
            <a:r>
              <a:rPr lang="cs-CZ" dirty="0" smtClean="0">
                <a:hlinkClick r:id="rId3"/>
              </a:rPr>
              <a:t>http://en.wikipedia.org/wiki/Fitts%27_law</a:t>
            </a:r>
            <a:r>
              <a:rPr lang="cs-CZ" dirty="0" smtClean="0"/>
              <a:t> (model</a:t>
            </a:r>
            <a:r>
              <a:rPr lang="cs-CZ" baseline="0" dirty="0" smtClean="0"/>
              <a:t> a popis aktivity ukazování na konkrétní místo (najetí myší))</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31</a:t>
            </a:fld>
            <a:endParaRPr lang="en-US" dirty="0"/>
          </a:p>
        </p:txBody>
      </p:sp>
    </p:spTree>
    <p:extLst>
      <p:ext uri="{BB962C8B-B14F-4D97-AF65-F5344CB8AC3E}">
        <p14:creationId xmlns:p14="http://schemas.microsoft.com/office/powerpoint/2010/main" val="2340315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Pokud máte</a:t>
            </a:r>
            <a:r>
              <a:rPr lang="cs-CZ" baseline="0" dirty="0" smtClean="0"/>
              <a:t> jenom více variant, pak je můžete vytahovat z rukáv. Jenda je lepší, druhá horší, ale máte další. Možná lepší, možná nejlepší. </a:t>
            </a:r>
            <a:br>
              <a:rPr lang="cs-CZ" baseline="0" dirty="0" smtClean="0"/>
            </a:br>
            <a:r>
              <a:rPr lang="cs-CZ" baseline="0" dirty="0" smtClean="0"/>
              <a:t>Pokud máte jeden nápad, jak je problém, když vám jej kritizuji. Kritizuji vás osobně. </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Lsauova</a:t>
            </a:r>
            <a:r>
              <a:rPr lang="cs-CZ" baseline="0" dirty="0" smtClean="0"/>
              <a:t> nálevka</a:t>
            </a:r>
          </a:p>
          <a:p>
            <a:r>
              <a:rPr lang="cs-CZ" baseline="0" dirty="0" smtClean="0"/>
              <a:t>Levá hemisféra – racionální</a:t>
            </a:r>
          </a:p>
          <a:p>
            <a:r>
              <a:rPr lang="cs-CZ" baseline="0" dirty="0" smtClean="0"/>
              <a:t>Pravá hemisféra – kreativní</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34</a:t>
            </a:fld>
            <a:endParaRPr lang="en-US" dirty="0"/>
          </a:p>
        </p:txBody>
      </p:sp>
    </p:spTree>
    <p:extLst>
      <p:ext uri="{BB962C8B-B14F-4D97-AF65-F5344CB8AC3E}">
        <p14:creationId xmlns:p14="http://schemas.microsoft.com/office/powerpoint/2010/main" val="1820379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35</a:t>
            </a:fld>
            <a:endParaRPr lang="en-US" dirty="0"/>
          </a:p>
        </p:txBody>
      </p:sp>
    </p:spTree>
    <p:extLst>
      <p:ext uri="{BB962C8B-B14F-4D97-AF65-F5344CB8AC3E}">
        <p14:creationId xmlns:p14="http://schemas.microsoft.com/office/powerpoint/2010/main" val="162563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36</a:t>
            </a:fld>
            <a:endParaRPr lang="en-US" dirty="0"/>
          </a:p>
        </p:txBody>
      </p:sp>
    </p:spTree>
    <p:extLst>
      <p:ext uri="{BB962C8B-B14F-4D97-AF65-F5344CB8AC3E}">
        <p14:creationId xmlns:p14="http://schemas.microsoft.com/office/powerpoint/2010/main" val="2473483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Komplexní</a:t>
            </a:r>
            <a:r>
              <a:rPr lang="cs-CZ" baseline="0" dirty="0" smtClean="0"/>
              <a:t> systémy (OS a software) vyžadují komplexní </a:t>
            </a:r>
            <a:r>
              <a:rPr lang="cs-CZ" baseline="0" dirty="0" err="1" smtClean="0"/>
              <a:t>prototypování</a:t>
            </a:r>
            <a:r>
              <a:rPr lang="cs-CZ" baseline="0" dirty="0" smtClean="0"/>
              <a:t>. To zajistí komplexní design. </a:t>
            </a:r>
          </a:p>
          <a:p>
            <a:endParaRPr lang="cs-CZ" baseline="0" dirty="0" smtClean="0"/>
          </a:p>
          <a:p>
            <a:pPr>
              <a:buFontTx/>
              <a:buChar char="-"/>
            </a:pPr>
            <a:r>
              <a:rPr lang="cs-CZ" baseline="0" dirty="0" smtClean="0"/>
              <a:t> Nové produkty poskytují nové funkce a hrají tak v našich životech </a:t>
            </a:r>
            <a:r>
              <a:rPr lang="cs-CZ" b="1" baseline="0" dirty="0" smtClean="0"/>
              <a:t>nové role</a:t>
            </a:r>
            <a:r>
              <a:rPr lang="cs-CZ" baseline="0" dirty="0" smtClean="0"/>
              <a:t>. </a:t>
            </a:r>
          </a:p>
          <a:p>
            <a:pPr>
              <a:buFontTx/>
              <a:buChar char="-"/>
            </a:pPr>
            <a:r>
              <a:rPr lang="cs-CZ" baseline="0" dirty="0" smtClean="0"/>
              <a:t> Nové produkty musí vypadat atraktivně a vzbuzovat emoce, potřebujeme zjišťovat </a:t>
            </a:r>
            <a:r>
              <a:rPr lang="cs-CZ" b="1" baseline="0" dirty="0" smtClean="0"/>
              <a:t>vzhled a pocity</a:t>
            </a:r>
            <a:r>
              <a:rPr lang="cs-CZ" baseline="0" dirty="0" smtClean="0"/>
              <a:t>.  </a:t>
            </a:r>
          </a:p>
          <a:p>
            <a:pPr>
              <a:buFontTx/>
              <a:buChar char="-"/>
            </a:pPr>
            <a:r>
              <a:rPr lang="cs-CZ" baseline="0" dirty="0" smtClean="0"/>
              <a:t> Nové produkty přináší také nové technologie a techniky, které vyžadují specifickou</a:t>
            </a:r>
            <a:r>
              <a:rPr lang="cs-CZ" b="1" baseline="0" dirty="0" smtClean="0"/>
              <a:t> implementaci</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38</a:t>
            </a:fld>
            <a:endParaRPr lang="en-US" dirty="0"/>
          </a:p>
        </p:txBody>
      </p:sp>
    </p:spTree>
    <p:extLst>
      <p:ext uri="{BB962C8B-B14F-4D97-AF65-F5344CB8AC3E}">
        <p14:creationId xmlns:p14="http://schemas.microsoft.com/office/powerpoint/2010/main" val="2877779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39</a:t>
            </a:fld>
            <a:endParaRPr lang="en-US" dirty="0"/>
          </a:p>
        </p:txBody>
      </p:sp>
    </p:spTree>
    <p:extLst>
      <p:ext uri="{BB962C8B-B14F-4D97-AF65-F5344CB8AC3E}">
        <p14:creationId xmlns:p14="http://schemas.microsoft.com/office/powerpoint/2010/main" val="342770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a:t>
            </a:fld>
            <a:endParaRPr lang="en-US" dirty="0"/>
          </a:p>
        </p:txBody>
      </p:sp>
    </p:spTree>
    <p:extLst>
      <p:ext uri="{BB962C8B-B14F-4D97-AF65-F5344CB8AC3E}">
        <p14:creationId xmlns:p14="http://schemas.microsoft.com/office/powerpoint/2010/main" val="2421261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40</a:t>
            </a:fld>
            <a:endParaRPr lang="en-US" dirty="0"/>
          </a:p>
        </p:txBody>
      </p:sp>
    </p:spTree>
    <p:extLst>
      <p:ext uri="{BB962C8B-B14F-4D97-AF65-F5344CB8AC3E}">
        <p14:creationId xmlns:p14="http://schemas.microsoft.com/office/powerpoint/2010/main" val="34493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41</a:t>
            </a:fld>
            <a:endParaRPr lang="en-US" dirty="0"/>
          </a:p>
        </p:txBody>
      </p:sp>
    </p:spTree>
    <p:extLst>
      <p:ext uri="{BB962C8B-B14F-4D97-AF65-F5344CB8AC3E}">
        <p14:creationId xmlns:p14="http://schemas.microsoft.com/office/powerpoint/2010/main" val="3319726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Je náročnější a</a:t>
            </a:r>
            <a:r>
              <a:rPr lang="cs-CZ" baseline="0" dirty="0" smtClean="0"/>
              <a:t> dražší na vytvoření. </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43</a:t>
            </a:fld>
            <a:endParaRPr lang="en-US" dirty="0"/>
          </a:p>
        </p:txBody>
      </p:sp>
    </p:spTree>
    <p:extLst>
      <p:ext uri="{BB962C8B-B14F-4D97-AF65-F5344CB8AC3E}">
        <p14:creationId xmlns:p14="http://schemas.microsoft.com/office/powerpoint/2010/main" val="1081291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44</a:t>
            </a:fld>
            <a:endParaRPr lang="en-US" dirty="0"/>
          </a:p>
        </p:txBody>
      </p:sp>
    </p:spTree>
    <p:extLst>
      <p:ext uri="{BB962C8B-B14F-4D97-AF65-F5344CB8AC3E}">
        <p14:creationId xmlns:p14="http://schemas.microsoft.com/office/powerpoint/2010/main" val="890884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45</a:t>
            </a:fld>
            <a:endParaRPr lang="en-US" dirty="0"/>
          </a:p>
        </p:txBody>
      </p:sp>
    </p:spTree>
    <p:extLst>
      <p:ext uri="{BB962C8B-B14F-4D97-AF65-F5344CB8AC3E}">
        <p14:creationId xmlns:p14="http://schemas.microsoft.com/office/powerpoint/2010/main" val="4283123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46</a:t>
            </a:fld>
            <a:endParaRPr lang="en-US" dirty="0"/>
          </a:p>
        </p:txBody>
      </p:sp>
    </p:spTree>
    <p:extLst>
      <p:ext uri="{BB962C8B-B14F-4D97-AF65-F5344CB8AC3E}">
        <p14:creationId xmlns:p14="http://schemas.microsoft.com/office/powerpoint/2010/main" val="4029015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Bude</a:t>
            </a:r>
            <a:r>
              <a:rPr lang="cs-CZ" baseline="0" dirty="0" smtClean="0"/>
              <a:t> moje navržený e-</a:t>
            </a:r>
            <a:r>
              <a:rPr lang="cs-CZ" baseline="0" dirty="0" err="1" smtClean="0"/>
              <a:t>shop</a:t>
            </a:r>
            <a:r>
              <a:rPr lang="cs-CZ" baseline="0" dirty="0" smtClean="0"/>
              <a:t> atraktivní z hlediska grafiky pro dívky?</a:t>
            </a:r>
            <a:br>
              <a:rPr lang="cs-CZ" baseline="0" dirty="0" smtClean="0"/>
            </a:br>
            <a:r>
              <a:rPr lang="cs-CZ" baseline="0" dirty="0" smtClean="0"/>
              <a:t>Bude se nové rozhraní interaktivního stolu dobře ovládat vícero čtenářům?</a:t>
            </a:r>
          </a:p>
          <a:p>
            <a:r>
              <a:rPr lang="cs-CZ" baseline="0" dirty="0" smtClean="0"/>
              <a:t>Zjistí jednoduše uživatel interaktivního rozhraní kopírky, jak si uložit </a:t>
            </a:r>
            <a:r>
              <a:rPr lang="cs-CZ" baseline="0" dirty="0" err="1" smtClean="0"/>
              <a:t>sken</a:t>
            </a:r>
            <a:r>
              <a:rPr lang="cs-CZ" baseline="0" dirty="0" smtClean="0"/>
              <a:t> na svoji </a:t>
            </a:r>
            <a:r>
              <a:rPr lang="cs-CZ" baseline="0" dirty="0" err="1" smtClean="0"/>
              <a:t>flešku</a:t>
            </a:r>
            <a:r>
              <a:rPr lang="cs-CZ" baseline="0" dirty="0" smtClean="0"/>
              <a:t>?</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47</a:t>
            </a:fld>
            <a:endParaRPr lang="en-US" dirty="0"/>
          </a:p>
        </p:txBody>
      </p:sp>
    </p:spTree>
    <p:extLst>
      <p:ext uri="{BB962C8B-B14F-4D97-AF65-F5344CB8AC3E}">
        <p14:creationId xmlns:p14="http://schemas.microsoft.com/office/powerpoint/2010/main" val="1795699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48</a:t>
            </a:fld>
            <a:endParaRPr lang="en-US" dirty="0"/>
          </a:p>
        </p:txBody>
      </p:sp>
    </p:spTree>
    <p:extLst>
      <p:ext uri="{BB962C8B-B14F-4D97-AF65-F5344CB8AC3E}">
        <p14:creationId xmlns:p14="http://schemas.microsoft.com/office/powerpoint/2010/main" val="845466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49</a:t>
            </a:fld>
            <a:endParaRPr lang="en-US" dirty="0"/>
          </a:p>
        </p:txBody>
      </p:sp>
    </p:spTree>
    <p:extLst>
      <p:ext uri="{BB962C8B-B14F-4D97-AF65-F5344CB8AC3E}">
        <p14:creationId xmlns:p14="http://schemas.microsoft.com/office/powerpoint/2010/main" val="221425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a:t>
            </a:fld>
            <a:endParaRPr lang="en-US" dirty="0"/>
          </a:p>
        </p:txBody>
      </p:sp>
    </p:spTree>
    <p:extLst>
      <p:ext uri="{BB962C8B-B14F-4D97-AF65-F5344CB8AC3E}">
        <p14:creationId xmlns:p14="http://schemas.microsoft.com/office/powerpoint/2010/main" val="1396720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50</a:t>
            </a:fld>
            <a:endParaRPr lang="en-US" dirty="0"/>
          </a:p>
        </p:txBody>
      </p:sp>
    </p:spTree>
    <p:extLst>
      <p:ext uri="{BB962C8B-B14F-4D97-AF65-F5344CB8AC3E}">
        <p14:creationId xmlns:p14="http://schemas.microsoft.com/office/powerpoint/2010/main" val="1367351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51</a:t>
            </a:fld>
            <a:endParaRPr lang="en-US" dirty="0"/>
          </a:p>
        </p:txBody>
      </p:sp>
    </p:spTree>
    <p:extLst>
      <p:ext uri="{BB962C8B-B14F-4D97-AF65-F5344CB8AC3E}">
        <p14:creationId xmlns:p14="http://schemas.microsoft.com/office/powerpoint/2010/main" val="2360576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52</a:t>
            </a:fld>
            <a:endParaRPr lang="en-US" dirty="0"/>
          </a:p>
        </p:txBody>
      </p:sp>
    </p:spTree>
    <p:extLst>
      <p:ext uri="{BB962C8B-B14F-4D97-AF65-F5344CB8AC3E}">
        <p14:creationId xmlns:p14="http://schemas.microsoft.com/office/powerpoint/2010/main" val="2007367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53</a:t>
            </a:fld>
            <a:endParaRPr lang="en-US" dirty="0"/>
          </a:p>
        </p:txBody>
      </p:sp>
    </p:spTree>
    <p:extLst>
      <p:ext uri="{BB962C8B-B14F-4D97-AF65-F5344CB8AC3E}">
        <p14:creationId xmlns:p14="http://schemas.microsoft.com/office/powerpoint/2010/main" val="15709162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Roly</a:t>
            </a:r>
            <a:r>
              <a:rPr lang="cs-CZ" baseline="0" dirty="0" smtClean="0"/>
              <a:t> hrají peníze – testování doma </a:t>
            </a:r>
            <a:r>
              <a:rPr lang="en-US" baseline="0" dirty="0" smtClean="0"/>
              <a:t>x</a:t>
            </a:r>
            <a:r>
              <a:rPr lang="cs-CZ" baseline="0" dirty="0" smtClean="0"/>
              <a:t> v laboratoři</a:t>
            </a:r>
          </a:p>
          <a:p>
            <a:r>
              <a:rPr lang="cs-CZ" baseline="0" dirty="0" smtClean="0"/>
              <a:t>Roli hraje lokalita – v laboratoři se lidí nechovají přirozeně, někdy je třeba testovat na autobusové zastávce</a:t>
            </a:r>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54</a:t>
            </a:fld>
            <a:endParaRPr lang="en-US" dirty="0"/>
          </a:p>
        </p:txBody>
      </p:sp>
    </p:spTree>
    <p:extLst>
      <p:ext uri="{BB962C8B-B14F-4D97-AF65-F5344CB8AC3E}">
        <p14:creationId xmlns:p14="http://schemas.microsoft.com/office/powerpoint/2010/main" val="15268351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55</a:t>
            </a:fld>
            <a:endParaRPr lang="en-US" dirty="0"/>
          </a:p>
        </p:txBody>
      </p:sp>
    </p:spTree>
    <p:extLst>
      <p:ext uri="{BB962C8B-B14F-4D97-AF65-F5344CB8AC3E}">
        <p14:creationId xmlns:p14="http://schemas.microsoft.com/office/powerpoint/2010/main" val="15268351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Dotazník</a:t>
            </a:r>
            <a:r>
              <a:rPr lang="cs-CZ" baseline="0" dirty="0" smtClean="0"/>
              <a:t> – když potřebujeme oslovit mnoho lidí, online dotazník…</a:t>
            </a:r>
          </a:p>
          <a:p>
            <a:r>
              <a:rPr lang="cs-CZ" baseline="0" dirty="0" err="1" smtClean="0"/>
              <a:t>Focus</a:t>
            </a:r>
            <a:r>
              <a:rPr lang="cs-CZ" baseline="0" dirty="0" smtClean="0"/>
              <a:t> </a:t>
            </a:r>
            <a:r>
              <a:rPr lang="cs-CZ" baseline="0" dirty="0" err="1" smtClean="0"/>
              <a:t>Groups</a:t>
            </a:r>
            <a:r>
              <a:rPr lang="cs-CZ" baseline="0" dirty="0" smtClean="0"/>
              <a:t> – když se chceme dostat do hloubky a měnit otázky. Chceme se dozvědět, jak reagují na jiné názory ostatní z cílové skupiny. Máme málo uživatelů. </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56</a:t>
            </a:fld>
            <a:endParaRPr lang="en-US" dirty="0"/>
          </a:p>
        </p:txBody>
      </p:sp>
    </p:spTree>
    <p:extLst>
      <p:ext uri="{BB962C8B-B14F-4D97-AF65-F5344CB8AC3E}">
        <p14:creationId xmlns:p14="http://schemas.microsoft.com/office/powerpoint/2010/main" val="481797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Vytváříme dva</a:t>
            </a:r>
            <a:r>
              <a:rPr lang="cs-CZ" baseline="0" dirty="0" smtClean="0"/>
              <a:t> podobné systémy pro dvě různé firmy?</a:t>
            </a:r>
          </a:p>
          <a:p>
            <a:r>
              <a:rPr lang="cs-CZ" baseline="0" dirty="0" smtClean="0"/>
              <a:t>Je systém myšlen pro několik cílových skupin?</a:t>
            </a:r>
          </a:p>
          <a:p>
            <a:r>
              <a:rPr lang="cs-CZ" baseline="0" dirty="0" smtClean="0"/>
              <a:t>Testujeme teoreticky nejlepší rozhraní, které však není možné realizovat prakticky? Nebo bude realizace stát spoustu peněz?</a:t>
            </a:r>
          </a:p>
          <a:p>
            <a:r>
              <a:rPr lang="cs-CZ" baseline="0" dirty="0" smtClean="0"/>
              <a:t>Testujeme mobilní aplikaci v laboratorních podmínkách, v reálném světě se však člověk chová jinak. </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57</a:t>
            </a:fld>
            <a:endParaRPr lang="en-US" dirty="0"/>
          </a:p>
        </p:txBody>
      </p:sp>
    </p:spTree>
    <p:extLst>
      <p:ext uri="{BB962C8B-B14F-4D97-AF65-F5344CB8AC3E}">
        <p14:creationId xmlns:p14="http://schemas.microsoft.com/office/powerpoint/2010/main" val="630240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58</a:t>
            </a:fld>
            <a:endParaRPr lang="en-US" dirty="0"/>
          </a:p>
        </p:txBody>
      </p:sp>
    </p:spTree>
    <p:extLst>
      <p:ext uri="{BB962C8B-B14F-4D97-AF65-F5344CB8AC3E}">
        <p14:creationId xmlns:p14="http://schemas.microsoft.com/office/powerpoint/2010/main" val="3969137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59</a:t>
            </a:fld>
            <a:endParaRPr lang="en-US" dirty="0"/>
          </a:p>
        </p:txBody>
      </p:sp>
    </p:spTree>
    <p:extLst>
      <p:ext uri="{BB962C8B-B14F-4D97-AF65-F5344CB8AC3E}">
        <p14:creationId xmlns:p14="http://schemas.microsoft.com/office/powerpoint/2010/main" val="193641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6</a:t>
            </a:fld>
            <a:endParaRPr lang="en-US" dirty="0"/>
          </a:p>
        </p:txBody>
      </p:sp>
    </p:spTree>
    <p:extLst>
      <p:ext uri="{BB962C8B-B14F-4D97-AF65-F5344CB8AC3E}">
        <p14:creationId xmlns:p14="http://schemas.microsoft.com/office/powerpoint/2010/main" val="332914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7</a:t>
            </a:fld>
            <a:endParaRPr lang="en-US" dirty="0"/>
          </a:p>
        </p:txBody>
      </p:sp>
    </p:spTree>
    <p:extLst>
      <p:ext uri="{BB962C8B-B14F-4D97-AF65-F5344CB8AC3E}">
        <p14:creationId xmlns:p14="http://schemas.microsoft.com/office/powerpoint/2010/main" val="426129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8</a:t>
            </a:fld>
            <a:endParaRPr lang="en-US" dirty="0"/>
          </a:p>
        </p:txBody>
      </p:sp>
    </p:spTree>
    <p:extLst>
      <p:ext uri="{BB962C8B-B14F-4D97-AF65-F5344CB8AC3E}">
        <p14:creationId xmlns:p14="http://schemas.microsoft.com/office/powerpoint/2010/main" val="429214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9</a:t>
            </a:fld>
            <a:endParaRPr lang="en-US" dirty="0"/>
          </a:p>
        </p:txBody>
      </p:sp>
    </p:spTree>
    <p:extLst>
      <p:ext uri="{BB962C8B-B14F-4D97-AF65-F5344CB8AC3E}">
        <p14:creationId xmlns:p14="http://schemas.microsoft.com/office/powerpoint/2010/main" val="10398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A8268B09-EC0F-48A5-A25B-82E1C0C8983F}" type="datetime1">
              <a:rPr lang="en-US" smtClean="0"/>
              <a:pPr/>
              <a:t>2/25/2015</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F39431E-3BC0-45DB-ACA7-8F6C6459A8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423D623-DA52-40C2-BEF7-8B5A4A5456F5}" type="datetime1">
              <a:rPr lang="en-US" smtClean="0"/>
              <a:pPr/>
              <a:t>2/25/2015</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BAFB09F-DD2F-4267-B488-2A454C5A16EC}" type="datetime1">
              <a:rPr lang="en-US" smtClean="0"/>
              <a:pPr/>
              <a:t>2/25/2015</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815223B-57B1-40AF-8E7E-5119BD831A79}" type="datetime1">
              <a:rPr lang="en-US" smtClean="0"/>
              <a:pPr/>
              <a:t>2/25/2015</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8ECCE02F-3E3A-481E-B389-68061C6D9A2B}" type="datetime1">
              <a:rPr lang="en-US" smtClean="0"/>
              <a:pPr/>
              <a:t>2/25/2015</a:t>
            </a:fld>
            <a:endParaRPr lang="en-US" dirty="0"/>
          </a:p>
        </p:txBody>
      </p:sp>
      <p:sp>
        <p:nvSpPr>
          <p:cNvPr id="8" name="Slide Number Placeholder 7"/>
          <p:cNvSpPr>
            <a:spLocks noGrp="1"/>
          </p:cNvSpPr>
          <p:nvPr>
            <p:ph type="sldNum" sz="quarter" idx="11"/>
          </p:nvPr>
        </p:nvSpPr>
        <p:spPr/>
        <p:txBody>
          <a:bodyPr/>
          <a:lstStyle/>
          <a:p>
            <a:fld id="{0F39431E-3BC0-45DB-ACA7-8F6C6459A8C9}" type="slidenum">
              <a:rPr lang="en-US" smtClean="0"/>
              <a:pPr/>
              <a:t>‹#›</a:t>
            </a:fld>
            <a:endParaRPr lang="en-US" dirty="0"/>
          </a:p>
        </p:txBody>
      </p:sp>
      <p:sp>
        <p:nvSpPr>
          <p:cNvPr id="9" name="Footer Placeholder 8"/>
          <p:cNvSpPr>
            <a:spLocks noGrp="1"/>
          </p:cNvSpPr>
          <p:nvPr>
            <p:ph type="ftr" sz="quarter" idx="12"/>
          </p:nvPr>
        </p:nvSpPr>
        <p:spPr/>
        <p:txBody>
          <a:bodyPr/>
          <a:lstStyle/>
          <a:p>
            <a:r>
              <a:rPr lang="pl-PL" smtClean="0"/>
              <a:t>Tomáš Bouda    HCI na KISK</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1FCCFFE-4924-4F5C-911B-909D24260E8C}" type="datetime1">
              <a:rPr lang="en-US" smtClean="0"/>
              <a:pPr/>
              <a:t>2/25/2015</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5AC423-FD46-4AF1-83DC-31EC68602C7F}" type="datetime1">
              <a:rPr lang="en-US" smtClean="0"/>
              <a:pPr/>
              <a:t>2/25/2015</a:t>
            </a:fld>
            <a:endParaRPr lang="en-US" dirty="0"/>
          </a:p>
        </p:txBody>
      </p:sp>
      <p:sp>
        <p:nvSpPr>
          <p:cNvPr id="8" name="Footer Placeholder 7"/>
          <p:cNvSpPr>
            <a:spLocks noGrp="1"/>
          </p:cNvSpPr>
          <p:nvPr>
            <p:ph type="ftr" sz="quarter" idx="11"/>
          </p:nvPr>
        </p:nvSpPr>
        <p:spPr/>
        <p:txBody>
          <a:bodyPr/>
          <a:lstStyle/>
          <a:p>
            <a:r>
              <a:rPr lang="pl-PL" smtClean="0"/>
              <a:t>Tomáš Bouda    HCI na KISK</a:t>
            </a:r>
            <a:endParaRPr lang="en-US" dirty="0"/>
          </a:p>
        </p:txBody>
      </p:sp>
      <p:sp>
        <p:nvSpPr>
          <p:cNvPr id="9" name="Slide Number Placeholder 8"/>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D876EE26-C7DC-4AAD-9762-70B548B4DA19}" type="datetime1">
              <a:rPr lang="en-US" smtClean="0"/>
              <a:pPr/>
              <a:t>2/25/2015</a:t>
            </a:fld>
            <a:endParaRPr lang="en-US" dirty="0"/>
          </a:p>
        </p:txBody>
      </p:sp>
      <p:sp>
        <p:nvSpPr>
          <p:cNvPr id="4" name="Footer Placeholder 3"/>
          <p:cNvSpPr>
            <a:spLocks noGrp="1"/>
          </p:cNvSpPr>
          <p:nvPr>
            <p:ph type="ftr" sz="quarter" idx="11"/>
          </p:nvPr>
        </p:nvSpPr>
        <p:spPr/>
        <p:txBody>
          <a:bodyPr/>
          <a:lstStyle/>
          <a:p>
            <a:r>
              <a:rPr lang="pl-PL" smtClean="0"/>
              <a:t>Tomáš Bouda    HCI na KISK</a:t>
            </a:r>
            <a:endParaRPr lang="en-US" dirty="0"/>
          </a:p>
        </p:txBody>
      </p:sp>
      <p:sp>
        <p:nvSpPr>
          <p:cNvPr id="5" name="Slide Number Placeholder 4"/>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20B85-3D32-41C5-88A3-4ECFB5DF573D}" type="datetime1">
              <a:rPr lang="en-US" smtClean="0"/>
              <a:pPr/>
              <a:t>2/25/2015</a:t>
            </a:fld>
            <a:endParaRPr lang="en-US" dirty="0"/>
          </a:p>
        </p:txBody>
      </p:sp>
      <p:sp>
        <p:nvSpPr>
          <p:cNvPr id="3" name="Footer Placeholder 2"/>
          <p:cNvSpPr>
            <a:spLocks noGrp="1"/>
          </p:cNvSpPr>
          <p:nvPr>
            <p:ph type="ftr" sz="quarter" idx="11"/>
          </p:nvPr>
        </p:nvSpPr>
        <p:spPr/>
        <p:txBody>
          <a:bodyPr/>
          <a:lstStyle/>
          <a:p>
            <a:r>
              <a:rPr lang="pl-PL" smtClean="0"/>
              <a:t>Tomáš Bouda    HCI na KISK</a:t>
            </a:r>
            <a:endParaRPr lang="en-US" dirty="0"/>
          </a:p>
        </p:txBody>
      </p:sp>
      <p:sp>
        <p:nvSpPr>
          <p:cNvPr id="4" name="Slide Number Placeholder 3"/>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286727C-E373-436D-BDFA-735B345CB795}" type="datetime1">
              <a:rPr lang="en-US" smtClean="0"/>
              <a:pPr/>
              <a:t>2/25/2015</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p>
            <a:fld id="{0F39431E-3BC0-45DB-ACA7-8F6C6459A8C9}" type="slidenum">
              <a:rPr lang="en-US" smtClean="0"/>
              <a:pPr/>
              <a:t>‹#›</a:t>
            </a:fld>
            <a:endParaRPr lang="en-US" dirty="0"/>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3971BCE-D432-4D8E-B999-110C9DC74AF1}" type="datetime1">
              <a:rPr lang="en-US" smtClean="0"/>
              <a:pPr/>
              <a:t>2/25/2015</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F39431E-3BC0-45DB-ACA7-8F6C6459A8C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DBAA9CB-47BB-4820-835B-44B6C887B814}" type="datetime1">
              <a:rPr lang="en-US" smtClean="0"/>
              <a:pPr/>
              <a:t>2/25/2015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F39431E-3BC0-45DB-ACA7-8F6C6459A8C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pad.appfinders.com/best-ipad-calendar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it.ly/zivekasparekboce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esigninginteractions.com/interviews/LarryTesle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mputerhistory.org/collections/accession/10271626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haykin.net/innovationsparks/2010/09/17/evolution-and-innovation-where-do-ideas-come-fr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vimeo.com/5189134" TargetMode="External"/><Relationship Id="rId4" Type="http://schemas.openxmlformats.org/officeDocument/2006/relationships/hyperlink" Target="http://www.billbuxton.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vimeo.com/518913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vimeo.com/5189134" TargetMode="Externa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vimeo.com/518913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vimeo.com/518913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hci.stanford.edu/courses/cs247/2012/readings/WhatDoPrototypesPrototype.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ushyourdesign.com/Scott/develpeople.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hyperlink" Target="http://www.toycollector.com/index.php?option=com_kunena&amp;func=view&amp;catid=95&amp;id=10432&amp;Itemid=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ics.se/fal/kurser/winograd-2004/Prototypes.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hyperlink" Target="http://www.dhtml-menu-builder.com/blog/drop-down-menu-10-useful-scripts-to-enhance-header-navigatio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gif"/></Relationships>
</file>

<file path=ppt/slides/_rels/slide42.xml.rels><?xml version="1.0" encoding="UTF-8" standalone="yes"?>
<Relationships xmlns="http://schemas.openxmlformats.org/package/2006/relationships"><Relationship Id="rId3" Type="http://schemas.openxmlformats.org/officeDocument/2006/relationships/hyperlink" Target="http://www.sics.se/fal/kurser/winograd-2004/Prototypes.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hyperlink" Target="http://www.ur.umich.edu/0506/Jun26_06/03.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hyperlink" Target="http://www.cultofmac.com/168770/how-the-ceo-of-gap-helped-create-the-first-apple-stor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tyinternety.cz/startupy/pribeh-universatoru-jake-to-bylo-a-proc-to-nedopadlo-7626"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bestappsite.com/friendly-facebook-browser-for-ip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8352928" cy="4856583"/>
          </a:xfrm>
        </p:spPr>
        <p:txBody>
          <a:bodyPr/>
          <a:lstStyle/>
          <a:p>
            <a:r>
              <a:rPr lang="cs-CZ" sz="4800" dirty="0" smtClean="0"/>
              <a:t>Design, Síla </a:t>
            </a:r>
            <a:r>
              <a:rPr lang="cs-CZ" sz="4800" dirty="0" err="1" smtClean="0"/>
              <a:t>prototypování</a:t>
            </a:r>
            <a:r>
              <a:rPr lang="cs-CZ" sz="4800" dirty="0" smtClean="0"/>
              <a:t> a evaluace designu</a:t>
            </a:r>
            <a:r>
              <a:rPr lang="cs-CZ" sz="2000" dirty="0" smtClean="0"/>
              <a:t>(design, </a:t>
            </a: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lstStyle/>
          <a:p>
            <a:r>
              <a:rPr lang="cs-CZ" dirty="0"/>
              <a:t>Tomáš Bouda </a:t>
            </a:r>
          </a:p>
          <a:p>
            <a:r>
              <a:rPr lang="cs-CZ" dirty="0"/>
              <a:t>KISK </a:t>
            </a:r>
            <a:r>
              <a:rPr lang="cs-CZ" dirty="0" smtClean="0"/>
              <a:t>2015 </a:t>
            </a:r>
            <a:r>
              <a:rPr lang="cs-CZ" dirty="0"/>
              <a:t>Komunikace Člověk-počítač</a:t>
            </a:r>
          </a:p>
          <a:p>
            <a:endParaRPr lang="en-US" dirty="0"/>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706328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056" y="-171400"/>
            <a:ext cx="4896544" cy="738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201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11</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21581"/>
            <a:ext cx="11060855" cy="696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29" y="-46238"/>
            <a:ext cx="9799711" cy="698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91264" cy="1692106"/>
          </a:xfrm>
        </p:spPr>
        <p:txBody>
          <a:bodyPr>
            <a:normAutofit fontScale="90000"/>
          </a:bodyPr>
          <a:lstStyle/>
          <a:p>
            <a:pPr algn="ctr"/>
            <a:r>
              <a:rPr lang="cs-CZ" sz="6600" dirty="0" smtClean="0"/>
              <a:t>Co je dobrý Interakční design?</a:t>
            </a: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12</a:t>
            </a:fld>
            <a:endParaRPr lang="en-US" dirty="0"/>
          </a:p>
        </p:txBody>
      </p:sp>
    </p:spTree>
    <p:extLst>
      <p:ext uri="{BB962C8B-B14F-4D97-AF65-F5344CB8AC3E}">
        <p14:creationId xmlns:p14="http://schemas.microsoft.com/office/powerpoint/2010/main" val="1266793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7848872" cy="1371600"/>
          </a:xfrm>
        </p:spPr>
        <p:txBody>
          <a:bodyPr>
            <a:normAutofit fontScale="90000"/>
          </a:bodyPr>
          <a:lstStyle/>
          <a:p>
            <a:r>
              <a:rPr lang="cs-CZ" dirty="0" smtClean="0"/>
              <a:t>Interakční design - Dobré </a:t>
            </a:r>
            <a:r>
              <a:rPr lang="cs-CZ" dirty="0"/>
              <a:t>mentální modely</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Zdroj: </a:t>
            </a:r>
            <a:r>
              <a:rPr lang="cs-CZ" dirty="0">
                <a:hlinkClick r:id="rId3"/>
              </a:rPr>
              <a:t>http://ipad.appfinders.com/best-ipad-calendars/</a:t>
            </a:r>
            <a:endParaRPr lang="cs-CZ" dirty="0"/>
          </a:p>
          <a:p>
            <a:pPr marL="342900" indent="-342900">
              <a:buFontTx/>
              <a:buChar char="-"/>
            </a:pP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13</a:t>
            </a:fld>
            <a:endParaRPr lang="en-US" dirty="0"/>
          </a:p>
        </p:txBody>
      </p:sp>
      <p:pic>
        <p:nvPicPr>
          <p:cNvPr id="1028" name="Picture 4" descr="http://ipad.appfinders.com/wp-content/uploads/2010/09/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340768"/>
            <a:ext cx="5904656" cy="431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50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–princip zpětné vazby</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Foto: gmail.com</a:t>
            </a:r>
            <a:endParaRPr lang="cs-CZ" dirty="0"/>
          </a:p>
          <a:p>
            <a:pPr marL="342900" indent="-342900">
              <a:buFontTx/>
              <a:buChar char="-"/>
            </a:pPr>
            <a:endParaRPr lang="en-US" dirty="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14</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74" y="2242872"/>
            <a:ext cx="6376988" cy="90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721636" y="3501008"/>
            <a:ext cx="7416824" cy="1015663"/>
          </a:xfrm>
          <a:prstGeom prst="rect">
            <a:avLst/>
          </a:prstGeom>
          <a:noFill/>
        </p:spPr>
        <p:txBody>
          <a:bodyPr wrap="square" rtlCol="0">
            <a:spAutoFit/>
          </a:bodyPr>
          <a:lstStyle/>
          <a:p>
            <a:pPr marL="285750" indent="-285750">
              <a:buFontTx/>
              <a:buChar char="-"/>
            </a:pPr>
            <a:r>
              <a:rPr lang="cs-CZ" sz="2000" b="1" dirty="0" smtClean="0"/>
              <a:t>Vibrační zpětná vazba.</a:t>
            </a:r>
          </a:p>
          <a:p>
            <a:endParaRPr lang="cs-CZ" sz="2000" b="1" dirty="0" smtClean="0"/>
          </a:p>
          <a:p>
            <a:pPr marL="285750" indent="-285750">
              <a:buFontTx/>
              <a:buChar char="-"/>
            </a:pPr>
            <a:r>
              <a:rPr lang="cs-CZ" sz="2000" b="1" dirty="0" smtClean="0"/>
              <a:t>Pípaní v telefonu při vytáčení čísla. </a:t>
            </a:r>
          </a:p>
        </p:txBody>
      </p:sp>
    </p:spTree>
    <p:extLst>
      <p:ext uri="{BB962C8B-B14F-4D97-AF65-F5344CB8AC3E}">
        <p14:creationId xmlns:p14="http://schemas.microsoft.com/office/powerpoint/2010/main" val="2035022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dobrá navigace</a:t>
            </a:r>
            <a:r>
              <a:rPr lang="cs-CZ" dirty="0"/>
              <a:t/>
            </a:r>
            <a:br>
              <a:rPr lang="cs-CZ" dirty="0"/>
            </a:br>
            <a:r>
              <a:rPr lang="cs-CZ" dirty="0" smtClean="0"/>
              <a:t>	</a:t>
            </a:r>
            <a:endParaRPr lang="en-US" dirty="0"/>
          </a:p>
        </p:txBody>
      </p:sp>
      <p:sp>
        <p:nvSpPr>
          <p:cNvPr id="5" name="Zástupný symbol pro obsah 4"/>
          <p:cNvSpPr>
            <a:spLocks noGrp="1"/>
          </p:cNvSpPr>
          <p:nvPr>
            <p:ph idx="1"/>
          </p:nvPr>
        </p:nvSpPr>
        <p:spPr>
          <a:xfrm>
            <a:off x="457200" y="4869160"/>
            <a:ext cx="7620000" cy="1257003"/>
          </a:xfrm>
        </p:spPr>
        <p:txBody>
          <a:bodyPr/>
          <a:lstStyle/>
          <a:p>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15</a:t>
            </a:fld>
            <a:endParaRPr lang="en-US" dirty="0"/>
          </a:p>
        </p:txBody>
      </p:sp>
      <p:sp>
        <p:nvSpPr>
          <p:cNvPr id="4" name="TextovéPole 3"/>
          <p:cNvSpPr txBox="1"/>
          <p:nvPr/>
        </p:nvSpPr>
        <p:spPr>
          <a:xfrm>
            <a:off x="669552" y="2132856"/>
            <a:ext cx="7416824" cy="2677656"/>
          </a:xfrm>
          <a:prstGeom prst="rect">
            <a:avLst/>
          </a:prstGeom>
          <a:noFill/>
        </p:spPr>
        <p:txBody>
          <a:bodyPr wrap="square" rtlCol="0">
            <a:spAutoFit/>
          </a:bodyPr>
          <a:lstStyle/>
          <a:p>
            <a:pPr marL="285750" indent="-285750">
              <a:buFontTx/>
              <a:buChar char="-"/>
            </a:pPr>
            <a:r>
              <a:rPr lang="cs-CZ" sz="2800" b="1" dirty="0" smtClean="0"/>
              <a:t>Kde jsem?</a:t>
            </a:r>
          </a:p>
          <a:p>
            <a:endParaRPr lang="cs-CZ" sz="2800" b="1" dirty="0" smtClean="0"/>
          </a:p>
          <a:p>
            <a:pPr marL="285750" indent="-285750">
              <a:buFontTx/>
              <a:buChar char="-"/>
            </a:pPr>
            <a:r>
              <a:rPr lang="cs-CZ" sz="2800" b="1" dirty="0" smtClean="0"/>
              <a:t>Co mohu udělat?</a:t>
            </a:r>
          </a:p>
          <a:p>
            <a:pPr marL="285750" indent="-285750">
              <a:buFontTx/>
              <a:buChar char="-"/>
            </a:pPr>
            <a:endParaRPr lang="cs-CZ" sz="2800" b="1" dirty="0" smtClean="0"/>
          </a:p>
          <a:p>
            <a:pPr marL="285750" indent="-285750">
              <a:buFontTx/>
              <a:buChar char="-"/>
            </a:pPr>
            <a:r>
              <a:rPr lang="cs-CZ" sz="2800" b="1" dirty="0" smtClean="0"/>
              <a:t>Jak se mohu vrátit zpět?</a:t>
            </a:r>
          </a:p>
          <a:p>
            <a:pPr marL="285750" indent="-285750">
              <a:buFontTx/>
              <a:buChar char="-"/>
            </a:pPr>
            <a:endParaRPr lang="cs-CZ" sz="2800" b="1" dirty="0" smtClean="0"/>
          </a:p>
        </p:txBody>
      </p:sp>
    </p:spTree>
    <p:extLst>
      <p:ext uri="{BB962C8B-B14F-4D97-AF65-F5344CB8AC3E}">
        <p14:creationId xmlns:p14="http://schemas.microsoft.com/office/powerpoint/2010/main" val="604993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68760"/>
            <a:ext cx="9352156" cy="382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Obrázek 9" descr="inflow.JPG"/>
          <p:cNvPicPr>
            <a:picLocks noChangeAspect="1"/>
          </p:cNvPicPr>
          <p:nvPr/>
        </p:nvPicPr>
        <p:blipFill>
          <a:blip r:embed="rId4" cstate="print"/>
          <a:stretch>
            <a:fillRect/>
          </a:stretch>
        </p:blipFill>
        <p:spPr>
          <a:xfrm>
            <a:off x="0" y="1412776"/>
            <a:ext cx="9144000" cy="5025006"/>
          </a:xfrm>
          <a:prstGeom prst="rect">
            <a:avLst/>
          </a:prstGeom>
        </p:spPr>
      </p:pic>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dobrá navigace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Foto: Inflow.cz</a:t>
            </a:r>
            <a:endParaRPr lang="cs-CZ" dirty="0"/>
          </a:p>
          <a:p>
            <a:pPr marL="342900" indent="-342900">
              <a:buFontTx/>
              <a:buChar char="-"/>
            </a:pP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16</a:t>
            </a:fld>
            <a:endParaRPr lang="en-US" dirty="0"/>
          </a:p>
        </p:txBody>
      </p:sp>
      <p:pic>
        <p:nvPicPr>
          <p:cNvPr id="8" name="Picture 2"/>
          <p:cNvPicPr>
            <a:picLocks noChangeAspect="1" noChangeArrowheads="1"/>
          </p:cNvPicPr>
          <p:nvPr/>
        </p:nvPicPr>
        <p:blipFill>
          <a:blip r:embed="rId5" cstate="print"/>
          <a:srcRect/>
          <a:stretch>
            <a:fillRect/>
          </a:stretch>
        </p:blipFill>
        <p:spPr bwMode="auto">
          <a:xfrm>
            <a:off x="1" y="1268760"/>
            <a:ext cx="9144000" cy="4968552"/>
          </a:xfrm>
          <a:prstGeom prst="rect">
            <a:avLst/>
          </a:prstGeom>
          <a:noFill/>
          <a:ln w="9525">
            <a:noFill/>
            <a:miter lim="800000"/>
            <a:headEnd/>
            <a:tailEnd/>
          </a:ln>
        </p:spPr>
      </p:pic>
    </p:spTree>
    <p:extLst>
      <p:ext uri="{BB962C8B-B14F-4D97-AF65-F5344CB8AC3E}">
        <p14:creationId xmlns:p14="http://schemas.microsoft.com/office/powerpoint/2010/main" val="781319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konzistence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1340768"/>
            <a:ext cx="7620000" cy="5361459"/>
          </a:xfrm>
        </p:spPr>
        <p:txBody>
          <a:bodyPr>
            <a:normAutofit/>
          </a:bodyPr>
          <a:lstStyle/>
          <a:p>
            <a:r>
              <a:rPr lang="cs-CZ" dirty="0" smtClean="0"/>
              <a:t>Ten samý prvek by se měl chovat v každé části systému stejně.  </a:t>
            </a:r>
            <a:endParaRPr lang="cs-CZ" dirty="0"/>
          </a:p>
          <a:p>
            <a:r>
              <a:rPr lang="cs-CZ" dirty="0" smtClean="0"/>
              <a:t>Akční tlačítko </a:t>
            </a:r>
            <a:r>
              <a:rPr lang="cs-CZ" dirty="0" err="1" smtClean="0"/>
              <a:t>Applu</a:t>
            </a:r>
            <a:r>
              <a:rPr lang="cs-CZ" dirty="0" smtClean="0"/>
              <a:t>: </a:t>
            </a:r>
            <a:endParaRPr lang="cs-CZ" dirty="0"/>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17</a:t>
            </a:fld>
            <a:endParaRPr lang="en-US" dirty="0"/>
          </a:p>
        </p:txBody>
      </p:sp>
      <p:pic>
        <p:nvPicPr>
          <p:cNvPr id="4098" name="Picture 2" descr="Action 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103956"/>
            <a:ext cx="1728192" cy="116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54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Intuitivní interakce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1340768"/>
            <a:ext cx="7620000" cy="5361459"/>
          </a:xfrm>
        </p:spPr>
        <p:txBody>
          <a:bodyPr>
            <a:normAutofit/>
          </a:bodyPr>
          <a:lstStyle/>
          <a:p>
            <a:r>
              <a:rPr lang="cs-CZ" dirty="0" smtClean="0"/>
              <a:t>Systém by měl být ovladatelný tak, abychom se mohli soustředili na cíl naší práce. </a:t>
            </a:r>
          </a:p>
          <a:p>
            <a:pPr marL="342900" indent="-342900">
              <a:buFontTx/>
              <a:buChar char="-"/>
            </a:pPr>
            <a:endParaRPr lang="cs-CZ" dirty="0" smtClean="0"/>
          </a:p>
          <a:p>
            <a:endParaRPr lang="cs-CZ" dirty="0"/>
          </a:p>
          <a:p>
            <a:endParaRPr lang="cs-CZ" dirty="0" smtClean="0"/>
          </a:p>
          <a:p>
            <a:pPr marL="342900" indent="-342900">
              <a:buFontTx/>
              <a:buChar char="-"/>
            </a:pPr>
            <a:endParaRPr lang="cs-CZ" dirty="0" smtClean="0"/>
          </a:p>
          <a:p>
            <a:endParaRPr lang="cs-CZ" dirty="0"/>
          </a:p>
          <a:p>
            <a:pPr marL="342900" indent="-342900">
              <a:buFontTx/>
              <a:buChar char="-"/>
            </a:pPr>
            <a:endParaRPr lang="cs-CZ" dirty="0" smtClean="0"/>
          </a:p>
          <a:p>
            <a:pPr marL="342900" indent="-342900">
              <a:buFontTx/>
              <a:buChar char="-"/>
            </a:pPr>
            <a:endParaRPr lang="cs-CZ" dirty="0" smtClean="0"/>
          </a:p>
          <a:p>
            <a:pPr marL="342900" indent="-342900">
              <a:buFontTx/>
              <a:buChar char="-"/>
            </a:pPr>
            <a:endParaRPr lang="cs-CZ" dirty="0" smtClean="0"/>
          </a:p>
          <a:p>
            <a:endParaRPr lang="en-US" dirty="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18</a:t>
            </a:fld>
            <a:endParaRPr lang="en-US" dirty="0"/>
          </a:p>
        </p:txBody>
      </p:sp>
      <p:sp>
        <p:nvSpPr>
          <p:cNvPr id="4" name="AutoShape 2" descr="http://3.bp.blogspot.com/-Z3GFsJZvT7E/T4MYxMkNl3I/AAAAAAAAGd0/AZyTI-6D1A4/s640/funny-animals-dogs-driving-cars-03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3.bp.blogspot.com/-Z3GFsJZvT7E/T4MYxMkNl3I/AAAAAAAAGd0/AZyTI-6D1A4/s640/funny-animals-dogs-driving-cars-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684" y="2132856"/>
            <a:ext cx="5688632" cy="426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23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Dobrý Interakční design	</a:t>
            </a:r>
            <a:endParaRPr lang="en-US" dirty="0"/>
          </a:p>
        </p:txBody>
      </p:sp>
      <p:sp>
        <p:nvSpPr>
          <p:cNvPr id="3" name="Zástupný symbol pro obsah 2"/>
          <p:cNvSpPr>
            <a:spLocks noGrp="1"/>
          </p:cNvSpPr>
          <p:nvPr>
            <p:ph idx="1"/>
          </p:nvPr>
        </p:nvSpPr>
        <p:spPr/>
        <p:txBody>
          <a:bodyPr/>
          <a:lstStyle/>
          <a:p>
            <a:pPr marL="342900" indent="-342900">
              <a:buFontTx/>
              <a:buChar char="-"/>
            </a:pPr>
            <a:r>
              <a:rPr lang="cs-CZ" dirty="0" smtClean="0"/>
              <a:t>Dobré mentální modely</a:t>
            </a:r>
          </a:p>
          <a:p>
            <a:pPr marL="342900" indent="-342900">
              <a:buFontTx/>
              <a:buChar char="-"/>
            </a:pPr>
            <a:endParaRPr lang="cs-CZ" dirty="0"/>
          </a:p>
          <a:p>
            <a:pPr marL="342900" indent="-342900">
              <a:buFontTx/>
              <a:buChar char="-"/>
            </a:pPr>
            <a:r>
              <a:rPr lang="cs-CZ" dirty="0" smtClean="0"/>
              <a:t>Princip zpětné vazby</a:t>
            </a:r>
          </a:p>
          <a:p>
            <a:endParaRPr lang="cs-CZ" dirty="0"/>
          </a:p>
          <a:p>
            <a:pPr marL="342900" indent="-342900">
              <a:buFontTx/>
              <a:buChar char="-"/>
            </a:pPr>
            <a:r>
              <a:rPr lang="cs-CZ" dirty="0" smtClean="0"/>
              <a:t>Dobrá navigace</a:t>
            </a:r>
          </a:p>
          <a:p>
            <a:pPr marL="342900" indent="-342900">
              <a:buFontTx/>
              <a:buChar char="-"/>
            </a:pPr>
            <a:endParaRPr lang="cs-CZ" dirty="0"/>
          </a:p>
          <a:p>
            <a:pPr marL="342900" indent="-342900">
              <a:buFontTx/>
              <a:buChar char="-"/>
            </a:pPr>
            <a:r>
              <a:rPr lang="cs-CZ" dirty="0" smtClean="0"/>
              <a:t>Konzistence</a:t>
            </a:r>
          </a:p>
          <a:p>
            <a:pPr marL="342900" indent="-342900">
              <a:buFontTx/>
              <a:buChar char="-"/>
            </a:pPr>
            <a:endParaRPr lang="cs-CZ" dirty="0"/>
          </a:p>
          <a:p>
            <a:pPr marL="342900" indent="-342900">
              <a:buFontTx/>
              <a:buChar char="-"/>
            </a:pPr>
            <a:r>
              <a:rPr lang="cs-CZ" dirty="0" smtClean="0"/>
              <a:t>Intuitivní Interakce</a:t>
            </a:r>
          </a:p>
          <a:p>
            <a:pPr marL="342900" indent="-342900">
              <a:buFontTx/>
              <a:buChar char="-"/>
            </a:pPr>
            <a:endParaRPr lang="cs-CZ" dirty="0"/>
          </a:p>
          <a:p>
            <a:pPr marL="342900" indent="-342900">
              <a:buFontTx/>
              <a:buChar char="-"/>
            </a:pP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19</a:t>
            </a:fld>
            <a:endParaRPr lang="en-US" dirty="0"/>
          </a:p>
        </p:txBody>
      </p:sp>
    </p:spTree>
    <p:extLst>
      <p:ext uri="{BB962C8B-B14F-4D97-AF65-F5344CB8AC3E}">
        <p14:creationId xmlns:p14="http://schemas.microsoft.com/office/powerpoint/2010/main" val="387984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a:t>
            </a:r>
            <a:endParaRPr lang="en-US" dirty="0"/>
          </a:p>
        </p:txBody>
      </p:sp>
      <p:sp>
        <p:nvSpPr>
          <p:cNvPr id="3" name="Zástupný symbol pro obsah 2"/>
          <p:cNvSpPr>
            <a:spLocks noGrp="1"/>
          </p:cNvSpPr>
          <p:nvPr>
            <p:ph idx="1"/>
          </p:nvPr>
        </p:nvSpPr>
        <p:spPr/>
        <p:txBody>
          <a:bodyPr>
            <a:normAutofit/>
          </a:bodyPr>
          <a:lstStyle/>
          <a:p>
            <a:pPr marL="457200" indent="-457200">
              <a:buFont typeface="Arial" panose="020B0604020202020204" pitchFamily="34" charset="0"/>
              <a:buChar char="•"/>
            </a:pPr>
            <a:r>
              <a:rPr lang="cs-CZ" sz="3200" dirty="0" smtClean="0"/>
              <a:t>Dobrý design</a:t>
            </a:r>
          </a:p>
          <a:p>
            <a:pPr marL="457200" indent="-457200">
              <a:buFont typeface="Arial" panose="020B0604020202020204" pitchFamily="34" charset="0"/>
              <a:buChar char="•"/>
            </a:pPr>
            <a:r>
              <a:rPr lang="cs-CZ" sz="3200" dirty="0" smtClean="0"/>
              <a:t>Síla </a:t>
            </a:r>
            <a:r>
              <a:rPr lang="cs-CZ" sz="3200" dirty="0" err="1" smtClean="0"/>
              <a:t>prototypování</a:t>
            </a:r>
            <a:endParaRPr lang="cs-CZ" sz="3200" dirty="0" smtClean="0"/>
          </a:p>
          <a:p>
            <a:pPr marL="457200" indent="-457200">
              <a:buFont typeface="Arial" panose="020B0604020202020204" pitchFamily="34" charset="0"/>
              <a:buChar char="•"/>
            </a:pPr>
            <a:r>
              <a:rPr lang="cs-CZ" sz="3200" dirty="0" smtClean="0"/>
              <a:t>Hodnota evaluace</a:t>
            </a:r>
          </a:p>
          <a:p>
            <a:endParaRPr lang="cs-CZ" sz="3200" dirty="0" smtClean="0"/>
          </a:p>
          <a:p>
            <a:endParaRPr lang="cs-CZ" dirty="0"/>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a:t>
            </a:fld>
            <a:endParaRPr lang="en-US" dirty="0"/>
          </a:p>
        </p:txBody>
      </p:sp>
    </p:spTree>
    <p:extLst>
      <p:ext uri="{BB962C8B-B14F-4D97-AF65-F5344CB8AC3E}">
        <p14:creationId xmlns:p14="http://schemas.microsoft.com/office/powerpoint/2010/main" val="426742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075240" cy="1371600"/>
          </a:xfrm>
        </p:spPr>
        <p:txBody>
          <a:bodyPr/>
          <a:lstStyle/>
          <a:p>
            <a:pPr algn="ctr"/>
            <a:r>
              <a:rPr lang="cs-CZ" dirty="0" smtClean="0"/>
              <a:t>Interakční design</a:t>
            </a:r>
            <a:endParaRPr lang="en-US" dirty="0"/>
          </a:p>
        </p:txBody>
      </p:sp>
      <p:sp>
        <p:nvSpPr>
          <p:cNvPr id="3" name="Zástupný symbol pro obsah 2"/>
          <p:cNvSpPr>
            <a:spLocks noGrp="1"/>
          </p:cNvSpPr>
          <p:nvPr>
            <p:ph idx="1"/>
          </p:nvPr>
        </p:nvSpPr>
        <p:spPr>
          <a:xfrm>
            <a:off x="457200" y="1752600"/>
            <a:ext cx="8003232" cy="4373563"/>
          </a:xfrm>
        </p:spPr>
        <p:txBody>
          <a:bodyPr>
            <a:normAutofit lnSpcReduction="10000"/>
          </a:bodyPr>
          <a:lstStyle/>
          <a:p>
            <a:pPr algn="ctr"/>
            <a:endParaRPr lang="cs-CZ" sz="3600" dirty="0" smtClean="0"/>
          </a:p>
          <a:p>
            <a:r>
              <a:rPr lang="cs-CZ" sz="3600" dirty="0" smtClean="0"/>
              <a:t>Cílem není vytvořit skvěle vypadající produkt. Smyslem je vytvářet design, který funguje.</a:t>
            </a:r>
          </a:p>
          <a:p>
            <a:endParaRPr lang="cs-CZ" sz="3600" dirty="0"/>
          </a:p>
          <a:p>
            <a:r>
              <a:rPr lang="cs-CZ" sz="3600" dirty="0" smtClean="0"/>
              <a:t>Navrhujeme to, jak se nám bude s produktem pracovat.</a:t>
            </a:r>
          </a:p>
          <a:p>
            <a:pPr algn="ctr"/>
            <a:endParaRPr lang="cs-CZ" sz="3600" dirty="0"/>
          </a:p>
          <a:p>
            <a:pPr algn="ctr"/>
            <a:endParaRPr lang="cs-CZ" sz="36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20</a:t>
            </a:fld>
            <a:endParaRPr lang="en-US" dirty="0"/>
          </a:p>
        </p:txBody>
      </p:sp>
    </p:spTree>
    <p:extLst>
      <p:ext uri="{BB962C8B-B14F-4D97-AF65-F5344CB8AC3E}">
        <p14:creationId xmlns:p14="http://schemas.microsoft.com/office/powerpoint/2010/main" val="2587930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6851104" cy="1371600"/>
          </a:xfrm>
        </p:spPr>
        <p:txBody>
          <a:bodyPr/>
          <a:lstStyle/>
          <a:p>
            <a:r>
              <a:rPr lang="cs-CZ" dirty="0" smtClean="0"/>
              <a:t>Design pro každý den</a:t>
            </a:r>
            <a:endParaRPr lang="en-US" dirty="0"/>
          </a:p>
        </p:txBody>
      </p:sp>
      <p:sp>
        <p:nvSpPr>
          <p:cNvPr id="3" name="Zástupný symbol pro obsah 2"/>
          <p:cNvSpPr>
            <a:spLocks noGrp="1"/>
          </p:cNvSpPr>
          <p:nvPr>
            <p:ph idx="1"/>
          </p:nvPr>
        </p:nvSpPr>
        <p:spPr>
          <a:xfrm>
            <a:off x="457200" y="1752600"/>
            <a:ext cx="5338936" cy="4373563"/>
          </a:xfrm>
        </p:spPr>
        <p:txBody>
          <a:bodyPr/>
          <a:lstStyle/>
          <a:p>
            <a:r>
              <a:rPr lang="cs-CZ" dirty="0" smtClean="0"/>
              <a:t>Donald A. Norman</a:t>
            </a:r>
          </a:p>
          <a:p>
            <a:endParaRPr lang="cs-CZ" dirty="0"/>
          </a:p>
          <a:p>
            <a:r>
              <a:rPr lang="cs-CZ" sz="2800" dirty="0" smtClean="0"/>
              <a:t>„Pokud máte problém s ovládáním přístroje, počítače nebo jiného systému, pak není chyba ve vás. </a:t>
            </a:r>
            <a:br>
              <a:rPr lang="cs-CZ" sz="2800" dirty="0" smtClean="0"/>
            </a:br>
            <a:endParaRPr lang="cs-CZ" sz="2800" dirty="0" smtClean="0"/>
          </a:p>
          <a:p>
            <a:r>
              <a:rPr lang="cs-CZ" sz="2800" dirty="0" smtClean="0"/>
              <a:t>Chyba je v systému.“ </a:t>
            </a:r>
            <a:endParaRPr lang="en-US"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21</a:t>
            </a:fld>
            <a:endParaRPr lang="en-US" dirty="0"/>
          </a:p>
        </p:txBody>
      </p:sp>
      <p:pic>
        <p:nvPicPr>
          <p:cNvPr id="9218" name="Picture 2" descr="http://data.bux.cz/book/016/816/0168164/medi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844824"/>
            <a:ext cx="2592288" cy="370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83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147248" cy="1371600"/>
          </a:xfrm>
        </p:spPr>
        <p:txBody>
          <a:bodyPr/>
          <a:lstStyle/>
          <a:p>
            <a:r>
              <a:rPr lang="cs-CZ" dirty="0" smtClean="0"/>
              <a:t>Jak se vám používá </a:t>
            </a:r>
            <a:r>
              <a:rPr lang="cs-CZ" dirty="0" err="1" smtClean="0"/>
              <a:t>Facebook</a:t>
            </a:r>
            <a:r>
              <a:rPr lang="cs-CZ" dirty="0" smtClean="0"/>
              <a:t>?</a:t>
            </a:r>
            <a:endParaRPr lang="cs-CZ" dirty="0"/>
          </a:p>
        </p:txBody>
      </p:sp>
      <p:sp>
        <p:nvSpPr>
          <p:cNvPr id="3" name="Zástupný symbol pro obsah 2"/>
          <p:cNvSpPr>
            <a:spLocks noGrp="1"/>
          </p:cNvSpPr>
          <p:nvPr>
            <p:ph idx="1"/>
          </p:nvPr>
        </p:nvSpPr>
        <p:spPr>
          <a:xfrm>
            <a:off x="457200" y="2348880"/>
            <a:ext cx="8291264" cy="3777283"/>
          </a:xfrm>
        </p:spPr>
        <p:txBody>
          <a:bodyPr/>
          <a:lstStyle/>
          <a:p>
            <a:r>
              <a:rPr lang="cs-CZ" b="0" dirty="0" smtClean="0"/>
              <a:t>„Rodiče </a:t>
            </a:r>
            <a:r>
              <a:rPr lang="cs-CZ" b="0" dirty="0"/>
              <a:t>se teď připojili na </a:t>
            </a:r>
            <a:r>
              <a:rPr lang="cs-CZ" b="0" dirty="0" err="1"/>
              <a:t>Facebook</a:t>
            </a:r>
            <a:r>
              <a:rPr lang="cs-CZ" b="0" dirty="0"/>
              <a:t> a díky tomu jsem zjistil, jak je neintuitivní. Jako </a:t>
            </a:r>
            <a:r>
              <a:rPr lang="cs-CZ" b="0" dirty="0" err="1"/>
              <a:t>geek</a:t>
            </a:r>
            <a:r>
              <a:rPr lang="cs-CZ" b="0" dirty="0"/>
              <a:t> mám tendenci tyhle věci považovat za normální a přirozené – ve skutečnosti to ale znamená, že v hlavě nosím neuvěřitelná kvanta postupů. Vydalo by to na desetisvazkovou knížku o tom, kdy na co kliknout a jakou klávesovou zkratku použít. To všechno je překomplikované a většinou zbytečné</a:t>
            </a:r>
            <a:r>
              <a:rPr lang="cs-CZ" b="0" dirty="0" smtClean="0"/>
              <a:t>.“ </a:t>
            </a:r>
          </a:p>
          <a:p>
            <a:r>
              <a:rPr lang="cs-CZ" sz="1400" b="0" dirty="0" smtClean="0">
                <a:solidFill>
                  <a:srgbClr val="FF0000"/>
                </a:solidFill>
              </a:rPr>
              <a:t>						Michal Kašpárek (Živě.cz)</a:t>
            </a:r>
          </a:p>
          <a:p>
            <a:r>
              <a:rPr lang="cs-CZ" sz="1400" i="1" dirty="0" smtClean="0"/>
              <a:t>						</a:t>
            </a:r>
            <a:r>
              <a:rPr lang="cs-CZ" sz="1400" b="0" dirty="0">
                <a:hlinkClick r:id="rId3"/>
              </a:rPr>
              <a:t>http://bit.ly/zivekasparekbocek</a:t>
            </a:r>
            <a:endParaRPr lang="cs-CZ" sz="1400" b="0" dirty="0"/>
          </a:p>
          <a:p>
            <a:r>
              <a:rPr lang="cs-CZ" sz="1400" b="0" dirty="0">
                <a:solidFill>
                  <a:srgbClr val="FF0000"/>
                </a:solidFill>
              </a:rPr>
              <a:t>	</a:t>
            </a:r>
            <a:r>
              <a:rPr lang="cs-CZ" sz="1400" b="0" dirty="0" smtClean="0">
                <a:solidFill>
                  <a:srgbClr val="FF0000"/>
                </a:solidFill>
              </a:rPr>
              <a:t>					</a:t>
            </a:r>
            <a:endParaRPr lang="cs-CZ" sz="1400" dirty="0">
              <a:solidFill>
                <a:srgbClr val="FF0000"/>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22</a:t>
            </a:fld>
            <a:endParaRPr lang="en-US" dirty="0"/>
          </a:p>
        </p:txBody>
      </p:sp>
    </p:spTree>
    <p:extLst>
      <p:ext uri="{BB962C8B-B14F-4D97-AF65-F5344CB8AC3E}">
        <p14:creationId xmlns:p14="http://schemas.microsoft.com/office/powerpoint/2010/main" val="3467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Design zaměřený na uživatele</a:t>
            </a:r>
            <a:endParaRPr lang="en-US" dirty="0"/>
          </a:p>
        </p:txBody>
      </p:sp>
      <p:sp>
        <p:nvSpPr>
          <p:cNvPr id="3" name="Zástupný symbol pro obsah 2"/>
          <p:cNvSpPr>
            <a:spLocks noGrp="1"/>
          </p:cNvSpPr>
          <p:nvPr>
            <p:ph idx="1"/>
          </p:nvPr>
        </p:nvSpPr>
        <p:spPr>
          <a:xfrm>
            <a:off x="457200" y="1752600"/>
            <a:ext cx="5410944" cy="4373563"/>
          </a:xfrm>
        </p:spPr>
        <p:txBody>
          <a:bodyPr>
            <a:normAutofit fontScale="92500" lnSpcReduction="10000"/>
          </a:bodyPr>
          <a:lstStyle/>
          <a:p>
            <a:r>
              <a:rPr lang="cs-CZ" dirty="0" err="1" smtClean="0"/>
              <a:t>Larry</a:t>
            </a:r>
            <a:r>
              <a:rPr lang="cs-CZ" dirty="0" smtClean="0"/>
              <a:t> </a:t>
            </a:r>
            <a:r>
              <a:rPr lang="cs-CZ" dirty="0" err="1" smtClean="0"/>
              <a:t>Tasler</a:t>
            </a:r>
            <a:r>
              <a:rPr lang="cs-CZ" dirty="0" smtClean="0"/>
              <a:t> a </a:t>
            </a:r>
            <a:r>
              <a:rPr lang="cs-CZ" dirty="0" err="1" smtClean="0"/>
              <a:t>Tim</a:t>
            </a:r>
            <a:r>
              <a:rPr lang="cs-CZ" dirty="0" smtClean="0"/>
              <a:t> Mott</a:t>
            </a:r>
            <a:endParaRPr lang="cs-CZ" dirty="0"/>
          </a:p>
          <a:p>
            <a:r>
              <a:rPr lang="cs-CZ" sz="3200" dirty="0" smtClean="0"/>
              <a:t>Participativní design</a:t>
            </a:r>
          </a:p>
          <a:p>
            <a:r>
              <a:rPr lang="cs-CZ" sz="1600" dirty="0" err="1" smtClean="0"/>
              <a:t>Larry</a:t>
            </a:r>
            <a:r>
              <a:rPr lang="cs-CZ" sz="1600" dirty="0" smtClean="0"/>
              <a:t> (XEROX, Apple) vyvinul manuál k vedení rozhovorů s uživatelem. Tak bylo možné vytvořit software, který by uživatelé opravdu využívali. </a:t>
            </a:r>
          </a:p>
          <a:p>
            <a:r>
              <a:rPr lang="cs-CZ" sz="1600" dirty="0" smtClean="0"/>
              <a:t>Vyvíjeli a testovali Apple Lisa</a:t>
            </a:r>
          </a:p>
          <a:p>
            <a:pPr marL="285750" indent="-285750">
              <a:buFontTx/>
              <a:buChar char="-"/>
            </a:pPr>
            <a:r>
              <a:rPr lang="cs-CZ" sz="1600" dirty="0" smtClean="0"/>
              <a:t>GUI, metafora s pracovním stolem</a:t>
            </a:r>
          </a:p>
          <a:p>
            <a:pPr marL="285750" indent="-285750">
              <a:buFontTx/>
              <a:buChar char="-"/>
            </a:pPr>
            <a:r>
              <a:rPr lang="cs-CZ" sz="1600" dirty="0" smtClean="0"/>
              <a:t>Jedno, tři a dvě tlačítka na myši</a:t>
            </a:r>
          </a:p>
          <a:p>
            <a:endParaRPr lang="cs-CZ" sz="1600" dirty="0"/>
          </a:p>
          <a:p>
            <a:endParaRPr lang="cs-CZ" sz="1600" dirty="0" smtClean="0"/>
          </a:p>
          <a:p>
            <a:r>
              <a:rPr lang="cs-CZ" sz="1600" dirty="0" smtClean="0"/>
              <a:t>Foto: </a:t>
            </a:r>
            <a:r>
              <a:rPr lang="cs-CZ" sz="1600" dirty="0">
                <a:hlinkClick r:id="rId3"/>
              </a:rPr>
              <a:t>http://</a:t>
            </a:r>
            <a:r>
              <a:rPr lang="cs-CZ" sz="1600" dirty="0" smtClean="0">
                <a:hlinkClick r:id="rId3"/>
              </a:rPr>
              <a:t>www.designinginteractions.com/interviews/LarryTesler</a:t>
            </a:r>
            <a:endParaRPr lang="cs-CZ" sz="1600" dirty="0" smtClean="0"/>
          </a:p>
          <a:p>
            <a:endParaRPr lang="cs-CZ" sz="1600" dirty="0" smtClean="0"/>
          </a:p>
        </p:txBody>
      </p:sp>
      <p:sp>
        <p:nvSpPr>
          <p:cNvPr id="4" name="Zástupný symbol pro zápatí 3"/>
          <p:cNvSpPr>
            <a:spLocks noGrp="1"/>
          </p:cNvSpPr>
          <p:nvPr>
            <p:ph type="ftr" sz="quarter" idx="11"/>
          </p:nvPr>
        </p:nvSpPr>
        <p:spPr/>
        <p:txBody>
          <a:bodyPr/>
          <a:lstStyle/>
          <a:p>
            <a:r>
              <a:rPr lang="pl-PL" dirty="0"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23</a:t>
            </a:fld>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1556792"/>
            <a:ext cx="2744142" cy="228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Timothy Mott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7481" y="4365104"/>
            <a:ext cx="1333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84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6792"/>
            <a:ext cx="8064896" cy="900018"/>
          </a:xfrm>
        </p:spPr>
        <p:txBody>
          <a:bodyPr>
            <a:noAutofit/>
          </a:bodyPr>
          <a:lstStyle/>
          <a:p>
            <a:r>
              <a:rPr lang="cs-CZ" sz="5400" dirty="0" err="1"/>
              <a:t>take</a:t>
            </a:r>
            <a:r>
              <a:rPr lang="cs-CZ" sz="5400" dirty="0"/>
              <a:t> </a:t>
            </a:r>
            <a:r>
              <a:rPr lang="cs-CZ" sz="5400" dirty="0" err="1"/>
              <a:t>away</a:t>
            </a:r>
            <a:r>
              <a:rPr lang="cs-CZ" sz="5400" dirty="0"/>
              <a:t> </a:t>
            </a:r>
            <a:r>
              <a:rPr lang="cs-CZ" sz="5400" dirty="0" err="1"/>
              <a:t>message</a:t>
            </a:r>
            <a:r>
              <a:rPr lang="cs-CZ" sz="5400" dirty="0"/>
              <a:t> </a:t>
            </a:r>
            <a:r>
              <a:rPr lang="en-US" sz="5400" dirty="0" smtClean="0"/>
              <a:t>#</a:t>
            </a:r>
            <a:r>
              <a:rPr lang="cs-CZ" sz="5400" dirty="0" smtClean="0"/>
              <a:t>1:</a:t>
            </a:r>
            <a:endParaRPr lang="cs-CZ" sz="5400" dirty="0"/>
          </a:p>
        </p:txBody>
      </p:sp>
      <p:sp>
        <p:nvSpPr>
          <p:cNvPr id="3" name="Zástupný symbol pro obsah 2"/>
          <p:cNvSpPr>
            <a:spLocks noGrp="1"/>
          </p:cNvSpPr>
          <p:nvPr>
            <p:ph idx="1"/>
          </p:nvPr>
        </p:nvSpPr>
        <p:spPr>
          <a:xfrm>
            <a:off x="179512" y="2420888"/>
            <a:ext cx="8568952" cy="3705275"/>
          </a:xfrm>
        </p:spPr>
        <p:txBody>
          <a:bodyPr>
            <a:normAutofit/>
          </a:bodyPr>
          <a:lstStyle/>
          <a:p>
            <a:r>
              <a:rPr lang="cs-CZ" sz="4400" dirty="0"/>
              <a:t>Design zaměřený na uživatele (HCD)</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24</a:t>
            </a:fld>
            <a:endParaRPr lang="en-US" dirty="0"/>
          </a:p>
        </p:txBody>
      </p:sp>
    </p:spTree>
    <p:extLst>
      <p:ext uri="{BB962C8B-B14F-4D97-AF65-F5344CB8AC3E}">
        <p14:creationId xmlns:p14="http://schemas.microsoft.com/office/powerpoint/2010/main" val="2236507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91264" cy="1692106"/>
          </a:xfrm>
        </p:spPr>
        <p:txBody>
          <a:bodyPr>
            <a:normAutofit fontScale="90000"/>
          </a:bodyPr>
          <a:lstStyle/>
          <a:p>
            <a:pPr algn="ctr"/>
            <a:r>
              <a:rPr lang="cs-CZ" sz="6600" dirty="0" smtClean="0"/>
              <a:t>Síla </a:t>
            </a:r>
            <a:r>
              <a:rPr lang="cs-CZ" sz="6600" dirty="0" err="1" smtClean="0"/>
              <a:t>Prototypování</a:t>
            </a: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25</a:t>
            </a:fld>
            <a:endParaRPr lang="en-US" dirty="0"/>
          </a:p>
        </p:txBody>
      </p:sp>
    </p:spTree>
    <p:extLst>
      <p:ext uri="{BB962C8B-B14F-4D97-AF65-F5344CB8AC3E}">
        <p14:creationId xmlns:p14="http://schemas.microsoft.com/office/powerpoint/2010/main" val="1266793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Efekt </a:t>
            </a:r>
            <a:r>
              <a:rPr lang="cs-CZ" dirty="0" err="1" smtClean="0"/>
              <a:t>prototypování</a:t>
            </a:r>
            <a:endParaRPr lang="en-US" dirty="0"/>
          </a:p>
        </p:txBody>
      </p:sp>
      <p:sp>
        <p:nvSpPr>
          <p:cNvPr id="3" name="Zástupný symbol pro obsah 2"/>
          <p:cNvSpPr>
            <a:spLocks noGrp="1"/>
          </p:cNvSpPr>
          <p:nvPr>
            <p:ph idx="1"/>
          </p:nvPr>
        </p:nvSpPr>
        <p:spPr>
          <a:xfrm>
            <a:off x="457200" y="1752600"/>
            <a:ext cx="8003232" cy="4373563"/>
          </a:xfrm>
        </p:spPr>
        <p:txBody>
          <a:bodyPr/>
          <a:lstStyle/>
          <a:p>
            <a:pPr algn="ctr"/>
            <a:endParaRPr lang="cs-CZ" sz="2800" dirty="0" smtClean="0"/>
          </a:p>
          <a:p>
            <a:r>
              <a:rPr lang="cs-CZ" sz="2800" dirty="0" err="1" smtClean="0"/>
              <a:t>Prototypování</a:t>
            </a:r>
            <a:r>
              <a:rPr lang="cs-CZ" sz="2800" dirty="0" smtClean="0"/>
              <a:t> je strategie, jak se efektivně vypořádat s věcmi, které je těžké předvídat.</a:t>
            </a:r>
          </a:p>
          <a:p>
            <a:endParaRPr lang="cs-CZ" sz="2800" dirty="0"/>
          </a:p>
          <a:p>
            <a:r>
              <a:rPr lang="cs-CZ" sz="2800" dirty="0" smtClean="0"/>
              <a:t>Přemýšlejte nad </a:t>
            </a:r>
            <a:r>
              <a:rPr lang="cs-CZ" sz="2800" dirty="0" smtClean="0">
                <a:solidFill>
                  <a:srgbClr val="FF0000"/>
                </a:solidFill>
              </a:rPr>
              <a:t>cílem</a:t>
            </a:r>
            <a:r>
              <a:rPr lang="cs-CZ" sz="2800" dirty="0" smtClean="0"/>
              <a:t> produktu. </a:t>
            </a: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26</a:t>
            </a:fld>
            <a:endParaRPr lang="en-US" dirty="0"/>
          </a:p>
        </p:txBody>
      </p:sp>
    </p:spTree>
    <p:extLst>
      <p:ext uri="{BB962C8B-B14F-4D97-AF65-F5344CB8AC3E}">
        <p14:creationId xmlns:p14="http://schemas.microsoft.com/office/powerpoint/2010/main" val="11666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613" y="-315416"/>
            <a:ext cx="8075240" cy="1371600"/>
          </a:xfrm>
        </p:spPr>
        <p:txBody>
          <a:bodyPr/>
          <a:lstStyle/>
          <a:p>
            <a:r>
              <a:rPr lang="cs-CZ" dirty="0" smtClean="0"/>
              <a:t>EFEKT </a:t>
            </a:r>
            <a:r>
              <a:rPr lang="cs-CZ" dirty="0" err="1" smtClean="0"/>
              <a:t>prototypování</a:t>
            </a:r>
            <a:endParaRPr lang="en-US" dirty="0"/>
          </a:p>
        </p:txBody>
      </p:sp>
      <p:sp>
        <p:nvSpPr>
          <p:cNvPr id="3" name="Zástupný symbol pro obsah 2"/>
          <p:cNvSpPr>
            <a:spLocks noGrp="1"/>
          </p:cNvSpPr>
          <p:nvPr>
            <p:ph idx="1"/>
          </p:nvPr>
        </p:nvSpPr>
        <p:spPr>
          <a:xfrm>
            <a:off x="457617" y="1268760"/>
            <a:ext cx="8003232" cy="4373563"/>
          </a:xfrm>
        </p:spPr>
        <p:txBody>
          <a:bodyPr>
            <a:normAutofit/>
          </a:bodyPr>
          <a:lstStyle/>
          <a:p>
            <a:pPr marL="457200" indent="-457200">
              <a:buFontTx/>
              <a:buChar char="-"/>
            </a:pPr>
            <a:r>
              <a:rPr lang="cs-CZ" sz="2800" dirty="0" smtClean="0"/>
              <a:t>Prototyp x Finální verze</a:t>
            </a:r>
          </a:p>
          <a:p>
            <a:endParaRPr lang="cs-CZ" sz="2800" dirty="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27</a:t>
            </a:fld>
            <a:endParaRPr lang="en-US" dirty="0"/>
          </a:p>
        </p:txBody>
      </p:sp>
      <p:pic>
        <p:nvPicPr>
          <p:cNvPr id="12290" name="Picture 2" descr="http://images.amazon.com/images/G/02/uk-electronics/shops/misc/panasonic/DMCFZ7b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692719"/>
            <a:ext cx="6120680" cy="413872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8" y="1916832"/>
            <a:ext cx="4094946" cy="4502983"/>
          </a:xfrm>
          <a:prstGeom prst="rect">
            <a:avLst/>
          </a:prstGeom>
        </p:spPr>
      </p:pic>
    </p:spTree>
    <p:extLst>
      <p:ext uri="{BB962C8B-B14F-4D97-AF65-F5344CB8AC3E}">
        <p14:creationId xmlns:p14="http://schemas.microsoft.com/office/powerpoint/2010/main" val="2813894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613" y="-315416"/>
            <a:ext cx="8075240" cy="1371600"/>
          </a:xfrm>
        </p:spPr>
        <p:txBody>
          <a:bodyPr/>
          <a:lstStyle/>
          <a:p>
            <a:r>
              <a:rPr lang="cs-CZ" dirty="0" smtClean="0"/>
              <a:t>EFEKT </a:t>
            </a:r>
            <a:r>
              <a:rPr lang="cs-CZ" dirty="0" err="1" smtClean="0"/>
              <a:t>prototypování</a:t>
            </a:r>
            <a:endParaRPr lang="en-US" dirty="0"/>
          </a:p>
        </p:txBody>
      </p:sp>
      <p:sp>
        <p:nvSpPr>
          <p:cNvPr id="3" name="Zástupný symbol pro obsah 2"/>
          <p:cNvSpPr>
            <a:spLocks noGrp="1"/>
          </p:cNvSpPr>
          <p:nvPr>
            <p:ph idx="1"/>
          </p:nvPr>
        </p:nvSpPr>
        <p:spPr>
          <a:xfrm>
            <a:off x="457617" y="1268760"/>
            <a:ext cx="8003232" cy="4373563"/>
          </a:xfrm>
        </p:spPr>
        <p:txBody>
          <a:bodyPr>
            <a:normAutofit/>
          </a:bodyPr>
          <a:lstStyle/>
          <a:p>
            <a:r>
              <a:rPr lang="cs-CZ" sz="2800" dirty="0" smtClean="0"/>
              <a:t>Charakteristiky prototypu</a:t>
            </a:r>
          </a:p>
          <a:p>
            <a:pPr marL="457200" indent="-457200">
              <a:buFontTx/>
              <a:buChar char="-"/>
            </a:pPr>
            <a:endParaRPr lang="cs-CZ" sz="2800" dirty="0" smtClean="0"/>
          </a:p>
          <a:p>
            <a:pPr marL="457200" indent="-457200">
              <a:buFontTx/>
              <a:buChar char="-"/>
            </a:pPr>
            <a:r>
              <a:rPr lang="cs-CZ" sz="2800" dirty="0" smtClean="0"/>
              <a:t>Někdy větší </a:t>
            </a:r>
          </a:p>
          <a:p>
            <a:pPr marL="457200" indent="-457200">
              <a:buFontTx/>
              <a:buChar char="-"/>
            </a:pPr>
            <a:r>
              <a:rPr lang="cs-CZ" sz="2800" dirty="0" smtClean="0"/>
              <a:t>Nefunkční</a:t>
            </a:r>
          </a:p>
          <a:p>
            <a:pPr marL="457200" indent="-457200">
              <a:buFontTx/>
              <a:buChar char="-"/>
            </a:pPr>
            <a:r>
              <a:rPr lang="cs-CZ" sz="2800" dirty="0" smtClean="0"/>
              <a:t>Názorný</a:t>
            </a:r>
          </a:p>
          <a:p>
            <a:pPr marL="457200" indent="-457200">
              <a:buFontTx/>
              <a:buChar char="-"/>
            </a:pPr>
            <a:r>
              <a:rPr lang="cs-CZ" sz="2800" dirty="0" smtClean="0"/>
              <a:t>Levný</a:t>
            </a:r>
          </a:p>
          <a:p>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28</a:t>
            </a:fld>
            <a:endParaRPr lang="en-US" dirty="0"/>
          </a:p>
        </p:txBody>
      </p:sp>
    </p:spTree>
    <p:extLst>
      <p:ext uri="{BB962C8B-B14F-4D97-AF65-F5344CB8AC3E}">
        <p14:creationId xmlns:p14="http://schemas.microsoft.com/office/powerpoint/2010/main" val="4264121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Síla </a:t>
            </a:r>
            <a:r>
              <a:rPr lang="cs-CZ" dirty="0" err="1" smtClean="0"/>
              <a:t>prototypování</a:t>
            </a:r>
            <a:r>
              <a:rPr lang="cs-CZ" dirty="0" smtClean="0"/>
              <a:t> – co je účelem?</a:t>
            </a:r>
            <a:endParaRPr lang="en-US" dirty="0"/>
          </a:p>
        </p:txBody>
      </p:sp>
      <p:sp>
        <p:nvSpPr>
          <p:cNvPr id="3" name="Zástupný symbol pro obsah 2"/>
          <p:cNvSpPr>
            <a:spLocks noGrp="1"/>
          </p:cNvSpPr>
          <p:nvPr>
            <p:ph idx="1"/>
          </p:nvPr>
        </p:nvSpPr>
        <p:spPr>
          <a:xfrm>
            <a:off x="179512" y="1124744"/>
            <a:ext cx="8856984" cy="5832648"/>
          </a:xfrm>
        </p:spPr>
        <p:txBody>
          <a:bodyPr>
            <a:normAutofit/>
          </a:bodyPr>
          <a:lstStyle/>
          <a:p>
            <a:r>
              <a:rPr lang="cs-CZ" dirty="0" err="1" smtClean="0"/>
              <a:t>Jeff</a:t>
            </a:r>
            <a:r>
              <a:rPr lang="cs-CZ" dirty="0" smtClean="0"/>
              <a:t> Hawkins – Palm Pilot</a:t>
            </a:r>
          </a:p>
          <a:p>
            <a:pPr marL="342900" indent="-342900">
              <a:buFontTx/>
              <a:buChar char="-"/>
            </a:pPr>
            <a:r>
              <a:rPr lang="cs-CZ" dirty="0" smtClean="0"/>
              <a:t>dřevěný prototyp </a:t>
            </a:r>
            <a:r>
              <a:rPr lang="cs-CZ" dirty="0" err="1" smtClean="0"/>
              <a:t>Jeff</a:t>
            </a:r>
            <a:r>
              <a:rPr lang="cs-CZ" dirty="0" smtClean="0"/>
              <a:t> využíval v reálném světě</a:t>
            </a:r>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r>
              <a:rPr lang="cs-CZ" sz="1600" dirty="0" smtClean="0"/>
              <a:t>Foto: </a:t>
            </a:r>
            <a:r>
              <a:rPr lang="cs-CZ" sz="1600" dirty="0">
                <a:hlinkClick r:id="rId3"/>
              </a:rPr>
              <a:t>http://</a:t>
            </a:r>
            <a:r>
              <a:rPr lang="cs-CZ" sz="1600" dirty="0" smtClean="0">
                <a:hlinkClick r:id="rId3"/>
              </a:rPr>
              <a:t>www.computerhistory.org/collections/accession/102716262</a:t>
            </a:r>
            <a:endParaRPr lang="cs-CZ" sz="1600" dirty="0" smtClean="0"/>
          </a:p>
          <a:p>
            <a:r>
              <a:rPr lang="cs-CZ" sz="1600" dirty="0">
                <a:hlinkClick r:id="rId4"/>
              </a:rPr>
              <a:t>http://haykin.net/innovationsparks/2010/09/17/evolution-and-innovation-where-do-ideas-come-from/</a:t>
            </a:r>
            <a:endParaRPr lang="cs-CZ" sz="1600" dirty="0" smtClean="0"/>
          </a:p>
        </p:txBody>
      </p:sp>
      <p:sp>
        <p:nvSpPr>
          <p:cNvPr id="4" name="Zástupný symbol pro zápatí 3"/>
          <p:cNvSpPr>
            <a:spLocks noGrp="1"/>
          </p:cNvSpPr>
          <p:nvPr>
            <p:ph type="ftr" sz="quarter" idx="11"/>
          </p:nvPr>
        </p:nvSpPr>
        <p:spPr/>
        <p:txBody>
          <a:bodyPr/>
          <a:lstStyle/>
          <a:p>
            <a:r>
              <a:rPr lang="pl-PL" dirty="0"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29</a:t>
            </a:fld>
            <a:endParaRPr lang="en-US" dirty="0"/>
          </a:p>
        </p:txBody>
      </p:sp>
      <p:pic>
        <p:nvPicPr>
          <p:cNvPr id="10242" name="Picture 2" descr="http://archive.computerhistory.org/resources/access/physical-object/2010/08/102716262.01.01.lg.JPG?rand=1212523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132856"/>
            <a:ext cx="5090803" cy="33497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haykin.net/innovationsparks/wp-content/uploads/2010/09/Palm_Pilot_335x4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2421" y="1826723"/>
            <a:ext cx="2721602" cy="365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3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91264" cy="1692106"/>
          </a:xfrm>
        </p:spPr>
        <p:txBody>
          <a:bodyPr>
            <a:normAutofit fontScale="90000"/>
          </a:bodyPr>
          <a:lstStyle/>
          <a:p>
            <a:pPr algn="ctr"/>
            <a:r>
              <a:rPr lang="cs-CZ" sz="6600" dirty="0" smtClean="0"/>
              <a:t>Interaktivní rozhraní</a:t>
            </a: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3</a:t>
            </a:fld>
            <a:endParaRPr lang="en-US" dirty="0"/>
          </a:p>
        </p:txBody>
      </p:sp>
    </p:spTree>
    <p:extLst>
      <p:ext uri="{BB962C8B-B14F-4D97-AF65-F5344CB8AC3E}">
        <p14:creationId xmlns:p14="http://schemas.microsoft.com/office/powerpoint/2010/main" val="3750013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http://t3.gstatic.com/images?q=tbn:ANd9GcRAsHp6B09b4ZTmlJCfeE9H46oQoklUhWDSDf9eEouJQCdTJ4xt"/>
          <p:cNvPicPr>
            <a:picLocks noChangeAspect="1" noChangeArrowheads="1"/>
          </p:cNvPicPr>
          <p:nvPr/>
        </p:nvPicPr>
        <p:blipFill>
          <a:blip r:embed="rId3" cstate="print"/>
          <a:srcRect/>
          <a:stretch>
            <a:fillRect/>
          </a:stretch>
        </p:blipFill>
        <p:spPr bwMode="auto">
          <a:xfrm rot="5400000">
            <a:off x="3141316" y="3627116"/>
            <a:ext cx="4085504" cy="2376264"/>
          </a:xfrm>
          <a:prstGeom prst="rect">
            <a:avLst/>
          </a:prstGeom>
          <a:noFill/>
        </p:spPr>
      </p:pic>
      <p:sp>
        <p:nvSpPr>
          <p:cNvPr id="2" name="Nadpis 1"/>
          <p:cNvSpPr>
            <a:spLocks noGrp="1"/>
          </p:cNvSpPr>
          <p:nvPr>
            <p:ph type="title"/>
          </p:nvPr>
        </p:nvSpPr>
        <p:spPr>
          <a:xfrm>
            <a:off x="457200" y="152718"/>
            <a:ext cx="5770984" cy="1044034"/>
          </a:xfrm>
        </p:spPr>
        <p:txBody>
          <a:bodyPr/>
          <a:lstStyle/>
          <a:p>
            <a:r>
              <a:rPr lang="cs-CZ" dirty="0" smtClean="0"/>
              <a:t>Síla </a:t>
            </a:r>
            <a:r>
              <a:rPr lang="cs-CZ" dirty="0" err="1" smtClean="0"/>
              <a:t>prototypování</a:t>
            </a:r>
            <a:r>
              <a:rPr lang="cs-CZ" dirty="0" smtClean="0"/>
              <a:t> </a:t>
            </a:r>
            <a:endParaRPr lang="cs-CZ" dirty="0"/>
          </a:p>
        </p:txBody>
      </p:sp>
      <p:sp>
        <p:nvSpPr>
          <p:cNvPr id="3" name="Zástupný symbol pro obsah 2"/>
          <p:cNvSpPr>
            <a:spLocks noGrp="1"/>
          </p:cNvSpPr>
          <p:nvPr>
            <p:ph idx="1"/>
          </p:nvPr>
        </p:nvSpPr>
        <p:spPr>
          <a:xfrm>
            <a:off x="4644008" y="1412776"/>
            <a:ext cx="4104456" cy="4373563"/>
          </a:xfrm>
        </p:spPr>
        <p:txBody>
          <a:bodyPr/>
          <a:lstStyle/>
          <a:p>
            <a:r>
              <a:rPr lang="cs-CZ" dirty="0" err="1" smtClean="0"/>
              <a:t>Bill</a:t>
            </a:r>
            <a:r>
              <a:rPr lang="cs-CZ" dirty="0" smtClean="0"/>
              <a:t> </a:t>
            </a:r>
            <a:r>
              <a:rPr lang="cs-CZ" dirty="0" err="1" smtClean="0"/>
              <a:t>Buxton</a:t>
            </a:r>
            <a:r>
              <a:rPr lang="cs-CZ" dirty="0" smtClean="0"/>
              <a:t>: </a:t>
            </a:r>
          </a:p>
          <a:p>
            <a:r>
              <a:rPr lang="cs-CZ" dirty="0" smtClean="0">
                <a:hlinkClick r:id="rId4"/>
              </a:rPr>
              <a:t>http://www.</a:t>
            </a:r>
            <a:r>
              <a:rPr lang="cs-CZ" dirty="0" err="1" smtClean="0">
                <a:hlinkClick r:id="rId4"/>
              </a:rPr>
              <a:t>billbuxton.com</a:t>
            </a:r>
            <a:r>
              <a:rPr lang="cs-CZ" dirty="0" smtClean="0">
                <a:hlinkClick r:id="rId4"/>
              </a:rPr>
              <a:t>/</a:t>
            </a:r>
            <a:endParaRPr lang="cs-CZ" dirty="0" smtClean="0">
              <a:hlinkClick r:id="rId5"/>
            </a:endParaRPr>
          </a:p>
          <a:p>
            <a:r>
              <a:rPr lang="en-US" dirty="0" smtClean="0"/>
              <a:t>Bill Buxton on sketching experiences, Institute of Design Strategy Conference, May 2008 </a:t>
            </a:r>
            <a:r>
              <a:rPr lang="cs-CZ" dirty="0" smtClean="0">
                <a:hlinkClick r:id="rId5"/>
              </a:rPr>
              <a:t>http://vimeo.com/5189134</a:t>
            </a:r>
            <a:r>
              <a:rPr lang="en-US" dirty="0" smtClean="0"/>
              <a:t> </a:t>
            </a:r>
            <a:endParaRPr lang="cs-CZ" dirty="0" smtClean="0"/>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30</a:t>
            </a:fld>
            <a:endParaRPr lang="en-US" dirty="0"/>
          </a:p>
        </p:txBody>
      </p:sp>
      <p:pic>
        <p:nvPicPr>
          <p:cNvPr id="73730" name="Picture 2" descr="http://divergentmba.files.wordpress.com/2011/03/buxton_sketching.jpg"/>
          <p:cNvPicPr>
            <a:picLocks noChangeAspect="1" noChangeArrowheads="1"/>
          </p:cNvPicPr>
          <p:nvPr/>
        </p:nvPicPr>
        <p:blipFill>
          <a:blip r:embed="rId6" cstate="print"/>
          <a:srcRect/>
          <a:stretch>
            <a:fillRect/>
          </a:stretch>
        </p:blipFill>
        <p:spPr bwMode="auto">
          <a:xfrm>
            <a:off x="0" y="1556792"/>
            <a:ext cx="4000500" cy="4743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additive="base">
                                        <p:cTn id="7" dur="500" fill="hold"/>
                                        <p:tgtEl>
                                          <p:spTgt spid="73732"/>
                                        </p:tgtEl>
                                        <p:attrNameLst>
                                          <p:attrName>ppt_x</p:attrName>
                                        </p:attrNameLst>
                                      </p:cBhvr>
                                      <p:tavLst>
                                        <p:tav tm="0">
                                          <p:val>
                                            <p:strVal val="0-#ppt_w/2"/>
                                          </p:val>
                                        </p:tav>
                                        <p:tav tm="100000">
                                          <p:val>
                                            <p:strVal val="#ppt_x"/>
                                          </p:val>
                                        </p:tav>
                                      </p:tavLst>
                                    </p:anim>
                                    <p:anim calcmode="lin" valueType="num">
                                      <p:cBhvr additive="base">
                                        <p:cTn id="8"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67544" y="6021288"/>
            <a:ext cx="7620000" cy="392907"/>
          </a:xfrm>
        </p:spPr>
        <p:txBody>
          <a:bodyPr>
            <a:normAutofit/>
          </a:bodyPr>
          <a:lstStyle/>
          <a:p>
            <a:r>
              <a:rPr lang="cs-CZ" sz="1800" b="0" dirty="0" smtClean="0"/>
              <a:t>Zdroj: </a:t>
            </a:r>
            <a:r>
              <a:rPr lang="cs-CZ" sz="1800" b="0" dirty="0" smtClean="0">
                <a:hlinkClick r:id="rId3"/>
              </a:rPr>
              <a:t>http://vimeo.com/5189134</a:t>
            </a:r>
            <a:r>
              <a:rPr lang="en-US" sz="1800" b="0" dirty="0" smtClean="0"/>
              <a:t> </a:t>
            </a:r>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31</a:t>
            </a:fld>
            <a:endParaRPr lang="en-US" dirty="0"/>
          </a:p>
        </p:txBody>
      </p:sp>
      <p:pic>
        <p:nvPicPr>
          <p:cNvPr id="74760" name="Picture 8" descr="http://divergentmba.files.wordpress.com/2012/03/design-process.jpg"/>
          <p:cNvPicPr>
            <a:picLocks noChangeAspect="1" noChangeArrowheads="1"/>
          </p:cNvPicPr>
          <p:nvPr/>
        </p:nvPicPr>
        <p:blipFill>
          <a:blip r:embed="rId4" cstate="print"/>
          <a:srcRect/>
          <a:stretch>
            <a:fillRect/>
          </a:stretch>
        </p:blipFill>
        <p:spPr bwMode="auto">
          <a:xfrm>
            <a:off x="899592" y="27513"/>
            <a:ext cx="7272808" cy="588665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7643192" cy="1044034"/>
          </a:xfrm>
        </p:spPr>
        <p:txBody>
          <a:bodyPr>
            <a:normAutofit/>
          </a:bodyPr>
          <a:lstStyle/>
          <a:p>
            <a:r>
              <a:rPr lang="cs-CZ" dirty="0" smtClean="0"/>
              <a:t>Hledání alternativ</a:t>
            </a:r>
            <a:endParaRPr lang="cs-CZ" dirty="0"/>
          </a:p>
        </p:txBody>
      </p:sp>
      <p:sp>
        <p:nvSpPr>
          <p:cNvPr id="3" name="Zástupný symbol pro obsah 2"/>
          <p:cNvSpPr>
            <a:spLocks noGrp="1"/>
          </p:cNvSpPr>
          <p:nvPr>
            <p:ph idx="1"/>
          </p:nvPr>
        </p:nvSpPr>
        <p:spPr>
          <a:xfrm>
            <a:off x="493911" y="1644845"/>
            <a:ext cx="7620000" cy="4373563"/>
          </a:xfrm>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32</a:t>
            </a:fld>
            <a:endParaRPr lang="en-US" dirty="0"/>
          </a:p>
        </p:txBody>
      </p:sp>
      <p:sp>
        <p:nvSpPr>
          <p:cNvPr id="76802" name="AutoShape 2"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4" name="AutoShape 4"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6" name="AutoShape 6"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8" name="AutoShape 8"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10" name="AutoShape 10"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76811" name="Picture 11"/>
          <p:cNvPicPr>
            <a:picLocks noChangeAspect="1" noChangeArrowheads="1"/>
          </p:cNvPicPr>
          <p:nvPr/>
        </p:nvPicPr>
        <p:blipFill>
          <a:blip r:embed="rId3" cstate="print"/>
          <a:srcRect/>
          <a:stretch>
            <a:fillRect/>
          </a:stretch>
        </p:blipFill>
        <p:spPr bwMode="auto">
          <a:xfrm rot="16200000">
            <a:off x="679554" y="1920846"/>
            <a:ext cx="3427901" cy="3419873"/>
          </a:xfrm>
          <a:prstGeom prst="rect">
            <a:avLst/>
          </a:prstGeom>
          <a:noFill/>
          <a:ln w="9525">
            <a:noFill/>
            <a:miter lim="800000"/>
            <a:headEnd/>
            <a:tailEnd/>
          </a:ln>
        </p:spPr>
      </p:pic>
      <p:pic>
        <p:nvPicPr>
          <p:cNvPr id="76813" name="Picture 13" descr="http://www.talidari.net/image-files/broken-tree.jpg"/>
          <p:cNvPicPr>
            <a:picLocks noChangeAspect="1" noChangeArrowheads="1"/>
          </p:cNvPicPr>
          <p:nvPr/>
        </p:nvPicPr>
        <p:blipFill>
          <a:blip r:embed="rId4" cstate="print"/>
          <a:srcRect/>
          <a:stretch>
            <a:fillRect/>
          </a:stretch>
        </p:blipFill>
        <p:spPr bwMode="auto">
          <a:xfrm>
            <a:off x="4788024" y="980728"/>
            <a:ext cx="3816424" cy="5037680"/>
          </a:xfrm>
          <a:prstGeom prst="rect">
            <a:avLst/>
          </a:prstGeom>
          <a:noFill/>
        </p:spPr>
      </p:pic>
      <p:sp>
        <p:nvSpPr>
          <p:cNvPr id="14" name="Zástupný symbol pro obsah 2"/>
          <p:cNvSpPr txBox="1">
            <a:spLocks/>
          </p:cNvSpPr>
          <p:nvPr/>
        </p:nvSpPr>
        <p:spPr>
          <a:xfrm>
            <a:off x="323528" y="5949280"/>
            <a:ext cx="7620000" cy="39290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cs-CZ" sz="1800" b="0" i="0" u="none" strike="noStrike" kern="1200" cap="none" spc="0" normalizeH="0" baseline="0" noProof="0" dirty="0" smtClean="0">
                <a:ln>
                  <a:noFill/>
                </a:ln>
                <a:solidFill>
                  <a:schemeClr val="tx1"/>
                </a:solidFill>
                <a:effectLst/>
                <a:uLnTx/>
                <a:uFillTx/>
                <a:latin typeface="+mn-lt"/>
                <a:ea typeface="+mn-ea"/>
                <a:cs typeface="+mn-cs"/>
              </a:rPr>
              <a:t>Zdroj: </a:t>
            </a:r>
            <a:r>
              <a:rPr kumimoji="0" lang="cs-CZ" sz="1800" b="0" i="0" u="none" strike="noStrike" kern="1200" cap="none" spc="0" normalizeH="0" baseline="0" noProof="0" dirty="0" smtClean="0">
                <a:ln>
                  <a:noFill/>
                </a:ln>
                <a:solidFill>
                  <a:schemeClr val="tx1"/>
                </a:solidFill>
                <a:effectLst/>
                <a:uLnTx/>
                <a:uFillTx/>
                <a:latin typeface="+mn-lt"/>
                <a:ea typeface="+mn-ea"/>
                <a:cs typeface="+mn-cs"/>
                <a:hlinkClick r:id="rId5"/>
              </a:rPr>
              <a:t>http://vimeo.com/5189134</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cs-CZ"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7643192" cy="1044034"/>
          </a:xfrm>
        </p:spPr>
        <p:txBody>
          <a:bodyPr>
            <a:normAutofit fontScale="90000"/>
          </a:bodyPr>
          <a:lstStyle/>
          <a:p>
            <a:r>
              <a:rPr lang="cs-CZ" dirty="0" err="1" smtClean="0"/>
              <a:t>Laseauova</a:t>
            </a:r>
            <a:r>
              <a:rPr lang="cs-CZ" dirty="0" smtClean="0"/>
              <a:t> nálevka – redukce alternativ</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33</a:t>
            </a:fld>
            <a:endParaRPr lang="en-US" dirty="0"/>
          </a:p>
        </p:txBody>
      </p:sp>
      <p:sp>
        <p:nvSpPr>
          <p:cNvPr id="76802" name="AutoShape 2"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4" name="AutoShape 4"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6" name="AutoShape 6"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08" name="AutoShape 8"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6810" name="AutoShape 10" descr="https://dl-web.dropbox.com/get/KISK/HCI/IMG_20130923_215446.jpg?w=AAD9e9e9X89SMmf_8N1qp6UlvXpwHPA8pxM1JQMpa5pM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4" name="Zástupný symbol pro obsah 2"/>
          <p:cNvSpPr txBox="1">
            <a:spLocks/>
          </p:cNvSpPr>
          <p:nvPr/>
        </p:nvSpPr>
        <p:spPr>
          <a:xfrm>
            <a:off x="395536" y="5445224"/>
            <a:ext cx="7620000" cy="968971"/>
          </a:xfrm>
          <a:prstGeom prst="rect">
            <a:avLst/>
          </a:prstGeom>
        </p:spPr>
        <p:txBody>
          <a:bodyPr vert="horz" lIns="91440" tIns="45720" rIns="91440" bIns="45720" rtlCol="0">
            <a:normAutofit fontScale="85000" lnSpcReduction="20000"/>
          </a:bodyPr>
          <a:lstStyle/>
          <a:p>
            <a:pPr lvl="0">
              <a:spcBef>
                <a:spcPct val="20000"/>
              </a:spcBef>
              <a:spcAft>
                <a:spcPts val="600"/>
              </a:spcAft>
            </a:pPr>
            <a:r>
              <a:rPr kumimoji="0" lang="cs-CZ" sz="1800" b="0" i="0" u="none" strike="noStrike" kern="1200" cap="none" spc="0" normalizeH="0" baseline="0" noProof="0" dirty="0" smtClean="0">
                <a:ln>
                  <a:noFill/>
                </a:ln>
                <a:solidFill>
                  <a:schemeClr val="tx1"/>
                </a:solidFill>
                <a:effectLst/>
                <a:uLnTx/>
                <a:uFillTx/>
                <a:latin typeface="+mn-lt"/>
                <a:ea typeface="+mn-ea"/>
                <a:cs typeface="+mn-cs"/>
              </a:rPr>
              <a:t>Zdroj: </a:t>
            </a:r>
            <a:r>
              <a:rPr lang="cs-CZ" dirty="0" smtClean="0">
                <a:hlinkClick r:id="rId3"/>
              </a:rPr>
              <a:t>http://vimeo.com/5189134</a:t>
            </a:r>
            <a:endParaRPr lang="cs-CZ" dirty="0" smtClean="0"/>
          </a:p>
          <a:p>
            <a:pPr lvl="0">
              <a:spcBef>
                <a:spcPct val="20000"/>
              </a:spcBef>
              <a:spcAft>
                <a:spcPts val="600"/>
              </a:spcAft>
            </a:pPr>
            <a:r>
              <a:rPr lang="en-US" dirty="0" smtClean="0"/>
              <a:t>LASEAU, Paul. </a:t>
            </a:r>
            <a:r>
              <a:rPr lang="en-US" i="1" dirty="0" smtClean="0"/>
              <a:t>Graphic thinking for architects and designers</a:t>
            </a:r>
            <a:r>
              <a:rPr lang="en-US" dirty="0" smtClean="0"/>
              <a:t>. New York, N.Y: VNR Van </a:t>
            </a:r>
            <a:r>
              <a:rPr lang="en-US" dirty="0" err="1" smtClean="0"/>
              <a:t>Nostrand</a:t>
            </a:r>
            <a:r>
              <a:rPr lang="en-US" dirty="0" smtClean="0"/>
              <a:t> Reinhold, 1980. ISBN 978-044-2262-471. </a:t>
            </a:r>
            <a:r>
              <a:rPr lang="cs-CZ" dirty="0" smtClean="0"/>
              <a:t/>
            </a:r>
            <a:br>
              <a:rPr lang="cs-CZ" dirty="0" smtClean="0"/>
            </a:br>
            <a:endParaRPr lang="cs-CZ" dirty="0" smtClean="0"/>
          </a:p>
        </p:txBody>
      </p:sp>
      <p:pic>
        <p:nvPicPr>
          <p:cNvPr id="78850" name="Picture 2" descr="Laseaus Funnel"/>
          <p:cNvPicPr>
            <a:picLocks noChangeAspect="1" noChangeArrowheads="1"/>
          </p:cNvPicPr>
          <p:nvPr/>
        </p:nvPicPr>
        <p:blipFill>
          <a:blip r:embed="rId4" cstate="print"/>
          <a:srcRect/>
          <a:stretch>
            <a:fillRect/>
          </a:stretch>
        </p:blipFill>
        <p:spPr bwMode="auto">
          <a:xfrm>
            <a:off x="539552" y="1268760"/>
            <a:ext cx="7740352" cy="36540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5661248"/>
            <a:ext cx="7620000" cy="464915"/>
          </a:xfrm>
        </p:spPr>
        <p:txBody>
          <a:bodyPr>
            <a:normAutofit/>
          </a:bodyPr>
          <a:lstStyle/>
          <a:p>
            <a:pPr lvl="0"/>
            <a:r>
              <a:rPr lang="cs-CZ" sz="1800" b="0" dirty="0" smtClean="0"/>
              <a:t>Zdroj: </a:t>
            </a:r>
            <a:r>
              <a:rPr lang="cs-CZ" sz="1800" b="0" dirty="0" smtClean="0">
                <a:hlinkClick r:id="rId3"/>
              </a:rPr>
              <a:t>http://vimeo.com/5189134</a:t>
            </a:r>
            <a:endParaRPr lang="cs-CZ" sz="1800"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34</a:t>
            </a:fld>
            <a:endParaRPr lang="en-US" dirty="0"/>
          </a:p>
        </p:txBody>
      </p:sp>
      <p:pic>
        <p:nvPicPr>
          <p:cNvPr id="80898" name="Picture 2" descr="http://media.konigi.com/book/sketch/buxtondesignprocess.png"/>
          <p:cNvPicPr>
            <a:picLocks noChangeAspect="1" noChangeArrowheads="1"/>
          </p:cNvPicPr>
          <p:nvPr/>
        </p:nvPicPr>
        <p:blipFill>
          <a:blip r:embed="rId4" cstate="print"/>
          <a:srcRect/>
          <a:stretch>
            <a:fillRect/>
          </a:stretch>
        </p:blipFill>
        <p:spPr bwMode="auto">
          <a:xfrm>
            <a:off x="971600" y="692696"/>
            <a:ext cx="6762750" cy="436245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Prototyp</a:t>
            </a:r>
            <a:endParaRPr lang="en-US" dirty="0"/>
          </a:p>
        </p:txBody>
      </p:sp>
      <p:sp>
        <p:nvSpPr>
          <p:cNvPr id="4" name="Zástupný symbol pro obsah 3"/>
          <p:cNvSpPr>
            <a:spLocks noGrp="1"/>
          </p:cNvSpPr>
          <p:nvPr>
            <p:ph idx="1"/>
          </p:nvPr>
        </p:nvSpPr>
        <p:spPr/>
        <p:txBody>
          <a:bodyPr/>
          <a:lstStyle/>
          <a:p>
            <a:pPr marL="342900" indent="-342900">
              <a:buFontTx/>
              <a:buChar char="-"/>
            </a:pPr>
            <a:endParaRPr lang="cs-CZ" sz="2800" dirty="0" smtClean="0"/>
          </a:p>
          <a:p>
            <a:pPr marL="342900" indent="-342900">
              <a:buFontTx/>
              <a:buChar char="-"/>
            </a:pPr>
            <a:r>
              <a:rPr lang="cs-CZ" sz="2800" dirty="0" smtClean="0"/>
              <a:t>Nemusí být kompletní</a:t>
            </a:r>
          </a:p>
          <a:p>
            <a:endParaRPr lang="cs-CZ" sz="2800" dirty="0" smtClean="0"/>
          </a:p>
          <a:p>
            <a:pPr marL="342900" indent="-342900">
              <a:buFontTx/>
              <a:buChar char="-"/>
            </a:pPr>
            <a:r>
              <a:rPr lang="cs-CZ" sz="2800" dirty="0" smtClean="0"/>
              <a:t>Měl by být lehce změnitelný</a:t>
            </a:r>
          </a:p>
          <a:p>
            <a:pPr marL="342900" indent="-342900">
              <a:buFontTx/>
              <a:buChar char="-"/>
            </a:pPr>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35</a:t>
            </a:fld>
            <a:endParaRPr lang="en-US" dirty="0"/>
          </a:p>
        </p:txBody>
      </p:sp>
    </p:spTree>
    <p:extLst>
      <p:ext uri="{BB962C8B-B14F-4D97-AF65-F5344CB8AC3E}">
        <p14:creationId xmlns:p14="http://schemas.microsoft.com/office/powerpoint/2010/main" val="372419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71400"/>
            <a:ext cx="8640960" cy="1656184"/>
          </a:xfrm>
        </p:spPr>
        <p:txBody>
          <a:bodyPr/>
          <a:lstStyle/>
          <a:p>
            <a:r>
              <a:rPr lang="cs-CZ" dirty="0" smtClean="0"/>
              <a:t>Prototyp šetří čas a rychle se z něj poučíme </a:t>
            </a:r>
            <a:endParaRPr lang="en-US" dirty="0"/>
          </a:p>
        </p:txBody>
      </p:sp>
      <p:sp>
        <p:nvSpPr>
          <p:cNvPr id="4" name="Zástupný symbol pro obsah 3"/>
          <p:cNvSpPr>
            <a:spLocks noGrp="1"/>
          </p:cNvSpPr>
          <p:nvPr>
            <p:ph idx="1"/>
          </p:nvPr>
        </p:nvSpPr>
        <p:spPr/>
        <p:txBody>
          <a:bodyPr/>
          <a:lstStyle/>
          <a:p>
            <a:pPr marL="342900" indent="-342900">
              <a:buFontTx/>
              <a:buChar char="-"/>
            </a:pPr>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36</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72816"/>
            <a:ext cx="89249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28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a:xfrm>
            <a:off x="179512" y="1412776"/>
            <a:ext cx="8640960" cy="5328592"/>
          </a:xfrm>
        </p:spPr>
        <p:txBody>
          <a:bodyPr>
            <a:normAutofit fontScale="55000" lnSpcReduction="20000"/>
          </a:bodyPr>
          <a:lstStyle/>
          <a:p>
            <a:r>
              <a:rPr lang="cs-CZ" sz="3800" dirty="0" smtClean="0"/>
              <a:t>Prototypy slouží různým účelům:</a:t>
            </a:r>
          </a:p>
          <a:p>
            <a:endParaRPr lang="cs-CZ" sz="2800" dirty="0" smtClean="0">
              <a:solidFill>
                <a:srgbClr val="FF0000"/>
              </a:solidFill>
            </a:endParaRPr>
          </a:p>
          <a:p>
            <a:r>
              <a:rPr lang="cs-CZ" sz="3800" dirty="0" smtClean="0">
                <a:solidFill>
                  <a:srgbClr val="FF0000"/>
                </a:solidFill>
              </a:rPr>
              <a:t>Role</a:t>
            </a:r>
            <a:r>
              <a:rPr lang="cs-CZ" sz="2800" dirty="0" smtClean="0"/>
              <a:t> </a:t>
            </a:r>
          </a:p>
          <a:p>
            <a:r>
              <a:rPr lang="cs-CZ" sz="2700" dirty="0"/>
              <a:t>Prototyp je </a:t>
            </a:r>
            <a:r>
              <a:rPr lang="cs-CZ" sz="2700" dirty="0" smtClean="0"/>
              <a:t>designován </a:t>
            </a:r>
            <a:r>
              <a:rPr lang="cs-CZ" sz="2700" dirty="0"/>
              <a:t>za účelem zjištění, co s produktem může uživatele dělat. Zkoumáme </a:t>
            </a:r>
            <a:r>
              <a:rPr lang="cs-CZ" sz="2700" dirty="0" smtClean="0"/>
              <a:t>funkcionalitu (</a:t>
            </a:r>
            <a:r>
              <a:rPr lang="cs-CZ" sz="2700" dirty="0" err="1"/>
              <a:t>s</a:t>
            </a:r>
            <a:r>
              <a:rPr lang="cs-CZ" sz="2700" dirty="0" err="1" smtClean="0"/>
              <a:t>toryboard</a:t>
            </a:r>
            <a:r>
              <a:rPr lang="cs-CZ" sz="2700" dirty="0"/>
              <a:t>, prototyp telefonu</a:t>
            </a:r>
            <a:r>
              <a:rPr lang="cs-CZ" sz="2700" dirty="0" smtClean="0"/>
              <a:t>).</a:t>
            </a:r>
            <a:endParaRPr lang="cs-CZ" sz="2700" dirty="0"/>
          </a:p>
          <a:p>
            <a:pPr lvl="1" indent="0">
              <a:buNone/>
            </a:pPr>
            <a:endParaRPr lang="cs-CZ" sz="3800" dirty="0" smtClean="0">
              <a:solidFill>
                <a:srgbClr val="FF0000"/>
              </a:solidFill>
            </a:endParaRPr>
          </a:p>
          <a:p>
            <a:r>
              <a:rPr lang="cs-CZ" sz="3800" dirty="0" smtClean="0">
                <a:solidFill>
                  <a:srgbClr val="FF0000"/>
                </a:solidFill>
              </a:rPr>
              <a:t>Vzhled a pocity</a:t>
            </a:r>
          </a:p>
          <a:p>
            <a:r>
              <a:rPr lang="cs-CZ" sz="2700" dirty="0"/>
              <a:t>Prototyp je </a:t>
            </a:r>
            <a:r>
              <a:rPr lang="cs-CZ" sz="2700" dirty="0" smtClean="0"/>
              <a:t>designován </a:t>
            </a:r>
            <a:r>
              <a:rPr lang="cs-CZ" sz="2700" dirty="0"/>
              <a:t>za účelem zjištění, jak produkt působí na uživatele </a:t>
            </a:r>
            <a:r>
              <a:rPr lang="cs-CZ" sz="2700" dirty="0" smtClean="0"/>
              <a:t>z hlediska </a:t>
            </a:r>
            <a:r>
              <a:rPr lang="cs-CZ" sz="2700" dirty="0"/>
              <a:t>vzhledu a uživatelského </a:t>
            </a:r>
            <a:r>
              <a:rPr lang="cs-CZ" sz="2700" dirty="0" smtClean="0"/>
              <a:t>prožitku (hračky </a:t>
            </a:r>
            <a:r>
              <a:rPr lang="cs-CZ" sz="2700" dirty="0"/>
              <a:t>pro děti, přenosný počítač pro architekty atp</a:t>
            </a:r>
            <a:r>
              <a:rPr lang="cs-CZ" sz="2700" dirty="0" smtClean="0"/>
              <a:t>.).</a:t>
            </a:r>
            <a:endParaRPr lang="cs-CZ" sz="2700" dirty="0"/>
          </a:p>
          <a:p>
            <a:pPr marL="274320" lvl="1" indent="0">
              <a:buNone/>
            </a:pPr>
            <a:endParaRPr lang="cs-CZ" sz="3800" dirty="0" smtClean="0"/>
          </a:p>
          <a:p>
            <a:r>
              <a:rPr lang="cs-CZ" sz="3800" dirty="0" smtClean="0">
                <a:solidFill>
                  <a:srgbClr val="FF0000"/>
                </a:solidFill>
              </a:rPr>
              <a:t>Implementaci </a:t>
            </a:r>
            <a:endParaRPr lang="cs-CZ" sz="3800" dirty="0"/>
          </a:p>
          <a:p>
            <a:r>
              <a:rPr lang="cs-CZ" sz="2700" dirty="0"/>
              <a:t>Prototyp je designován za </a:t>
            </a:r>
            <a:r>
              <a:rPr lang="cs-CZ" sz="2700" dirty="0" smtClean="0"/>
              <a:t>účelem </a:t>
            </a:r>
            <a:r>
              <a:rPr lang="cs-CZ" sz="2700" dirty="0"/>
              <a:t>zjištění, jak </a:t>
            </a:r>
            <a:r>
              <a:rPr lang="cs-CZ" sz="2700" dirty="0" smtClean="0"/>
              <a:t>budou funkce opravdu implementovány. (menu ve Wordu)</a:t>
            </a:r>
          </a:p>
          <a:p>
            <a:endParaRPr lang="cs-CZ" sz="4400" dirty="0"/>
          </a:p>
          <a:p>
            <a:r>
              <a:rPr lang="cs-CZ" sz="2500" dirty="0" err="1" smtClean="0"/>
              <a:t>Haude</a:t>
            </a:r>
            <a:r>
              <a:rPr lang="cs-CZ" sz="2500" dirty="0" smtClean="0"/>
              <a:t> a Hill: </a:t>
            </a:r>
            <a:r>
              <a:rPr lang="cs-CZ" sz="2500" dirty="0">
                <a:hlinkClick r:id="rId3"/>
              </a:rPr>
              <a:t>http://hci.stanford.edu/courses/cs247/2012/readings/WhatDoPrototypesPrototype.pdf</a:t>
            </a:r>
            <a:endParaRPr lang="cs-CZ" sz="3300" dirty="0" smtClean="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37</a:t>
            </a:fld>
            <a:endParaRPr lang="en-US" dirty="0"/>
          </a:p>
        </p:txBody>
      </p:sp>
    </p:spTree>
    <p:extLst>
      <p:ext uri="{BB962C8B-B14F-4D97-AF65-F5344CB8AC3E}">
        <p14:creationId xmlns:p14="http://schemas.microsoft.com/office/powerpoint/2010/main" val="2808433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role</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smtClean="0"/>
              <a:t>Zdroj: </a:t>
            </a:r>
            <a:r>
              <a:rPr lang="cs-CZ" sz="1800" dirty="0">
                <a:hlinkClick r:id="rId3"/>
              </a:rPr>
              <a:t>http://www.pushyourdesign.com/Scott/develpeople.html</a:t>
            </a:r>
            <a:endParaRPr lang="cs-CZ" sz="1800" dirty="0" smtClean="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38</a:t>
            </a:fld>
            <a:endParaRPr lang="en-US" dirty="0"/>
          </a:p>
        </p:txBody>
      </p:sp>
      <p:pic>
        <p:nvPicPr>
          <p:cNvPr id="2050" name="Picture 2" descr="http://www.pushyourdesign.com/Scott/storybo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988840"/>
            <a:ext cx="59055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80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vzhled a pocity</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smtClean="0"/>
              <a:t>Zdroj: </a:t>
            </a:r>
            <a:r>
              <a:rPr lang="cs-CZ" sz="1800" dirty="0" smtClean="0">
                <a:hlinkClick r:id="rId3"/>
              </a:rPr>
              <a:t>http</a:t>
            </a:r>
            <a:r>
              <a:rPr lang="cs-CZ" sz="1800" dirty="0">
                <a:hlinkClick r:id="rId3"/>
              </a:rPr>
              <a:t>://www.toycollector.com/index.php?option=com_kunena&amp;func=view&amp;catid=95&amp;id=10432&amp;Itemid=0</a:t>
            </a:r>
            <a:endParaRPr lang="cs-CZ" sz="1800" dirty="0" smtClean="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39</a:t>
            </a:fld>
            <a:endParaRPr lang="en-US" dirty="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6" name="Picture 4" descr="http://www.toycollector.com/hwdphotos/originals/107/1089/Ixo_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2276872"/>
            <a:ext cx="5544616" cy="410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33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IMG_0639.JPG"/>
          <p:cNvPicPr>
            <a:picLocks noGrp="1" noChangeAspect="1"/>
          </p:cNvPicPr>
          <p:nvPr>
            <p:ph idx="1"/>
          </p:nvPr>
        </p:nvPicPr>
        <p:blipFill>
          <a:blip r:embed="rId3" cstate="print"/>
          <a:stretch>
            <a:fillRect/>
          </a:stretch>
        </p:blipFill>
        <p:spPr>
          <a:xfrm>
            <a:off x="0" y="0"/>
            <a:ext cx="9252520" cy="6939390"/>
          </a:xfrm>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vzhled</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a:t>Zdroj: </a:t>
            </a:r>
            <a:r>
              <a:rPr lang="cs-CZ" sz="1800" dirty="0" err="1"/>
              <a:t>Haude</a:t>
            </a:r>
            <a:r>
              <a:rPr lang="cs-CZ" sz="1800" dirty="0"/>
              <a:t> a </a:t>
            </a:r>
            <a:r>
              <a:rPr lang="cs-CZ" sz="1800" dirty="0" err="1"/>
              <a:t>Hill</a:t>
            </a:r>
            <a:r>
              <a:rPr lang="cs-CZ" sz="1800" dirty="0"/>
              <a:t>: </a:t>
            </a:r>
            <a:r>
              <a:rPr lang="cs-CZ" sz="1800" dirty="0">
                <a:hlinkClick r:id="rId3"/>
              </a:rPr>
              <a:t>http://www.sics.se/fal/kurser/winograd-2004/Prototypes.pdf</a:t>
            </a:r>
            <a:endParaRPr lang="cs-CZ" sz="1800" dirty="0"/>
          </a:p>
          <a:p>
            <a:endParaRPr lang="cs-CZ" sz="1800" dirty="0" smtClean="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40</a:t>
            </a:fld>
            <a:endParaRPr lang="en-US" dirty="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132856"/>
            <a:ext cx="6200868" cy="41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438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 - implementace</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a:t>Zdroj</a:t>
            </a:r>
            <a:r>
              <a:rPr lang="cs-CZ" sz="1800" dirty="0" smtClean="0"/>
              <a:t>: </a:t>
            </a:r>
            <a:r>
              <a:rPr lang="cs-CZ" sz="1800" dirty="0">
                <a:hlinkClick r:id="rId3"/>
              </a:rPr>
              <a:t>http://www.dhtml-menu-builder.com/blog/drop-down-menu-10-useful-scripts-to-enhance-header-navigation/</a:t>
            </a:r>
            <a:endParaRPr lang="cs-CZ" sz="1800" dirty="0" smtClean="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41</a:t>
            </a:fld>
            <a:endParaRPr lang="en-US" dirty="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22" name="Picture 2" descr="http://www.dhtml-menu-builder.com/blog/wp-content/uploads/2011/03/drop-down-menu-6.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021303"/>
            <a:ext cx="5986636" cy="43103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3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8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43408"/>
            <a:ext cx="8424936" cy="1512168"/>
          </a:xfrm>
        </p:spPr>
        <p:txBody>
          <a:bodyPr/>
          <a:lstStyle/>
          <a:p>
            <a:r>
              <a:rPr lang="cs-CZ" dirty="0" smtClean="0"/>
              <a:t>Typologie Prototypů - Integrace</a:t>
            </a:r>
            <a:endParaRPr lang="en-US" dirty="0"/>
          </a:p>
        </p:txBody>
      </p:sp>
      <p:sp>
        <p:nvSpPr>
          <p:cNvPr id="4" name="Zástupný symbol pro obsah 3"/>
          <p:cNvSpPr>
            <a:spLocks noGrp="1"/>
          </p:cNvSpPr>
          <p:nvPr>
            <p:ph idx="1"/>
          </p:nvPr>
        </p:nvSpPr>
        <p:spPr>
          <a:xfrm>
            <a:off x="457200" y="5445224"/>
            <a:ext cx="8003232" cy="680939"/>
          </a:xfrm>
        </p:spPr>
        <p:txBody>
          <a:bodyPr>
            <a:normAutofit fontScale="77500" lnSpcReduction="20000"/>
          </a:bodyPr>
          <a:lstStyle/>
          <a:p>
            <a:endParaRPr lang="cs-CZ" sz="2800" dirty="0"/>
          </a:p>
          <a:p>
            <a:r>
              <a:rPr lang="cs-CZ" sz="1800" dirty="0" err="1" smtClean="0"/>
              <a:t>Haude</a:t>
            </a:r>
            <a:r>
              <a:rPr lang="cs-CZ" sz="1800" dirty="0" smtClean="0"/>
              <a:t> a Hill: </a:t>
            </a:r>
            <a:r>
              <a:rPr lang="cs-CZ" sz="1800" dirty="0" smtClean="0">
                <a:hlinkClick r:id="rId3"/>
              </a:rPr>
              <a:t>http</a:t>
            </a:r>
            <a:r>
              <a:rPr lang="cs-CZ" sz="1800" dirty="0">
                <a:hlinkClick r:id="rId3"/>
              </a:rPr>
              <a:t>://www.sics.se/fal/kurser/winograd-2004/Prototypes.pdf</a:t>
            </a:r>
            <a:endParaRPr lang="cs-CZ" sz="1800" dirty="0" smtClean="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42</a:t>
            </a:fld>
            <a:endParaRPr lang="en-US"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1124744"/>
            <a:ext cx="5760640" cy="40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683568" y="1628800"/>
            <a:ext cx="4320480" cy="1384995"/>
          </a:xfrm>
          <a:prstGeom prst="rect">
            <a:avLst/>
          </a:prstGeom>
          <a:noFill/>
        </p:spPr>
        <p:txBody>
          <a:bodyPr wrap="square" rtlCol="0">
            <a:spAutoFit/>
          </a:bodyPr>
          <a:lstStyle/>
          <a:p>
            <a:r>
              <a:rPr lang="cs-CZ" sz="2800" dirty="0" smtClean="0"/>
              <a:t>Tento prototyp reprezentuje komplexní uživatelský prožitek. </a:t>
            </a:r>
            <a:endParaRPr lang="cs-CZ" sz="2800" dirty="0"/>
          </a:p>
        </p:txBody>
      </p:sp>
    </p:spTree>
    <p:extLst>
      <p:ext uri="{BB962C8B-B14F-4D97-AF65-F5344CB8AC3E}">
        <p14:creationId xmlns:p14="http://schemas.microsoft.com/office/powerpoint/2010/main" val="549438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normAutofit/>
          </a:bodyPr>
          <a:lstStyle/>
          <a:p>
            <a:r>
              <a:rPr lang="cs-CZ" dirty="0" err="1" smtClean="0"/>
              <a:t>Prototypování</a:t>
            </a:r>
            <a:r>
              <a:rPr lang="cs-CZ" dirty="0" smtClean="0"/>
              <a:t> interiéru v letadlech</a:t>
            </a:r>
            <a:endParaRPr lang="en-US" dirty="0"/>
          </a:p>
        </p:txBody>
      </p:sp>
      <p:sp>
        <p:nvSpPr>
          <p:cNvPr id="3" name="Zástupný symbol pro obsah 2"/>
          <p:cNvSpPr>
            <a:spLocks noGrp="1"/>
          </p:cNvSpPr>
          <p:nvPr>
            <p:ph idx="1"/>
          </p:nvPr>
        </p:nvSpPr>
        <p:spPr>
          <a:xfrm>
            <a:off x="457200" y="1628800"/>
            <a:ext cx="7620000" cy="5229200"/>
          </a:xfrm>
        </p:spPr>
        <p:txBody>
          <a:bodyPr>
            <a:normAutofit fontScale="92500" lnSpcReduction="20000"/>
          </a:bodyPr>
          <a:lstStyle/>
          <a:p>
            <a:r>
              <a:rPr lang="cs-CZ" dirty="0" smtClean="0"/>
              <a:t>Velké prototypy v životní velikosti nebo </a:t>
            </a:r>
            <a:r>
              <a:rPr lang="cs-CZ" dirty="0" err="1" smtClean="0"/>
              <a:t>prototypování</a:t>
            </a:r>
            <a:r>
              <a:rPr lang="cs-CZ" dirty="0" smtClean="0"/>
              <a:t> za použit</a:t>
            </a:r>
            <a:r>
              <a:rPr lang="cs-CZ" dirty="0"/>
              <a:t>í</a:t>
            </a:r>
            <a:r>
              <a:rPr lang="cs-CZ" dirty="0" smtClean="0"/>
              <a:t> simulace.</a:t>
            </a:r>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Zdroj: </a:t>
            </a:r>
            <a:r>
              <a:rPr lang="cs-CZ" dirty="0">
                <a:hlinkClick r:id="rId3"/>
              </a:rPr>
              <a:t>http://www.ur.umich.edu/0506/Jun26_06/03.shtml</a:t>
            </a:r>
            <a:endParaRPr lang="cs-CZ" dirty="0" smtClean="0"/>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43</a:t>
            </a:fld>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58" y="2420888"/>
            <a:ext cx="5040560" cy="376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ur.umich.edu/0506/Jun26_06/img/060626_3Dlab(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6590" y="2402951"/>
            <a:ext cx="5707551" cy="380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3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normAutofit/>
          </a:bodyPr>
          <a:lstStyle/>
          <a:p>
            <a:r>
              <a:rPr lang="cs-CZ" dirty="0" err="1" smtClean="0"/>
              <a:t>Prototypování</a:t>
            </a:r>
            <a:r>
              <a:rPr lang="cs-CZ" dirty="0" smtClean="0"/>
              <a:t> prvního Apple </a:t>
            </a:r>
            <a:r>
              <a:rPr lang="cs-CZ" dirty="0" err="1" smtClean="0"/>
              <a:t>Storu</a:t>
            </a:r>
            <a:endParaRPr lang="en-US" dirty="0"/>
          </a:p>
        </p:txBody>
      </p:sp>
      <p:sp>
        <p:nvSpPr>
          <p:cNvPr id="3" name="Zástupný symbol pro obsah 2"/>
          <p:cNvSpPr>
            <a:spLocks noGrp="1"/>
          </p:cNvSpPr>
          <p:nvPr>
            <p:ph idx="1"/>
          </p:nvPr>
        </p:nvSpPr>
        <p:spPr/>
        <p:txBody>
          <a:bodyPr/>
          <a:lstStyle/>
          <a:p>
            <a:r>
              <a:rPr lang="cs-CZ" dirty="0" smtClean="0"/>
              <a:t>Před otevřením prvního Apple </a:t>
            </a:r>
            <a:r>
              <a:rPr lang="cs-CZ" dirty="0" err="1" smtClean="0"/>
              <a:t>Storu</a:t>
            </a:r>
            <a:r>
              <a:rPr lang="cs-CZ" dirty="0" smtClean="0"/>
              <a:t> byl zřízen prototyp prodejny, kde se testovala hudba, která hrála v různých koutech obchodu. Apple si tak vyzkoušel, jak bude reálný obchod nakonec vypadat a působit na lidi. </a:t>
            </a:r>
          </a:p>
          <a:p>
            <a:endParaRPr lang="cs-CZ" dirty="0" smtClean="0"/>
          </a:p>
          <a:p>
            <a:r>
              <a:rPr lang="cs-CZ" dirty="0" smtClean="0"/>
              <a:t>Zdroj: </a:t>
            </a:r>
            <a:r>
              <a:rPr lang="cs-CZ" dirty="0" smtClean="0">
                <a:hlinkClick r:id="rId3"/>
              </a:rPr>
              <a:t>http://www.</a:t>
            </a:r>
            <a:r>
              <a:rPr lang="cs-CZ" dirty="0" err="1" smtClean="0">
                <a:hlinkClick r:id="rId3"/>
              </a:rPr>
              <a:t>cultofmac.com</a:t>
            </a:r>
            <a:r>
              <a:rPr lang="cs-CZ" dirty="0" smtClean="0">
                <a:hlinkClick r:id="rId3"/>
              </a:rPr>
              <a:t>/168770/</a:t>
            </a:r>
            <a:r>
              <a:rPr lang="cs-CZ" dirty="0" err="1" smtClean="0">
                <a:hlinkClick r:id="rId3"/>
              </a:rPr>
              <a:t>how</a:t>
            </a:r>
            <a:r>
              <a:rPr lang="cs-CZ" dirty="0" smtClean="0">
                <a:hlinkClick r:id="rId3"/>
              </a:rPr>
              <a:t>-</a:t>
            </a:r>
            <a:r>
              <a:rPr lang="cs-CZ" dirty="0" err="1" smtClean="0">
                <a:hlinkClick r:id="rId3"/>
              </a:rPr>
              <a:t>the</a:t>
            </a:r>
            <a:r>
              <a:rPr lang="cs-CZ" dirty="0" smtClean="0">
                <a:hlinkClick r:id="rId3"/>
              </a:rPr>
              <a:t>-</a:t>
            </a:r>
            <a:r>
              <a:rPr lang="cs-CZ" dirty="0" err="1" smtClean="0">
                <a:hlinkClick r:id="rId3"/>
              </a:rPr>
              <a:t>ceo</a:t>
            </a:r>
            <a:r>
              <a:rPr lang="cs-CZ" dirty="0" smtClean="0">
                <a:hlinkClick r:id="rId3"/>
              </a:rPr>
              <a:t>-</a:t>
            </a:r>
            <a:r>
              <a:rPr lang="cs-CZ" dirty="0" err="1" smtClean="0">
                <a:hlinkClick r:id="rId3"/>
              </a:rPr>
              <a:t>of</a:t>
            </a:r>
            <a:r>
              <a:rPr lang="cs-CZ" dirty="0" smtClean="0">
                <a:hlinkClick r:id="rId3"/>
              </a:rPr>
              <a:t>-gap-</a:t>
            </a:r>
            <a:r>
              <a:rPr lang="cs-CZ" dirty="0" err="1" smtClean="0">
                <a:hlinkClick r:id="rId3"/>
              </a:rPr>
              <a:t>helped</a:t>
            </a:r>
            <a:r>
              <a:rPr lang="cs-CZ" dirty="0" smtClean="0">
                <a:hlinkClick r:id="rId3"/>
              </a:rPr>
              <a:t>-</a:t>
            </a:r>
            <a:r>
              <a:rPr lang="cs-CZ" dirty="0" err="1" smtClean="0">
                <a:hlinkClick r:id="rId3"/>
              </a:rPr>
              <a:t>create</a:t>
            </a:r>
            <a:r>
              <a:rPr lang="cs-CZ" dirty="0" smtClean="0">
                <a:hlinkClick r:id="rId3"/>
              </a:rPr>
              <a:t>-</a:t>
            </a:r>
            <a:r>
              <a:rPr lang="cs-CZ" dirty="0" err="1" smtClean="0">
                <a:hlinkClick r:id="rId3"/>
              </a:rPr>
              <a:t>the</a:t>
            </a:r>
            <a:r>
              <a:rPr lang="cs-CZ" dirty="0" smtClean="0">
                <a:hlinkClick r:id="rId3"/>
              </a:rPr>
              <a:t>-</a:t>
            </a:r>
            <a:r>
              <a:rPr lang="cs-CZ" dirty="0" err="1" smtClean="0">
                <a:hlinkClick r:id="rId3"/>
              </a:rPr>
              <a:t>first</a:t>
            </a:r>
            <a:r>
              <a:rPr lang="cs-CZ" dirty="0" smtClean="0">
                <a:hlinkClick r:id="rId3"/>
              </a:rPr>
              <a:t>-</a:t>
            </a:r>
            <a:r>
              <a:rPr lang="cs-CZ" dirty="0" err="1" smtClean="0">
                <a:hlinkClick r:id="rId3"/>
              </a:rPr>
              <a:t>apple</a:t>
            </a:r>
            <a:r>
              <a:rPr lang="cs-CZ" dirty="0" smtClean="0">
                <a:hlinkClick r:id="rId3"/>
              </a:rPr>
              <a:t>-</a:t>
            </a:r>
            <a:r>
              <a:rPr lang="cs-CZ" dirty="0" err="1" smtClean="0">
                <a:hlinkClick r:id="rId3"/>
              </a:rPr>
              <a:t>store</a:t>
            </a:r>
            <a:r>
              <a:rPr lang="cs-CZ" dirty="0" smtClean="0">
                <a:hlinkClick r:id="rId3"/>
              </a:rPr>
              <a:t>/</a:t>
            </a:r>
            <a:endParaRPr lang="cs-CZ" dirty="0" smtClean="0"/>
          </a:p>
          <a:p>
            <a:r>
              <a:rPr lang="cs-CZ" dirty="0" smtClean="0"/>
              <a:t>	</a:t>
            </a:r>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44</a:t>
            </a:fld>
            <a:endParaRPr lang="en-US" dirty="0"/>
          </a:p>
        </p:txBody>
      </p:sp>
    </p:spTree>
    <p:extLst>
      <p:ext uri="{BB962C8B-B14F-4D97-AF65-F5344CB8AC3E}">
        <p14:creationId xmlns:p14="http://schemas.microsoft.com/office/powerpoint/2010/main" val="1011925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8188" y="0"/>
            <a:ext cx="7715200" cy="1371600"/>
          </a:xfrm>
        </p:spPr>
        <p:txBody>
          <a:bodyPr>
            <a:normAutofit/>
          </a:bodyPr>
          <a:lstStyle/>
          <a:p>
            <a:r>
              <a:rPr lang="cs-CZ" dirty="0" smtClean="0"/>
              <a:t>Je dobré zkoušet více nápadů a konceptů</a:t>
            </a:r>
            <a:endParaRPr lang="en-US" dirty="0"/>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51920" y="1419267"/>
            <a:ext cx="4680520" cy="4831235"/>
          </a:xfrm>
        </p:spPr>
      </p:pic>
      <p:sp>
        <p:nvSpPr>
          <p:cNvPr id="3" name="Zástupný symbol pro zápatí 2"/>
          <p:cNvSpPr>
            <a:spLocks noGrp="1"/>
          </p:cNvSpPr>
          <p:nvPr>
            <p:ph type="ftr" sz="quarter" idx="11"/>
          </p:nvPr>
        </p:nvSpPr>
        <p:spPr>
          <a:xfrm>
            <a:off x="467545" y="6497871"/>
            <a:ext cx="3429000" cy="283845"/>
          </a:xfrm>
        </p:spPr>
        <p:txBody>
          <a:bodyPr/>
          <a:lstStyle/>
          <a:p>
            <a:r>
              <a:rPr lang="pl-PL" smtClean="0"/>
              <a:t>Tomáš Bouda    HCI na KISK</a:t>
            </a:r>
            <a:endParaRPr lang="en-US" dirty="0"/>
          </a:p>
        </p:txBody>
      </p:sp>
      <p:sp>
        <p:nvSpPr>
          <p:cNvPr id="7" name="Zástupný symbol pro číslo snímku 6"/>
          <p:cNvSpPr>
            <a:spLocks noGrp="1"/>
          </p:cNvSpPr>
          <p:nvPr>
            <p:ph type="sldNum" sz="quarter" idx="12"/>
          </p:nvPr>
        </p:nvSpPr>
        <p:spPr/>
        <p:txBody>
          <a:bodyPr/>
          <a:lstStyle/>
          <a:p>
            <a:fld id="{0F39431E-3BC0-45DB-ACA7-8F6C6459A8C9}" type="slidenum">
              <a:rPr lang="en-US" smtClean="0"/>
              <a:pPr/>
              <a:t>45</a:t>
            </a:fld>
            <a:endParaRPr lang="en-US" dirty="0"/>
          </a:p>
        </p:txBody>
      </p:sp>
      <p:sp>
        <p:nvSpPr>
          <p:cNvPr id="5" name="TextovéPole 4"/>
          <p:cNvSpPr txBox="1"/>
          <p:nvPr/>
        </p:nvSpPr>
        <p:spPr>
          <a:xfrm>
            <a:off x="470956" y="6098572"/>
            <a:ext cx="3121367" cy="369332"/>
          </a:xfrm>
          <a:prstGeom prst="rect">
            <a:avLst/>
          </a:prstGeom>
          <a:noFill/>
        </p:spPr>
        <p:txBody>
          <a:bodyPr wrap="none" rtlCol="0">
            <a:spAutoFit/>
          </a:bodyPr>
          <a:lstStyle/>
          <a:p>
            <a:r>
              <a:rPr lang="cs-CZ" dirty="0" smtClean="0"/>
              <a:t>Zdroj: </a:t>
            </a:r>
            <a:r>
              <a:rPr lang="cs-CZ" dirty="0" err="1" smtClean="0"/>
              <a:t>Designing</a:t>
            </a:r>
            <a:r>
              <a:rPr lang="cs-CZ" dirty="0" smtClean="0"/>
              <a:t> </a:t>
            </a:r>
            <a:r>
              <a:rPr lang="cs-CZ" dirty="0" err="1" smtClean="0"/>
              <a:t>Interactions</a:t>
            </a:r>
            <a:endParaRPr lang="en-US" dirty="0"/>
          </a:p>
        </p:txBody>
      </p:sp>
      <p:sp>
        <p:nvSpPr>
          <p:cNvPr id="6" name="TextovéPole 5"/>
          <p:cNvSpPr txBox="1"/>
          <p:nvPr/>
        </p:nvSpPr>
        <p:spPr>
          <a:xfrm>
            <a:off x="467545" y="1988840"/>
            <a:ext cx="2664296" cy="1477328"/>
          </a:xfrm>
          <a:prstGeom prst="rect">
            <a:avLst/>
          </a:prstGeom>
          <a:noFill/>
        </p:spPr>
        <p:txBody>
          <a:bodyPr wrap="square" rtlCol="0">
            <a:spAutoFit/>
          </a:bodyPr>
          <a:lstStyle/>
          <a:p>
            <a:r>
              <a:rPr lang="cs-CZ" sz="2400" dirty="0" smtClean="0"/>
              <a:t>Možné typy myší </a:t>
            </a:r>
            <a:r>
              <a:rPr lang="cs-CZ" sz="2400" dirty="0" err="1" smtClean="0"/>
              <a:t>prototypované</a:t>
            </a:r>
            <a:r>
              <a:rPr lang="cs-CZ" sz="2400" dirty="0" smtClean="0"/>
              <a:t> u firmy XEROX.</a:t>
            </a:r>
          </a:p>
          <a:p>
            <a:endParaRPr lang="en-US" dirty="0"/>
          </a:p>
        </p:txBody>
      </p:sp>
    </p:spTree>
    <p:extLst>
      <p:ext uri="{BB962C8B-B14F-4D97-AF65-F5344CB8AC3E}">
        <p14:creationId xmlns:p14="http://schemas.microsoft.com/office/powerpoint/2010/main" val="1551666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692106"/>
          </a:xfrm>
        </p:spPr>
        <p:txBody>
          <a:bodyPr>
            <a:normAutofit fontScale="90000"/>
          </a:bodyPr>
          <a:lstStyle/>
          <a:p>
            <a:r>
              <a:rPr lang="cs-CZ" dirty="0" err="1" smtClean="0"/>
              <a:t>Prototypování</a:t>
            </a:r>
            <a:r>
              <a:rPr lang="cs-CZ" dirty="0" smtClean="0"/>
              <a:t> - Hledání globálního maxima</a:t>
            </a:r>
            <a:br>
              <a:rPr lang="cs-CZ" dirty="0" smtClean="0"/>
            </a:br>
            <a:endParaRPr lang="en-US" dirty="0"/>
          </a:p>
        </p:txBody>
      </p:sp>
      <p:pic>
        <p:nvPicPr>
          <p:cNvPr id="5" name="Zástupný symbol pro obsah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983304"/>
            <a:ext cx="7620000" cy="3912154"/>
          </a:xfrm>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46</a:t>
            </a:fld>
            <a:endParaRPr lang="en-US" dirty="0"/>
          </a:p>
        </p:txBody>
      </p:sp>
    </p:spTree>
    <p:extLst>
      <p:ext uri="{BB962C8B-B14F-4D97-AF65-F5344CB8AC3E}">
        <p14:creationId xmlns:p14="http://schemas.microsoft.com/office/powerpoint/2010/main" val="22688913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692106"/>
          </a:xfrm>
        </p:spPr>
        <p:txBody>
          <a:bodyPr>
            <a:normAutofit/>
          </a:bodyPr>
          <a:lstStyle/>
          <a:p>
            <a:r>
              <a:rPr lang="cs-CZ" dirty="0" err="1" smtClean="0"/>
              <a:t>Prototypování</a:t>
            </a:r>
            <a:r>
              <a:rPr lang="cs-CZ" dirty="0" smtClean="0"/>
              <a:t> znamená:</a:t>
            </a:r>
            <a:br>
              <a:rPr lang="cs-CZ" dirty="0" smtClean="0"/>
            </a:br>
            <a:endParaRPr lang="en-US" dirty="0"/>
          </a:p>
        </p:txBody>
      </p:sp>
      <p:sp>
        <p:nvSpPr>
          <p:cNvPr id="4" name="Zástupný symbol pro obsah 3"/>
          <p:cNvSpPr>
            <a:spLocks noGrp="1"/>
          </p:cNvSpPr>
          <p:nvPr>
            <p:ph idx="1"/>
          </p:nvPr>
        </p:nvSpPr>
        <p:spPr/>
        <p:txBody>
          <a:bodyPr/>
          <a:lstStyle/>
          <a:p>
            <a:pPr marL="342900" indent="-342900">
              <a:buFontTx/>
              <a:buChar char="-"/>
            </a:pPr>
            <a:r>
              <a:rPr lang="cs-CZ" sz="3200" dirty="0" smtClean="0"/>
              <a:t>Hledání a definování správných otázek. </a:t>
            </a:r>
          </a:p>
          <a:p>
            <a:endParaRPr lang="cs-CZ" sz="3200" dirty="0" smtClean="0"/>
          </a:p>
          <a:p>
            <a:pPr marL="342900" indent="-342900">
              <a:buFontTx/>
              <a:buChar char="-"/>
            </a:pPr>
            <a:r>
              <a:rPr lang="cs-CZ" sz="3200" dirty="0" smtClean="0"/>
              <a:t>Snažte se najít odpověď na co nejvíce z nich. </a:t>
            </a:r>
          </a:p>
          <a:p>
            <a:pPr marL="342900" indent="-342900">
              <a:buFontTx/>
              <a:buChar char="-"/>
            </a:pPr>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47</a:t>
            </a:fld>
            <a:endParaRPr lang="en-US" dirty="0"/>
          </a:p>
        </p:txBody>
      </p:sp>
    </p:spTree>
    <p:extLst>
      <p:ext uri="{BB962C8B-B14F-4D97-AF65-F5344CB8AC3E}">
        <p14:creationId xmlns:p14="http://schemas.microsoft.com/office/powerpoint/2010/main" val="491076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6792"/>
            <a:ext cx="8064896" cy="900018"/>
          </a:xfrm>
        </p:spPr>
        <p:txBody>
          <a:bodyPr>
            <a:noAutofit/>
          </a:bodyPr>
          <a:lstStyle/>
          <a:p>
            <a:r>
              <a:rPr lang="cs-CZ" sz="5400" dirty="0" err="1"/>
              <a:t>take</a:t>
            </a:r>
            <a:r>
              <a:rPr lang="cs-CZ" sz="5400" dirty="0"/>
              <a:t> </a:t>
            </a:r>
            <a:r>
              <a:rPr lang="cs-CZ" sz="5400" dirty="0" err="1"/>
              <a:t>away</a:t>
            </a:r>
            <a:r>
              <a:rPr lang="cs-CZ" sz="5400" dirty="0"/>
              <a:t> </a:t>
            </a:r>
            <a:r>
              <a:rPr lang="cs-CZ" sz="5400" dirty="0" err="1"/>
              <a:t>message</a:t>
            </a:r>
            <a:r>
              <a:rPr lang="cs-CZ" sz="5400" dirty="0"/>
              <a:t> </a:t>
            </a:r>
            <a:r>
              <a:rPr lang="en-US" sz="5400" dirty="0" smtClean="0"/>
              <a:t>#</a:t>
            </a:r>
            <a:r>
              <a:rPr lang="cs-CZ" sz="5400" dirty="0"/>
              <a:t>2</a:t>
            </a:r>
            <a:r>
              <a:rPr lang="cs-CZ" sz="5400" dirty="0" smtClean="0"/>
              <a:t>:</a:t>
            </a:r>
            <a:endParaRPr lang="cs-CZ" sz="5400" dirty="0"/>
          </a:p>
        </p:txBody>
      </p:sp>
      <p:sp>
        <p:nvSpPr>
          <p:cNvPr id="3" name="Zástupný symbol pro obsah 2"/>
          <p:cNvSpPr>
            <a:spLocks noGrp="1"/>
          </p:cNvSpPr>
          <p:nvPr>
            <p:ph idx="1"/>
          </p:nvPr>
        </p:nvSpPr>
        <p:spPr>
          <a:xfrm>
            <a:off x="179512" y="2420888"/>
            <a:ext cx="8568952" cy="3705275"/>
          </a:xfrm>
        </p:spPr>
        <p:txBody>
          <a:bodyPr>
            <a:normAutofit/>
          </a:bodyPr>
          <a:lstStyle/>
          <a:p>
            <a:r>
              <a:rPr lang="cs-CZ" sz="4400" dirty="0" err="1" smtClean="0"/>
              <a:t>Prototypujte</a:t>
            </a:r>
            <a:r>
              <a:rPr lang="cs-CZ" sz="4400" dirty="0" smtClean="0"/>
              <a:t> uživatelský prožitek (role, vizáž, implementaci).</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48</a:t>
            </a:fld>
            <a:endParaRPr lang="en-US" dirty="0"/>
          </a:p>
        </p:txBody>
      </p:sp>
    </p:spTree>
    <p:extLst>
      <p:ext uri="{BB962C8B-B14F-4D97-AF65-F5344CB8AC3E}">
        <p14:creationId xmlns:p14="http://schemas.microsoft.com/office/powerpoint/2010/main" val="4224966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501008"/>
            <a:ext cx="8291264" cy="1692106"/>
          </a:xfrm>
        </p:spPr>
        <p:txBody>
          <a:bodyPr>
            <a:normAutofit fontScale="90000"/>
          </a:bodyPr>
          <a:lstStyle/>
          <a:p>
            <a:pPr algn="ctr"/>
            <a:r>
              <a:rPr lang="cs-CZ" sz="6600" dirty="0" smtClean="0"/>
              <a:t>Evaluace</a:t>
            </a:r>
            <a:br>
              <a:rPr lang="cs-CZ" sz="6600" dirty="0" smtClean="0"/>
            </a:br>
            <a:r>
              <a:rPr lang="cs-CZ" sz="6600" dirty="0" smtClean="0"/>
              <a:t>Designu</a:t>
            </a:r>
            <a:br>
              <a:rPr lang="cs-CZ" sz="6600" dirty="0" smtClean="0"/>
            </a:b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49</a:t>
            </a:fld>
            <a:endParaRPr lang="en-US" dirty="0"/>
          </a:p>
        </p:txBody>
      </p:sp>
    </p:spTree>
    <p:extLst>
      <p:ext uri="{BB962C8B-B14F-4D97-AF65-F5344CB8AC3E}">
        <p14:creationId xmlns:p14="http://schemas.microsoft.com/office/powerpoint/2010/main" val="240326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7" descr="DSC08252.JPG"/>
          <p:cNvPicPr>
            <a:picLocks noGrp="1" noChangeAspect="1"/>
          </p:cNvPicPr>
          <p:nvPr>
            <p:ph idx="1"/>
          </p:nvPr>
        </p:nvPicPr>
        <p:blipFill>
          <a:blip r:embed="rId3" cstate="print"/>
          <a:stretch>
            <a:fillRect/>
          </a:stretch>
        </p:blipFill>
        <p:spPr>
          <a:xfrm>
            <a:off x="-2844824" y="0"/>
            <a:ext cx="12229827" cy="6871635"/>
          </a:xfrm>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testovat?</a:t>
            </a:r>
            <a:endParaRPr lang="cs-CZ" dirty="0"/>
          </a:p>
        </p:txBody>
      </p:sp>
      <p:sp>
        <p:nvSpPr>
          <p:cNvPr id="3" name="Zástupný symbol pro obsah 2"/>
          <p:cNvSpPr>
            <a:spLocks noGrp="1"/>
          </p:cNvSpPr>
          <p:nvPr>
            <p:ph idx="1"/>
          </p:nvPr>
        </p:nvSpPr>
        <p:spPr/>
        <p:txBody>
          <a:bodyPr>
            <a:normAutofit/>
          </a:bodyPr>
          <a:lstStyle/>
          <a:p>
            <a:r>
              <a:rPr lang="cs-CZ" dirty="0"/>
              <a:t>Příběh </a:t>
            </a:r>
            <a:r>
              <a:rPr lang="cs-CZ" dirty="0" err="1"/>
              <a:t>Universatoru</a:t>
            </a:r>
            <a:r>
              <a:rPr lang="cs-CZ" dirty="0"/>
              <a:t>: Jaké to bylo a proč to </a:t>
            </a:r>
            <a:r>
              <a:rPr lang="cs-CZ" dirty="0" smtClean="0"/>
              <a:t>nedopadlo</a:t>
            </a:r>
            <a:endParaRPr lang="cs-CZ" b="0" i="1" dirty="0"/>
          </a:p>
          <a:p>
            <a:r>
              <a:rPr lang="cs-CZ" b="0" dirty="0"/>
              <a:t>David Šiška a Jan Kolář</a:t>
            </a:r>
            <a:endParaRPr lang="cs-CZ" b="0" i="1" dirty="0"/>
          </a:p>
          <a:p>
            <a:r>
              <a:rPr lang="cs-CZ" b="0" i="1" dirty="0" smtClean="0"/>
              <a:t>„V </a:t>
            </a:r>
            <a:r>
              <a:rPr lang="cs-CZ" b="0" i="1" dirty="0"/>
              <a:t>tento moment všechny naše předchozí chyby vyvrcholily. Zjištění z uživatelského testování, že je web nevhodně navržen, přišlo až příliš pozdě. Způsobilo to ještě větší zpomalení nezkušeného vývojového týmu, který musel pracovat na změnách. Motivace uvnitř týmu kvůli pocitu nekonečnosti vývoje klesala</a:t>
            </a:r>
            <a:r>
              <a:rPr lang="cs-CZ" b="0" i="1" dirty="0" smtClean="0"/>
              <a:t>.“</a:t>
            </a:r>
          </a:p>
          <a:p>
            <a:endParaRPr lang="cs-CZ" b="0" i="1" dirty="0"/>
          </a:p>
          <a:p>
            <a:r>
              <a:rPr lang="cs-CZ" i="1" dirty="0" smtClean="0"/>
              <a:t>Zdroj: </a:t>
            </a:r>
            <a:r>
              <a:rPr lang="cs-CZ" dirty="0">
                <a:hlinkClick r:id="rId3"/>
              </a:rPr>
              <a:t>http://</a:t>
            </a:r>
            <a:r>
              <a:rPr lang="cs-CZ" dirty="0" smtClean="0">
                <a:hlinkClick r:id="rId3"/>
              </a:rPr>
              <a:t>www.tyinternety.cz/startupy/pribeh-universatoru-jake-to-bylo-a-proc-to-nedopadlo-7626</a:t>
            </a:r>
            <a:endParaRPr lang="cs-CZ" dirty="0" smtClean="0"/>
          </a:p>
          <a:p>
            <a:endParaRPr lang="cs-CZ" i="1"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50</a:t>
            </a:fld>
            <a:endParaRPr lang="en-US" dirty="0"/>
          </a:p>
        </p:txBody>
      </p:sp>
      <p:pic>
        <p:nvPicPr>
          <p:cNvPr id="1026" name="Picture 2"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6206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787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lnSpcReduction="10000"/>
          </a:bodyPr>
          <a:lstStyle/>
          <a:p>
            <a:endParaRPr lang="cs-CZ" dirty="0"/>
          </a:p>
          <a:p>
            <a:r>
              <a:rPr lang="cs-CZ" sz="3600" dirty="0" smtClean="0"/>
              <a:t>Jak můžeme měřit úspěšnost softwaru?</a:t>
            </a:r>
          </a:p>
          <a:p>
            <a:endParaRPr lang="cs-CZ" sz="3600" dirty="0"/>
          </a:p>
          <a:p>
            <a:r>
              <a:rPr lang="cs-CZ" sz="2600" dirty="0" smtClean="0"/>
              <a:t>Otázky jsou otevřené, odpovědi subjektivní a komplexní, často se jedná o osobní preference, který systém je lepší. </a:t>
            </a:r>
          </a:p>
          <a:p>
            <a:endParaRPr lang="cs-CZ" sz="3600" dirty="0" smtClean="0"/>
          </a:p>
          <a:p>
            <a:endParaRPr lang="cs-CZ" dirty="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51</a:t>
            </a:fld>
            <a:endParaRPr lang="en-US" dirty="0"/>
          </a:p>
        </p:txBody>
      </p:sp>
    </p:spTree>
    <p:extLst>
      <p:ext uri="{BB962C8B-B14F-4D97-AF65-F5344CB8AC3E}">
        <p14:creationId xmlns:p14="http://schemas.microsoft.com/office/powerpoint/2010/main" val="962874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a:bodyPr>
          <a:lstStyle/>
          <a:p>
            <a:endParaRPr lang="cs-CZ" dirty="0"/>
          </a:p>
          <a:p>
            <a:r>
              <a:rPr lang="cs-CZ" sz="3600" dirty="0" smtClean="0"/>
              <a:t>Proč hodnotit design prostřednictvím uživatelů?</a:t>
            </a:r>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52</a:t>
            </a:fld>
            <a:endParaRPr lang="en-US" dirty="0"/>
          </a:p>
        </p:txBody>
      </p:sp>
    </p:spTree>
    <p:extLst>
      <p:ext uri="{BB962C8B-B14F-4D97-AF65-F5344CB8AC3E}">
        <p14:creationId xmlns:p14="http://schemas.microsoft.com/office/powerpoint/2010/main" val="34787560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a:bodyPr>
          <a:lstStyle/>
          <a:p>
            <a:endParaRPr lang="cs-CZ" dirty="0"/>
          </a:p>
          <a:p>
            <a:r>
              <a:rPr lang="cs-CZ" sz="3600" dirty="0" smtClean="0"/>
              <a:t>Metody evaluace designu jsou různé a jsou tak vhodné k dosažení různých cílů.</a:t>
            </a:r>
          </a:p>
          <a:p>
            <a:r>
              <a:rPr lang="cs-CZ" sz="3600" dirty="0"/>
              <a:t>	</a:t>
            </a:r>
            <a:endParaRPr lang="cs-CZ" sz="3600" dirty="0" smtClean="0"/>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53</a:t>
            </a:fld>
            <a:endParaRPr lang="en-US" dirty="0"/>
          </a:p>
        </p:txBody>
      </p:sp>
    </p:spTree>
    <p:extLst>
      <p:ext uri="{BB962C8B-B14F-4D97-AF65-F5344CB8AC3E}">
        <p14:creationId xmlns:p14="http://schemas.microsoft.com/office/powerpoint/2010/main" val="1343011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a:t>
            </a:r>
            <a:endParaRPr lang="cs-CZ" dirty="0"/>
          </a:p>
        </p:txBody>
      </p:sp>
      <p:sp>
        <p:nvSpPr>
          <p:cNvPr id="3" name="Zástupný symbol pro obsah 2"/>
          <p:cNvSpPr>
            <a:spLocks noGrp="1"/>
          </p:cNvSpPr>
          <p:nvPr>
            <p:ph idx="1"/>
          </p:nvPr>
        </p:nvSpPr>
        <p:spPr>
          <a:xfrm>
            <a:off x="496144" y="2485234"/>
            <a:ext cx="7620000" cy="4373563"/>
          </a:xfrm>
        </p:spPr>
        <p:txBody>
          <a:bodyPr>
            <a:normAutofit/>
          </a:bodyPr>
          <a:lstStyle/>
          <a:p>
            <a:endParaRPr lang="cs-CZ" sz="2800" dirty="0" smtClean="0"/>
          </a:p>
          <a:p>
            <a:r>
              <a:rPr lang="cs-CZ" sz="2800" dirty="0" smtClean="0"/>
              <a:t>Různí testování – různé metody.</a:t>
            </a:r>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54</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0" y="3717032"/>
            <a:ext cx="8861516" cy="155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4685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a:t>
            </a:r>
            <a:endParaRPr lang="cs-CZ" dirty="0"/>
          </a:p>
        </p:txBody>
      </p:sp>
      <p:sp>
        <p:nvSpPr>
          <p:cNvPr id="3" name="Zástupný symbol pro obsah 2"/>
          <p:cNvSpPr>
            <a:spLocks noGrp="1"/>
          </p:cNvSpPr>
          <p:nvPr>
            <p:ph idx="1"/>
          </p:nvPr>
        </p:nvSpPr>
        <p:spPr>
          <a:xfrm>
            <a:off x="467544" y="1700808"/>
            <a:ext cx="7620000" cy="4373563"/>
          </a:xfrm>
        </p:spPr>
        <p:txBody>
          <a:bodyPr>
            <a:normAutofit/>
          </a:bodyPr>
          <a:lstStyle/>
          <a:p>
            <a:endParaRPr lang="cs-CZ" sz="2800" dirty="0"/>
          </a:p>
          <a:p>
            <a:r>
              <a:rPr lang="cs-CZ" sz="2800" dirty="0" smtClean="0"/>
              <a:t>Zeptejte se lidí, jak často cvičí. Pravděpodobně vám neřeknou pravdu. </a:t>
            </a:r>
          </a:p>
          <a:p>
            <a:endParaRPr lang="cs-CZ" sz="2800" dirty="0"/>
          </a:p>
          <a:p>
            <a:r>
              <a:rPr lang="cs-CZ" sz="4000" dirty="0" smtClean="0"/>
              <a:t>pozorování x dotazování</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55</a:t>
            </a:fld>
            <a:endParaRPr lang="en-US" dirty="0"/>
          </a:p>
        </p:txBody>
      </p:sp>
    </p:spTree>
    <p:extLst>
      <p:ext uri="{BB962C8B-B14F-4D97-AF65-F5344CB8AC3E}">
        <p14:creationId xmlns:p14="http://schemas.microsoft.com/office/powerpoint/2010/main" val="30100543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139136" cy="900018"/>
          </a:xfrm>
        </p:spPr>
        <p:txBody>
          <a:bodyPr/>
          <a:lstStyle/>
          <a:p>
            <a:r>
              <a:rPr lang="cs-CZ" dirty="0" smtClean="0"/>
              <a:t>Metody evaluace </a:t>
            </a:r>
            <a:endParaRPr lang="cs-CZ" dirty="0"/>
          </a:p>
        </p:txBody>
      </p:sp>
      <p:sp>
        <p:nvSpPr>
          <p:cNvPr id="3" name="Zástupný symbol pro obsah 2"/>
          <p:cNvSpPr>
            <a:spLocks noGrp="1"/>
          </p:cNvSpPr>
          <p:nvPr>
            <p:ph idx="1"/>
          </p:nvPr>
        </p:nvSpPr>
        <p:spPr>
          <a:xfrm>
            <a:off x="457200" y="1268760"/>
            <a:ext cx="7620000" cy="4857403"/>
          </a:xfrm>
        </p:spPr>
        <p:txBody>
          <a:bodyPr/>
          <a:lstStyle/>
          <a:p>
            <a:pPr marL="342900" indent="-342900">
              <a:buFont typeface="Arial" pitchFamily="34" charset="0"/>
              <a:buChar char="•"/>
            </a:pPr>
            <a:r>
              <a:rPr lang="cs-CZ" dirty="0" smtClean="0"/>
              <a:t>Dotazník</a:t>
            </a:r>
          </a:p>
          <a:p>
            <a:pPr marL="342900" indent="-342900">
              <a:buFont typeface="Arial" pitchFamily="34" charset="0"/>
              <a:buChar char="•"/>
            </a:pPr>
            <a:r>
              <a:rPr lang="cs-CZ" dirty="0" err="1" smtClean="0"/>
              <a:t>Focus</a:t>
            </a:r>
            <a:r>
              <a:rPr lang="cs-CZ" dirty="0" smtClean="0"/>
              <a:t> </a:t>
            </a:r>
            <a:r>
              <a:rPr lang="cs-CZ" dirty="0" err="1" smtClean="0"/>
              <a:t>grops</a:t>
            </a:r>
            <a:endParaRPr lang="cs-CZ" dirty="0" smtClean="0"/>
          </a:p>
          <a:p>
            <a:pPr marL="342900" indent="-342900">
              <a:buFont typeface="Arial" pitchFamily="34" charset="0"/>
              <a:buChar char="•"/>
            </a:pPr>
            <a:r>
              <a:rPr lang="cs-CZ" dirty="0" smtClean="0"/>
              <a:t>Experti</a:t>
            </a:r>
          </a:p>
          <a:p>
            <a:pPr marL="800100" lvl="1" indent="-342900"/>
            <a:r>
              <a:rPr lang="cs-CZ" dirty="0" smtClean="0"/>
              <a:t>Sdílená kritika (Peer </a:t>
            </a:r>
            <a:r>
              <a:rPr lang="cs-CZ" dirty="0" err="1" smtClean="0"/>
              <a:t>Critique</a:t>
            </a:r>
            <a:r>
              <a:rPr lang="cs-CZ" dirty="0" smtClean="0"/>
              <a:t>)</a:t>
            </a:r>
          </a:p>
          <a:p>
            <a:pPr marL="800100" lvl="1" indent="-342900"/>
            <a:r>
              <a:rPr lang="cs-CZ" dirty="0" smtClean="0"/>
              <a:t>Heuristická analýza</a:t>
            </a:r>
          </a:p>
          <a:p>
            <a:pPr marL="800100" lvl="1" indent="-342900"/>
            <a:r>
              <a:rPr lang="cs-CZ" dirty="0" err="1" smtClean="0"/>
              <a:t>Dogfooding</a:t>
            </a:r>
            <a:r>
              <a:rPr lang="cs-CZ" dirty="0" smtClean="0"/>
              <a:t> – produkt jsou nuceni používat zaměstnanci firmy. (Např. </a:t>
            </a:r>
            <a:r>
              <a:rPr lang="cs-CZ" dirty="0" err="1" smtClean="0"/>
              <a:t>Facebook</a:t>
            </a:r>
            <a:r>
              <a:rPr lang="cs-CZ" dirty="0" smtClean="0"/>
              <a:t> nutil své vývojáře používat špatnou aplikaci pro Android). </a:t>
            </a:r>
            <a:endParaRPr lang="cs-CZ" dirty="0"/>
          </a:p>
          <a:p>
            <a:pPr marL="342900" indent="-342900">
              <a:buFont typeface="Arial" pitchFamily="34" charset="0"/>
              <a:buChar char="•"/>
            </a:pPr>
            <a:r>
              <a:rPr lang="cs-CZ" dirty="0" smtClean="0"/>
              <a:t>Pozorování</a:t>
            </a:r>
          </a:p>
          <a:p>
            <a:pPr marL="800100" lvl="1" indent="-342900"/>
            <a:r>
              <a:rPr lang="cs-CZ" dirty="0" smtClean="0"/>
              <a:t>Když přesně nevíte, co hledáte.</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56</a:t>
            </a:fld>
            <a:endParaRPr lang="en-US" dirty="0"/>
          </a:p>
        </p:txBody>
      </p:sp>
    </p:spTree>
    <p:extLst>
      <p:ext uri="{BB962C8B-B14F-4D97-AF65-F5344CB8AC3E}">
        <p14:creationId xmlns:p14="http://schemas.microsoft.com/office/powerpoint/2010/main" val="17333000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900018"/>
          </a:xfrm>
        </p:spPr>
        <p:txBody>
          <a:bodyPr>
            <a:normAutofit/>
          </a:bodyPr>
          <a:lstStyle/>
          <a:p>
            <a:r>
              <a:rPr lang="cs-CZ" dirty="0" smtClean="0"/>
              <a:t>Jaký typ evaluace použít?</a:t>
            </a:r>
            <a:endParaRPr lang="cs-CZ" dirty="0"/>
          </a:p>
        </p:txBody>
      </p:sp>
      <p:sp>
        <p:nvSpPr>
          <p:cNvPr id="3" name="Zástupný symbol pro obsah 2"/>
          <p:cNvSpPr>
            <a:spLocks noGrp="1"/>
          </p:cNvSpPr>
          <p:nvPr>
            <p:ph idx="1"/>
          </p:nvPr>
        </p:nvSpPr>
        <p:spPr>
          <a:xfrm>
            <a:off x="457200" y="1268760"/>
            <a:ext cx="7620000" cy="4857403"/>
          </a:xfrm>
        </p:spPr>
        <p:txBody>
          <a:bodyPr>
            <a:normAutofit fontScale="92500" lnSpcReduction="10000"/>
          </a:bodyPr>
          <a:lstStyle/>
          <a:p>
            <a:r>
              <a:rPr lang="cs-CZ" dirty="0" smtClean="0"/>
              <a:t>Záleží na:</a:t>
            </a:r>
          </a:p>
          <a:p>
            <a:pPr marL="342900" indent="-342900">
              <a:buFont typeface="Arial" pitchFamily="34" charset="0"/>
              <a:buChar char="•"/>
            </a:pPr>
            <a:r>
              <a:rPr lang="cs-CZ" dirty="0" smtClean="0"/>
              <a:t>Reliabilita (spolehlivost)</a:t>
            </a:r>
            <a:r>
              <a:rPr lang="cs-CZ" dirty="0"/>
              <a:t> </a:t>
            </a:r>
            <a:endParaRPr lang="cs-CZ" dirty="0" smtClean="0"/>
          </a:p>
          <a:p>
            <a:pPr marL="800100" lvl="1" indent="-342900">
              <a:spcBef>
                <a:spcPts val="0"/>
              </a:spcBef>
            </a:pPr>
            <a:r>
              <a:rPr lang="cs-CZ" dirty="0"/>
              <a:t>B</a:t>
            </a:r>
            <a:r>
              <a:rPr lang="cs-CZ" dirty="0" smtClean="0"/>
              <a:t>ude výsledek dalšího měření v případě stejných podmínek shodný?</a:t>
            </a:r>
          </a:p>
          <a:p>
            <a:pPr marL="342900" indent="-342900">
              <a:buFont typeface="Arial" pitchFamily="34" charset="0"/>
              <a:buChar char="•"/>
            </a:pPr>
            <a:r>
              <a:rPr lang="cs-CZ" dirty="0" smtClean="0"/>
              <a:t>Generalizace</a:t>
            </a:r>
          </a:p>
          <a:p>
            <a:pPr marL="800100" lvl="1" indent="-342900">
              <a:spcBef>
                <a:spcPts val="0"/>
              </a:spcBef>
            </a:pPr>
            <a:r>
              <a:rPr lang="cs-CZ" sz="2100" dirty="0"/>
              <a:t>Je výsledek stejný v případě 50 letého zaměstnance univerzity a studenta v první třídě?</a:t>
            </a:r>
          </a:p>
          <a:p>
            <a:pPr marL="342900" indent="-342900">
              <a:buFont typeface="Arial" pitchFamily="34" charset="0"/>
              <a:buChar char="•"/>
            </a:pPr>
            <a:r>
              <a:rPr lang="cs-CZ" dirty="0" smtClean="0"/>
              <a:t>Reálnost</a:t>
            </a:r>
          </a:p>
          <a:p>
            <a:pPr marL="800100" lvl="1" indent="-342900">
              <a:spcBef>
                <a:spcPts val="0"/>
              </a:spcBef>
            </a:pPr>
            <a:r>
              <a:rPr lang="cs-CZ" dirty="0" smtClean="0"/>
              <a:t>Je to, co zkoumáme, možné přenést do reálného světa? Nebo jsou výsledky využitelné pouze v laboratoři?</a:t>
            </a:r>
          </a:p>
          <a:p>
            <a:pPr marL="342900" indent="-342900">
              <a:buFont typeface="Arial" pitchFamily="34" charset="0"/>
              <a:buChar char="•"/>
            </a:pPr>
            <a:r>
              <a:rPr lang="cs-CZ" dirty="0" smtClean="0"/>
              <a:t>Porovnávání</a:t>
            </a:r>
          </a:p>
          <a:p>
            <a:pPr marL="800100" lvl="1" indent="-342900">
              <a:spcBef>
                <a:spcPts val="0"/>
              </a:spcBef>
            </a:pPr>
            <a:r>
              <a:rPr lang="cs-CZ" sz="2100" dirty="0"/>
              <a:t>Který ze systémů je lepší?</a:t>
            </a:r>
          </a:p>
          <a:p>
            <a:pPr marL="342900" indent="-342900">
              <a:buFont typeface="Arial" pitchFamily="34" charset="0"/>
              <a:buChar char="•"/>
            </a:pPr>
            <a:r>
              <a:rPr lang="cs-CZ" dirty="0" smtClean="0"/>
              <a:t>Zahrnutý objekt výzkumu</a:t>
            </a:r>
          </a:p>
          <a:p>
            <a:pPr marL="800100" lvl="1" indent="-342900">
              <a:spcBef>
                <a:spcPts val="0"/>
              </a:spcBef>
            </a:pPr>
            <a:r>
              <a:rPr lang="cs-CZ" dirty="0" smtClean="0"/>
              <a:t>Zkoumáme systém, který pomáhá zachraňovat životy?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57</a:t>
            </a:fld>
            <a:endParaRPr lang="en-US" dirty="0"/>
          </a:p>
        </p:txBody>
      </p:sp>
    </p:spTree>
    <p:extLst>
      <p:ext uri="{BB962C8B-B14F-4D97-AF65-F5344CB8AC3E}">
        <p14:creationId xmlns:p14="http://schemas.microsoft.com/office/powerpoint/2010/main" val="620627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6792"/>
            <a:ext cx="8064896" cy="900018"/>
          </a:xfrm>
        </p:spPr>
        <p:txBody>
          <a:bodyPr>
            <a:noAutofit/>
          </a:bodyPr>
          <a:lstStyle/>
          <a:p>
            <a:r>
              <a:rPr lang="cs-CZ" sz="5400" dirty="0" err="1"/>
              <a:t>take</a:t>
            </a:r>
            <a:r>
              <a:rPr lang="cs-CZ" sz="5400" dirty="0"/>
              <a:t> </a:t>
            </a:r>
            <a:r>
              <a:rPr lang="cs-CZ" sz="5400" dirty="0" err="1"/>
              <a:t>away</a:t>
            </a:r>
            <a:r>
              <a:rPr lang="cs-CZ" sz="5400" dirty="0"/>
              <a:t> </a:t>
            </a:r>
            <a:r>
              <a:rPr lang="cs-CZ" sz="5400" dirty="0" err="1"/>
              <a:t>message</a:t>
            </a:r>
            <a:r>
              <a:rPr lang="cs-CZ" sz="5400" dirty="0"/>
              <a:t> </a:t>
            </a:r>
            <a:r>
              <a:rPr lang="en-US" sz="5400" dirty="0" smtClean="0"/>
              <a:t>#</a:t>
            </a:r>
            <a:r>
              <a:rPr lang="cs-CZ" sz="5400" dirty="0" smtClean="0"/>
              <a:t>3:</a:t>
            </a:r>
            <a:endParaRPr lang="cs-CZ" sz="5400" dirty="0"/>
          </a:p>
        </p:txBody>
      </p:sp>
      <p:sp>
        <p:nvSpPr>
          <p:cNvPr id="3" name="Zástupný symbol pro obsah 2"/>
          <p:cNvSpPr>
            <a:spLocks noGrp="1"/>
          </p:cNvSpPr>
          <p:nvPr>
            <p:ph idx="1"/>
          </p:nvPr>
        </p:nvSpPr>
        <p:spPr>
          <a:xfrm>
            <a:off x="179512" y="2420888"/>
            <a:ext cx="8568952" cy="3705275"/>
          </a:xfrm>
        </p:spPr>
        <p:txBody>
          <a:bodyPr>
            <a:normAutofit/>
          </a:bodyPr>
          <a:lstStyle/>
          <a:p>
            <a:r>
              <a:rPr lang="cs-CZ" sz="4400" dirty="0"/>
              <a:t>Ujasněte si, co se chcete dozvědět.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58</a:t>
            </a:fld>
            <a:endParaRPr lang="en-US" dirty="0"/>
          </a:p>
        </p:txBody>
      </p:sp>
    </p:spTree>
    <p:extLst>
      <p:ext uri="{BB962C8B-B14F-4D97-AF65-F5344CB8AC3E}">
        <p14:creationId xmlns:p14="http://schemas.microsoft.com/office/powerpoint/2010/main" val="35080831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8352928" cy="4856583"/>
          </a:xfrm>
        </p:spPr>
        <p:txBody>
          <a:bodyPr/>
          <a:lstStyle/>
          <a:p>
            <a:r>
              <a:rPr lang="cs-CZ" sz="4000" dirty="0" smtClean="0"/>
              <a:t>Děkuji za pozornost</a:t>
            </a:r>
            <a:endParaRPr lang="en-US" sz="7200" dirty="0"/>
          </a:p>
        </p:txBody>
      </p:sp>
      <p:sp>
        <p:nvSpPr>
          <p:cNvPr id="3" name="Podnadpis 2"/>
          <p:cNvSpPr>
            <a:spLocks noGrp="1"/>
          </p:cNvSpPr>
          <p:nvPr>
            <p:ph type="subTitle" idx="1"/>
          </p:nvPr>
        </p:nvSpPr>
        <p:spPr>
          <a:xfrm>
            <a:off x="179512" y="4800600"/>
            <a:ext cx="7135688" cy="914400"/>
          </a:xfrm>
        </p:spPr>
        <p:txBody>
          <a:bodyPr/>
          <a:lstStyle/>
          <a:p>
            <a:r>
              <a:rPr lang="cs-CZ" dirty="0"/>
              <a:t>Tomáš Bouda </a:t>
            </a:r>
          </a:p>
          <a:p>
            <a:r>
              <a:rPr lang="cs-CZ" dirty="0"/>
              <a:t>KISK </a:t>
            </a:r>
            <a:r>
              <a:rPr lang="cs-CZ" dirty="0" smtClean="0"/>
              <a:t>2015 </a:t>
            </a:r>
            <a:r>
              <a:rPr lang="cs-CZ" dirty="0"/>
              <a:t>Komunikace Člověk-počítač</a:t>
            </a:r>
          </a:p>
          <a:p>
            <a:endParaRPr lang="en-US" dirty="0"/>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773854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descr="DSC08253.JPG"/>
          <p:cNvPicPr>
            <a:picLocks noGrp="1" noChangeAspect="1"/>
          </p:cNvPicPr>
          <p:nvPr>
            <p:ph idx="1"/>
          </p:nvPr>
        </p:nvPicPr>
        <p:blipFill>
          <a:blip r:embed="rId3" cstate="print"/>
          <a:stretch>
            <a:fillRect/>
          </a:stretch>
        </p:blipFill>
        <p:spPr>
          <a:xfrm>
            <a:off x="-180528" y="0"/>
            <a:ext cx="12206001" cy="6858248"/>
          </a:xfrm>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7" descr="IMG_0439.JPG"/>
          <p:cNvPicPr>
            <a:picLocks noGrp="1" noChangeAspect="1"/>
          </p:cNvPicPr>
          <p:nvPr>
            <p:ph idx="1"/>
          </p:nvPr>
        </p:nvPicPr>
        <p:blipFill>
          <a:blip r:embed="rId3" cstate="print"/>
          <a:stretch>
            <a:fillRect/>
          </a:stretch>
        </p:blipFill>
        <p:spPr>
          <a:xfrm>
            <a:off x="1914698" y="2175005"/>
            <a:ext cx="4705004" cy="3528753"/>
          </a:xfrm>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7</a:t>
            </a:fld>
            <a:endParaRPr lang="en-US" dirty="0"/>
          </a:p>
        </p:txBody>
      </p:sp>
      <p:pic>
        <p:nvPicPr>
          <p:cNvPr id="9" name="Obrázek 8" descr="IMG_0440.JPG"/>
          <p:cNvPicPr>
            <a:picLocks noChangeAspect="1"/>
          </p:cNvPicPr>
          <p:nvPr/>
        </p:nvPicPr>
        <p:blipFill>
          <a:blip r:embed="rId4" cstate="print"/>
          <a:stretch>
            <a:fillRect/>
          </a:stretch>
        </p:blipFill>
        <p:spPr>
          <a:xfrm>
            <a:off x="-280752" y="0"/>
            <a:ext cx="9457026" cy="7092770"/>
          </a:xfrm>
          <a:prstGeom prst="rect">
            <a:avLst/>
          </a:prstGeom>
        </p:spPr>
      </p:pic>
      <p:pic>
        <p:nvPicPr>
          <p:cNvPr id="12" name="Obrázek 11" descr="IMG_0441.JPG"/>
          <p:cNvPicPr>
            <a:picLocks noChangeAspect="1"/>
          </p:cNvPicPr>
          <p:nvPr/>
        </p:nvPicPr>
        <p:blipFill>
          <a:blip r:embed="rId5" cstate="print"/>
          <a:stretch>
            <a:fillRect/>
          </a:stretch>
        </p:blipFill>
        <p:spPr>
          <a:xfrm>
            <a:off x="-280752" y="-72005"/>
            <a:ext cx="9649038" cy="72367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10" name="Zástupný symbol pro obsah 9"/>
          <p:cNvSpPr>
            <a:spLocks noGrp="1"/>
          </p:cNvSpPr>
          <p:nvPr>
            <p:ph idx="1"/>
          </p:nvPr>
        </p:nvSpPr>
        <p:spPr>
          <a:xfrm>
            <a:off x="467544" y="6021288"/>
            <a:ext cx="7620000" cy="648072"/>
          </a:xfrm>
        </p:spPr>
        <p:txBody>
          <a:bodyPr>
            <a:normAutofit/>
          </a:bodyPr>
          <a:lstStyle/>
          <a:p>
            <a:r>
              <a:rPr lang="cs-CZ" sz="1400" dirty="0" smtClean="0"/>
              <a:t>Zdroj: </a:t>
            </a:r>
            <a:r>
              <a:rPr lang="cs-CZ" sz="1400" dirty="0" smtClean="0">
                <a:hlinkClick r:id="rId3"/>
              </a:rPr>
              <a:t>http://www.</a:t>
            </a:r>
            <a:r>
              <a:rPr lang="cs-CZ" sz="1400" dirty="0" err="1" smtClean="0">
                <a:hlinkClick r:id="rId3"/>
              </a:rPr>
              <a:t>bestappsite.com</a:t>
            </a:r>
            <a:r>
              <a:rPr lang="cs-CZ" sz="1400" dirty="0" smtClean="0">
                <a:hlinkClick r:id="rId3"/>
              </a:rPr>
              <a:t>/</a:t>
            </a:r>
            <a:r>
              <a:rPr lang="cs-CZ" sz="1400" dirty="0" err="1" smtClean="0">
                <a:hlinkClick r:id="rId3"/>
              </a:rPr>
              <a:t>friendly</a:t>
            </a:r>
            <a:r>
              <a:rPr lang="cs-CZ" sz="1400" dirty="0" smtClean="0">
                <a:hlinkClick r:id="rId3"/>
              </a:rPr>
              <a:t>-</a:t>
            </a:r>
            <a:r>
              <a:rPr lang="cs-CZ" sz="1400" dirty="0" err="1" smtClean="0">
                <a:hlinkClick r:id="rId3"/>
              </a:rPr>
              <a:t>facebook</a:t>
            </a:r>
            <a:r>
              <a:rPr lang="cs-CZ" sz="1400" dirty="0" smtClean="0">
                <a:hlinkClick r:id="rId3"/>
              </a:rPr>
              <a:t>-</a:t>
            </a:r>
            <a:r>
              <a:rPr lang="cs-CZ" sz="1400" dirty="0" err="1" smtClean="0">
                <a:hlinkClick r:id="rId3"/>
              </a:rPr>
              <a:t>browser</a:t>
            </a:r>
            <a:r>
              <a:rPr lang="cs-CZ" sz="1400" dirty="0" smtClean="0">
                <a:hlinkClick r:id="rId3"/>
              </a:rPr>
              <a:t>-</a:t>
            </a:r>
            <a:r>
              <a:rPr lang="cs-CZ" sz="1400" dirty="0" err="1" smtClean="0">
                <a:hlinkClick r:id="rId3"/>
              </a:rPr>
              <a:t>for</a:t>
            </a:r>
            <a:r>
              <a:rPr lang="cs-CZ" sz="1400" dirty="0" smtClean="0">
                <a:hlinkClick r:id="rId3"/>
              </a:rPr>
              <a:t>-</a:t>
            </a:r>
            <a:r>
              <a:rPr lang="cs-CZ" sz="1400" dirty="0" err="1" smtClean="0">
                <a:hlinkClick r:id="rId3"/>
              </a:rPr>
              <a:t>ipad</a:t>
            </a:r>
            <a:r>
              <a:rPr lang="cs-CZ" sz="1400" dirty="0" smtClean="0">
                <a:hlinkClick r:id="rId3"/>
              </a:rPr>
              <a:t>/</a:t>
            </a:r>
            <a:r>
              <a:rPr lang="cs-CZ" sz="1400" dirty="0" smtClean="0"/>
              <a:t> </a:t>
            </a:r>
            <a:endParaRPr lang="cs-CZ" sz="14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8</a:t>
            </a:fld>
            <a:endParaRPr lang="en-US" dirty="0"/>
          </a:p>
        </p:txBody>
      </p:sp>
      <p:pic>
        <p:nvPicPr>
          <p:cNvPr id="1026" name="Picture 2" descr="http://www.bestappsite.com/wp-content/uploads/2010/08/friendly-main.jpg"/>
          <p:cNvPicPr>
            <a:picLocks noChangeAspect="1" noChangeArrowheads="1"/>
          </p:cNvPicPr>
          <p:nvPr/>
        </p:nvPicPr>
        <p:blipFill>
          <a:blip r:embed="rId4" cstate="print"/>
          <a:srcRect/>
          <a:stretch>
            <a:fillRect/>
          </a:stretch>
        </p:blipFill>
        <p:spPr bwMode="auto">
          <a:xfrm>
            <a:off x="120980" y="0"/>
            <a:ext cx="9018941" cy="6884459"/>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9</a:t>
            </a:fld>
            <a:endParaRPr lang="en-US" dirty="0"/>
          </a:p>
        </p:txBody>
      </p:sp>
      <p:pic>
        <p:nvPicPr>
          <p:cNvPr id="1026" name="Picture 2" descr="http://atwiki.assistivetech.net/images/8/8e/Contr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908720"/>
            <a:ext cx="9636402" cy="4413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60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5586</TotalTime>
  <Words>1774</Words>
  <Application>Microsoft Office PowerPoint</Application>
  <PresentationFormat>Předvádění na obrazovce (4:3)</PresentationFormat>
  <Paragraphs>432</Paragraphs>
  <Slides>59</Slides>
  <Notes>59</Notes>
  <HiddenSlides>0</HiddenSlides>
  <MMClips>0</MMClips>
  <ScaleCrop>false</ScaleCrop>
  <HeadingPairs>
    <vt:vector size="4" baseType="variant">
      <vt:variant>
        <vt:lpstr>Motiv</vt:lpstr>
      </vt:variant>
      <vt:variant>
        <vt:i4>1</vt:i4>
      </vt:variant>
      <vt:variant>
        <vt:lpstr>Nadpisy snímků</vt:lpstr>
      </vt:variant>
      <vt:variant>
        <vt:i4>59</vt:i4>
      </vt:variant>
    </vt:vector>
  </HeadingPairs>
  <TitlesOfParts>
    <vt:vector size="60" baseType="lpstr">
      <vt:lpstr>Základní</vt:lpstr>
      <vt:lpstr>Design, Síla prototypování a evaluace designu(design,   </vt:lpstr>
      <vt:lpstr>Obsah </vt:lpstr>
      <vt:lpstr>Interaktivní rozhraní</vt:lpstr>
      <vt:lpstr>Prezentace aplikace PowerPoint</vt:lpstr>
      <vt:lpstr>Prezentace aplikace PowerPoint</vt:lpstr>
      <vt:lpstr>Prezentace aplikace PowerPoint</vt:lpstr>
      <vt:lpstr>Prezentace aplikace PowerPoint</vt:lpstr>
      <vt:lpstr>Interaktivní rozhraní</vt:lpstr>
      <vt:lpstr>Prezentace aplikace PowerPoint</vt:lpstr>
      <vt:lpstr>Prezentace aplikace PowerPoint</vt:lpstr>
      <vt:lpstr>Prezentace aplikace PowerPoint</vt:lpstr>
      <vt:lpstr>Co je dobrý Interakční design?</vt:lpstr>
      <vt:lpstr>Interakční design - Dobré mentální modely  </vt:lpstr>
      <vt:lpstr>Interakční design –princip zpětné vazby  </vt:lpstr>
      <vt:lpstr>Interakční design – dobrá navigace  </vt:lpstr>
      <vt:lpstr>Interakční design – dobrá navigace  </vt:lpstr>
      <vt:lpstr>Interakční design – konzistence  </vt:lpstr>
      <vt:lpstr>Interakční design – Intuitivní interakce  </vt:lpstr>
      <vt:lpstr>Dobrý Interakční design </vt:lpstr>
      <vt:lpstr>Interakční design</vt:lpstr>
      <vt:lpstr>Design pro každý den</vt:lpstr>
      <vt:lpstr>Jak se vám používá Facebook?</vt:lpstr>
      <vt:lpstr>Design zaměřený na uživatele</vt:lpstr>
      <vt:lpstr>take away message #1:</vt:lpstr>
      <vt:lpstr>Síla Prototypování</vt:lpstr>
      <vt:lpstr>Efekt prototypování</vt:lpstr>
      <vt:lpstr>EFEKT prototypování</vt:lpstr>
      <vt:lpstr>EFEKT prototypování</vt:lpstr>
      <vt:lpstr>Síla prototypování – co je účelem?</vt:lpstr>
      <vt:lpstr>Síla prototypování </vt:lpstr>
      <vt:lpstr>Prezentace aplikace PowerPoint</vt:lpstr>
      <vt:lpstr>Hledání alternativ</vt:lpstr>
      <vt:lpstr>Laseauova nálevka – redukce alternativ</vt:lpstr>
      <vt:lpstr>Prezentace aplikace PowerPoint</vt:lpstr>
      <vt:lpstr>Prototyp</vt:lpstr>
      <vt:lpstr>Prototyp šetří čas a rychle se z něj poučíme </vt:lpstr>
      <vt:lpstr>Typologie Prototypů</vt:lpstr>
      <vt:lpstr>Typologie Prototypů - role</vt:lpstr>
      <vt:lpstr>Typologie Prototypů – vzhled a pocity</vt:lpstr>
      <vt:lpstr>Typologie Prototypů - vzhled</vt:lpstr>
      <vt:lpstr>Typologie Prototypů - implementace</vt:lpstr>
      <vt:lpstr>Typologie Prototypů - Integrace</vt:lpstr>
      <vt:lpstr>Prototypování interiéru v letadlech</vt:lpstr>
      <vt:lpstr>Prototypování prvního Apple Storu</vt:lpstr>
      <vt:lpstr>Je dobré zkoušet více nápadů a konceptů</vt:lpstr>
      <vt:lpstr>Prototypování - Hledání globálního maxima </vt:lpstr>
      <vt:lpstr>Prototypování znamená: </vt:lpstr>
      <vt:lpstr>take away message #2:</vt:lpstr>
      <vt:lpstr>Evaluace Designu </vt:lpstr>
      <vt:lpstr>Proč testovat?</vt:lpstr>
      <vt:lpstr>Evaluace designu </vt:lpstr>
      <vt:lpstr>Evaluace designu </vt:lpstr>
      <vt:lpstr>Evaluace designu </vt:lpstr>
      <vt:lpstr>Evaluace designu</vt:lpstr>
      <vt:lpstr>Evaluace designu</vt:lpstr>
      <vt:lpstr>Metody evaluace </vt:lpstr>
      <vt:lpstr>Jaký typ evaluace použít?</vt:lpstr>
      <vt:lpstr>take away message #3:</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hci (design, síla prototypování, evaluace, GUI, trendy)</dc:title>
  <dc:creator>DELL1</dc:creator>
  <cp:lastModifiedBy>Tomáš Bouda</cp:lastModifiedBy>
  <cp:revision>105</cp:revision>
  <cp:lastPrinted>2015-02-25T11:12:57Z</cp:lastPrinted>
  <dcterms:created xsi:type="dcterms:W3CDTF">2012-09-15T12:08:58Z</dcterms:created>
  <dcterms:modified xsi:type="dcterms:W3CDTF">2015-02-25T11:18:14Z</dcterms:modified>
</cp:coreProperties>
</file>