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69" r:id="rId14"/>
    <p:sldId id="265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8" d="100"/>
          <a:sy n="78" d="100"/>
        </p:scale>
        <p:origin x="-6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ERES - 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omáš\Downloads\OPVK_hor_zakladni_logolink_RGB_cz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867400"/>
            <a:ext cx="38655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Tomáš\Desktop\logo_MU_blue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1603375"/>
          </a:xfrm>
        </p:spPr>
        <p:txBody>
          <a:bodyPr>
            <a:normAutofit/>
          </a:bodyPr>
          <a:lstStyle>
            <a:lvl1pPr algn="l">
              <a:defRPr sz="4800" b="1">
                <a:solidFill>
                  <a:srgbClr val="00B050"/>
                </a:solidFill>
                <a:latin typeface="Source Sans Pro Black" pitchFamily="34" charset="-18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" y="4041775"/>
            <a:ext cx="8229600" cy="609600"/>
          </a:xfrm>
        </p:spPr>
        <p:txBody>
          <a:bodyPr/>
          <a:lstStyle>
            <a:lvl1pPr marL="0" indent="0" algn="l">
              <a:buNone/>
              <a:defRPr sz="32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Source Sans Pro" pitchFamily="34" charset="-1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cs-CZ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ES - Běž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00B050"/>
                </a:solidFill>
                <a:latin typeface="Source Sans Pro Semibold" pitchFamily="34" charset="-1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" pitchFamily="34" charset="-18"/>
              </a:defRPr>
            </a:lvl1pPr>
            <a:lvl2pPr>
              <a:defRPr>
                <a:latin typeface="Source Sans Pro" pitchFamily="34" charset="-18"/>
              </a:defRPr>
            </a:lvl2pPr>
            <a:lvl3pPr>
              <a:defRPr>
                <a:latin typeface="Source Sans Pro" pitchFamily="34" charset="-18"/>
              </a:defRPr>
            </a:lvl3pPr>
            <a:lvl4pPr>
              <a:defRPr>
                <a:latin typeface="Source Sans Pro" pitchFamily="34" charset="-18"/>
              </a:defRPr>
            </a:lvl4pPr>
            <a:lvl5pPr>
              <a:defRPr>
                <a:latin typeface="Source Sans Pro" pitchFamily="34" charset="-18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D6A4-A6CD-4664-9D22-E1D8372BCCAF}" type="datetimeFigureOut">
              <a:rPr lang="cs-CZ"/>
              <a:pPr>
                <a:defRPr/>
              </a:pPr>
              <a:t>11.4.2015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74E15-E0C2-4EA0-AC37-16B27B1430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 - Rozdvoje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Source Sans Pro" pitchFamily="34" charset="-18"/>
              </a:defRPr>
            </a:lvl1pPr>
            <a:lvl2pPr>
              <a:defRPr sz="2400">
                <a:latin typeface="Source Sans Pro" pitchFamily="34" charset="-18"/>
              </a:defRPr>
            </a:lvl2pPr>
            <a:lvl3pPr>
              <a:defRPr sz="2000">
                <a:latin typeface="Source Sans Pro" pitchFamily="34" charset="-18"/>
              </a:defRPr>
            </a:lvl3pPr>
            <a:lvl4pPr>
              <a:defRPr sz="1800">
                <a:latin typeface="Source Sans Pro" pitchFamily="34" charset="-18"/>
              </a:defRPr>
            </a:lvl4pPr>
            <a:lvl5pPr>
              <a:defRPr sz="1800">
                <a:latin typeface="Source Sans Pro" pitchFamily="34" charset="-1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Source Sans Pro" pitchFamily="34" charset="-18"/>
              </a:defRPr>
            </a:lvl1pPr>
            <a:lvl2pPr>
              <a:defRPr sz="2400">
                <a:latin typeface="Source Sans Pro" pitchFamily="34" charset="-18"/>
              </a:defRPr>
            </a:lvl2pPr>
            <a:lvl3pPr>
              <a:defRPr sz="2000">
                <a:latin typeface="Source Sans Pro" pitchFamily="34" charset="-18"/>
              </a:defRPr>
            </a:lvl3pPr>
            <a:lvl4pPr>
              <a:defRPr sz="1800">
                <a:latin typeface="Source Sans Pro" pitchFamily="34" charset="-18"/>
              </a:defRPr>
            </a:lvl4pPr>
            <a:lvl5pPr>
              <a:defRPr sz="1800">
                <a:latin typeface="Source Sans Pro" pitchFamily="34" charset="-1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00B050"/>
                </a:solidFill>
                <a:latin typeface="Source Sans Pro Semibold" pitchFamily="34" charset="-1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866BD-BA51-4612-90F0-42C56365501E}" type="datetimeFigureOut">
              <a:rPr lang="cs-CZ"/>
              <a:pPr>
                <a:defRPr/>
              </a:pPr>
              <a:t>11.4.2015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C9DC-96E0-45E4-AA15-08AA0EE457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 - 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00B050"/>
                </a:solidFill>
                <a:latin typeface="Source Sans Pro Semibold" pitchFamily="34" charset="-1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A2A0-087D-4EA6-ABED-92B4D567EEA5}" type="datetimeFigureOut">
              <a:rPr lang="cs-CZ"/>
              <a:pPr>
                <a:defRPr/>
              </a:pPr>
              <a:t>11.4.2015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52828-1626-4B47-8E44-70065711E2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ERES -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D3EC2-E600-4290-A070-BA8E30D5EFA4}" type="datetimeFigureOut">
              <a:rPr lang="cs-CZ"/>
              <a:pPr>
                <a:defRPr/>
              </a:pPr>
              <a:t>11.4.2015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D77F-D0D9-4F8A-B497-71C471E5DA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NTERES -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105400"/>
            <a:ext cx="5486400" cy="566738"/>
          </a:xfrm>
        </p:spPr>
        <p:txBody>
          <a:bodyPr anchor="b">
            <a:normAutofit/>
          </a:bodyPr>
          <a:lstStyle>
            <a:lvl1pPr algn="ctr">
              <a:defRPr sz="2800" b="1">
                <a:solidFill>
                  <a:srgbClr val="00B050"/>
                </a:solidFill>
                <a:latin typeface="Source Sans Pro Semibold" pitchFamily="34" charset="-1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9530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Source Sans Pro" pitchFamily="34" charset="-1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72138"/>
            <a:ext cx="5486400" cy="500062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Source Sans Pro" pitchFamily="34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107B-B3D3-4615-AADE-8B4B14CAC7B1}" type="datetimeFigureOut">
              <a:rPr lang="cs-CZ"/>
              <a:pPr>
                <a:defRPr/>
              </a:pPr>
              <a:t>11.4.2015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BC297-D726-47AD-BCB8-06A491ECF1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58D4E-D158-45FB-B086-107E13742E4B}" type="datetimeFigureOut">
              <a:rPr lang="cs-CZ"/>
              <a:pPr>
                <a:defRPr/>
              </a:pPr>
              <a:t>11.4.2015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38DEF-3AF0-4AC3-8385-7A4F5D7538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15C0D-799B-4D9B-9220-E5846E39B1BC}" type="datetimeFigureOut">
              <a:rPr lang="cs-CZ"/>
              <a:pPr>
                <a:defRPr/>
              </a:pPr>
              <a:t>11.4.2015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5A0C9-7067-4FF8-A722-BFC43D5ED4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Nadpis snímku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6C66EE-C495-498F-B8F6-22213EE01B7A}" type="datetimeFigureOut">
              <a:rPr lang="cs-CZ"/>
              <a:pPr>
                <a:defRPr/>
              </a:pPr>
              <a:t>11.4.2015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69173F-1251-4E0E-9585-AC9EC163E4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C:\Users\Tomáš\Downloads\interes-logo-RGB.png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6459538" y="152400"/>
            <a:ext cx="23796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4" r:id="rId2"/>
    <p:sldLayoutId id="2147483653" r:id="rId3"/>
    <p:sldLayoutId id="2147483652" r:id="rId4"/>
    <p:sldLayoutId id="2147483651" r:id="rId5"/>
    <p:sldLayoutId id="2147483650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00B050"/>
          </a:solidFill>
          <a:latin typeface="Source Sans Pro Semibold" pitchFamily="34" charset="-18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Source Sans Pro Semibold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Source Sans Pro Semibold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Source Sans Pro Semibold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Source Sans Pro Semibold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Source Sans Pro Semibold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Source Sans Pro Semibold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Source Sans Pro Semibold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Source Sans Pro Semibold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Source Sans Pro" pitchFamily="34" charset="-18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Source Sans Pro" pitchFamily="34" charset="-18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Source Sans Pro" pitchFamily="34" charset="-18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Source Sans Pro" pitchFamily="34" charset="-18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Source Sans Pro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ureminder.co.uk/" TargetMode="External"/><Relationship Id="rId2" Type="http://schemas.openxmlformats.org/officeDocument/2006/relationships/hyperlink" Target="http://www.stahuj.centrum.cz/podnikani_a_domacnost/osobni_planovani/organizery_a_pripominace/pripominac-cviceni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cs.muni.cz/bulletin/articles/250.html" TargetMode="External"/><Relationship Id="rId2" Type="http://schemas.openxmlformats.org/officeDocument/2006/relationships/hyperlink" Target="http://ics.muni.cz/bulletin/articles/23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cs.muni.cz/bulletin/articles/256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LwIP8cBaW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>
                <a:latin typeface="Source Sans Pro Black"/>
              </a:rPr>
              <a:t>Hygiena a ergonomie při práci s ICT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Mgr. Marie Indráková 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4" name="Object 4"/>
          <p:cNvGraphicFramePr>
            <a:graphicFrameLocks noChangeAspect="1"/>
          </p:cNvGraphicFramePr>
          <p:nvPr>
            <p:ph/>
          </p:nvPr>
        </p:nvGraphicFramePr>
        <p:xfrm>
          <a:off x="457200" y="276225"/>
          <a:ext cx="8229600" cy="5848350"/>
        </p:xfrm>
        <a:graphic>
          <a:graphicData uri="http://schemas.openxmlformats.org/presentationml/2006/ole">
            <p:oleObj spid="_x0000_s46084" name="Graf" r:id="rId3" imgW="8229687" imgH="5848381" progId="MSGraph.Chart.8">
              <p:embed followColorScheme="full"/>
            </p:oleObj>
          </a:graphicData>
        </a:graphic>
      </p:graphicFrame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410200" cy="1143000"/>
          </a:xfrm>
        </p:spPr>
        <p:txBody>
          <a:bodyPr/>
          <a:lstStyle/>
          <a:p>
            <a:r>
              <a:rPr lang="cs-CZ" smtClean="0">
                <a:latin typeface="Source Sans Pro Semibold"/>
              </a:rPr>
              <a:t>Ergonomie pro tablety</a:t>
            </a:r>
          </a:p>
        </p:txBody>
      </p:sp>
      <p:pic>
        <p:nvPicPr>
          <p:cNvPr id="46086" name="Picture 6" descr="71f7JbRpdd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628775"/>
            <a:ext cx="3598862" cy="2393950"/>
          </a:xfrm>
          <a:prstGeom prst="rect">
            <a:avLst/>
          </a:prstGeom>
          <a:noFill/>
        </p:spPr>
      </p:pic>
      <p:pic>
        <p:nvPicPr>
          <p:cNvPr id="46088" name="Picture 8" descr="398830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1412875"/>
            <a:ext cx="3025775" cy="3025775"/>
          </a:xfrm>
          <a:prstGeom prst="rect">
            <a:avLst/>
          </a:prstGeom>
          <a:noFill/>
        </p:spPr>
      </p:pic>
      <p:pic>
        <p:nvPicPr>
          <p:cNvPr id="46090" name="Picture 10" descr="Výsledek obrázku pro klávesnice p&amp;rcaron;ídavná table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437063"/>
            <a:ext cx="3240087" cy="18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Source Sans Pro Semibold"/>
              </a:rPr>
              <a:t>Upomínač cvičení 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smtClean="0">
                <a:latin typeface="Source Sans Pro"/>
              </a:rPr>
              <a:t>SW či aplikace, připomene dobu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smtClean="0">
                <a:latin typeface="Source Sans Pro"/>
              </a:rPr>
              <a:t>pauzy na cvičení, ukáže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smtClean="0">
                <a:latin typeface="Source Sans Pro"/>
              </a:rPr>
              <a:t>protahovací cviky či pomocí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smtClean="0">
                <a:latin typeface="Source Sans Pro"/>
              </a:rPr>
              <a:t>webkamery vás upozorní, že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2000" smtClean="0">
                <a:latin typeface="Source Sans Pro"/>
              </a:rPr>
              <a:t>špatně sedíte</a:t>
            </a:r>
          </a:p>
          <a:p>
            <a:pPr>
              <a:lnSpc>
                <a:spcPct val="80000"/>
              </a:lnSpc>
            </a:pPr>
            <a:r>
              <a:rPr lang="cs-CZ" sz="2000" smtClean="0">
                <a:latin typeface="Source Sans Pro"/>
              </a:rPr>
              <a:t>Lze využít klasický kalendář </a:t>
            </a:r>
          </a:p>
          <a:p>
            <a:pPr>
              <a:lnSpc>
                <a:spcPct val="80000"/>
              </a:lnSpc>
            </a:pPr>
            <a:r>
              <a:rPr lang="cs-CZ" sz="2000" smtClean="0">
                <a:latin typeface="Source Sans Pro"/>
              </a:rPr>
              <a:t>Připomínač cvičení – ČJ, </a:t>
            </a:r>
            <a:r>
              <a:rPr lang="cs-CZ" sz="1200" smtClean="0">
                <a:latin typeface="Source Sans Pro"/>
                <a:hlinkClick r:id="rId2"/>
              </a:rPr>
              <a:t>http://www.stahuj.centrum.cz/podnikani_a_domacnost/osobni_planovani/organizery_a_pripominace/pripominac-cviceni/</a:t>
            </a:r>
            <a:endParaRPr lang="cs-CZ" sz="1200" smtClean="0">
              <a:latin typeface="Source Sans Pro"/>
            </a:endParaRPr>
          </a:p>
          <a:p>
            <a:pPr>
              <a:lnSpc>
                <a:spcPct val="80000"/>
              </a:lnSpc>
            </a:pPr>
            <a:r>
              <a:rPr lang="cs-CZ" sz="2000" smtClean="0">
                <a:latin typeface="Source Sans Pro"/>
              </a:rPr>
              <a:t>Posture Minder – shareware, 30 dní zdarma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cs-CZ" sz="1200" smtClean="0">
                <a:latin typeface="Source Sans Pro"/>
              </a:rPr>
              <a:t>      </a:t>
            </a:r>
            <a:r>
              <a:rPr lang="cs-CZ" sz="1200" smtClean="0">
                <a:latin typeface="Source Sans Pro"/>
                <a:hlinkClick r:id="rId3"/>
              </a:rPr>
              <a:t>http://www.postureminder.co.uk/</a:t>
            </a:r>
            <a:endParaRPr lang="cs-CZ" sz="1200" smtClean="0">
              <a:latin typeface="Source Sans Pro"/>
            </a:endParaRPr>
          </a:p>
          <a:p>
            <a:pPr>
              <a:lnSpc>
                <a:spcPct val="80000"/>
              </a:lnSpc>
            </a:pPr>
            <a:r>
              <a:rPr lang="cs-CZ" sz="2000" smtClean="0">
                <a:latin typeface="Source Sans Pro"/>
              </a:rPr>
              <a:t>Ergonomics – app pro iOS</a:t>
            </a:r>
          </a:p>
          <a:p>
            <a:pPr>
              <a:lnSpc>
                <a:spcPct val="80000"/>
              </a:lnSpc>
            </a:pPr>
            <a:r>
              <a:rPr lang="cs-CZ" sz="2000" smtClean="0">
                <a:latin typeface="Source Sans Pro"/>
              </a:rPr>
              <a:t>Office Ergonomics – iOS, Android</a:t>
            </a:r>
          </a:p>
          <a:p>
            <a:pPr>
              <a:lnSpc>
                <a:spcPct val="80000"/>
              </a:lnSpc>
            </a:pPr>
            <a:r>
              <a:rPr lang="cs-CZ" sz="2000" smtClean="0">
                <a:latin typeface="Source Sans Pro"/>
              </a:rPr>
              <a:t>Kancelář cvičení - Android</a:t>
            </a:r>
          </a:p>
          <a:p>
            <a:pPr>
              <a:lnSpc>
                <a:spcPct val="80000"/>
              </a:lnSpc>
            </a:pPr>
            <a:endParaRPr lang="cs-CZ" sz="2000" smtClean="0">
              <a:latin typeface="Source Sans Pro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cs-CZ" sz="1200" smtClean="0">
              <a:latin typeface="Source Sans Pro"/>
            </a:endParaRPr>
          </a:p>
        </p:txBody>
      </p:sp>
      <p:sp>
        <p:nvSpPr>
          <p:cNvPr id="48142" name="Rectangle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sz="2000" smtClean="0">
              <a:latin typeface="Source Sans Pro"/>
            </a:endParaRPr>
          </a:p>
        </p:txBody>
      </p:sp>
      <p:sp>
        <p:nvSpPr>
          <p:cNvPr id="48133" name="AutoShape 5" descr="Výsledek obrázku pro ergonomics app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8135" name="AutoShape 7" descr="Výsledek obrázku pro ergonomics app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8137" name="AutoShape 9" descr="Výsledek obrázku pro ergonomics app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8139" name="AutoShape 11" descr="Výsledek obrázku pro ergonomics app"/>
          <p:cNvSpPr>
            <a:spLocks noChangeAspect="1" noChangeArrowheads="1"/>
          </p:cNvSpPr>
          <p:nvPr/>
        </p:nvSpPr>
        <p:spPr bwMode="auto">
          <a:xfrm>
            <a:off x="144463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pic>
        <p:nvPicPr>
          <p:cNvPr id="48144" name="Picture 16" descr="ergoap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41438"/>
            <a:ext cx="3384550" cy="3140075"/>
          </a:xfrm>
          <a:prstGeom prst="rect">
            <a:avLst/>
          </a:prstGeom>
          <a:noFill/>
        </p:spPr>
      </p:pic>
      <p:pic>
        <p:nvPicPr>
          <p:cNvPr id="48146" name="Picture 18" descr="Office Ergonomics - screenshot thumbna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3905250"/>
            <a:ext cx="1847850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Source Sans Pro Semibold"/>
              </a:rPr>
              <a:t>Hygiena a ergonomie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>
                <a:latin typeface="Source Sans Pro"/>
              </a:rPr>
              <a:t>Prevence proti technostresu (pokřivení času, informačnímu přetížení, informační úzkosti, informační neurózy, tecnofobii apod.)</a:t>
            </a:r>
          </a:p>
          <a:p>
            <a:r>
              <a:rPr lang="cs-CZ" smtClean="0">
                <a:latin typeface="Source Sans Pro"/>
              </a:rPr>
              <a:t>Informační hygiena – umět se bránit nadbytečným informacím</a:t>
            </a:r>
          </a:p>
          <a:p>
            <a:r>
              <a:rPr lang="cs-CZ" smtClean="0">
                <a:latin typeface="Source Sans Pro"/>
              </a:rPr>
              <a:t>Duševní hygiena - umět odpočívat, pěstovat sociální vazby, snažit se najít v práci smysl, asertivní dovednosti</a:t>
            </a:r>
          </a:p>
          <a:p>
            <a:r>
              <a:rPr lang="cs-CZ" smtClean="0">
                <a:latin typeface="Source Sans Pro"/>
              </a:rPr>
              <a:t>Time management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/>
          </p:cNvSpPr>
          <p:nvPr>
            <p:ph type="body" idx="4294967295"/>
          </p:nvPr>
        </p:nvSpPr>
        <p:spPr>
          <a:xfrm>
            <a:off x="250825" y="1628775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cs-CZ" smtClean="0">
                <a:latin typeface="Source Sans Pro"/>
              </a:rPr>
              <a:t>Děkuji za pozornost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Source Sans Pro Semibold"/>
              </a:rPr>
              <a:t>Zdroje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sz="1400" smtClean="0">
              <a:latin typeface="Source Sans Pro"/>
            </a:endParaRPr>
          </a:p>
          <a:p>
            <a:pPr>
              <a:lnSpc>
                <a:spcPct val="90000"/>
              </a:lnSpc>
            </a:pPr>
            <a:r>
              <a:rPr lang="cs-CZ" sz="1600" smtClean="0">
                <a:latin typeface="Source Sans Pro"/>
              </a:rPr>
              <a:t>DAŃKOVÁ, Irena Zdravotní opatření při práci na počítači II: krční páteř.</a:t>
            </a:r>
            <a:r>
              <a:rPr lang="cs-CZ" sz="1600" i="1" smtClean="0">
                <a:latin typeface="Source Sans Pro"/>
              </a:rPr>
              <a:t> Zpravodaj ÚVT MU </a:t>
            </a:r>
            <a:r>
              <a:rPr lang="cs-CZ" sz="1600" smtClean="0">
                <a:latin typeface="Source Sans Pro"/>
              </a:rPr>
              <a:t>[online].</a:t>
            </a:r>
            <a:r>
              <a:rPr lang="cs-CZ" sz="1600" i="1" smtClean="0">
                <a:latin typeface="Source Sans Pro"/>
              </a:rPr>
              <a:t> </a:t>
            </a:r>
            <a:r>
              <a:rPr lang="cs-CZ" sz="1600" smtClean="0">
                <a:latin typeface="Source Sans Pro"/>
              </a:rPr>
              <a:t>2001, roč. XII, č. 2, s. 13-15. ISSN 1212-0901. Dostupné z: </a:t>
            </a:r>
            <a:r>
              <a:rPr lang="cs-CZ" sz="1600" smtClean="0">
                <a:latin typeface="Source Sans Pro"/>
                <a:hlinkClick r:id="rId2"/>
              </a:rPr>
              <a:t>http://ics.muni.cz/bulletin/articles/232.html</a:t>
            </a:r>
            <a:endParaRPr lang="cs-CZ" sz="1600" smtClean="0">
              <a:latin typeface="Source Sans Pro"/>
            </a:endParaRPr>
          </a:p>
          <a:p>
            <a:pPr>
              <a:lnSpc>
                <a:spcPct val="90000"/>
              </a:lnSpc>
            </a:pPr>
            <a:r>
              <a:rPr lang="cs-CZ" sz="1600" smtClean="0">
                <a:latin typeface="Source Sans Pro"/>
              </a:rPr>
              <a:t>DAŃKOVÁ, Irena. Zdravotní opatření při práci na počítači IV: protažení hrudníku ramen a paží</a:t>
            </a:r>
            <a:r>
              <a:rPr lang="cs-CZ" sz="1600" i="1" smtClean="0">
                <a:latin typeface="Source Sans Pro"/>
              </a:rPr>
              <a:t>. Zpravodaj ÚVT MU </a:t>
            </a:r>
            <a:r>
              <a:rPr lang="cs-CZ" sz="1600" smtClean="0">
                <a:latin typeface="Source Sans Pro"/>
              </a:rPr>
              <a:t>[online].</a:t>
            </a:r>
            <a:r>
              <a:rPr lang="cs-CZ" sz="1600" i="1" smtClean="0">
                <a:latin typeface="Source Sans Pro"/>
              </a:rPr>
              <a:t> </a:t>
            </a:r>
            <a:r>
              <a:rPr lang="cs-CZ" sz="1600" smtClean="0">
                <a:latin typeface="Source Sans Pro"/>
              </a:rPr>
              <a:t>2002, roč. XII, č. 4, s. 21-24. ISSN 1212-0901. Dostupné z:</a:t>
            </a:r>
            <a:r>
              <a:rPr lang="cs-CZ" sz="1600" i="1" smtClean="0">
                <a:latin typeface="Source Sans Pro"/>
              </a:rPr>
              <a:t> </a:t>
            </a:r>
            <a:r>
              <a:rPr lang="cs-CZ" sz="1600" i="1" smtClean="0">
                <a:latin typeface="Source Sans Pro"/>
                <a:hlinkClick r:id="rId3"/>
              </a:rPr>
              <a:t>http://ics.muni.cz/bulletin/articles/250.html</a:t>
            </a:r>
            <a:endParaRPr lang="cs-CZ" sz="1600" i="1" smtClean="0">
              <a:latin typeface="Source Sans Pro"/>
            </a:endParaRPr>
          </a:p>
          <a:p>
            <a:pPr>
              <a:lnSpc>
                <a:spcPct val="90000"/>
              </a:lnSpc>
            </a:pPr>
            <a:r>
              <a:rPr lang="cs-CZ" sz="1600" smtClean="0">
                <a:latin typeface="Source Sans Pro"/>
              </a:rPr>
              <a:t>DAŃKOVÁ, Irena.  Zdravotní opatření při práci na počítači V: svaly rukou.</a:t>
            </a:r>
            <a:r>
              <a:rPr lang="cs-CZ" sz="1600" i="1" smtClean="0">
                <a:latin typeface="Source Sans Pro"/>
              </a:rPr>
              <a:t> Zpravodaj ÚVT MU </a:t>
            </a:r>
            <a:r>
              <a:rPr lang="cs-CZ" sz="1600" smtClean="0">
                <a:latin typeface="Source Sans Pro"/>
              </a:rPr>
              <a:t>[online].</a:t>
            </a:r>
            <a:r>
              <a:rPr lang="cs-CZ" sz="1600" i="1" smtClean="0">
                <a:latin typeface="Source Sans Pro"/>
              </a:rPr>
              <a:t> </a:t>
            </a:r>
            <a:r>
              <a:rPr lang="cs-CZ" sz="1600" smtClean="0">
                <a:latin typeface="Source Sans Pro"/>
              </a:rPr>
              <a:t>ISSN 1212-0901, 2002, roč. XII, č. 5, s. 17-20. Dostupné z: </a:t>
            </a:r>
            <a:r>
              <a:rPr lang="cs-CZ" sz="1600" smtClean="0">
                <a:latin typeface="Source Sans Pro"/>
                <a:hlinkClick r:id="rId4"/>
              </a:rPr>
              <a:t>http://ics.muni.cz/bulletin/articles/256.html</a:t>
            </a:r>
            <a:endParaRPr lang="cs-CZ" sz="1600" smtClean="0">
              <a:latin typeface="Source Sans Pro"/>
            </a:endParaRPr>
          </a:p>
          <a:p>
            <a:pPr>
              <a:lnSpc>
                <a:spcPct val="90000"/>
              </a:lnSpc>
            </a:pPr>
            <a:r>
              <a:rPr lang="cs-CZ" sz="1600" smtClean="0">
                <a:latin typeface="Source Sans Pro"/>
              </a:rPr>
              <a:t>YOUNG, J. G., et al. Wrist and shoulder posture and muscle activity during touch-screen tablet use: Effects of usage configuration, tablet type, and interacting hand. </a:t>
            </a:r>
            <a:r>
              <a:rPr lang="cs-CZ" sz="1600" i="1" smtClean="0">
                <a:latin typeface="Source Sans Pro"/>
              </a:rPr>
              <a:t>Work </a:t>
            </a:r>
            <a:r>
              <a:rPr lang="cs-CZ" sz="1400" smtClean="0">
                <a:latin typeface="Source Sans Pro"/>
              </a:rPr>
              <a:t>[online].</a:t>
            </a:r>
            <a:r>
              <a:rPr lang="cs-CZ" sz="1600" smtClean="0">
                <a:latin typeface="Source Sans Pro"/>
              </a:rPr>
              <a:t>, 2013, vol. 45, ino..1, pp-59-71. </a:t>
            </a:r>
            <a:r>
              <a:rPr lang="cs-CZ" sz="1400" smtClean="0">
                <a:latin typeface="Source Sans Pro"/>
              </a:rPr>
              <a:t>[cit. 2015-04-10]. </a:t>
            </a:r>
            <a:r>
              <a:rPr lang="cs-CZ" sz="1600" smtClean="0">
                <a:latin typeface="Source Sans Pro"/>
              </a:rPr>
              <a:t>doi:10.3233/WOR-131604. Dostupný z: http://ezproxy.muni.cz/login?url=http://search.ebscohost.com/login.aspx?direct=true&amp;AuthType=ip,cookie,uid&amp;db=bth&amp;AN=87441505&amp;lang=cs&amp;site=eds-live&amp;scope=site</a:t>
            </a:r>
          </a:p>
          <a:p>
            <a:pPr>
              <a:lnSpc>
                <a:spcPct val="90000"/>
              </a:lnSpc>
            </a:pPr>
            <a:r>
              <a:rPr lang="cs-CZ" sz="1400" smtClean="0">
                <a:latin typeface="Source Sans Pro"/>
              </a:rPr>
              <a:t>WATT, Andrea a TŮMOVÁ, Štěpánka. Uplatnění poznatků z ergonomie při práci s počítačem. </a:t>
            </a:r>
            <a:r>
              <a:rPr lang="cs-CZ" sz="1400" i="1" smtClean="0">
                <a:latin typeface="Source Sans Pro"/>
              </a:rPr>
              <a:t>Ikaros</a:t>
            </a:r>
            <a:r>
              <a:rPr lang="cs-CZ" sz="1400" smtClean="0">
                <a:latin typeface="Source Sans Pro"/>
              </a:rPr>
              <a:t> [online]. 2011, ročník 15, číslo 9 [cit. 2015-04-10]. urn:nbn:cz:ik-13750. ISSN 1212-5075. Dostupné z: http://ikaros.cz/node/13750 </a:t>
            </a:r>
          </a:p>
          <a:p>
            <a:pPr>
              <a:lnSpc>
                <a:spcPct val="90000"/>
              </a:lnSpc>
            </a:pPr>
            <a:endParaRPr lang="cs-CZ" sz="1400" i="1" smtClean="0">
              <a:latin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Source Sans Pro Semibold"/>
              </a:rPr>
              <a:t>Zásady práce s PC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z="2400" smtClean="0">
                <a:latin typeface="Source Sans Pro"/>
              </a:rPr>
              <a:t>Při práci na počítači nejvíce</a:t>
            </a:r>
          </a:p>
          <a:p>
            <a:pPr>
              <a:buFont typeface="Arial" charset="0"/>
              <a:buNone/>
            </a:pPr>
            <a:r>
              <a:rPr lang="cs-CZ" sz="2400" smtClean="0">
                <a:latin typeface="Source Sans Pro"/>
              </a:rPr>
              <a:t>namáháme:</a:t>
            </a:r>
          </a:p>
          <a:p>
            <a:r>
              <a:rPr lang="cs-CZ" sz="2400" smtClean="0">
                <a:latin typeface="Source Sans Pro"/>
              </a:rPr>
              <a:t>Šíji </a:t>
            </a:r>
          </a:p>
          <a:p>
            <a:r>
              <a:rPr lang="cs-CZ" sz="2400" smtClean="0">
                <a:latin typeface="Source Sans Pro"/>
              </a:rPr>
              <a:t>Svaly ramenního pletence</a:t>
            </a:r>
          </a:p>
          <a:p>
            <a:r>
              <a:rPr lang="cs-CZ" sz="2400" smtClean="0">
                <a:latin typeface="Source Sans Pro"/>
              </a:rPr>
              <a:t>Bedra</a:t>
            </a:r>
          </a:p>
          <a:p>
            <a:r>
              <a:rPr lang="cs-CZ" sz="2400" smtClean="0">
                <a:latin typeface="Source Sans Pro"/>
              </a:rPr>
              <a:t>Zápěstí</a:t>
            </a:r>
          </a:p>
          <a:p>
            <a:r>
              <a:rPr lang="cs-CZ" sz="2400" smtClean="0">
                <a:latin typeface="Source Sans Pro"/>
              </a:rPr>
              <a:t>Dolní končetiny – otoky </a:t>
            </a:r>
          </a:p>
          <a:p>
            <a:r>
              <a:rPr lang="cs-CZ" sz="2400" smtClean="0">
                <a:latin typeface="Source Sans Pro"/>
              </a:rPr>
              <a:t>Oči – únava, pálení, rozostřenné vidění </a:t>
            </a:r>
          </a:p>
        </p:txBody>
      </p:sp>
      <p:sp>
        <p:nvSpPr>
          <p:cNvPr id="14341" name="Rectangl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sz="2400" smtClean="0">
              <a:latin typeface="Source Sans Pro"/>
            </a:endParaRPr>
          </a:p>
        </p:txBody>
      </p:sp>
      <p:pic>
        <p:nvPicPr>
          <p:cNvPr id="14340" name="Picture 4" descr="foto-4c1662f77a28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557338"/>
            <a:ext cx="4500562" cy="4491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>
              <a:latin typeface="Source Sans Pro Semibold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mtClean="0">
              <a:latin typeface="Source Sans Pro"/>
            </a:endParaRPr>
          </a:p>
          <a:p>
            <a:pPr>
              <a:buFont typeface="Arial" charset="0"/>
              <a:buNone/>
            </a:pPr>
            <a:endParaRPr lang="cs-CZ" smtClean="0">
              <a:latin typeface="Source Sans Pro"/>
            </a:endParaRPr>
          </a:p>
          <a:p>
            <a:pPr>
              <a:buFont typeface="Arial" charset="0"/>
              <a:buNone/>
            </a:pPr>
            <a:r>
              <a:rPr lang="cs-CZ" smtClean="0">
                <a:latin typeface="Source Sans Pro"/>
              </a:rPr>
              <a:t>   Zkuste se ve dvojicíh zamyslet, jaké znáte ergonomické zásady při práci s počítačem. Ideální pracovní pozici a rozmístění PC komponent nakreslete.</a:t>
            </a:r>
          </a:p>
          <a:p>
            <a:pPr>
              <a:buFont typeface="Arial" charset="0"/>
              <a:buNone/>
            </a:pPr>
            <a:endParaRPr lang="cs-CZ" smtClean="0">
              <a:latin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latin typeface="Source Sans Pro Semibold"/>
              </a:rPr>
              <a:t>Zásady práce s PC</a:t>
            </a:r>
          </a:p>
        </p:txBody>
      </p:sp>
      <p:sp>
        <p:nvSpPr>
          <p:cNvPr id="10242" name="Zástupný symbol pro obsah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smtClean="0">
                <a:latin typeface="Source Sans Pro"/>
              </a:rPr>
              <a:t>Kolena a lokty směřují do pravého úhlu</a:t>
            </a:r>
          </a:p>
          <a:p>
            <a:pPr>
              <a:lnSpc>
                <a:spcPct val="80000"/>
              </a:lnSpc>
            </a:pPr>
            <a:r>
              <a:rPr lang="cs-CZ" sz="2000" smtClean="0">
                <a:latin typeface="Source Sans Pro"/>
              </a:rPr>
              <a:t>Horní okraj obrazovky ve výšce očí </a:t>
            </a:r>
          </a:p>
          <a:p>
            <a:pPr>
              <a:lnSpc>
                <a:spcPct val="80000"/>
              </a:lnSpc>
            </a:pPr>
            <a:r>
              <a:rPr lang="cs-CZ" sz="2000" smtClean="0">
                <a:latin typeface="Source Sans Pro"/>
              </a:rPr>
              <a:t>Nastavitelná sedačka s podporou v bederní oblasti </a:t>
            </a:r>
          </a:p>
          <a:p>
            <a:pPr>
              <a:lnSpc>
                <a:spcPct val="80000"/>
              </a:lnSpc>
            </a:pPr>
            <a:r>
              <a:rPr lang="cs-CZ" sz="2000" smtClean="0">
                <a:latin typeface="Source Sans Pro"/>
              </a:rPr>
              <a:t>Použití podložky pod nohy</a:t>
            </a:r>
          </a:p>
          <a:p>
            <a:pPr>
              <a:lnSpc>
                <a:spcPct val="80000"/>
              </a:lnSpc>
            </a:pPr>
            <a:r>
              <a:rPr lang="cs-CZ" sz="2000" smtClean="0">
                <a:latin typeface="Source Sans Pro"/>
              </a:rPr>
              <a:t>Mírný sklon klávesnice, tvarovaná podložka pod myš</a:t>
            </a:r>
          </a:p>
          <a:p>
            <a:pPr>
              <a:lnSpc>
                <a:spcPct val="80000"/>
              </a:lnSpc>
            </a:pPr>
            <a:r>
              <a:rPr lang="cs-CZ" sz="2000" smtClean="0">
                <a:latin typeface="Source Sans Pro"/>
              </a:rPr>
              <a:t>Monitor umístěn směrem k oknu kolmo</a:t>
            </a:r>
          </a:p>
          <a:p>
            <a:pPr>
              <a:lnSpc>
                <a:spcPct val="80000"/>
              </a:lnSpc>
            </a:pPr>
            <a:r>
              <a:rPr lang="cs-CZ" sz="2000" smtClean="0">
                <a:latin typeface="Source Sans Pro"/>
              </a:rPr>
              <a:t>Dynamický sed tj. střídání poloh sedu: vepředu, uprostřed, vzadu</a:t>
            </a:r>
          </a:p>
          <a:p>
            <a:pPr>
              <a:lnSpc>
                <a:spcPct val="80000"/>
              </a:lnSpc>
            </a:pPr>
            <a:r>
              <a:rPr lang="cs-CZ" sz="2000" smtClean="0">
                <a:latin typeface="Source Sans Pro"/>
              </a:rPr>
              <a:t>Vymrkání </a:t>
            </a:r>
          </a:p>
          <a:p>
            <a:pPr>
              <a:lnSpc>
                <a:spcPct val="80000"/>
              </a:lnSpc>
            </a:pPr>
            <a:endParaRPr lang="cs-CZ" sz="2000" smtClean="0">
              <a:latin typeface="Source Sans Pro"/>
            </a:endParaRPr>
          </a:p>
        </p:txBody>
      </p:sp>
      <p:sp>
        <p:nvSpPr>
          <p:cNvPr id="10252" name="Rectangle 12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000" smtClean="0">
              <a:latin typeface="Source Sans Pro"/>
            </a:endParaRPr>
          </a:p>
        </p:txBody>
      </p:sp>
      <p:pic>
        <p:nvPicPr>
          <p:cNvPr id="10247" name="Picture 7" descr="foto-4c1662eaba6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9950" y="1700213"/>
            <a:ext cx="4464050" cy="4454525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55650" y="6237288"/>
            <a:ext cx="530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cs-CZ">
                <a:hlinkClick r:id="rId3"/>
              </a:rPr>
              <a:t>https://www.youtube.com/watch?v=ZLwIP8cBaWA</a:t>
            </a: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Source Sans Pro Semibold"/>
              </a:rPr>
              <a:t>Cviky krční páteř</a:t>
            </a:r>
          </a:p>
        </p:txBody>
      </p:sp>
      <p:sp>
        <p:nvSpPr>
          <p:cNvPr id="36869" name="Rectangle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400" smtClean="0">
                <a:latin typeface="Source Sans Pro"/>
              </a:rPr>
              <a:t>Pohyby hlavou dopředu/dozadu </a:t>
            </a:r>
          </a:p>
          <a:p>
            <a:pPr>
              <a:buFont typeface="Arial" charset="0"/>
              <a:buNone/>
            </a:pPr>
            <a:endParaRPr lang="cs-CZ" sz="2400" smtClean="0">
              <a:latin typeface="Source Sans Pro"/>
            </a:endParaRPr>
          </a:p>
          <a:p>
            <a:pPr>
              <a:buFont typeface="Arial" charset="0"/>
              <a:buNone/>
            </a:pPr>
            <a:endParaRPr lang="cs-CZ" sz="2400" smtClean="0">
              <a:latin typeface="Source Sans Pro"/>
            </a:endParaRPr>
          </a:p>
          <a:p>
            <a:r>
              <a:rPr lang="cs-CZ" sz="2400" smtClean="0">
                <a:latin typeface="Source Sans Pro"/>
              </a:rPr>
              <a:t>Mírný úklon vpřed/vzad</a:t>
            </a:r>
          </a:p>
          <a:p>
            <a:endParaRPr lang="cs-CZ" sz="2400" smtClean="0">
              <a:latin typeface="Source Sans Pro"/>
            </a:endParaRPr>
          </a:p>
          <a:p>
            <a:pPr>
              <a:buFont typeface="Arial" charset="0"/>
              <a:buNone/>
            </a:pPr>
            <a:endParaRPr lang="cs-CZ" sz="2400" smtClean="0">
              <a:latin typeface="Source Sans Pro"/>
            </a:endParaRPr>
          </a:p>
          <a:p>
            <a:r>
              <a:rPr lang="cs-CZ" sz="2400" smtClean="0">
                <a:latin typeface="Source Sans Pro"/>
              </a:rPr>
              <a:t>Úklon vlevo/vpravo</a:t>
            </a:r>
          </a:p>
        </p:txBody>
      </p:sp>
      <p:pic>
        <p:nvPicPr>
          <p:cNvPr id="36871" name="Picture 7" descr="http://www.ikaros.cz/images/201109/wat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412875"/>
            <a:ext cx="1136650" cy="1295400"/>
          </a:xfrm>
          <a:prstGeom prst="rect">
            <a:avLst/>
          </a:prstGeom>
          <a:noFill/>
        </p:spPr>
      </p:pic>
      <p:pic>
        <p:nvPicPr>
          <p:cNvPr id="36872" name="Picture 8" descr="Uvoln&amp;ecaron;ní spasmu hlubokých šíjových sval&amp;uring;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2420938"/>
            <a:ext cx="3311525" cy="1998662"/>
          </a:xfrm>
        </p:spPr>
      </p:pic>
      <p:pic>
        <p:nvPicPr>
          <p:cNvPr id="36874" name="Picture 10" descr="Uvoln&amp;ecaron;ní dolní kr&amp;ccaron;ní páte&amp;rcaron;e do úklon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4668838"/>
            <a:ext cx="4897438" cy="175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Source Sans Pro Semibold"/>
              </a:rPr>
              <a:t>Ramena </a:t>
            </a:r>
          </a:p>
        </p:txBody>
      </p:sp>
      <p:sp>
        <p:nvSpPr>
          <p:cNvPr id="38916" name="Rectangle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s-CZ" sz="2400" smtClean="0">
                <a:latin typeface="Source Sans Pro"/>
              </a:rPr>
              <a:t>Stlačení lopatek a protažení hrudníku</a:t>
            </a:r>
          </a:p>
          <a:p>
            <a:endParaRPr lang="cs-CZ" sz="2400" smtClean="0">
              <a:latin typeface="Source Sans Pro"/>
            </a:endParaRPr>
          </a:p>
          <a:p>
            <a:endParaRPr lang="cs-CZ" sz="2400" smtClean="0">
              <a:latin typeface="Source Sans Pro"/>
            </a:endParaRPr>
          </a:p>
          <a:p>
            <a:r>
              <a:rPr lang="cs-CZ" sz="2400" smtClean="0">
                <a:latin typeface="Source Sans Pro"/>
              </a:rPr>
              <a:t>Varianta vsedě </a:t>
            </a:r>
          </a:p>
          <a:p>
            <a:endParaRPr lang="cs-CZ" sz="2400" smtClean="0">
              <a:latin typeface="Source Sans Pro"/>
            </a:endParaRPr>
          </a:p>
          <a:p>
            <a:endParaRPr lang="cs-CZ" sz="2400" smtClean="0">
              <a:latin typeface="Source Sans Pro"/>
            </a:endParaRPr>
          </a:p>
          <a:p>
            <a:endParaRPr lang="cs-CZ" sz="2400" smtClean="0">
              <a:latin typeface="Source Sans Pro"/>
            </a:endParaRPr>
          </a:p>
          <a:p>
            <a:r>
              <a:rPr lang="cs-CZ" sz="2400" smtClean="0">
                <a:latin typeface="Source Sans Pro"/>
              </a:rPr>
              <a:t>Protažení zadní části ramen </a:t>
            </a:r>
          </a:p>
        </p:txBody>
      </p:sp>
      <p:sp>
        <p:nvSpPr>
          <p:cNvPr id="38917" name="Rectangle 5"/>
          <p:cNvSpPr>
            <a:spLocks noGrp="1"/>
          </p:cNvSpPr>
          <p:nvPr>
            <p:ph sz="half" idx="2"/>
          </p:nvPr>
        </p:nvSpPr>
        <p:spPr>
          <a:xfrm>
            <a:off x="4140200" y="1600200"/>
            <a:ext cx="4546600" cy="4525963"/>
          </a:xfrm>
        </p:spPr>
        <p:txBody>
          <a:bodyPr/>
          <a:lstStyle/>
          <a:p>
            <a:endParaRPr lang="cs-CZ" sz="2400" smtClean="0">
              <a:latin typeface="Source Sans Pro"/>
            </a:endParaRPr>
          </a:p>
        </p:txBody>
      </p:sp>
      <p:pic>
        <p:nvPicPr>
          <p:cNvPr id="38919" name="Picture 7" descr="http://www.ikaros.cz/images/201109/wat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412875"/>
            <a:ext cx="1609725" cy="1628775"/>
          </a:xfrm>
          <a:prstGeom prst="rect">
            <a:avLst/>
          </a:prstGeom>
          <a:noFill/>
        </p:spPr>
      </p:pic>
      <p:pic>
        <p:nvPicPr>
          <p:cNvPr id="38921" name="Picture 9" descr="Uvoln&amp;ecaron;ní horní &amp;ccaron;ásti hrudní páte&amp;rcaron;e v sed&amp;ecaron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636838"/>
            <a:ext cx="2647950" cy="2105025"/>
          </a:xfrm>
          <a:prstGeom prst="rect">
            <a:avLst/>
          </a:prstGeom>
          <a:noFill/>
        </p:spPr>
      </p:pic>
      <p:pic>
        <p:nvPicPr>
          <p:cNvPr id="38923" name="Picture 11" descr="Prota&amp;zcaron;ení hlubokých ramenních sval&amp;uring; -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581525"/>
            <a:ext cx="1016000" cy="1728788"/>
          </a:xfrm>
          <a:prstGeom prst="rect">
            <a:avLst/>
          </a:prstGeom>
          <a:noFill/>
        </p:spPr>
      </p:pic>
      <p:pic>
        <p:nvPicPr>
          <p:cNvPr id="38931" name="Picture 19" descr="Prota&amp;zcaron;ení hlubokých ramenních sval&amp;uring; -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4581525"/>
            <a:ext cx="1066800" cy="1944688"/>
          </a:xfrm>
          <a:prstGeom prst="rect">
            <a:avLst/>
          </a:prstGeom>
          <a:noFill/>
        </p:spPr>
      </p:pic>
      <p:pic>
        <p:nvPicPr>
          <p:cNvPr id="38933" name="Picture 21" descr="Prota&amp;zcaron;ení hlubokých ramenních sval&amp;uring; -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4221163"/>
            <a:ext cx="931862" cy="1944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Source Sans Pro Semibold"/>
              </a:rPr>
              <a:t>Ruce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684213" y="1773238"/>
            <a:ext cx="2159000" cy="4525962"/>
          </a:xfrm>
        </p:spPr>
        <p:txBody>
          <a:bodyPr/>
          <a:lstStyle/>
          <a:p>
            <a:r>
              <a:rPr lang="cs-CZ" smtClean="0">
                <a:latin typeface="Source Sans Pro"/>
              </a:rPr>
              <a:t>Předloktní </a:t>
            </a:r>
          </a:p>
          <a:p>
            <a:endParaRPr lang="cs-CZ" smtClean="0">
              <a:latin typeface="Source Sans Pro"/>
            </a:endParaRPr>
          </a:p>
          <a:p>
            <a:r>
              <a:rPr lang="cs-CZ" smtClean="0">
                <a:latin typeface="Source Sans Pro"/>
              </a:rPr>
              <a:t>Zápěstí </a:t>
            </a:r>
          </a:p>
          <a:p>
            <a:endParaRPr lang="cs-CZ" smtClean="0">
              <a:latin typeface="Source Sans Pro"/>
            </a:endParaRPr>
          </a:p>
          <a:p>
            <a:r>
              <a:rPr lang="cs-CZ" smtClean="0">
                <a:latin typeface="Source Sans Pro"/>
              </a:rPr>
              <a:t>Dlaně</a:t>
            </a:r>
          </a:p>
          <a:p>
            <a:endParaRPr lang="cs-CZ" smtClean="0">
              <a:latin typeface="Source Sans Pro"/>
            </a:endParaRPr>
          </a:p>
          <a:p>
            <a:r>
              <a:rPr lang="cs-CZ" smtClean="0">
                <a:latin typeface="Source Sans Pro"/>
              </a:rPr>
              <a:t>Prsty </a:t>
            </a:r>
          </a:p>
        </p:txBody>
      </p:sp>
      <p:pic>
        <p:nvPicPr>
          <p:cNvPr id="40965" name="Picture 5" descr="Prota&amp;zcaron;ení sval&amp;uring; vnit&amp;rcaron;ní strany p&amp;rcaron;edloktí -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765175"/>
            <a:ext cx="1657350" cy="1541463"/>
          </a:xfrm>
          <a:prstGeom prst="rect">
            <a:avLst/>
          </a:prstGeom>
          <a:noFill/>
        </p:spPr>
      </p:pic>
      <p:pic>
        <p:nvPicPr>
          <p:cNvPr id="40967" name="Picture 7" descr="Obr. 4: Prota&amp;zcaron;ení prst&amp;uring; a procvi&amp;ccaron;ení záp&amp;ecaron;st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276475"/>
            <a:ext cx="1076325" cy="1150938"/>
          </a:xfrm>
          <a:prstGeom prst="rect">
            <a:avLst/>
          </a:prstGeom>
          <a:noFill/>
        </p:spPr>
      </p:pic>
      <p:pic>
        <p:nvPicPr>
          <p:cNvPr id="40969" name="Picture 9" descr="Prota&amp;zcaron;ení sval&amp;uring; a šlach prst&amp;uring; -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284538"/>
            <a:ext cx="1593850" cy="1671637"/>
          </a:xfrm>
          <a:prstGeom prst="rect">
            <a:avLst/>
          </a:prstGeom>
          <a:noFill/>
        </p:spPr>
      </p:pic>
      <p:pic>
        <p:nvPicPr>
          <p:cNvPr id="40971" name="Picture 11" descr="Prota&amp;zcaron;ení sval&amp;uring; a šlach prst&amp;uring; -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3357563"/>
            <a:ext cx="1657350" cy="1593850"/>
          </a:xfrm>
          <a:prstGeom prst="rect">
            <a:avLst/>
          </a:prstGeom>
          <a:noFill/>
        </p:spPr>
      </p:pic>
      <p:pic>
        <p:nvPicPr>
          <p:cNvPr id="40973" name="Picture 13" descr="Prota&amp;zcaron;ení vnit&amp;rcaron;ní &amp;ccaron;ásti pa&amp;zcaron;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5084763"/>
            <a:ext cx="2303462" cy="1489075"/>
          </a:xfrm>
          <a:prstGeom prst="rect">
            <a:avLst/>
          </a:prstGeom>
          <a:noFill/>
        </p:spPr>
      </p:pic>
      <p:pic>
        <p:nvPicPr>
          <p:cNvPr id="40975" name="Picture 15" descr="uvoln&amp;ecaron;ní a prota&amp;zcaron;ení sval&amp;uring; prst&amp;uring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25" y="5157788"/>
            <a:ext cx="1282700" cy="1295400"/>
          </a:xfrm>
          <a:prstGeom prst="rect">
            <a:avLst/>
          </a:prstGeom>
          <a:noFill/>
        </p:spPr>
      </p:pic>
      <p:pic>
        <p:nvPicPr>
          <p:cNvPr id="40977" name="Picture 17" descr="uvoln&amp;ecaron;ní a prota&amp;zcaron;ení sval&amp;uring; prst&amp;uring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5157788"/>
            <a:ext cx="949325" cy="114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Source Sans Pro Semibold"/>
              </a:rPr>
              <a:t>Bedra 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>
                <a:latin typeface="Source Sans Pro"/>
              </a:rPr>
              <a:t>Pohyby nohou </a:t>
            </a:r>
          </a:p>
          <a:p>
            <a:pPr>
              <a:lnSpc>
                <a:spcPct val="90000"/>
              </a:lnSpc>
            </a:pPr>
            <a:endParaRPr lang="cs-CZ" smtClean="0">
              <a:latin typeface="Source Sans Pro"/>
            </a:endParaRPr>
          </a:p>
          <a:p>
            <a:pPr>
              <a:lnSpc>
                <a:spcPct val="90000"/>
              </a:lnSpc>
            </a:pPr>
            <a:endParaRPr lang="cs-CZ" smtClean="0">
              <a:latin typeface="Source Sans Pro"/>
            </a:endParaRPr>
          </a:p>
          <a:p>
            <a:pPr>
              <a:lnSpc>
                <a:spcPct val="90000"/>
              </a:lnSpc>
            </a:pPr>
            <a:r>
              <a:rPr lang="cs-CZ" smtClean="0">
                <a:latin typeface="Source Sans Pro"/>
              </a:rPr>
              <a:t>Úklon</a:t>
            </a:r>
          </a:p>
          <a:p>
            <a:pPr>
              <a:lnSpc>
                <a:spcPct val="90000"/>
              </a:lnSpc>
            </a:pPr>
            <a:endParaRPr lang="cs-CZ" smtClean="0">
              <a:latin typeface="Source Sans Pro"/>
            </a:endParaRPr>
          </a:p>
          <a:p>
            <a:pPr>
              <a:lnSpc>
                <a:spcPct val="90000"/>
              </a:lnSpc>
            </a:pPr>
            <a:endParaRPr lang="cs-CZ" smtClean="0">
              <a:latin typeface="Source Sans Pro"/>
            </a:endParaRPr>
          </a:p>
          <a:p>
            <a:pPr>
              <a:lnSpc>
                <a:spcPct val="90000"/>
              </a:lnSpc>
            </a:pPr>
            <a:r>
              <a:rPr lang="cs-CZ" smtClean="0">
                <a:latin typeface="Source Sans Pro"/>
              </a:rPr>
              <a:t>Předklon</a:t>
            </a:r>
          </a:p>
          <a:p>
            <a:pPr>
              <a:lnSpc>
                <a:spcPct val="90000"/>
              </a:lnSpc>
            </a:pPr>
            <a:endParaRPr lang="cs-CZ" smtClean="0">
              <a:latin typeface="Source Sans Pro"/>
            </a:endParaRPr>
          </a:p>
          <a:p>
            <a:pPr>
              <a:lnSpc>
                <a:spcPct val="90000"/>
              </a:lnSpc>
            </a:pPr>
            <a:endParaRPr lang="cs-CZ" smtClean="0">
              <a:latin typeface="Source Sans Pro"/>
            </a:endParaRPr>
          </a:p>
          <a:p>
            <a:pPr>
              <a:lnSpc>
                <a:spcPct val="90000"/>
              </a:lnSpc>
            </a:pPr>
            <a:r>
              <a:rPr lang="cs-CZ" smtClean="0">
                <a:latin typeface="Source Sans Pro"/>
              </a:rPr>
              <a:t>Protažení  </a:t>
            </a:r>
          </a:p>
        </p:txBody>
      </p:sp>
      <p:pic>
        <p:nvPicPr>
          <p:cNvPr id="41989" name="Picture 5" descr="Obr. 5: Cvi&amp;ccaron;ení pro bederní oblast z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268413"/>
            <a:ext cx="1771650" cy="1209675"/>
          </a:xfrm>
          <a:prstGeom prst="rect">
            <a:avLst/>
          </a:prstGeom>
          <a:noFill/>
        </p:spPr>
      </p:pic>
      <p:pic>
        <p:nvPicPr>
          <p:cNvPr id="41991" name="Picture 7" descr="0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3500438"/>
            <a:ext cx="2016125" cy="1608137"/>
          </a:xfrm>
          <a:prstGeom prst="rect">
            <a:avLst/>
          </a:prstGeom>
          <a:noFill/>
        </p:spPr>
      </p:pic>
      <p:pic>
        <p:nvPicPr>
          <p:cNvPr id="41993" name="Picture 9" descr="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276475"/>
            <a:ext cx="833437" cy="1871663"/>
          </a:xfrm>
          <a:prstGeom prst="rect">
            <a:avLst/>
          </a:prstGeom>
          <a:noFill/>
        </p:spPr>
      </p:pic>
      <p:pic>
        <p:nvPicPr>
          <p:cNvPr id="41995" name="Picture 11" descr="protahovaci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4581525"/>
            <a:ext cx="1304925" cy="201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Source Sans Pro Semibold"/>
              </a:rPr>
              <a:t>Ergonomie pro tablety 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400" smtClean="0">
                <a:latin typeface="Source Sans Pro"/>
              </a:rPr>
              <a:t>Existence malého množství studií </a:t>
            </a:r>
            <a:r>
              <a:rPr lang="cs-CZ" sz="2400" smtClean="0">
                <a:latin typeface="Source Sans Pro"/>
                <a:sym typeface="Wingdings" pitchFamily="2" charset="2"/>
              </a:rPr>
              <a:t> </a:t>
            </a:r>
            <a:r>
              <a:rPr lang="cs-CZ" sz="2400" smtClean="0">
                <a:latin typeface="Source Sans Pro"/>
              </a:rPr>
              <a:t> nenastavena ucelená pravidla</a:t>
            </a:r>
          </a:p>
          <a:p>
            <a:pPr>
              <a:lnSpc>
                <a:spcPct val="90000"/>
              </a:lnSpc>
            </a:pPr>
            <a:r>
              <a:rPr lang="cs-CZ" sz="2400" smtClean="0">
                <a:latin typeface="Source Sans Pro"/>
              </a:rPr>
              <a:t>Nejnamáhavější je pozice A</a:t>
            </a:r>
          </a:p>
          <a:p>
            <a:pPr>
              <a:lnSpc>
                <a:spcPct val="90000"/>
              </a:lnSpc>
            </a:pPr>
            <a:r>
              <a:rPr lang="cs-CZ" sz="2400" smtClean="0">
                <a:latin typeface="Source Sans Pro"/>
              </a:rPr>
              <a:t>Nejméně problematická je pozice D</a:t>
            </a:r>
          </a:p>
          <a:p>
            <a:pPr>
              <a:lnSpc>
                <a:spcPct val="90000"/>
              </a:lnSpc>
            </a:pPr>
            <a:r>
              <a:rPr lang="cs-CZ" sz="2400" smtClean="0">
                <a:latin typeface="Source Sans Pro"/>
              </a:rPr>
              <a:t>Není určen pro dlouhodobou práci</a:t>
            </a:r>
          </a:p>
          <a:p>
            <a:pPr>
              <a:lnSpc>
                <a:spcPct val="90000"/>
              </a:lnSpc>
            </a:pPr>
            <a:r>
              <a:rPr lang="cs-CZ" sz="2400" smtClean="0">
                <a:latin typeface="Source Sans Pro"/>
              </a:rPr>
              <a:t>Jeho výhoda je v mobilitě tj. střídání pozic </a:t>
            </a:r>
          </a:p>
          <a:p>
            <a:pPr>
              <a:lnSpc>
                <a:spcPct val="90000"/>
              </a:lnSpc>
            </a:pPr>
            <a:endParaRPr lang="cs-CZ" sz="2400" smtClean="0">
              <a:latin typeface="Source Sans Pro"/>
            </a:endParaRPr>
          </a:p>
        </p:txBody>
      </p:sp>
      <p:sp>
        <p:nvSpPr>
          <p:cNvPr id="44036" name="Rectangl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sz="2400" smtClean="0">
              <a:latin typeface="Source Sans Pro"/>
            </a:endParaRPr>
          </a:p>
        </p:txBody>
      </p:sp>
      <p:pic>
        <p:nvPicPr>
          <p:cNvPr id="44038" name="Picture 6" descr="tablet-usage-posture-varian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700213"/>
            <a:ext cx="4548188" cy="436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RES">
  <a:themeElements>
    <a:clrScheme name="INTERES">
      <a:dk1>
        <a:sysClr val="windowText" lastClr="000000"/>
      </a:dk1>
      <a:lt1>
        <a:sysClr val="window" lastClr="FFFFFF"/>
      </a:lt1>
      <a:dk2>
        <a:srgbClr val="D7E3BC"/>
      </a:dk2>
      <a:lt2>
        <a:srgbClr val="EBF1DD"/>
      </a:lt2>
      <a:accent1>
        <a:srgbClr val="00B050"/>
      </a:accent1>
      <a:accent2>
        <a:srgbClr val="005A32"/>
      </a:accent2>
      <a:accent3>
        <a:srgbClr val="238B45"/>
      </a:accent3>
      <a:accent4>
        <a:srgbClr val="41AB5D"/>
      </a:accent4>
      <a:accent5>
        <a:srgbClr val="74C476"/>
      </a:accent5>
      <a:accent6>
        <a:srgbClr val="A1D99B"/>
      </a:accent6>
      <a:hlink>
        <a:srgbClr val="244061"/>
      </a:hlink>
      <a:folHlink>
        <a:srgbClr val="24406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e1" id="{2543226E-739A-4076-BB60-8EEC480A13DB}" vid="{701ADA3F-6502-4B2A-806C-1766ADE7E8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sablona-interes</Template>
  <TotalTime>788</TotalTime>
  <Words>427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Šablona návrhu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3" baseType="lpstr">
      <vt:lpstr>Calibri</vt:lpstr>
      <vt:lpstr>Arial</vt:lpstr>
      <vt:lpstr>Source Sans Pro Semibold</vt:lpstr>
      <vt:lpstr>Source Sans Pro</vt:lpstr>
      <vt:lpstr>Source Sans Pro Black</vt:lpstr>
      <vt:lpstr>Wingdings</vt:lpstr>
      <vt:lpstr>INTERES</vt:lpstr>
      <vt:lpstr>INTERES</vt:lpstr>
      <vt:lpstr>Graf aplikace Microsoft Graph</vt:lpstr>
      <vt:lpstr>Hygiena a ergonomie při práci s ICT </vt:lpstr>
      <vt:lpstr>Zásady práce s PC</vt:lpstr>
      <vt:lpstr>Snímek 3</vt:lpstr>
      <vt:lpstr>Zásady práce s PC</vt:lpstr>
      <vt:lpstr>Cviky krční páteř</vt:lpstr>
      <vt:lpstr>Ramena </vt:lpstr>
      <vt:lpstr>Ruce</vt:lpstr>
      <vt:lpstr>Bedra </vt:lpstr>
      <vt:lpstr>Ergonomie pro tablety </vt:lpstr>
      <vt:lpstr>Ergonomie pro tablety</vt:lpstr>
      <vt:lpstr>Upomínač cvičení </vt:lpstr>
      <vt:lpstr>Hygiena a ergonomie</vt:lpstr>
      <vt:lpstr>Snímek 13</vt:lpstr>
      <vt:lpstr>Zdroje</vt:lpstr>
    </vt:vector>
  </TitlesOfParts>
  <Company>Masarykova univerzita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Marie Indráková</dc:creator>
  <cp:lastModifiedBy>Marie</cp:lastModifiedBy>
  <cp:revision>9</cp:revision>
  <dcterms:created xsi:type="dcterms:W3CDTF">2015-04-10T14:03:24Z</dcterms:created>
  <dcterms:modified xsi:type="dcterms:W3CDTF">2015-04-11T06:08:10Z</dcterms:modified>
</cp:coreProperties>
</file>