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6536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1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00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5568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9119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926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182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9653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3881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cs-CZ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873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6362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158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986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2816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4004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550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9778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2566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632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257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192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875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309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661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222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725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INTERES - 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8229600" cy="1603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00B050"/>
              </a:buClr>
              <a:buFont typeface="Sour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57200" y="4041775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buClr>
                <a:srgbClr val="262626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0799" y="5867400"/>
            <a:ext cx="3865098" cy="84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1219199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TERES - Běžný sníme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INTERES - Prázdný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ES - Rozdvojený sníme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ES - Pouze nadpi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NTERES - Obrázek s titulke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51054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672137"/>
            <a:ext cx="5486399" cy="50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Source Sans Pro"/>
              <a:buNone/>
              <a:defRPr/>
            </a:lvl1pPr>
            <a:lvl2pPr marL="457200" indent="0" rtl="0">
              <a:spcBef>
                <a:spcPts val="0"/>
              </a:spcBef>
              <a:buFont typeface="Source Sans Pro"/>
              <a:buNone/>
              <a:defRPr/>
            </a:lvl2pPr>
            <a:lvl3pPr marL="914400" indent="0" rtl="0">
              <a:spcBef>
                <a:spcPts val="0"/>
              </a:spcBef>
              <a:buFont typeface="Source Sans Pro"/>
              <a:buNone/>
              <a:defRPr/>
            </a:lvl3pPr>
            <a:lvl4pPr marL="1371600" indent="0" rtl="0">
              <a:spcBef>
                <a:spcPts val="0"/>
              </a:spcBef>
              <a:buFont typeface="Source Sans Pro"/>
              <a:buNone/>
              <a:defRPr/>
            </a:lvl4pPr>
            <a:lvl5pPr marL="1828800" indent="0" rtl="0">
              <a:spcBef>
                <a:spcPts val="0"/>
              </a:spcBef>
              <a:buFont typeface="Source Sans Pro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00B050"/>
              </a:buClr>
              <a:buFont typeface="Sour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59414" y="152400"/>
            <a:ext cx="2379786" cy="12990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en.cz/clanky/ten-dela-ten-a-ten-zas-tehd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0nlh5FU5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457200" y="2362200"/>
            <a:ext cx="8229600" cy="1603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48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Ekosystém IT ve škole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57200" y="3672839"/>
            <a:ext cx="8229600" cy="67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cs-CZ" sz="3200" b="0" i="0" u="none" strike="noStrike" cap="none" baseline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Seminář projektu INTERES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6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Jak sdílet zkušenosti?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450" y="1312350"/>
            <a:ext cx="5981801" cy="554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Digitální obsah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1034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Digitálně uložené, šířené nebo zpracovávané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Možnosti závislé na zařízeních, aktuálně hl. online, multimediální a interaktivní, očekávána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individualizace obsahu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Sdílení, např. dumy.cz, rvp.cz, kolísá kvalita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Digitální učebnice v ČR hl. Fraus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Některé placené, aktuální trend OER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6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Jak se zdokonalovat?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marL="342900" marR="0" lvl="0" indent="-178435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527" y="1516799"/>
            <a:ext cx="3719050" cy="522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Lidé a vzdělávání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9510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Klíčové systematické vzdělávání a dostupná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metodická podpora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Vzdělávání ovládání ICT a integrace do výuky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Ideální koordinátor: dovednosti ICT + znalost školy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=&gt; konzultace individuálních potřeb učitelů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 oborovým didaktikám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DVPP i koordinátora ICT dostupné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akreditované kurzy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8229600" cy="1603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40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Strategie ČR pro vzdělávání </a:t>
            </a:r>
            <a:br>
              <a:rPr lang="cs-CZ" sz="40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40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digitální společnosti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57200" y="4041775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cs-CZ" sz="3200" b="0" i="0" u="none" strike="noStrike" cap="none" baseline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Seminář projektu INTERES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Strategie digitálního vzdělávání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Klasické vzdělání ne dost pro plné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uplatnění v digitálním světě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priority: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vzdělávání novými způsoby učení pomocí IT,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lepší kompetence žáků v práci s informacemi a IT,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informatické myšlení žáků =&gt; tvůrci rozvoje IT v ČR.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Směry intervence: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nediskriminace,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modernizace kurikula a propojení ne+formálního vzdělávání,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dovednosti a vybavení učitelů jako předpoklad pro totéž u žáků,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zájem pedagogického výzkumu o IT ve výuce,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Profil Učitel21 =&gt; metodika rozvoje učitele a integrace IT do výuky,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10"/>
              </a:spcBef>
              <a:buClr>
                <a:srgbClr val="3F3F3F"/>
              </a:buClr>
              <a:buSzPct val="97619"/>
              <a:buFont typeface="Arial"/>
              <a:buChar char="–"/>
            </a:pPr>
            <a:r>
              <a:rPr lang="cs-CZ" sz="205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odbourání předsudků stakeholders (úředníci, rodiče, učitelé...).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600" b="0" i="0" u="sng" strike="noStrike" cap="none" baseline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http://www.i-sen.cz/clanky/ten-dela-ten-a-ten-zas-tehdy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l="9855" r="11307"/>
          <a:stretch/>
        </p:blipFill>
        <p:spPr>
          <a:xfrm>
            <a:off x="0" y="0"/>
            <a:ext cx="9144001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Otevřené materiály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0" y="1828800"/>
            <a:ext cx="9140560" cy="5029200"/>
            <a:chOff x="432" y="815"/>
            <a:chExt cx="4654" cy="2567"/>
          </a:xfrm>
        </p:grpSpPr>
        <p:pic>
          <p:nvPicPr>
            <p:cNvPr id="153" name="Shape 153"/>
            <p:cNvPicPr preferRelativeResize="0"/>
            <p:nvPr/>
          </p:nvPicPr>
          <p:blipFill rotWithShape="1">
            <a:blip r:embed="rId3">
              <a:alphaModFix/>
            </a:blip>
            <a:srcRect l="2132" r="2131"/>
            <a:stretch/>
          </p:blipFill>
          <p:spPr>
            <a:xfrm>
              <a:off x="432" y="815"/>
              <a:ext cx="4654" cy="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Shape 154"/>
            <p:cNvSpPr txBox="1"/>
            <p:nvPr/>
          </p:nvSpPr>
          <p:spPr>
            <a:xfrm>
              <a:off x="432" y="815"/>
              <a:ext cx="4654" cy="256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Spolupráce s neformálním vzděláváním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t="20710" b="5181"/>
          <a:stretch/>
        </p:blipFill>
        <p:spPr>
          <a:xfrm>
            <a:off x="0" y="1775635"/>
            <a:ext cx="9144000" cy="508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1771853"/>
            <a:ext cx="9144000" cy="5086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Rozvoj didaktických dovedností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1575" r="10061"/>
          <a:stretch/>
        </p:blipFill>
        <p:spPr>
          <a:xfrm>
            <a:off x="1158990" y="2362200"/>
            <a:ext cx="691821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Zmapování stavu ICT </a:t>
            </a:r>
            <a:b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 vlastní škole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ve škole provázaný ekosystém, ale pro ujasnění, </a:t>
            </a:r>
            <a:b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 máte, členíme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Zamyšlení nad fungováním různých prvků ICT ve vaší škole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Snaha ujasnit, kde jste, najít společnou řeč a zasadit </a:t>
            </a:r>
            <a:b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toho doteková zařízení (příště)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Hledání pozitivního pro rozvoj a negativního pro řešení</a:t>
            </a:r>
          </a:p>
          <a:p>
            <a:pPr lvl="0" indent="-342900">
              <a:lnSpc>
                <a:spcPct val="120000"/>
              </a:lnSpc>
              <a:spcBef>
                <a:spcPts val="480"/>
              </a:spcBef>
              <a:buSzPct val="100000"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Pomůcka: kde jste na tom: SW, </a:t>
            </a:r>
            <a:r>
              <a:rPr lang="cs-CZ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 a sítě, IS, </a:t>
            </a: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digitální </a:t>
            </a:r>
            <a:b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obsah a lidský prvek (koordinátor a vzdělávání)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1771853"/>
            <a:ext cx="9144000" cy="5086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Pokrytí rychlým internetem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3854"/>
          <a:stretch/>
        </p:blipFill>
        <p:spPr>
          <a:xfrm>
            <a:off x="533400" y="2438400"/>
            <a:ext cx="8052412" cy="358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Práce s daty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1771853"/>
            <a:ext cx="9144000" cy="5086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209800"/>
            <a:ext cx="687986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a pomoc na míru</a:t>
            </a:r>
          </a:p>
        </p:txBody>
      </p:sp>
      <p:sp>
        <p:nvSpPr>
          <p:cNvPr id="188" name="Shape 188"/>
          <p:cNvSpPr/>
          <p:nvPr/>
        </p:nvSpPr>
        <p:spPr>
          <a:xfrm>
            <a:off x="0" y="1771853"/>
            <a:ext cx="9144000" cy="5086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1162" t="1425" r="1161" b="2461"/>
          <a:stretch/>
        </p:blipFill>
        <p:spPr>
          <a:xfrm>
            <a:off x="948266" y="2218266"/>
            <a:ext cx="7247466" cy="414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od rodičů </a:t>
            </a:r>
            <a:b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veřejnosti</a:t>
            </a:r>
          </a:p>
        </p:txBody>
      </p:sp>
      <p:sp>
        <p:nvSpPr>
          <p:cNvPr id="195" name="Shape 195"/>
          <p:cNvSpPr/>
          <p:nvPr/>
        </p:nvSpPr>
        <p:spPr>
          <a:xfrm>
            <a:off x="0" y="1771853"/>
            <a:ext cx="9144000" cy="5086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/>
        <p:spPr>
          <a:xfrm>
            <a:off x="0" y="1752600"/>
            <a:ext cx="9144000" cy="51053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50" y="1752600"/>
            <a:ext cx="8673124" cy="48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09749" y="1574555"/>
            <a:ext cx="2459100" cy="22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Zdroje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Strategie digitálního vzdělávání: verze pro připomínkování odbornou veřejností. RVP.cz [online]. Praha, 2014 [cit. 2014-11-27]. Dostupné z: http://jdem.cz/brcht4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/>
          </p:nvPr>
        </p:nvSpPr>
        <p:spPr>
          <a:xfrm>
            <a:off x="457200" y="2511425"/>
            <a:ext cx="8229600" cy="1603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48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Děkuji za pozornost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a škola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2027236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Není žádná </a:t>
            </a:r>
            <a:r>
              <a:rPr lang="cs-CZ" sz="2400" b="0" i="0" u="sng" strike="noStrike" cap="none" baseline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novinka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Stále ale nové možnosti s nutností držet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(se společností)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Profil Škola21 jako vodítko rozvoje IT ve škole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různých kontextech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Nutné vnímat ve spojení – vše souvisí se vším: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zobrazen pomocí SW musí jet na HW, </a:t>
            </a:r>
            <a:r>
              <a:rPr lang="cs-CZ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dnes </a:t>
            </a: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plnohodnotné jen při připojení do sítě, kde i komplexní IS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6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Jak tvořit a nekrást?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899" y="1652224"/>
            <a:ext cx="3274576" cy="43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6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Software a online nástroje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Vše instalované v počítači, tabletu... </a:t>
            </a:r>
            <a:b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stejné funkce online nástroje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Podmínky použití v licenční smlouvě dle AZ, </a:t>
            </a:r>
            <a:b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bezúplatné pro SW neplatí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Různé typy licencí, např. OEM, Freeware, Click wrap... </a:t>
            </a:r>
            <a:b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spíše obsah i CC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Při pořízení myslet na specifikaci, způsob použití, </a:t>
            </a:r>
            <a:b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rozsah, odměna... + kompatibilita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 všech úrovních školy: řízení a administrativa, </a:t>
            </a:r>
            <a:b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PR, správa, výuka...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Vhodná metodická podpora zavádění a použití </a:t>
            </a:r>
            <a:b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6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evidence, vč. auditu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6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Jak zpřístupnit materiály z tabletu?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045" y="1539462"/>
            <a:ext cx="3393280" cy="4647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Hardware a sítě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ve formě fyzického zařízení, které funguje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samostatně nebo ve spojení s jiným 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Počítač, notebook, tablet, smartphone, atp.: </a:t>
            </a:r>
            <a:b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HDD, paměť RAM, procesor, grafická a síťová karta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Monitor, interaktivní tabule (úhlopříčka, ovládání); </a:t>
            </a:r>
            <a:b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dataprojektor; tiskárny; klávesnice, myš (bez/drátové)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Propojitelnost přes kabely nebo bezdrátově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Porty: USB 3.0, HDMI, VGA,...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Wi-Fi ne všude, omezený dosah, možný 3G/4G, </a:t>
            </a:r>
            <a:b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resp. LTE =&gt; klíčové pro tablety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Spojení 2 a více zařízení = síť =&gt; pro sdílení zdrojů a komunikace, např. internet, sdílení souborů, tisku...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6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Jak komunikovat s rodiči a nemocnými žáky?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200" y="1555325"/>
            <a:ext cx="3179922" cy="511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410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lang="cs-CZ" sz="32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Informační systémy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981488"/>
            <a:ext cx="8229600" cy="4114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pro ukládání informací pro činnost školy,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vč. řízení a komunikace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Různí výrobci a rozsah, přístup pracovníci školy, </a:t>
            </a:r>
            <a:b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žáci i rodiče (rychle)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Např.: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žácích: chování, docházka, testy, žákovské knížky...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žáky: zadávání domácích úkolů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řízení: data ze školní jídelny, platební systém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ctveskol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198</Words>
  <Application>Microsoft Office PowerPoint</Application>
  <PresentationFormat>Předvádění na obrazovce (4:3)</PresentationFormat>
  <Paragraphs>78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Source Sans Pro</vt:lpstr>
      <vt:lpstr>ictveskole</vt:lpstr>
      <vt:lpstr>Ekosystém IT ve škole</vt:lpstr>
      <vt:lpstr>Zmapování stavu ICT  ve vlastní škole</vt:lpstr>
      <vt:lpstr>IT a škola</vt:lpstr>
      <vt:lpstr>Jak tvořit a nekrást?</vt:lpstr>
      <vt:lpstr>Software a online nástroje</vt:lpstr>
      <vt:lpstr>Jak zpřístupnit materiály z tabletu?</vt:lpstr>
      <vt:lpstr>Hardware a sítě</vt:lpstr>
      <vt:lpstr>Jak komunikovat s rodiči a nemocnými žáky?</vt:lpstr>
      <vt:lpstr>Informační systémy</vt:lpstr>
      <vt:lpstr>Jak sdílet zkušenosti?</vt:lpstr>
      <vt:lpstr>Digitální obsah</vt:lpstr>
      <vt:lpstr>Jak se zdokonalovat?</vt:lpstr>
      <vt:lpstr>Lidé a vzdělávání</vt:lpstr>
      <vt:lpstr>Strategie ČR pro vzdělávání  v digitální společnosti</vt:lpstr>
      <vt:lpstr>Strategie digitálního vzdělávání</vt:lpstr>
      <vt:lpstr>Prezentace aplikace PowerPoint</vt:lpstr>
      <vt:lpstr>Otevřené materiály</vt:lpstr>
      <vt:lpstr>Spolupráce s neformálním vzděláváním</vt:lpstr>
      <vt:lpstr>Rozvoj didaktických dovedností</vt:lpstr>
      <vt:lpstr>Pokrytí rychlým internetem</vt:lpstr>
      <vt:lpstr>Práce s daty</vt:lpstr>
      <vt:lpstr>Podpora a pomoc na míru</vt:lpstr>
      <vt:lpstr>Podpora od rodičů  a veřejnosti</vt:lpstr>
      <vt:lpstr>Zdroje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 IT ve škole</dc:title>
  <dc:creator>Marie Indráková</dc:creator>
  <cp:lastModifiedBy>Marie Indráková</cp:lastModifiedBy>
  <cp:revision>2</cp:revision>
  <dcterms:modified xsi:type="dcterms:W3CDTF">2015-01-12T09:49:35Z</dcterms:modified>
</cp:coreProperties>
</file>