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57"/>
  </p:notesMasterIdLst>
  <p:sldIdLst>
    <p:sldId id="256" r:id="rId2"/>
    <p:sldId id="262" r:id="rId3"/>
    <p:sldId id="257" r:id="rId4"/>
    <p:sldId id="320" r:id="rId5"/>
    <p:sldId id="258" r:id="rId6"/>
    <p:sldId id="317" r:id="rId7"/>
    <p:sldId id="321" r:id="rId8"/>
    <p:sldId id="322" r:id="rId9"/>
    <p:sldId id="261" r:id="rId10"/>
    <p:sldId id="263" r:id="rId11"/>
    <p:sldId id="264" r:id="rId12"/>
    <p:sldId id="318" r:id="rId13"/>
    <p:sldId id="310" r:id="rId14"/>
    <p:sldId id="323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79" r:id="rId28"/>
    <p:sldId id="280" r:id="rId29"/>
    <p:sldId id="281" r:id="rId30"/>
    <p:sldId id="283" r:id="rId31"/>
    <p:sldId id="284" r:id="rId32"/>
    <p:sldId id="285" r:id="rId33"/>
    <p:sldId id="286" r:id="rId34"/>
    <p:sldId id="287" r:id="rId35"/>
    <p:sldId id="288" r:id="rId36"/>
    <p:sldId id="325" r:id="rId37"/>
    <p:sldId id="289" r:id="rId38"/>
    <p:sldId id="31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24" r:id="rId55"/>
    <p:sldId id="326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CEFBFC-6594-49E8-8E97-C34ECC9D2A6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D009E78-1B4A-499A-842E-7CA17DE55B23}">
      <dgm:prSet phldrT="[Text]"/>
      <dgm:spPr/>
      <dgm:t>
        <a:bodyPr/>
        <a:lstStyle/>
        <a:p>
          <a:r>
            <a:rPr lang="cs-CZ" dirty="0" smtClean="0"/>
            <a:t>Analýza stávajícího stavu</a:t>
          </a:r>
          <a:endParaRPr lang="cs-CZ" dirty="0"/>
        </a:p>
      </dgm:t>
    </dgm:pt>
    <dgm:pt modelId="{7EEC0E3B-4AA7-436D-A142-930D7583E829}" type="parTrans" cxnId="{E7315B18-9423-468A-AA92-5B0E1D7FA3F3}">
      <dgm:prSet/>
      <dgm:spPr/>
      <dgm:t>
        <a:bodyPr/>
        <a:lstStyle/>
        <a:p>
          <a:endParaRPr lang="cs-CZ"/>
        </a:p>
      </dgm:t>
    </dgm:pt>
    <dgm:pt modelId="{095C88FE-0C57-40AD-A3E8-FB17495A4B3C}" type="sibTrans" cxnId="{E7315B18-9423-468A-AA92-5B0E1D7FA3F3}">
      <dgm:prSet/>
      <dgm:spPr/>
      <dgm:t>
        <a:bodyPr/>
        <a:lstStyle/>
        <a:p>
          <a:endParaRPr lang="cs-CZ"/>
        </a:p>
      </dgm:t>
    </dgm:pt>
    <dgm:pt modelId="{FDD7B655-638D-434D-9572-410E5DDD836B}">
      <dgm:prSet phldrT="[Text]"/>
      <dgm:spPr/>
      <dgm:t>
        <a:bodyPr/>
        <a:lstStyle/>
        <a:p>
          <a:r>
            <a:rPr lang="cs-CZ" dirty="0" smtClean="0"/>
            <a:t>Cílový stav</a:t>
          </a:r>
          <a:endParaRPr lang="cs-CZ" dirty="0"/>
        </a:p>
      </dgm:t>
    </dgm:pt>
    <dgm:pt modelId="{B7B7A0AA-7F05-4C7B-9EB5-14A287A5A4FE}" type="parTrans" cxnId="{95A29FE3-164F-4CEE-A4A7-B65113321BE7}">
      <dgm:prSet/>
      <dgm:spPr/>
      <dgm:t>
        <a:bodyPr/>
        <a:lstStyle/>
        <a:p>
          <a:endParaRPr lang="cs-CZ"/>
        </a:p>
      </dgm:t>
    </dgm:pt>
    <dgm:pt modelId="{E4843BD7-DB41-4862-853B-8D58A3BDC1D2}" type="sibTrans" cxnId="{95A29FE3-164F-4CEE-A4A7-B65113321BE7}">
      <dgm:prSet/>
      <dgm:spPr/>
      <dgm:t>
        <a:bodyPr/>
        <a:lstStyle/>
        <a:p>
          <a:endParaRPr lang="cs-CZ"/>
        </a:p>
      </dgm:t>
    </dgm:pt>
    <dgm:pt modelId="{7974E111-B4AD-4F16-B6C2-7FB0EA23F6AB}">
      <dgm:prSet phldrT="[Text]"/>
      <dgm:spPr/>
      <dgm:t>
        <a:bodyPr/>
        <a:lstStyle/>
        <a:p>
          <a:r>
            <a:rPr lang="cs-CZ" dirty="0" smtClean="0"/>
            <a:t>Postup  dosažení cílového s.</a:t>
          </a:r>
          <a:endParaRPr lang="cs-CZ" dirty="0"/>
        </a:p>
      </dgm:t>
    </dgm:pt>
    <dgm:pt modelId="{786A1903-DB63-46AA-99E5-7CC6B2A98297}" type="parTrans" cxnId="{8B987D05-FC9D-4DC2-AE49-5AA2A20F52A6}">
      <dgm:prSet/>
      <dgm:spPr/>
      <dgm:t>
        <a:bodyPr/>
        <a:lstStyle/>
        <a:p>
          <a:endParaRPr lang="cs-CZ"/>
        </a:p>
      </dgm:t>
    </dgm:pt>
    <dgm:pt modelId="{F2FF9B5F-F1BE-47E2-B7F4-78B1A3EB6EF8}" type="sibTrans" cxnId="{8B987D05-FC9D-4DC2-AE49-5AA2A20F52A6}">
      <dgm:prSet/>
      <dgm:spPr/>
      <dgm:t>
        <a:bodyPr/>
        <a:lstStyle/>
        <a:p>
          <a:endParaRPr lang="cs-CZ"/>
        </a:p>
      </dgm:t>
    </dgm:pt>
    <dgm:pt modelId="{19065C3A-1923-4F60-8112-EA83FE399639}">
      <dgm:prSet/>
      <dgm:spPr/>
      <dgm:t>
        <a:bodyPr/>
        <a:lstStyle/>
        <a:p>
          <a:r>
            <a:rPr lang="cs-CZ" dirty="0" smtClean="0"/>
            <a:t>Prostředky</a:t>
          </a:r>
          <a:endParaRPr lang="cs-CZ" dirty="0"/>
        </a:p>
      </dgm:t>
    </dgm:pt>
    <dgm:pt modelId="{CBF4E51E-6219-4CA8-A1D4-CAED34B5C626}" type="parTrans" cxnId="{BB306220-523B-456D-B992-17ADB9AD8E42}">
      <dgm:prSet/>
      <dgm:spPr/>
      <dgm:t>
        <a:bodyPr/>
        <a:lstStyle/>
        <a:p>
          <a:endParaRPr lang="cs-CZ"/>
        </a:p>
      </dgm:t>
    </dgm:pt>
    <dgm:pt modelId="{4D85FB04-E10B-481C-8472-83BDFC7E44F4}" type="sibTrans" cxnId="{BB306220-523B-456D-B992-17ADB9AD8E42}">
      <dgm:prSet/>
      <dgm:spPr/>
      <dgm:t>
        <a:bodyPr/>
        <a:lstStyle/>
        <a:p>
          <a:endParaRPr lang="cs-CZ"/>
        </a:p>
      </dgm:t>
    </dgm:pt>
    <dgm:pt modelId="{BCF0E6EB-85BD-42F5-A555-81513539D7DB}" type="pres">
      <dgm:prSet presAssocID="{BACEFBFC-6594-49E8-8E97-C34ECC9D2A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36806E2-656D-42EB-8AFC-4C9EA671AC89}" type="pres">
      <dgm:prSet presAssocID="{9D009E78-1B4A-499A-842E-7CA17DE55B2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833A04-B548-497B-827E-C955A79D1812}" type="pres">
      <dgm:prSet presAssocID="{095C88FE-0C57-40AD-A3E8-FB17495A4B3C}" presName="parTxOnlySpace" presStyleCnt="0"/>
      <dgm:spPr/>
    </dgm:pt>
    <dgm:pt modelId="{3D6BA4F7-382D-437A-B9BD-8B14A67F5BC1}" type="pres">
      <dgm:prSet presAssocID="{FDD7B655-638D-434D-9572-410E5DDD836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4D0398-5364-4B75-A7FD-DF4A636CCAB5}" type="pres">
      <dgm:prSet presAssocID="{E4843BD7-DB41-4862-853B-8D58A3BDC1D2}" presName="parTxOnlySpace" presStyleCnt="0"/>
      <dgm:spPr/>
    </dgm:pt>
    <dgm:pt modelId="{1D04B98A-F5ED-4510-8F00-A00BFCEE4970}" type="pres">
      <dgm:prSet presAssocID="{7974E111-B4AD-4F16-B6C2-7FB0EA23F6AB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3FA744-F924-46F6-A564-D9E5CED02B7E}" type="pres">
      <dgm:prSet presAssocID="{F2FF9B5F-F1BE-47E2-B7F4-78B1A3EB6EF8}" presName="parTxOnlySpace" presStyleCnt="0"/>
      <dgm:spPr/>
    </dgm:pt>
    <dgm:pt modelId="{ABD677B7-285F-461E-9887-785A38A8E8BF}" type="pres">
      <dgm:prSet presAssocID="{19065C3A-1923-4F60-8112-EA83FE39963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C07EB5-3499-4014-89DA-6E1B79B49CD4}" type="presOf" srcId="{9D009E78-1B4A-499A-842E-7CA17DE55B23}" destId="{536806E2-656D-42EB-8AFC-4C9EA671AC89}" srcOrd="0" destOrd="0" presId="urn:microsoft.com/office/officeart/2005/8/layout/chevron1"/>
    <dgm:cxn modelId="{95A29FE3-164F-4CEE-A4A7-B65113321BE7}" srcId="{BACEFBFC-6594-49E8-8E97-C34ECC9D2A63}" destId="{FDD7B655-638D-434D-9572-410E5DDD836B}" srcOrd="1" destOrd="0" parTransId="{B7B7A0AA-7F05-4C7B-9EB5-14A287A5A4FE}" sibTransId="{E4843BD7-DB41-4862-853B-8D58A3BDC1D2}"/>
    <dgm:cxn modelId="{9D33C909-9C00-43E2-9C55-BAE56AA5936F}" type="presOf" srcId="{19065C3A-1923-4F60-8112-EA83FE399639}" destId="{ABD677B7-285F-461E-9887-785A38A8E8BF}" srcOrd="0" destOrd="0" presId="urn:microsoft.com/office/officeart/2005/8/layout/chevron1"/>
    <dgm:cxn modelId="{51B7D0B6-64ED-4A21-B8FF-476A26AF60CD}" type="presOf" srcId="{BACEFBFC-6594-49E8-8E97-C34ECC9D2A63}" destId="{BCF0E6EB-85BD-42F5-A555-81513539D7DB}" srcOrd="0" destOrd="0" presId="urn:microsoft.com/office/officeart/2005/8/layout/chevron1"/>
    <dgm:cxn modelId="{8B987D05-FC9D-4DC2-AE49-5AA2A20F52A6}" srcId="{BACEFBFC-6594-49E8-8E97-C34ECC9D2A63}" destId="{7974E111-B4AD-4F16-B6C2-7FB0EA23F6AB}" srcOrd="2" destOrd="0" parTransId="{786A1903-DB63-46AA-99E5-7CC6B2A98297}" sibTransId="{F2FF9B5F-F1BE-47E2-B7F4-78B1A3EB6EF8}"/>
    <dgm:cxn modelId="{BB306220-523B-456D-B992-17ADB9AD8E42}" srcId="{BACEFBFC-6594-49E8-8E97-C34ECC9D2A63}" destId="{19065C3A-1923-4F60-8112-EA83FE399639}" srcOrd="3" destOrd="0" parTransId="{CBF4E51E-6219-4CA8-A1D4-CAED34B5C626}" sibTransId="{4D85FB04-E10B-481C-8472-83BDFC7E44F4}"/>
    <dgm:cxn modelId="{4B131DE9-B18C-4438-9B52-89E5512C890F}" type="presOf" srcId="{FDD7B655-638D-434D-9572-410E5DDD836B}" destId="{3D6BA4F7-382D-437A-B9BD-8B14A67F5BC1}" srcOrd="0" destOrd="0" presId="urn:microsoft.com/office/officeart/2005/8/layout/chevron1"/>
    <dgm:cxn modelId="{E7315B18-9423-468A-AA92-5B0E1D7FA3F3}" srcId="{BACEFBFC-6594-49E8-8E97-C34ECC9D2A63}" destId="{9D009E78-1B4A-499A-842E-7CA17DE55B23}" srcOrd="0" destOrd="0" parTransId="{7EEC0E3B-4AA7-436D-A142-930D7583E829}" sibTransId="{095C88FE-0C57-40AD-A3E8-FB17495A4B3C}"/>
    <dgm:cxn modelId="{E531FAF2-B4F3-4C0E-AD9B-0AFC36383B64}" type="presOf" srcId="{7974E111-B4AD-4F16-B6C2-7FB0EA23F6AB}" destId="{1D04B98A-F5ED-4510-8F00-A00BFCEE4970}" srcOrd="0" destOrd="0" presId="urn:microsoft.com/office/officeart/2005/8/layout/chevron1"/>
    <dgm:cxn modelId="{E3FD9797-146B-494B-832C-73309481EAC5}" type="presParOf" srcId="{BCF0E6EB-85BD-42F5-A555-81513539D7DB}" destId="{536806E2-656D-42EB-8AFC-4C9EA671AC89}" srcOrd="0" destOrd="0" presId="urn:microsoft.com/office/officeart/2005/8/layout/chevron1"/>
    <dgm:cxn modelId="{FB6F1FBE-6277-4F23-823C-DD6839AC25EE}" type="presParOf" srcId="{BCF0E6EB-85BD-42F5-A555-81513539D7DB}" destId="{AD833A04-B548-497B-827E-C955A79D1812}" srcOrd="1" destOrd="0" presId="urn:microsoft.com/office/officeart/2005/8/layout/chevron1"/>
    <dgm:cxn modelId="{2906E0E4-50EC-4E5C-BF2F-8B026847EA91}" type="presParOf" srcId="{BCF0E6EB-85BD-42F5-A555-81513539D7DB}" destId="{3D6BA4F7-382D-437A-B9BD-8B14A67F5BC1}" srcOrd="2" destOrd="0" presId="urn:microsoft.com/office/officeart/2005/8/layout/chevron1"/>
    <dgm:cxn modelId="{067EAD5B-346F-48C2-9643-2FCCD53F15BE}" type="presParOf" srcId="{BCF0E6EB-85BD-42F5-A555-81513539D7DB}" destId="{E34D0398-5364-4B75-A7FD-DF4A636CCAB5}" srcOrd="3" destOrd="0" presId="urn:microsoft.com/office/officeart/2005/8/layout/chevron1"/>
    <dgm:cxn modelId="{B664324E-2425-4DFD-B2DF-29DD53675615}" type="presParOf" srcId="{BCF0E6EB-85BD-42F5-A555-81513539D7DB}" destId="{1D04B98A-F5ED-4510-8F00-A00BFCEE4970}" srcOrd="4" destOrd="0" presId="urn:microsoft.com/office/officeart/2005/8/layout/chevron1"/>
    <dgm:cxn modelId="{C6E97E1C-F2BD-4912-BE84-92BAA76D78F3}" type="presParOf" srcId="{BCF0E6EB-85BD-42F5-A555-81513539D7DB}" destId="{EE3FA744-F924-46F6-A564-D9E5CED02B7E}" srcOrd="5" destOrd="0" presId="urn:microsoft.com/office/officeart/2005/8/layout/chevron1"/>
    <dgm:cxn modelId="{01748B72-A6DB-41F6-9BCE-D113AF3857BE}" type="presParOf" srcId="{BCF0E6EB-85BD-42F5-A555-81513539D7DB}" destId="{ABD677B7-285F-461E-9887-785A38A8E8B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806E2-656D-42EB-8AFC-4C9EA671AC89}">
      <dsp:nvSpPr>
        <dsp:cNvPr id="0" name=""/>
        <dsp:cNvSpPr/>
      </dsp:nvSpPr>
      <dsp:spPr>
        <a:xfrm>
          <a:off x="3841" y="1749041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Analýza stávajícího stavu</a:t>
          </a:r>
          <a:endParaRPr lang="cs-CZ" sz="2000" kern="1200" dirty="0"/>
        </a:p>
      </dsp:txBody>
      <dsp:txXfrm>
        <a:off x="451043" y="1749041"/>
        <a:ext cx="1341606" cy="894404"/>
      </dsp:txXfrm>
    </dsp:sp>
    <dsp:sp modelId="{3D6BA4F7-382D-437A-B9BD-8B14A67F5BC1}">
      <dsp:nvSpPr>
        <dsp:cNvPr id="0" name=""/>
        <dsp:cNvSpPr/>
      </dsp:nvSpPr>
      <dsp:spPr>
        <a:xfrm>
          <a:off x="2016250" y="1749041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Cílový stav</a:t>
          </a:r>
          <a:endParaRPr lang="cs-CZ" sz="2000" kern="1200" dirty="0"/>
        </a:p>
      </dsp:txBody>
      <dsp:txXfrm>
        <a:off x="2463452" y="1749041"/>
        <a:ext cx="1341606" cy="894404"/>
      </dsp:txXfrm>
    </dsp:sp>
    <dsp:sp modelId="{1D04B98A-F5ED-4510-8F00-A00BFCEE4970}">
      <dsp:nvSpPr>
        <dsp:cNvPr id="0" name=""/>
        <dsp:cNvSpPr/>
      </dsp:nvSpPr>
      <dsp:spPr>
        <a:xfrm>
          <a:off x="4028659" y="1749041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Postup  dosažení cílového s.</a:t>
          </a:r>
          <a:endParaRPr lang="cs-CZ" sz="2000" kern="1200" dirty="0"/>
        </a:p>
      </dsp:txBody>
      <dsp:txXfrm>
        <a:off x="4475861" y="1749041"/>
        <a:ext cx="1341606" cy="894404"/>
      </dsp:txXfrm>
    </dsp:sp>
    <dsp:sp modelId="{ABD677B7-285F-461E-9887-785A38A8E8BF}">
      <dsp:nvSpPr>
        <dsp:cNvPr id="0" name=""/>
        <dsp:cNvSpPr/>
      </dsp:nvSpPr>
      <dsp:spPr>
        <a:xfrm>
          <a:off x="6041068" y="1749041"/>
          <a:ext cx="2236010" cy="894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Prostředky</a:t>
          </a:r>
          <a:endParaRPr lang="cs-CZ" sz="2000" kern="1200" dirty="0"/>
        </a:p>
      </dsp:txBody>
      <dsp:txXfrm>
        <a:off x="6488270" y="1749041"/>
        <a:ext cx="1341606" cy="894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C4374-CAC1-4D48-8496-F1636C72BE92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53461-8C63-4086-9B5B-128945307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8A85-1BE2-4EEA-8F73-04620FB080EA}" type="datetime1">
              <a:rPr lang="cs-CZ" smtClean="0"/>
              <a:t>6.3.2015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CD3D-CBBD-4069-995E-A39C5894A2BE}" type="datetime1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7C86-C352-48A9-8BAD-6C7FD365EC57}" type="datetime1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C892-8CAF-4BD9-B821-257E8CCA0263}" type="datetime1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C4E1-93C6-43E5-9EF0-6C77051A80C8}" type="datetime1">
              <a:rPr lang="cs-CZ" smtClean="0"/>
              <a:t>6.3.2015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01B003-B113-406D-9523-DCE962E5FAE3}" type="datetime1">
              <a:rPr lang="cs-CZ" smtClean="0"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8BB01-DA0C-40A0-A39A-90A2B390A549}" type="datetime1">
              <a:rPr lang="cs-CZ" smtClean="0"/>
              <a:t>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B591-4AD1-49BA-80BA-34D6065BDFA1}" type="datetime1">
              <a:rPr lang="cs-CZ" smtClean="0"/>
              <a:t>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A64FE-960D-46FC-9DA5-85388B0F65A5}" type="datetime1">
              <a:rPr lang="cs-CZ" smtClean="0"/>
              <a:t>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F205-B833-4D04-B86F-293AA6E584BB}" type="datetime1">
              <a:rPr lang="cs-CZ" smtClean="0"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EFF8668-915D-4A03-B038-A378410AF451}" type="datetime1">
              <a:rPr lang="cs-CZ" smtClean="0"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5D7117-E543-47BA-BE1B-8632E238A07F}" type="datetime1">
              <a:rPr lang="cs-CZ" smtClean="0"/>
              <a:t>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2D679A-6F4B-43BA-983B-263C994ABAE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mailto:pmazacova@gmail.com" TargetMode="External"/><Relationship Id="rId2" Type="http://schemas.openxmlformats.org/officeDocument/2006/relationships/hyperlink" Target="mailto:pmazacov@phil.muni.cz" TargetMode="Externa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/7893_1_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409800"/>
          </a:xfrm>
        </p:spPr>
        <p:txBody>
          <a:bodyPr/>
          <a:lstStyle/>
          <a:p>
            <a:r>
              <a:rPr lang="cs-CZ" sz="3200" dirty="0" smtClean="0"/>
              <a:t>Kurz Metodik ICT</a:t>
            </a:r>
          </a:p>
          <a:p>
            <a:r>
              <a:rPr lang="cs-CZ" dirty="0" smtClean="0"/>
              <a:t>Kabinet informačních studií</a:t>
            </a:r>
          </a:p>
          <a:p>
            <a:r>
              <a:rPr lang="cs-CZ" dirty="0" smtClean="0"/>
              <a:t>a knihovnictví FF MU</a:t>
            </a:r>
          </a:p>
          <a:p>
            <a:r>
              <a:rPr lang="cs-CZ" dirty="0" smtClean="0"/>
              <a:t>28. Únor 2015</a:t>
            </a:r>
          </a:p>
          <a:p>
            <a:endParaRPr lang="cs-CZ" dirty="0" smtClean="0"/>
          </a:p>
          <a:p>
            <a:r>
              <a:rPr lang="cs-CZ" sz="1800" dirty="0" smtClean="0"/>
              <a:t>Mgr. </a:t>
            </a:r>
            <a:r>
              <a:rPr lang="cs-CZ" sz="1800" dirty="0" err="1" smtClean="0"/>
              <a:t>pavlína</a:t>
            </a:r>
            <a:r>
              <a:rPr lang="cs-CZ" sz="1800" dirty="0" smtClean="0"/>
              <a:t> </a:t>
            </a:r>
            <a:r>
              <a:rPr lang="cs-CZ" sz="1800" dirty="0" err="1" smtClean="0"/>
              <a:t>maZáčová</a:t>
            </a:r>
            <a:r>
              <a:rPr lang="cs-CZ" sz="1800" dirty="0" smtClean="0"/>
              <a:t>, Ph.D</a:t>
            </a:r>
            <a:r>
              <a:rPr lang="cs-CZ" sz="1800" dirty="0" smtClean="0"/>
              <a:t>.</a:t>
            </a:r>
          </a:p>
          <a:p>
            <a:r>
              <a:rPr lang="cs-CZ" sz="1400" cap="none" dirty="0" smtClean="0"/>
              <a:t>pmazacova@gmail.com</a:t>
            </a:r>
            <a:endParaRPr lang="cs-CZ" sz="1400" cap="none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Role koordinátora </a:t>
            </a:r>
            <a:r>
              <a:rPr lang="cs-CZ" b="1" dirty="0"/>
              <a:t>ICT</a:t>
            </a:r>
            <a:br>
              <a:rPr lang="cs-CZ" b="1" dirty="0"/>
            </a:br>
            <a:r>
              <a:rPr lang="cs-CZ" b="1" dirty="0" smtClean="0"/>
              <a:t>v plánování ICT řešení školy 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662" y="5373216"/>
            <a:ext cx="8286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6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ICT plán školy a MŠMT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METODICKÝ </a:t>
            </a:r>
            <a:r>
              <a:rPr lang="cs-CZ" dirty="0" smtClean="0"/>
              <a:t>POKYN MŠMT</a:t>
            </a:r>
          </a:p>
          <a:p>
            <a:pPr lvl="1"/>
            <a:r>
              <a:rPr lang="cs-CZ" dirty="0" smtClean="0"/>
              <a:t>stanovuje „Standard ICT služeb ve škole“ </a:t>
            </a:r>
          </a:p>
          <a:p>
            <a:pPr lvl="1"/>
            <a:r>
              <a:rPr lang="cs-CZ" dirty="0" smtClean="0"/>
              <a:t>stanovuje náležitosti dokumentu „ICT plán školy“ jako podmínky čerpání účelově určených finančních prostředků státního rozpočtu v rámci SIPVZ - aktualizace Č.j. 30799/2005-551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3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„Standard ICT služeb ve škole“ – součást Metodického pokynu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„Standard ICT služeb ve škole“ </a:t>
            </a:r>
          </a:p>
          <a:p>
            <a:pPr lvl="1"/>
            <a:r>
              <a:rPr lang="cs-CZ" dirty="0" smtClean="0"/>
              <a:t>vztahuje se na mateřské školy, základní školy, základní umělecké školy, střední školy, konzervatoře, jazykové školy s právem státní jazykové zkoušky a vyšší odborné školy zařazené v Rejstříku škol a školských zařízení (dále jen ”školy”). </a:t>
            </a:r>
          </a:p>
          <a:p>
            <a:pPr lvl="1"/>
            <a:r>
              <a:rPr lang="cs-CZ" dirty="0" smtClean="0"/>
              <a:t>Platnost od školního roku 2005/2006 (aktualizace)</a:t>
            </a:r>
          </a:p>
          <a:p>
            <a:pPr lvl="1"/>
            <a:r>
              <a:rPr lang="cs-CZ" dirty="0" smtClean="0"/>
              <a:t>Stanovuje základní úroveň ICT služeb ve škole, tak aby byly zabezpečeny minimální podmínky pro efektivní využití ICT ve výuce žáků </a:t>
            </a:r>
          </a:p>
          <a:p>
            <a:pPr lvl="1"/>
            <a:r>
              <a:rPr lang="cs-CZ" dirty="0" smtClean="0"/>
              <a:t>„ICT plán školy“ vypracovaný a zveřejněný školou popisuje cíle a postupy k zajištění požadavků daných „Standardem ICT služeb ve škole“ a má zajistit účelné a efektivní použití poskytnuté dotace. </a:t>
            </a:r>
          </a:p>
          <a:p>
            <a:pPr lvl="1"/>
            <a:r>
              <a:rPr lang="cs-CZ" dirty="0" smtClean="0"/>
              <a:t>Definuje ukazatele, které stanovují základní úroveň ICT služeb ve škole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„ICT plán školy“ –</a:t>
            </a:r>
            <a:br>
              <a:rPr lang="cs-CZ" b="1" dirty="0" smtClean="0"/>
            </a:br>
            <a:r>
              <a:rPr lang="cs-CZ" b="1" dirty="0" smtClean="0"/>
              <a:t> součást Metodického pokynu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Je vypracovaný a zveřejněný školou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Popisuje cíle a postupy k zajištění požadavků daných „Standardem ICT služeb ve škole“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Má zajistit účelné a efektivní použití poskytnuté dotace (r. 2006).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ICT plán školy vychází ze školního vzdělávacího programu ( ŠVP), resp. ze střednědobého plánu školy.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Náležitosti dokumentu „ICT plán školy“– Příloha 2 Metodického pokynu.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Vypracování a zpřístupnění dokumentu zřizovateli, resp. kontrolním orgánům je nutnou (nikoliv však postačující) podmínkou poskytnutí a čerpání účelové dotace v rámci Státní informační politiky ve vzdělávání.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V celém textu Metodického pokynu uveden přepočtený počet žáků a pedagogických pracovníků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9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Závazné dokumenty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Zákon č. 561/2004 Sb., o předškolním, základním, středním, vyšším odborném a jiném vzdělávání (školský zákon)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Zákon </a:t>
            </a:r>
            <a:r>
              <a:rPr lang="cs-CZ" dirty="0"/>
              <a:t>č. 121/2000 Sb., o právu autorském, o právech souvisejících s právem autorským a o změně některých zákonů (autorský zákon)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52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Standard </a:t>
            </a:r>
            <a:r>
              <a:rPr lang="cs-CZ" b="1" dirty="0"/>
              <a:t>ICT služeb ve škole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Standard </a:t>
            </a:r>
            <a:r>
              <a:rPr lang="cs-CZ" b="1" dirty="0"/>
              <a:t>definuje ukazatele</a:t>
            </a:r>
            <a:r>
              <a:rPr lang="cs-CZ" dirty="0"/>
              <a:t>, které stanovují základní úroveň ICT služeb ve </a:t>
            </a:r>
            <a:r>
              <a:rPr lang="cs-CZ" dirty="0" smtClean="0"/>
              <a:t>škole</a:t>
            </a:r>
          </a:p>
          <a:p>
            <a:endParaRPr lang="cs-CZ" dirty="0" smtClean="0"/>
          </a:p>
          <a:p>
            <a:r>
              <a:rPr lang="cs-CZ" dirty="0" smtClean="0"/>
              <a:t>Splnění těchto </a:t>
            </a:r>
            <a:r>
              <a:rPr lang="cs-CZ" dirty="0"/>
              <a:t>ukazatelů </a:t>
            </a:r>
            <a:r>
              <a:rPr lang="cs-CZ" dirty="0" smtClean="0"/>
              <a:t>předpokladem </a:t>
            </a:r>
            <a:r>
              <a:rPr lang="cs-CZ" dirty="0" smtClean="0"/>
              <a:t>toho, že  </a:t>
            </a:r>
            <a:r>
              <a:rPr lang="cs-CZ" dirty="0"/>
              <a:t>ve škole jsou zabezpečeny minimální podmínky </a:t>
            </a:r>
            <a:r>
              <a:rPr lang="cs-CZ" dirty="0" smtClean="0"/>
              <a:t>pro efektivní </a:t>
            </a:r>
            <a:r>
              <a:rPr lang="cs-CZ" dirty="0"/>
              <a:t>využití ICT ve </a:t>
            </a:r>
            <a:r>
              <a:rPr lang="cs-CZ" dirty="0" smtClean="0"/>
              <a:t>výuce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5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stanice (PS</a:t>
            </a:r>
            <a:r>
              <a:rPr lang="cs-CZ" b="1" dirty="0" smtClean="0"/>
              <a:t>) v počít. učebně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A. Pracovní stanice v počítačových učebnách </a:t>
            </a:r>
          </a:p>
          <a:p>
            <a:pPr marL="514350" indent="-457200"/>
            <a:r>
              <a:rPr lang="cs-CZ" dirty="0" smtClean="0"/>
              <a:t>Východisko ukazatele pro tuto oblast - průměrný týdenní počet vyučovacích hodin, při nichž má mít žák možnost pracovat na pracovní stanici</a:t>
            </a:r>
          </a:p>
          <a:p>
            <a:pPr marL="914400" lvl="1" indent="-457200"/>
            <a:r>
              <a:rPr lang="cs-CZ" dirty="0" smtClean="0"/>
              <a:t>ZŠ  a G - 2 vyučovací hodiny týdně, tj. 5 stanic na 100 žáků </a:t>
            </a:r>
          </a:p>
          <a:p>
            <a:pPr marL="914400" lvl="1" indent="-457200"/>
            <a:r>
              <a:rPr lang="cs-CZ" dirty="0" smtClean="0"/>
              <a:t>SŠ - 3 vyučovací hodiny týdně, tj. 7,5 stanice na 100 žáků, minimálně však 5 pracovních stanic. </a:t>
            </a:r>
          </a:p>
          <a:p>
            <a:r>
              <a:rPr lang="cs-CZ" dirty="0" smtClean="0"/>
              <a:t>Pro výuku je třeba, aby měl každý žák k dispozici jednu pracovní stanici.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9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</a:t>
            </a:r>
            <a:r>
              <a:rPr lang="cs-CZ" b="1" dirty="0" smtClean="0"/>
              <a:t>stanice v nepočít. učebně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Pracovní stanice umístěné v nepočítačových učebnách, studovnách, školních knihovnách apod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Oblast infrastruktury, umožňující informačními technologiemi podporované vzdělávání, tj. využívání informačních technologií pro podporu výuky a přípravy na výuku.</a:t>
            </a:r>
          </a:p>
          <a:p>
            <a:r>
              <a:rPr lang="cs-CZ" dirty="0" smtClean="0"/>
              <a:t>Stanovení ukazatele pro tuto oblast – východiskem podíl učeben vybavených pracovní stanicí připojenou do školní sítě</a:t>
            </a:r>
          </a:p>
          <a:p>
            <a:pPr lvl="1"/>
            <a:r>
              <a:rPr lang="cs-CZ" dirty="0" smtClean="0"/>
              <a:t>2 pracovní stanice na 100 žáků školy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5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 smtClean="0"/>
              <a:t>Pracovní </a:t>
            </a:r>
            <a:r>
              <a:rPr lang="cs-CZ" b="1" dirty="0" smtClean="0"/>
              <a:t>stanice k přípravě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Pracovní stanice k přípravě pedagogického pracovníka na výuku a k jeho vzdělávání </a:t>
            </a:r>
          </a:p>
          <a:p>
            <a:r>
              <a:rPr lang="cs-CZ" dirty="0" smtClean="0"/>
              <a:t>Klíčová oblast pro implementaci ICT do výuky a pro přístup k on-line zdrojům informací a výukových prostředků</a:t>
            </a:r>
          </a:p>
          <a:p>
            <a:r>
              <a:rPr lang="cs-CZ" dirty="0" smtClean="0"/>
              <a:t>Zvolen poměr 2 pedagogických pracovníků na 1 pracovní stanici</a:t>
            </a:r>
          </a:p>
          <a:p>
            <a:pPr lvl="1"/>
            <a:r>
              <a:rPr lang="cs-CZ" dirty="0" smtClean="0"/>
              <a:t>v přepočtu přibližně 4 pracovní stanice na 100 žáků školy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20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Ukazatele vybavenosti školy pracovními stanicemi (souhrn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cs-CZ" dirty="0" smtClean="0"/>
              <a:t>Mateřská škola, ZUŠ </a:t>
            </a:r>
          </a:p>
          <a:p>
            <a:pPr lvl="1"/>
            <a:r>
              <a:rPr lang="cs-CZ" dirty="0" smtClean="0"/>
              <a:t>běžné učebny: 2 pracovní stanice na 100 žáků </a:t>
            </a:r>
          </a:p>
          <a:p>
            <a:pPr lvl="1"/>
            <a:r>
              <a:rPr lang="cs-CZ" dirty="0" smtClean="0"/>
              <a:t>pedagogičtí pracovníci: 2 pracovních stanic na 100 žáků </a:t>
            </a:r>
          </a:p>
          <a:p>
            <a:pPr lvl="1"/>
            <a:r>
              <a:rPr lang="cs-CZ" dirty="0" smtClean="0"/>
              <a:t>celkem 4 pracovní stanice na 100 žáků školy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54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Ukazatele vybavenosti školy pracovními stanicemi (standard)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/>
              <a:t>Základní škola, gymnázium, konzervatoř, jazyková škola </a:t>
            </a:r>
          </a:p>
          <a:p>
            <a:pPr lvl="1"/>
            <a:r>
              <a:rPr lang="cs-CZ" dirty="0" smtClean="0"/>
              <a:t>počítačové učebny: 5 pracovních stanic na 100 žáků </a:t>
            </a:r>
          </a:p>
          <a:p>
            <a:pPr lvl="1"/>
            <a:r>
              <a:rPr lang="cs-CZ" dirty="0" smtClean="0"/>
              <a:t>ostatní učebny: 2 pracovní stanice na 100 žáků </a:t>
            </a:r>
          </a:p>
          <a:p>
            <a:pPr lvl="1"/>
            <a:r>
              <a:rPr lang="cs-CZ" dirty="0" smtClean="0"/>
              <a:t>pedagogičtí pracovníci: 4 pracovních stanic na 100 žáků</a:t>
            </a:r>
          </a:p>
          <a:p>
            <a:pPr lvl="1"/>
            <a:r>
              <a:rPr lang="cs-CZ" dirty="0" smtClean="0"/>
              <a:t>celkem 11 pracovních stanic na 100 žáků školy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2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Základní informace – ICT plán školy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Popisuje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stávající </a:t>
            </a:r>
            <a:r>
              <a:rPr lang="cs-CZ" dirty="0" smtClean="0"/>
              <a:t>stav</a:t>
            </a:r>
          </a:p>
          <a:p>
            <a:pPr lvl="1"/>
            <a:r>
              <a:rPr lang="cs-CZ" dirty="0" smtClean="0"/>
              <a:t>cíle</a:t>
            </a:r>
            <a:r>
              <a:rPr lang="cs-CZ" dirty="0"/>
              <a:t>, kterých chce škola v souladu se </a:t>
            </a:r>
            <a:r>
              <a:rPr lang="cs-CZ" dirty="0" smtClean="0"/>
              <a:t>standardem </a:t>
            </a:r>
            <a:r>
              <a:rPr lang="cs-CZ" dirty="0"/>
              <a:t>ICT služeb ve škole v oblasti ICT vybavení dosáhnout </a:t>
            </a:r>
            <a:endParaRPr lang="cs-CZ" dirty="0" smtClean="0"/>
          </a:p>
          <a:p>
            <a:pPr lvl="1"/>
            <a:r>
              <a:rPr lang="cs-CZ" dirty="0" smtClean="0"/>
              <a:t>postup </a:t>
            </a:r>
            <a:r>
              <a:rPr lang="cs-CZ" dirty="0" smtClean="0"/>
              <a:t>dosažení cílů</a:t>
            </a:r>
          </a:p>
          <a:p>
            <a:r>
              <a:rPr lang="cs-CZ" dirty="0" smtClean="0"/>
              <a:t>Zpracovává se na </a:t>
            </a:r>
            <a:r>
              <a:rPr lang="cs-CZ" dirty="0"/>
              <a:t>období 2 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Zpracování podle platného spisového a skartačního řádu školy </a:t>
            </a:r>
            <a:r>
              <a:rPr lang="cs-CZ" dirty="0" smtClean="0"/>
              <a:t>(momentálně nepovinné)</a:t>
            </a:r>
            <a:endParaRPr lang="cs-CZ" dirty="0" smtClean="0"/>
          </a:p>
          <a:p>
            <a:r>
              <a:rPr lang="cs-CZ" dirty="0" smtClean="0"/>
              <a:t>Zpřístupnění (momentálně nepovinné):</a:t>
            </a:r>
            <a:endParaRPr lang="cs-CZ" dirty="0" smtClean="0"/>
          </a:p>
          <a:p>
            <a:pPr lvl="1"/>
            <a:r>
              <a:rPr lang="cs-CZ" dirty="0" smtClean="0"/>
              <a:t>zveřejněním </a:t>
            </a:r>
            <a:r>
              <a:rPr lang="cs-CZ" dirty="0"/>
              <a:t>na webových stránkách školy </a:t>
            </a:r>
            <a:endParaRPr lang="cs-CZ" dirty="0" smtClean="0"/>
          </a:p>
          <a:p>
            <a:pPr lvl="1"/>
            <a:r>
              <a:rPr lang="cs-CZ" dirty="0" smtClean="0"/>
              <a:t>ICT </a:t>
            </a:r>
            <a:r>
              <a:rPr lang="cs-CZ" dirty="0"/>
              <a:t>plán školy </a:t>
            </a:r>
            <a:r>
              <a:rPr lang="cs-CZ" dirty="0" smtClean="0"/>
              <a:t>součástí </a:t>
            </a:r>
            <a:r>
              <a:rPr lang="cs-CZ" dirty="0"/>
              <a:t>výroční zprávy školy </a:t>
            </a:r>
            <a:r>
              <a:rPr lang="cs-CZ" dirty="0" smtClean="0"/>
              <a:t>(příp. ŠVP)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Ukazatele vybavenosti školy pracovními stanicemi (standard)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Střední </a:t>
            </a:r>
            <a:r>
              <a:rPr lang="cs-CZ" dirty="0" smtClean="0"/>
              <a:t>škola (kromě gymnázia), vyšší odborná škola</a:t>
            </a:r>
          </a:p>
          <a:p>
            <a:pPr lvl="1"/>
            <a:r>
              <a:rPr lang="cs-CZ" dirty="0" smtClean="0"/>
              <a:t>počítačové učebny: 7,5 pracovní stanice na 100 žáků</a:t>
            </a:r>
          </a:p>
          <a:p>
            <a:pPr lvl="1"/>
            <a:r>
              <a:rPr lang="cs-CZ" dirty="0" smtClean="0"/>
              <a:t>ostatní učebny: 2 pracovní stanice na 100 žáků </a:t>
            </a:r>
          </a:p>
          <a:p>
            <a:pPr lvl="1"/>
            <a:r>
              <a:rPr lang="cs-CZ" dirty="0" smtClean="0"/>
              <a:t>pedagogičtí pracovníci: 6 pracovních stanic na 100 žáků</a:t>
            </a:r>
          </a:p>
          <a:p>
            <a:pPr lvl="1"/>
            <a:r>
              <a:rPr lang="cs-CZ" dirty="0" smtClean="0"/>
              <a:t>celkem 15,5 pracovní stanice na 100 žáků školy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38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Technické parametry pracovní stanice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Definice: koncové počítačové technické zařízení určené pro jednoho uživatele umožňující zpracovávat data získaná prostřednictvím vstupního zařízení a výsledky prezentovat na výstupním zařízení</a:t>
            </a:r>
          </a:p>
          <a:p>
            <a:endParaRPr lang="cs-CZ" dirty="0" smtClean="0"/>
          </a:p>
          <a:p>
            <a:r>
              <a:rPr lang="cs-CZ" dirty="0" smtClean="0"/>
              <a:t>Není určena přesná technická konfigurace pracovních stanic – závislost na jejich použití na různých typech škol</a:t>
            </a:r>
          </a:p>
          <a:p>
            <a:endParaRPr lang="cs-CZ" dirty="0" smtClean="0"/>
          </a:p>
          <a:p>
            <a:r>
              <a:rPr lang="cs-CZ" dirty="0" smtClean="0"/>
              <a:t>Může být tvořena stolním počítačem, notebookem, terminálem nebo např.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digital</a:t>
            </a:r>
            <a:r>
              <a:rPr lang="cs-CZ" dirty="0" smtClean="0"/>
              <a:t> asistentem</a:t>
            </a:r>
          </a:p>
          <a:p>
            <a:endParaRPr lang="cs-CZ" dirty="0" smtClean="0"/>
          </a:p>
          <a:p>
            <a:r>
              <a:rPr lang="cs-CZ" dirty="0" smtClean="0"/>
              <a:t>Efektivní vynaložení prostředků na pořízení PS - délka jejich následujícího životního cyklu odpovídá ceně, není omezení při využívání běžného a výukového programového vybavení</a:t>
            </a:r>
          </a:p>
          <a:p>
            <a:pPr lvl="1"/>
            <a:r>
              <a:rPr lang="cs-CZ" dirty="0" smtClean="0"/>
              <a:t>Př.: pořízení nejmodernějších počítačů s předpokladem jejich pětiletého provozu</a:t>
            </a:r>
          </a:p>
          <a:p>
            <a:pPr lvl="1"/>
            <a:r>
              <a:rPr lang="cs-CZ" dirty="0" smtClean="0"/>
              <a:t>Př.: Pořízení repasovaných počítačů s předpokladem jejich dvouletého provozu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84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Lokální počítačová síť (LAN)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škole zajišťuje jejím uživatelům minimálně  tyto služby:</a:t>
            </a:r>
          </a:p>
          <a:p>
            <a:pPr lvl="1"/>
            <a:r>
              <a:rPr lang="cs-CZ" dirty="0" smtClean="0"/>
              <a:t>sdílení dat, </a:t>
            </a:r>
          </a:p>
          <a:p>
            <a:pPr lvl="1"/>
            <a:r>
              <a:rPr lang="cs-CZ" dirty="0" smtClean="0"/>
              <a:t>sdílení prostředků, </a:t>
            </a:r>
          </a:p>
          <a:p>
            <a:pPr lvl="1"/>
            <a:r>
              <a:rPr lang="cs-CZ" dirty="0" smtClean="0"/>
              <a:t>připojení do internetu, </a:t>
            </a:r>
          </a:p>
          <a:p>
            <a:pPr lvl="1"/>
            <a:r>
              <a:rPr lang="cs-CZ" dirty="0" smtClean="0"/>
              <a:t>komunikace mezi uživateli, </a:t>
            </a:r>
          </a:p>
          <a:p>
            <a:pPr lvl="1"/>
            <a:r>
              <a:rPr lang="cs-CZ" dirty="0" smtClean="0"/>
              <a:t>bezpečnost dat, </a:t>
            </a:r>
          </a:p>
          <a:p>
            <a:pPr lvl="1"/>
            <a:r>
              <a:rPr lang="cs-CZ" dirty="0" smtClean="0"/>
              <a:t>personifikovaný přístup k datům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6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Ve škole je nutno instalovat do LAN tolik přípojných míst odpovídajících počtu pracovních stanic vyžadovaných standardem včetně potřebného softwarového vybavení, zajišťujícího výše uvedené služby</a:t>
            </a:r>
          </a:p>
          <a:p>
            <a:r>
              <a:rPr lang="cs-CZ" dirty="0" smtClean="0"/>
              <a:t>Další možné rozšiřování - instalace přípojných míst více </a:t>
            </a:r>
          </a:p>
          <a:p>
            <a:r>
              <a:rPr lang="cs-CZ" dirty="0" smtClean="0"/>
              <a:t>LAN je možné budovat prostřednictvím libovolných technologií (např. strukturovanou kabeláží UTP, WIFI, …) </a:t>
            </a:r>
          </a:p>
          <a:p>
            <a:r>
              <a:rPr lang="cs-CZ" dirty="0" smtClean="0"/>
              <a:t>Je třeba zajistit dostatečně rychlý přenos dat mezi pracovními stanicemi, tj. např. propojovací kabely UTP minimálně kategorie 5</a:t>
            </a:r>
          </a:p>
          <a:p>
            <a:r>
              <a:rPr lang="cs-CZ" dirty="0" smtClean="0"/>
              <a:t>O druhu a topologii sítě rozhoduje škola</a:t>
            </a:r>
          </a:p>
          <a:p>
            <a:r>
              <a:rPr lang="cs-CZ" dirty="0" smtClean="0"/>
              <a:t>Doporučuje se serverová síť</a:t>
            </a:r>
          </a:p>
          <a:p>
            <a:r>
              <a:rPr lang="cs-CZ" dirty="0" smtClean="0"/>
              <a:t>Školy s méně než 10 pracovními stanicemi – př. technické řešení (hostování služeb)</a:t>
            </a:r>
          </a:p>
          <a:p>
            <a:pPr lvl="1"/>
            <a:r>
              <a:rPr lang="cs-CZ" dirty="0" smtClean="0"/>
              <a:t>nevyžaduje existenci školního serveru</a:t>
            </a:r>
          </a:p>
          <a:p>
            <a:pPr lvl="1"/>
            <a:r>
              <a:rPr lang="cs-CZ" dirty="0" smtClean="0"/>
              <a:t>jediná podmínka - zajištěny standardem požadované služby, finanční prostředky účelně vynakládány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83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Celkové náklady spojené s provozem pracovní stanice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Následující náklady zahrnuté do celkových nákladů na provoz po celou dobu životního cyklu</a:t>
            </a:r>
          </a:p>
          <a:p>
            <a:pPr lvl="1"/>
            <a:r>
              <a:rPr lang="cs-CZ" dirty="0" smtClean="0"/>
              <a:t>náklady spojené s pořízením, popř. pronájmem pracovní stanice vybavené základním programovým vybavením,</a:t>
            </a:r>
          </a:p>
          <a:p>
            <a:pPr lvl="1"/>
            <a:r>
              <a:rPr lang="cs-CZ" dirty="0" smtClean="0"/>
              <a:t>odpovídající podíl nákladů spojených s pořízením, popř. pronájmem serverů, pasivních a aktivních prvků školní počítačové sítě, a to včetně příslušného síťového programového vybavení, </a:t>
            </a:r>
          </a:p>
          <a:p>
            <a:pPr lvl="1"/>
            <a:r>
              <a:rPr lang="cs-CZ" dirty="0" smtClean="0"/>
              <a:t>odpovídající podíl nákladů na pořízení resp. pronájem periferních zařízení, </a:t>
            </a:r>
          </a:p>
          <a:p>
            <a:pPr lvl="1"/>
            <a:r>
              <a:rPr lang="cs-CZ" dirty="0" smtClean="0"/>
              <a:t>odpovídající podíl materiálových a servisních nákladů spojených s provozem, údržbou a správou ICT infrastruktury školy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9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Připojení k internetu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Důležitá oblast - rychlost připojení školní sítě k internetu</a:t>
            </a:r>
          </a:p>
          <a:p>
            <a:r>
              <a:rPr lang="cs-CZ" dirty="0" smtClean="0"/>
              <a:t>Cílový stav: připojení (v závislosti na technických možnostech dodavatele) ve shodě s definicí Národní politiky pro vysokorychlostní přístup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Blokování provozu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rámci připojení může být se souhlasem školy blokován určitý druh provozu (na konkrétních portech). </a:t>
            </a:r>
          </a:p>
          <a:p>
            <a:r>
              <a:rPr lang="cs-CZ" dirty="0" smtClean="0"/>
              <a:t>Na žádost školy musí poskytovatel připojení zrušit blokování provozu na konkrétních portech nebo naopak zajistit blokování provozu na konkrétních portech či rozsahu portů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85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Prezentační technika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Vhodně doplňuje vybavení učeben pracovními stanicemi</a:t>
            </a:r>
          </a:p>
          <a:p>
            <a:r>
              <a:rPr lang="cs-CZ" dirty="0" smtClean="0"/>
              <a:t>Rozšiřuje možnosti prezentace informačních zdrojů a výukového programového vybavení</a:t>
            </a:r>
          </a:p>
          <a:p>
            <a:pPr lvl="1"/>
            <a:r>
              <a:rPr lang="cs-CZ" dirty="0" smtClean="0"/>
              <a:t>1 datový projektor na 100 žáků školy</a:t>
            </a:r>
          </a:p>
          <a:p>
            <a:pPr lvl="1"/>
            <a:r>
              <a:rPr lang="cs-CZ" dirty="0" smtClean="0"/>
              <a:t>Přípustná i jiná digitální prezentační technika umožňující stejnou funkci, resp. použití programového vybavení umožňujícího přenos obrazovky pedagogického pracovníka na obrazovku pracovních stanic žáků nebo TV okruhu.</a:t>
            </a:r>
          </a:p>
          <a:p>
            <a:pPr lvl="1"/>
            <a:r>
              <a:rPr lang="cs-CZ" dirty="0" smtClean="0"/>
              <a:t>Doporučení - orientovat se na zařízení typu dotyková tabule (nebo jiné odpovídající zařízení).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9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Výukové programové vybavení </a:t>
            </a:r>
            <a:br>
              <a:rPr lang="cs-CZ" sz="3200" b="1" dirty="0" smtClean="0"/>
            </a:br>
            <a:r>
              <a:rPr lang="cs-CZ" sz="3200" b="1" dirty="0" smtClean="0"/>
              <a:t>a informační zdroje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Samotné technické vybavení bez výukového programového vybavení a informačních zdrojů – žádný přínos do vyučovacího procesu </a:t>
            </a:r>
          </a:p>
          <a:p>
            <a:r>
              <a:rPr lang="cs-CZ" dirty="0" smtClean="0"/>
              <a:t>Základní předpoklad efektivního nasazení ICT v procesu výuky- přístup k dostatečnému množství informačních zdrojů. </a:t>
            </a:r>
          </a:p>
          <a:p>
            <a:r>
              <a:rPr lang="cs-CZ" dirty="0" smtClean="0"/>
              <a:t>Žádoucí řešení – žáci i pedagogičtí pracovníci mají neomezený přístup k informačním zdrojům</a:t>
            </a:r>
          </a:p>
          <a:p>
            <a:r>
              <a:rPr lang="cs-CZ" dirty="0" smtClean="0"/>
              <a:t>Pořizované komerční výukové programy, resp. informační zdroje vybírány ze zdrojů registrovaných na evaluačním webu.</a:t>
            </a:r>
          </a:p>
          <a:p>
            <a:r>
              <a:rPr lang="cs-CZ" dirty="0" smtClean="0"/>
              <a:t>Proces evaluace zajišťuje odborné posouzení, veřejnou informovanost a možnost srovnání za účelem udržení dostatečné kvality</a:t>
            </a:r>
          </a:p>
          <a:p>
            <a:r>
              <a:rPr lang="cs-CZ" dirty="0" smtClean="0"/>
              <a:t>Evaluaci zajišťuje na své náklady výrobce či dovozce.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2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Vzdělávání pedagogických pracovníků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Pedagogičtí pracovníci musí mít takové ICT znalosti a dovednosti, aby mohli vést žáky k dosažení stanovených vzdělávacích cílů</a:t>
            </a:r>
          </a:p>
          <a:p>
            <a:r>
              <a:rPr lang="cs-CZ" dirty="0" smtClean="0"/>
              <a:t>ICT vzdělávání pedagogických pracovníků je rozděleno do úrovní: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Rámec obsahu ICT plánu školy</a:t>
            </a:r>
            <a:endParaRPr lang="cs-CZ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53142776"/>
              </p:ext>
            </p:extLst>
          </p:nvPr>
        </p:nvGraphicFramePr>
        <p:xfrm>
          <a:off x="467544" y="1556792"/>
          <a:ext cx="828092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9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 – Vzdělávání poučených uživatelů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rámci SIPVZ v letech 2002–2004 – poskytnuty </a:t>
            </a:r>
            <a:br>
              <a:rPr lang="cs-CZ" dirty="0" smtClean="0"/>
            </a:br>
            <a:r>
              <a:rPr lang="cs-CZ" dirty="0" smtClean="0"/>
              <a:t>25 % pedagogických pracovníků základní ICT kompetence</a:t>
            </a:r>
          </a:p>
          <a:p>
            <a:pPr lvl="1"/>
            <a:r>
              <a:rPr lang="cs-CZ" dirty="0" smtClean="0"/>
              <a:t>neumožnily však pedagogickým pracovníkům využít ICT v plné šíři ve vzdělávacím procesu</a:t>
            </a:r>
          </a:p>
          <a:p>
            <a:r>
              <a:rPr lang="cs-CZ" dirty="0" smtClean="0"/>
              <a:t>Do konce roku 2010 až 75 % pedagogických pracovníků</a:t>
            </a:r>
          </a:p>
          <a:p>
            <a:r>
              <a:rPr lang="cs-CZ" dirty="0" smtClean="0"/>
              <a:t>Vzdělávání v oblasti P</a:t>
            </a:r>
          </a:p>
          <a:p>
            <a:pPr lvl="1"/>
            <a:r>
              <a:rPr lang="cs-CZ" dirty="0" smtClean="0"/>
              <a:t>modulární (celkem 3 moduly) k rozvoji ICT kompetencí pedagogických pracovníků</a:t>
            </a:r>
          </a:p>
          <a:p>
            <a:pPr lvl="1"/>
            <a:r>
              <a:rPr lang="cs-CZ" dirty="0" smtClean="0"/>
              <a:t>vybavuje je potřebnými znalostmi a dovednostmi pro plnohodnotné využití ICT ve vzdělávacím procesu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4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 – Specifické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Potřeba DVPP ve specifických oblastech</a:t>
            </a:r>
          </a:p>
          <a:p>
            <a:r>
              <a:rPr lang="cs-CZ" dirty="0" smtClean="0"/>
              <a:t>Vytvořit nabídku ICT vzdělávacích akcí tak, aby si pedagogičtí pracovníci měli možnost vybírat z této nabídky v souladu s potřebami školy.</a:t>
            </a:r>
          </a:p>
          <a:p>
            <a:r>
              <a:rPr lang="cs-CZ" dirty="0" smtClean="0"/>
              <a:t>Součástí také vzdělávání školského managementu </a:t>
            </a:r>
          </a:p>
          <a:p>
            <a:r>
              <a:rPr lang="cs-CZ" dirty="0" smtClean="0"/>
              <a:t>Toto vzdělávání v institucích, jejichž vzdělávací akce jsou MŠMT akreditovány v systému DVPP.</a:t>
            </a:r>
          </a:p>
          <a:p>
            <a:r>
              <a:rPr lang="cs-CZ" dirty="0" smtClean="0"/>
              <a:t>Předpoklad- každý pedagogický pracovník má alespoň jednu vzdělávací akci typu S každé 3 roky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48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Požadavky na vzdělávání ICT koordinátorů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Vzdělávání ICT koordinátorů</a:t>
            </a:r>
          </a:p>
          <a:p>
            <a:pPr lvl="1"/>
            <a:r>
              <a:rPr lang="cs-CZ" dirty="0" smtClean="0"/>
              <a:t>řeší §9, odst. 1 písm. a) vyhlášky č. 317/2005 o dalším vzdělávání pedagogických pracovníků, akreditační komisi a kariérním systému pedagogických pracovníků</a:t>
            </a:r>
          </a:p>
          <a:p>
            <a:pPr lvl="1"/>
            <a:r>
              <a:rPr lang="cs-CZ" dirty="0" smtClean="0"/>
              <a:t>Směřuje k získání následujících kompetencí daných schválenými standardy (na www stránkách MŠMT):</a:t>
            </a:r>
          </a:p>
          <a:p>
            <a:pPr lvl="2"/>
            <a:r>
              <a:rPr lang="cs-CZ" dirty="0" smtClean="0"/>
              <a:t>K učení</a:t>
            </a:r>
          </a:p>
          <a:p>
            <a:pPr lvl="2"/>
            <a:r>
              <a:rPr lang="cs-CZ" dirty="0" smtClean="0"/>
              <a:t>K řízení</a:t>
            </a:r>
          </a:p>
          <a:p>
            <a:pPr lvl="2"/>
            <a:r>
              <a:rPr lang="cs-CZ" dirty="0" smtClean="0"/>
              <a:t>Ke správě ICT ve škole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5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k učení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Role, výhody a meze využití ICT v edukačním procesu</a:t>
            </a:r>
          </a:p>
          <a:p>
            <a:r>
              <a:rPr lang="cs-CZ" dirty="0" smtClean="0"/>
              <a:t>Moderní didaktické metody </a:t>
            </a:r>
          </a:p>
          <a:p>
            <a:r>
              <a:rPr lang="cs-CZ" dirty="0" smtClean="0"/>
              <a:t>Využití počítače ve vzdělávacím procesu (nad rámec vlastní odbornosti</a:t>
            </a:r>
          </a:p>
          <a:p>
            <a:r>
              <a:rPr lang="cs-CZ" dirty="0" smtClean="0"/>
              <a:t>Organizace vedení školních žákovských a studentských projektů </a:t>
            </a:r>
          </a:p>
          <a:p>
            <a:r>
              <a:rPr lang="cs-CZ" dirty="0" smtClean="0"/>
              <a:t>Vyhledávání a hodnocení výukových a informačních zdrojů na internetu </a:t>
            </a:r>
          </a:p>
          <a:p>
            <a:r>
              <a:rPr lang="cs-CZ" dirty="0" smtClean="0"/>
              <a:t>Užití metod distančního a kombinovaného vzdělávání podporovaného ICT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6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k řízení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Zpracování a realizace ICT plánu školy </a:t>
            </a:r>
          </a:p>
          <a:p>
            <a:r>
              <a:rPr lang="cs-CZ" dirty="0" smtClean="0"/>
              <a:t>Zpracování bezpečnostní politiky školy (pravidla bezpečnosti, provozní a SW řád školy)</a:t>
            </a:r>
          </a:p>
          <a:p>
            <a:r>
              <a:rPr lang="cs-CZ" dirty="0" smtClean="0"/>
              <a:t>Organizace zapojení školy do regionálních (národních) projektů </a:t>
            </a:r>
          </a:p>
          <a:p>
            <a:r>
              <a:rPr lang="cs-CZ" dirty="0" smtClean="0"/>
              <a:t>Organizace a metodická pomoc při provozu školního vzdělávacího a organizačního informačního systému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4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Kompetence ke správě ICT ve škole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Základní orientace v nových trendech vývoje ICT pro vzdělávání </a:t>
            </a:r>
          </a:p>
          <a:p>
            <a:r>
              <a:rPr lang="cs-CZ" dirty="0" smtClean="0"/>
              <a:t>Základní orientace v právních předpisech souvisejících s ICT </a:t>
            </a:r>
          </a:p>
          <a:p>
            <a:r>
              <a:rPr lang="cs-CZ" dirty="0" smtClean="0"/>
              <a:t>Znalost principů a možností počítačových sítí </a:t>
            </a:r>
          </a:p>
          <a:p>
            <a:r>
              <a:rPr lang="cs-CZ" dirty="0" smtClean="0"/>
              <a:t>Znalost principů a možností moderních prezentačních technologií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08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ICT při plánování řešení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Standardizované</a:t>
            </a:r>
          </a:p>
          <a:p>
            <a:r>
              <a:rPr lang="cs-CZ" dirty="0" smtClean="0"/>
              <a:t>Pro různé typy škol</a:t>
            </a:r>
          </a:p>
          <a:p>
            <a:pPr lvl="1"/>
            <a:r>
              <a:rPr lang="cs-CZ" dirty="0" smtClean="0"/>
              <a:t>mateřské školy a ZUŠ</a:t>
            </a:r>
          </a:p>
          <a:p>
            <a:pPr lvl="1"/>
            <a:r>
              <a:rPr lang="cs-CZ" dirty="0" smtClean="0"/>
              <a:t>základní školy</a:t>
            </a:r>
          </a:p>
          <a:p>
            <a:pPr lvl="1"/>
            <a:r>
              <a:rPr lang="cs-CZ" dirty="0" smtClean="0"/>
              <a:t>gymnázia, konzervatoře, jazykové školy</a:t>
            </a:r>
          </a:p>
          <a:p>
            <a:pPr lvl="1"/>
            <a:r>
              <a:rPr lang="cs-CZ" dirty="0" smtClean="0"/>
              <a:t>střední školy, vyšší odborné školy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0059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Mateřská škola a ZUŠ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každých 100 žáků (dětí) existují minimálně 4 pracovní stanice použité pro jednotlivé oblasti, tak jak je uvedeno výše. </a:t>
            </a:r>
          </a:p>
          <a:p>
            <a:pPr lvl="1"/>
            <a:r>
              <a:rPr lang="cs-CZ" dirty="0" smtClean="0"/>
              <a:t>Při menším celkovém počtu dětí na daném stupni školy se počet pracovních stanic poměrně sníží. </a:t>
            </a:r>
          </a:p>
          <a:p>
            <a:r>
              <a:rPr lang="cs-CZ" dirty="0" smtClean="0"/>
              <a:t>Škola je připojena do internetu linkou o adekvátní minimální propustnosti </a:t>
            </a:r>
          </a:p>
          <a:p>
            <a:r>
              <a:rPr lang="cs-CZ" dirty="0" smtClean="0"/>
              <a:t>Žáci (děti) mají možnost v rámci aktivit v integrovaných blocích používat jednoduchý grafický editor, webový prohlížeč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1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Mateřská škola a ZUŠ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Pedagogičtí pracovníci mají možnost používat </a:t>
            </a:r>
          </a:p>
          <a:p>
            <a:pPr lvl="1"/>
            <a:r>
              <a:rPr lang="cs-CZ" dirty="0" smtClean="0"/>
              <a:t>některý z běžně používaných textových editorů, </a:t>
            </a:r>
          </a:p>
          <a:p>
            <a:pPr lvl="1"/>
            <a:r>
              <a:rPr lang="cs-CZ" dirty="0" smtClean="0"/>
              <a:t>některý z běžně používaných tabulkových editorů, </a:t>
            </a:r>
          </a:p>
          <a:p>
            <a:pPr lvl="1"/>
            <a:r>
              <a:rPr lang="cs-CZ" dirty="0" smtClean="0"/>
              <a:t>některý z běžně používaných grafických editorů, </a:t>
            </a:r>
          </a:p>
          <a:p>
            <a:pPr lvl="1"/>
            <a:r>
              <a:rPr lang="cs-CZ" dirty="0" smtClean="0"/>
              <a:t>webový prohlížeč, </a:t>
            </a:r>
          </a:p>
          <a:p>
            <a:pPr lvl="1"/>
            <a:r>
              <a:rPr lang="cs-CZ" dirty="0" smtClean="0"/>
              <a:t>editor webových stránek,</a:t>
            </a:r>
          </a:p>
          <a:p>
            <a:pPr lvl="1"/>
            <a:r>
              <a:rPr lang="cs-CZ" dirty="0" smtClean="0"/>
              <a:t>klienta elektronické pošty. </a:t>
            </a:r>
          </a:p>
          <a:p>
            <a:pPr lvl="1"/>
            <a:endParaRPr lang="cs-CZ" dirty="0"/>
          </a:p>
          <a:p>
            <a:pPr marL="514350" indent="-457200"/>
            <a:r>
              <a:rPr lang="cs-CZ" dirty="0" smtClean="0"/>
              <a:t>Žáci a pedagogičtí pracovníci mají možnost v rámci výuky a nutné přípravy na výuku používat </a:t>
            </a:r>
          </a:p>
          <a:p>
            <a:pPr marL="914400" lvl="1" indent="-457200"/>
            <a:r>
              <a:rPr lang="cs-CZ" dirty="0" smtClean="0"/>
              <a:t>výukové programové vybavení a informační zdroje, </a:t>
            </a:r>
          </a:p>
          <a:p>
            <a:pPr marL="914400" lvl="1" indent="-457200"/>
            <a:r>
              <a:rPr lang="cs-CZ" dirty="0" smtClean="0"/>
              <a:t>programy pro nápravu vývojových poruch učení, </a:t>
            </a:r>
          </a:p>
          <a:p>
            <a:pPr marL="914400" lvl="1" indent="-457200"/>
            <a:r>
              <a:rPr lang="cs-CZ" dirty="0" smtClean="0"/>
              <a:t>edukační hry. </a:t>
            </a:r>
          </a:p>
          <a:p>
            <a:pPr marL="57150" indent="0">
              <a:buNone/>
            </a:pPr>
            <a:r>
              <a:rPr lang="cs-CZ" dirty="0" smtClean="0"/>
              <a:t>Ze všech aplikací je možno tisknout na tiskárnu</a:t>
            </a:r>
          </a:p>
          <a:p>
            <a:pPr marL="57150" indent="0">
              <a:buNone/>
            </a:pPr>
            <a:r>
              <a:rPr lang="cs-CZ" dirty="0" smtClean="0"/>
              <a:t>Veškeré programové vybavení je používáno v souladu s licenčními ujednáními.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6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Mateřská škola a ZUŠ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Pedagogický pracovník má zajištěn diskový prostor pro uložení svých dat. </a:t>
            </a:r>
          </a:p>
          <a:p>
            <a:r>
              <a:rPr lang="cs-CZ" dirty="0" smtClean="0"/>
              <a:t>Pedagogický pracovník má zajištěn přístup ke schránce elektronické pošty a prostor pro vystavení webové prezentace</a:t>
            </a:r>
          </a:p>
          <a:p>
            <a:pPr lvl="1"/>
            <a:r>
              <a:rPr lang="cs-CZ" dirty="0" smtClean="0"/>
              <a:t>Přístup k poštovním schránkám musí být zajištěn minimálně pomocí protokolu POP3 a prostřednictvím WWW rozhraní</a:t>
            </a:r>
          </a:p>
          <a:p>
            <a:r>
              <a:rPr lang="cs-CZ" dirty="0" smtClean="0"/>
              <a:t>Škola nemusí nutně zajišťovat schránky elektronické pošty a prostor pro vystavení webové prezentace prostřednictvím vlastního serveru, nýbrž využije některé z veřejně dostupných služeb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stávajícího stavu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Popis způsobu integrace ICT služeb do výuky </a:t>
            </a:r>
            <a:br>
              <a:rPr lang="cs-CZ" dirty="0" smtClean="0"/>
            </a:br>
            <a:r>
              <a:rPr lang="cs-CZ" dirty="0" smtClean="0"/>
              <a:t>v jednotlivých vzdělávacích oblastech nebo oborech rámcových vzdělávacích programů ZŠ, G, SŠ apod. </a:t>
            </a:r>
          </a:p>
          <a:p>
            <a:pPr lvl="1"/>
            <a:r>
              <a:rPr lang="cs-CZ" dirty="0" smtClean="0"/>
              <a:t>Z toho pak vyplývá aktuální množství techniky, programového vybavení resp. znalostí pedagogů. </a:t>
            </a:r>
          </a:p>
          <a:p>
            <a:pPr lvl="1"/>
            <a:r>
              <a:rPr lang="cs-CZ" dirty="0" smtClean="0"/>
              <a:t>V popisu by měly být následující údaje: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4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Mateřská škola a ZUŠ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Škola má zajištěnu ochranu proti virům </a:t>
            </a:r>
          </a:p>
          <a:p>
            <a:pPr lvl="1"/>
            <a:r>
              <a:rPr lang="cs-CZ" dirty="0" smtClean="0"/>
              <a:t>na úrovni souborového systému</a:t>
            </a:r>
          </a:p>
          <a:p>
            <a:pPr lvl="1"/>
            <a:r>
              <a:rPr lang="cs-CZ" dirty="0" smtClean="0"/>
              <a:t>i na úrovni došlé a odesílané pošty.</a:t>
            </a:r>
          </a:p>
          <a:p>
            <a:pPr marL="514350" indent="-457200"/>
            <a:r>
              <a:rPr lang="cs-CZ" dirty="0" smtClean="0"/>
              <a:t>Škola musí mít možnost blokovat přístup ze školní sítě:</a:t>
            </a:r>
          </a:p>
          <a:p>
            <a:pPr marL="914400" lvl="1" indent="-457200"/>
            <a:r>
              <a:rPr lang="cs-CZ" dirty="0" smtClean="0"/>
              <a:t>na takové WWW stránky, které si sama určí, </a:t>
            </a:r>
          </a:p>
          <a:p>
            <a:pPr marL="914400" lvl="1" indent="-457200"/>
            <a:r>
              <a:rPr lang="cs-CZ" dirty="0" smtClean="0"/>
              <a:t>k těm službám internetu, které si sama určí</a:t>
            </a:r>
          </a:p>
          <a:p>
            <a:pPr marL="514350" indent="-457200"/>
            <a:r>
              <a:rPr lang="cs-CZ" dirty="0" smtClean="0"/>
              <a:t>Bez souhlasu školy nesmí být blokován žádný takovýto přístup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2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Mateřská škola a ZUŠ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počátku školního roku 2006/2007 - pedagogičtí pracovníci možnost z domova přistupovat k ICT službám poskytovaným školou</a:t>
            </a:r>
          </a:p>
          <a:p>
            <a:r>
              <a:rPr lang="cs-CZ" dirty="0" smtClean="0"/>
              <a:t>Přihlédne k licenčním ujednáním a zajištění vhodné úrovně bezpečnosti. </a:t>
            </a:r>
          </a:p>
          <a:p>
            <a:r>
              <a:rPr lang="cs-CZ" dirty="0" smtClean="0"/>
              <a:t>Od počátku školního roku 2006/2007 - v každé učebně alespoň jedno přípojné místo pro připojení pracovní stanice nebo notebooku a místo přizpůsobené pro instalaci datového projektoru.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6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ZŠ, </a:t>
            </a:r>
            <a:r>
              <a:rPr lang="cs-CZ" sz="3200" b="1" dirty="0" err="1" smtClean="0"/>
              <a:t>Gy</a:t>
            </a:r>
            <a:r>
              <a:rPr lang="cs-CZ" sz="3200" b="1" dirty="0" smtClean="0"/>
              <a:t>, konzervatoř a jazyková škola </a:t>
            </a:r>
            <a:br>
              <a:rPr lang="cs-CZ" sz="3200" b="1" dirty="0" smtClean="0"/>
            </a:br>
            <a:r>
              <a:rPr lang="cs-CZ" sz="3200" b="1" dirty="0" smtClean="0"/>
              <a:t>s právem státní jazykové zkoušky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/>
              <a:t>Na každých 100 žáků minimálně 11 pracovních stanic použitých pro jednotlivé oblasti (viz výše) </a:t>
            </a:r>
          </a:p>
          <a:p>
            <a:r>
              <a:rPr lang="cs-CZ" dirty="0" smtClean="0"/>
              <a:t>Při menším celkovém počtu žáků na daném stupni školy se počet pracovních stanic poměrně sníží. </a:t>
            </a:r>
          </a:p>
          <a:p>
            <a:r>
              <a:rPr lang="cs-CZ" dirty="0" smtClean="0"/>
              <a:t>Škola je připojena do internetu linkou minimálně relevantní propustnosti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9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ZŠ, </a:t>
            </a:r>
            <a:r>
              <a:rPr lang="cs-CZ" sz="3200" b="1" dirty="0" err="1" smtClean="0"/>
              <a:t>Gy</a:t>
            </a:r>
            <a:r>
              <a:rPr lang="cs-CZ" sz="3200" b="1" dirty="0" smtClean="0"/>
              <a:t>, konzervatoř a jazyková škola s právem státní jazykové zkoušky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Žáci a pedagogičtí pracovníci - možnost v rámci výuky a nutné přípravy na výuku používat běžné kancelářské programové vybavení </a:t>
            </a:r>
          </a:p>
          <a:p>
            <a:pPr lvl="1"/>
            <a:r>
              <a:rPr lang="cs-CZ" dirty="0" smtClean="0"/>
              <a:t>textový editor, </a:t>
            </a:r>
          </a:p>
          <a:p>
            <a:pPr lvl="1"/>
            <a:r>
              <a:rPr lang="cs-CZ" dirty="0" smtClean="0"/>
              <a:t>tabulkový editor,</a:t>
            </a:r>
          </a:p>
          <a:p>
            <a:pPr lvl="1"/>
            <a:r>
              <a:rPr lang="cs-CZ" dirty="0" smtClean="0"/>
              <a:t>editor prezentací,</a:t>
            </a:r>
          </a:p>
          <a:p>
            <a:pPr lvl="1"/>
            <a:r>
              <a:rPr lang="cs-CZ" dirty="0" smtClean="0"/>
              <a:t>některý z běžně používaných grafických editorů (rastrová i vektorová grafika), </a:t>
            </a:r>
          </a:p>
          <a:p>
            <a:pPr lvl="1"/>
            <a:r>
              <a:rPr lang="cs-CZ" dirty="0" smtClean="0"/>
              <a:t>webový prohlížeč,</a:t>
            </a:r>
          </a:p>
          <a:p>
            <a:pPr lvl="1"/>
            <a:r>
              <a:rPr lang="cs-CZ" dirty="0" smtClean="0"/>
              <a:t>editor webových stránek, </a:t>
            </a:r>
          </a:p>
          <a:p>
            <a:pPr lvl="1"/>
            <a:r>
              <a:rPr lang="cs-CZ" dirty="0" smtClean="0"/>
              <a:t>klienta elektronické pošty. </a:t>
            </a:r>
          </a:p>
          <a:p>
            <a:pPr marL="514350" indent="-457200"/>
            <a:r>
              <a:rPr lang="cs-CZ" dirty="0" smtClean="0"/>
              <a:t>Žáci a pedagogičtí pracovníci mají možnost v rámci výuky a nutné přípravy na výuku používat výukové programové vybavení a informační zdroje</a:t>
            </a:r>
          </a:p>
          <a:p>
            <a:pPr marL="514350" indent="-457200"/>
            <a:r>
              <a:rPr lang="cs-CZ" dirty="0" smtClean="0"/>
              <a:t>Ze všech aplikací je možno tisknout na tiskárnu. Veškeré programové vybavení je používáno v souladu s licenčními ujednáními.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8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200" b="1" dirty="0" smtClean="0"/>
              <a:t>ZŠ, </a:t>
            </a:r>
            <a:r>
              <a:rPr lang="cs-CZ" sz="3200" b="1" dirty="0" err="1" smtClean="0"/>
              <a:t>Gy</a:t>
            </a:r>
            <a:r>
              <a:rPr lang="cs-CZ" sz="3200" b="1" dirty="0" smtClean="0"/>
              <a:t>, konzervatoř a jazyková škola </a:t>
            </a:r>
            <a:br>
              <a:rPr lang="cs-CZ" sz="3200" b="1" dirty="0" smtClean="0"/>
            </a:br>
            <a:r>
              <a:rPr lang="cs-CZ" sz="3200" b="1" dirty="0" smtClean="0"/>
              <a:t>s právem státní jazykové zkoušky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Žáci a pedagogičtí pracovníci</a:t>
            </a:r>
          </a:p>
          <a:p>
            <a:pPr lvl="1"/>
            <a:r>
              <a:rPr lang="cs-CZ" dirty="0" smtClean="0"/>
              <a:t>mají zajištěn diskový prostor pro uložení svých dat </a:t>
            </a:r>
          </a:p>
          <a:p>
            <a:pPr lvl="1"/>
            <a:r>
              <a:rPr lang="cs-CZ" dirty="0" smtClean="0"/>
              <a:t>mají možnost uložit si svá data na přenosné médium. </a:t>
            </a:r>
          </a:p>
          <a:p>
            <a:pPr marL="514350" indent="-457200"/>
            <a:r>
              <a:rPr lang="cs-CZ" dirty="0" smtClean="0"/>
              <a:t>Pedagogičtí pracovníci </a:t>
            </a:r>
          </a:p>
          <a:p>
            <a:pPr marL="914400" lvl="1" indent="-457200"/>
            <a:r>
              <a:rPr lang="cs-CZ" dirty="0" smtClean="0"/>
              <a:t>mají zajištěn přístup ke schránce elektronické pošty a prostor pro vystavení webové prezentace</a:t>
            </a:r>
          </a:p>
          <a:p>
            <a:pPr marL="514350" indent="-457200"/>
            <a:r>
              <a:rPr lang="cs-CZ" dirty="0" smtClean="0"/>
              <a:t>Přístup k poštovním schránkám musí být zajištěn minimálně pomocí protokolu POP3 a prostřednictvím WWW rozhraní </a:t>
            </a:r>
          </a:p>
          <a:p>
            <a:pPr marL="514350" indent="-457200"/>
            <a:r>
              <a:rPr lang="cs-CZ" dirty="0" smtClean="0"/>
              <a:t>Škola nemusí nutně zajišťovat schránky elektronické pošty a prostor pro vystavení webové prezentace prostřednictvím vlastního serveru, toto je možno zajistit využitím některé z veřejně dostupných služeb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8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200" b="1" dirty="0"/>
              <a:t>ZŠ, </a:t>
            </a:r>
            <a:r>
              <a:rPr lang="cs-CZ" sz="3200" b="1" dirty="0" err="1"/>
              <a:t>Gy</a:t>
            </a:r>
            <a:r>
              <a:rPr lang="cs-CZ" sz="3200" b="1" dirty="0"/>
              <a:t>, konzervatoř a jazyková škola </a:t>
            </a:r>
            <a:br>
              <a:rPr lang="cs-CZ" sz="3200" b="1" dirty="0"/>
            </a:br>
            <a:r>
              <a:rPr lang="cs-CZ" sz="3200" b="1" dirty="0"/>
              <a:t>s právem státní jazykové zkoušky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Škola má zajištěnu ochranu proti virům</a:t>
            </a:r>
          </a:p>
          <a:p>
            <a:pPr lvl="1"/>
            <a:r>
              <a:rPr lang="cs-CZ" dirty="0" smtClean="0"/>
              <a:t>na úrovni souborového systému,</a:t>
            </a:r>
          </a:p>
          <a:p>
            <a:pPr lvl="1"/>
            <a:r>
              <a:rPr lang="cs-CZ" dirty="0" smtClean="0"/>
              <a:t>na úrovni došlé a odesílané pošty</a:t>
            </a:r>
          </a:p>
          <a:p>
            <a:r>
              <a:rPr lang="cs-CZ" dirty="0" smtClean="0"/>
              <a:t>Škola musí mít možnost efektivně blokovat přístup ze školní sítě</a:t>
            </a:r>
          </a:p>
          <a:p>
            <a:pPr lvl="1"/>
            <a:r>
              <a:rPr lang="cs-CZ" dirty="0" smtClean="0"/>
              <a:t>na takové WWW stránky, které si sama určí, </a:t>
            </a:r>
          </a:p>
          <a:p>
            <a:pPr lvl="1"/>
            <a:r>
              <a:rPr lang="cs-CZ" dirty="0" smtClean="0"/>
              <a:t>k těm službám internetu, které si sama určí</a:t>
            </a:r>
          </a:p>
          <a:p>
            <a:pPr marL="514350" indent="-457200"/>
            <a:r>
              <a:rPr lang="cs-CZ" dirty="0" smtClean="0"/>
              <a:t>Bez souhlasu školy nesmí být blokován žádný takovýto přístup</a:t>
            </a:r>
          </a:p>
          <a:p>
            <a:pPr marL="514350" indent="-457200"/>
            <a:r>
              <a:rPr lang="cs-CZ" dirty="0" smtClean="0"/>
              <a:t>Od 2005/2006 škola vybavena datovým projektorem, případně jinou digitální prezentační technikou umožňující stejnou funkci</a:t>
            </a:r>
          </a:p>
          <a:p>
            <a:pPr marL="914400" lvl="1" indent="-457200"/>
            <a:r>
              <a:rPr lang="cs-CZ" dirty="0" smtClean="0"/>
              <a:t>V počítačových učebnách se připouští i řešení s použitím programového vybavení umožňujícího přenos obrazovky pedagogického pracovníka na obrazovku pracovních stanic žáků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42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200" b="1" dirty="0" smtClean="0"/>
              <a:t>ZŠ, GY, konzervatoř a jazyková škola s právem státní jazykové zkoušky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 2005/2006 pedagogičtí pracovníci - možnost z domova přistupovat k ICT službám poskytovaným školou.</a:t>
            </a:r>
          </a:p>
          <a:p>
            <a:r>
              <a:rPr lang="cs-CZ" dirty="0" smtClean="0"/>
              <a:t>Od 2006/2007 žáci - možnost z domova přistupovat k ICT službám poskytovaným školou</a:t>
            </a:r>
          </a:p>
          <a:p>
            <a:r>
              <a:rPr lang="cs-CZ" dirty="0" smtClean="0"/>
              <a:t>Licenční ujednání, vhodná úroveň bezpečnosti</a:t>
            </a:r>
          </a:p>
          <a:p>
            <a:r>
              <a:rPr lang="cs-CZ" dirty="0" smtClean="0"/>
              <a:t>Od 2006/2007 v každé učebně alespoň jedno přípojné místo pro připojení pracovní stanice nebo notebooku a místo přizpůsobené pro instalaci datového projektoru</a:t>
            </a:r>
          </a:p>
          <a:p>
            <a:pPr lvl="1"/>
            <a:r>
              <a:rPr lang="cs-CZ" dirty="0" smtClean="0"/>
              <a:t>Toto přípojné místo není nutné v učebnách, kde nelze očekávat účelné využití ICT při výuce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2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89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Střední škola (kromě gymnázia) a vyšší odborná škola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každých 100 žáků - minimálně 15,5 pracovních stanic použitých pro jednotlivé oblasti (viz výše)</a:t>
            </a:r>
          </a:p>
          <a:p>
            <a:r>
              <a:rPr lang="cs-CZ" dirty="0" smtClean="0"/>
              <a:t>Při menším celkovém počtu žáků na daném stupni školy - počet pracovních stanic poměrně snížen</a:t>
            </a:r>
          </a:p>
          <a:p>
            <a:r>
              <a:rPr lang="cs-CZ" dirty="0" smtClean="0"/>
              <a:t>Škola připojena do internetu linkou s minimální relevantní propustností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43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Střední škola (kromě gymnázia) </a:t>
            </a:r>
            <a:br>
              <a:rPr lang="cs-CZ" b="1" dirty="0" smtClean="0"/>
            </a:br>
            <a:r>
              <a:rPr lang="cs-CZ" b="1" dirty="0" smtClean="0"/>
              <a:t>a vyšší odborná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Žáci a pedagogičtí pracovníci - možnost v rámci výuky a nutné přípravy na výuku používat </a:t>
            </a:r>
          </a:p>
          <a:p>
            <a:pPr lvl="1"/>
            <a:r>
              <a:rPr lang="cs-CZ" dirty="0" smtClean="0"/>
              <a:t>některé z běžně používaných kancelářských programových vybavení (textový editor, tabulkový editor, editor prezentací), </a:t>
            </a:r>
          </a:p>
          <a:p>
            <a:pPr lvl="1"/>
            <a:r>
              <a:rPr lang="cs-CZ" dirty="0" smtClean="0"/>
              <a:t>některý z běžně používaných grafických editorů (rastrová i vektorová grafika), </a:t>
            </a:r>
          </a:p>
          <a:p>
            <a:pPr lvl="1"/>
            <a:r>
              <a:rPr lang="cs-CZ" dirty="0" smtClean="0"/>
              <a:t>webový prohlížeč, editor webových stránek, </a:t>
            </a:r>
          </a:p>
          <a:p>
            <a:pPr lvl="1"/>
            <a:r>
              <a:rPr lang="cs-CZ" dirty="0" smtClean="0"/>
              <a:t>klienta elektronické pošty, </a:t>
            </a:r>
          </a:p>
          <a:p>
            <a:pPr lvl="1"/>
            <a:r>
              <a:rPr lang="cs-CZ" dirty="0" smtClean="0"/>
              <a:t>aplikaci pro výuku a procvičování psaní na klávesnici všemi deseti prsty </a:t>
            </a:r>
          </a:p>
          <a:p>
            <a:pPr marL="514350" indent="-457200"/>
            <a:r>
              <a:rPr lang="cs-CZ" dirty="0" smtClean="0"/>
              <a:t>Žáci a pedagogičtí pracovníci - možnost v rámci výuky a nutné přípravy na výuku používat</a:t>
            </a:r>
          </a:p>
          <a:p>
            <a:pPr marL="914400" lvl="1" indent="-457200"/>
            <a:r>
              <a:rPr lang="cs-CZ" dirty="0" smtClean="0"/>
              <a:t>výukové programové vybavení,</a:t>
            </a:r>
          </a:p>
          <a:p>
            <a:pPr marL="914400" lvl="1" indent="-457200"/>
            <a:r>
              <a:rPr lang="cs-CZ" dirty="0" smtClean="0"/>
              <a:t>výukové informační zdroje</a:t>
            </a:r>
          </a:p>
          <a:p>
            <a:pPr marL="914400" lvl="1" indent="-457200"/>
            <a:r>
              <a:rPr lang="cs-CZ" dirty="0" smtClean="0"/>
              <a:t>a odborné programové vybavení související s odborným zaměřením školy (účetnictví, CAD, atd.). </a:t>
            </a:r>
          </a:p>
          <a:p>
            <a:pPr marL="514350" indent="-457200"/>
            <a:r>
              <a:rPr lang="cs-CZ" dirty="0" smtClean="0"/>
              <a:t>Ze všech aplikací je možno tisknout na tiskárnu. Veškeré programové vybavení je používáno v souladu s licenčními ujednáními.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34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Střední škola (kromě gymnázia) </a:t>
            </a:r>
            <a:br>
              <a:rPr lang="cs-CZ" b="1" dirty="0" smtClean="0"/>
            </a:br>
            <a:r>
              <a:rPr lang="cs-CZ" b="1" dirty="0" smtClean="0"/>
              <a:t>a vyšší odborná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Pedagogičtí pracovníci i žáci</a:t>
            </a:r>
          </a:p>
          <a:p>
            <a:pPr lvl="1"/>
            <a:r>
              <a:rPr lang="cs-CZ" dirty="0" smtClean="0"/>
              <a:t>zajištěn diskový prostor pro uložení svých dat </a:t>
            </a:r>
          </a:p>
          <a:p>
            <a:pPr lvl="1"/>
            <a:r>
              <a:rPr lang="cs-CZ" dirty="0" smtClean="0"/>
              <a:t>možnost uložit si svá data na přenosné médium. </a:t>
            </a:r>
          </a:p>
          <a:p>
            <a:pPr marL="514350" indent="-457200"/>
            <a:r>
              <a:rPr lang="cs-CZ" dirty="0" smtClean="0"/>
              <a:t>Pedagogičtí pracovníci i žáci </a:t>
            </a:r>
          </a:p>
          <a:p>
            <a:pPr marL="914400" lvl="1" indent="-457200"/>
            <a:r>
              <a:rPr lang="cs-CZ" dirty="0" smtClean="0"/>
              <a:t>zajištěn přístup ke schránce elektronické pošty</a:t>
            </a:r>
          </a:p>
          <a:p>
            <a:pPr marL="914400" lvl="1" indent="-457200"/>
            <a:r>
              <a:rPr lang="cs-CZ" dirty="0" smtClean="0"/>
              <a:t>prostor pro vystavení webové prezentace. </a:t>
            </a:r>
          </a:p>
          <a:p>
            <a:pPr marL="514350" indent="-457200"/>
            <a:r>
              <a:rPr lang="cs-CZ" sz="2600" dirty="0" smtClean="0"/>
              <a:t>Přístup k poštovním schránkám musí být zajištěn minimálně prostřednictvím WWW rozhraní</a:t>
            </a:r>
          </a:p>
          <a:p>
            <a:pPr marL="514350" indent="-457200"/>
            <a:r>
              <a:rPr lang="cs-CZ" sz="2600" dirty="0" smtClean="0"/>
              <a:t>Škola nemusí nutně zajišťovat schránky elektronické pošty a prostor pro vystavení webové prezentace prostřednictvím vlastního serveru - možno zajistit využitím některé z veřejně dostupných služeb</a:t>
            </a:r>
            <a:endParaRPr lang="cs-CZ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44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stávajícího </a:t>
            </a:r>
            <a:r>
              <a:rPr lang="cs-CZ" dirty="0" smtClean="0"/>
              <a:t>stavu -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Celkový </a:t>
            </a:r>
            <a:r>
              <a:rPr lang="cs-CZ" sz="2000" b="1" dirty="0"/>
              <a:t>počet žáků </a:t>
            </a:r>
            <a:r>
              <a:rPr lang="cs-CZ" sz="2000" dirty="0"/>
              <a:t>ve škole </a:t>
            </a:r>
            <a:r>
              <a:rPr lang="cs-CZ" sz="2000" dirty="0" smtClean="0"/>
              <a:t>(u </a:t>
            </a:r>
            <a:r>
              <a:rPr lang="cs-CZ" sz="2000" dirty="0"/>
              <a:t>základní školy také na jednotlivých </a:t>
            </a:r>
            <a:r>
              <a:rPr lang="cs-CZ" sz="2000" dirty="0" smtClean="0"/>
              <a:t>stupních</a:t>
            </a:r>
            <a:r>
              <a:rPr lang="cs-CZ" sz="2000" dirty="0" smtClean="0"/>
              <a:t>) </a:t>
            </a:r>
          </a:p>
          <a:p>
            <a:r>
              <a:rPr lang="cs-CZ" sz="2000" b="1" dirty="0" smtClean="0"/>
              <a:t>Celkový </a:t>
            </a:r>
            <a:r>
              <a:rPr lang="cs-CZ" sz="2000" b="1" dirty="0"/>
              <a:t>počet pedagogických pracovníků </a:t>
            </a:r>
            <a:r>
              <a:rPr lang="cs-CZ" sz="2000" dirty="0"/>
              <a:t>ve škole</a:t>
            </a:r>
          </a:p>
          <a:p>
            <a:r>
              <a:rPr lang="cs-CZ" sz="2000" dirty="0" smtClean="0"/>
              <a:t>Počet </a:t>
            </a:r>
            <a:r>
              <a:rPr lang="cs-CZ" sz="2000" dirty="0"/>
              <a:t>počítačových učeben, odborných pracoven a běžných tříd </a:t>
            </a:r>
            <a:endParaRPr lang="cs-CZ" sz="2000" dirty="0" smtClean="0"/>
          </a:p>
          <a:p>
            <a:r>
              <a:rPr lang="cs-CZ" sz="2000" b="1" dirty="0" smtClean="0"/>
              <a:t>Celkový </a:t>
            </a:r>
            <a:r>
              <a:rPr lang="cs-CZ" sz="2000" b="1" dirty="0"/>
              <a:t>počet přípojných míst, pracovních stanic a zařízení prezentační techniky</a:t>
            </a:r>
            <a:r>
              <a:rPr lang="cs-CZ" sz="2000" dirty="0"/>
              <a:t> ve škole a v jednotlivých učebnách, kabinetech, sborovně a ředitelně</a:t>
            </a:r>
          </a:p>
          <a:p>
            <a:r>
              <a:rPr lang="cs-CZ" sz="2000" b="1" dirty="0" smtClean="0"/>
              <a:t>Vybavení </a:t>
            </a:r>
            <a:r>
              <a:rPr lang="cs-CZ" sz="2000" b="1" dirty="0"/>
              <a:t>školy AV technikou</a:t>
            </a:r>
          </a:p>
          <a:p>
            <a:r>
              <a:rPr lang="cs-CZ" sz="2000" b="1" dirty="0" smtClean="0"/>
              <a:t>Popis </a:t>
            </a:r>
            <a:r>
              <a:rPr lang="cs-CZ" sz="2000" b="1" dirty="0"/>
              <a:t>standardního pracovního prostředí žáka a pedagogického pracovníka</a:t>
            </a:r>
            <a:r>
              <a:rPr lang="cs-CZ" sz="2000" dirty="0"/>
              <a:t>, včetně dostupného programové vybavení a výukových informačních zdrojů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18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Střední škola (kromě gymnázia) </a:t>
            </a:r>
            <a:br>
              <a:rPr lang="cs-CZ" b="1" dirty="0" smtClean="0"/>
            </a:br>
            <a:r>
              <a:rPr lang="cs-CZ" b="1" dirty="0" smtClean="0"/>
              <a:t>a vyšší odborná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Škola má zajištěnu ochranu proti virům jak na úrovni souborového systému, tak i na úrovni došlé a odesílané pošty</a:t>
            </a:r>
          </a:p>
          <a:p>
            <a:r>
              <a:rPr lang="cs-CZ" dirty="0" smtClean="0"/>
              <a:t>Škola musí mít možnost efektivně blokovat přístup ze školní sítě </a:t>
            </a:r>
          </a:p>
          <a:p>
            <a:pPr lvl="1"/>
            <a:r>
              <a:rPr lang="cs-CZ" dirty="0" smtClean="0"/>
              <a:t>na takové WWW stránky, které si sama určí, </a:t>
            </a:r>
          </a:p>
          <a:p>
            <a:pPr lvl="1"/>
            <a:r>
              <a:rPr lang="cs-CZ" dirty="0" smtClean="0"/>
              <a:t>a k těm službám internetu, které si sama určí. </a:t>
            </a:r>
          </a:p>
          <a:p>
            <a:r>
              <a:rPr lang="cs-CZ" dirty="0" smtClean="0"/>
              <a:t>Bez souhlasu školy nesmí být blokován žádný takovýto přístup</a:t>
            </a:r>
          </a:p>
          <a:p>
            <a:r>
              <a:rPr lang="cs-CZ" dirty="0" smtClean="0"/>
              <a:t>Od 2005/2006 je škola vybavena</a:t>
            </a:r>
          </a:p>
          <a:p>
            <a:pPr lvl="1"/>
            <a:r>
              <a:rPr lang="cs-CZ" dirty="0" smtClean="0"/>
              <a:t>datovým projektorem, </a:t>
            </a:r>
          </a:p>
          <a:p>
            <a:pPr lvl="1"/>
            <a:r>
              <a:rPr lang="cs-CZ" dirty="0" smtClean="0"/>
              <a:t>případně jinou digitální prezentační technikou umožňující stejnou funkci. </a:t>
            </a:r>
          </a:p>
          <a:p>
            <a:r>
              <a:rPr lang="cs-CZ" dirty="0" smtClean="0"/>
              <a:t>V počítačových učebnách - také řešení s použitím programového vybavení umožňujícího přenos obrazovky pedagogického pracovníka na obrazovku pracovních stanic žáků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Střední škola (kromě gymnázia) </a:t>
            </a:r>
            <a:br>
              <a:rPr lang="cs-CZ" b="1" dirty="0" smtClean="0"/>
            </a:br>
            <a:r>
              <a:rPr lang="cs-CZ" b="1" dirty="0" smtClean="0"/>
              <a:t>a vyšší odborná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 2005/2006 mají pedagogičtí pracovníci možnost z domova přistupovat k ICT službám poskytovaným školou</a:t>
            </a:r>
          </a:p>
          <a:p>
            <a:r>
              <a:rPr lang="cs-CZ" dirty="0" smtClean="0"/>
              <a:t>Od 2006/2007 mají žáci možnost z domova přistupovat k ICT službám poskytovaným školou</a:t>
            </a:r>
          </a:p>
          <a:p>
            <a:r>
              <a:rPr lang="cs-CZ" dirty="0" smtClean="0"/>
              <a:t>licenční ujednání a vhodná úroveň bezpečnosti. </a:t>
            </a:r>
          </a:p>
          <a:p>
            <a:r>
              <a:rPr lang="cs-CZ" dirty="0" smtClean="0"/>
              <a:t>Od 2006/2007 v každé učebně alespoň jedno přípojné místo pro připojení pracovní stanice nebo notebooku a místo přizpůsobené pro instalaci datového projektoru</a:t>
            </a:r>
          </a:p>
          <a:p>
            <a:pPr lvl="1"/>
            <a:r>
              <a:rPr lang="cs-CZ" dirty="0" smtClean="0"/>
              <a:t>místo není nutno zřizovat v těch učebnách, kde nelze očekávat účelné využití ICT při výuce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6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Žáci se speciálními vzdělávacími potřebami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Jsou zapsáni na určité škole a tato škola jim zajistí standardní ICT služby dle druhu školy popsané výše</a:t>
            </a:r>
          </a:p>
          <a:p>
            <a:r>
              <a:rPr lang="cs-CZ" dirty="0" smtClean="0"/>
              <a:t>Zpravidla vyžadují specifické hardwarové a softwarové vybavení</a:t>
            </a:r>
          </a:p>
          <a:p>
            <a:r>
              <a:rPr lang="cs-CZ" dirty="0" smtClean="0"/>
              <a:t>Škola se snaží zajistit odpovídající vybavení ve spolupráci se speciálními pedagogickými centry, případně odborem 24 MŠMT, např. formou projektů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69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cap="none" dirty="0" smtClean="0">
                <a:hlinkClick r:id="rId2"/>
              </a:rPr>
              <a:t>pmazacov@phil.muni.cz</a:t>
            </a:r>
            <a:endParaRPr lang="cs-CZ" cap="none" dirty="0" smtClean="0"/>
          </a:p>
          <a:p>
            <a:r>
              <a:rPr lang="cs-CZ" cap="none" dirty="0" smtClean="0">
                <a:hlinkClick r:id="rId3"/>
              </a:rPr>
              <a:t>pmazacova@gmail.com</a:t>
            </a:r>
            <a:endParaRPr lang="cs-CZ" cap="none" dirty="0" smtClean="0"/>
          </a:p>
          <a:p>
            <a:endParaRPr lang="cs-CZ" cap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53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6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Workshop – příprava řešení ICT ve škole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54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Pracovní skupiny</a:t>
            </a:r>
          </a:p>
          <a:p>
            <a:r>
              <a:rPr lang="cs-CZ" dirty="0" smtClean="0"/>
              <a:t>2. Výběr typu „,modelové“ školy</a:t>
            </a:r>
          </a:p>
          <a:p>
            <a:r>
              <a:rPr lang="cs-CZ" dirty="0" smtClean="0"/>
              <a:t>3. Zpracování koncepce ICT </a:t>
            </a:r>
            <a:r>
              <a:rPr lang="cs-CZ" dirty="0" smtClean="0"/>
              <a:t>řešení – pracovní list</a:t>
            </a:r>
            <a:endParaRPr lang="cs-CZ" dirty="0" smtClean="0"/>
          </a:p>
          <a:p>
            <a:r>
              <a:rPr lang="cs-CZ" dirty="0" smtClean="0"/>
              <a:t>4. Prezentace + společná diskuse, shrnutí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Zdůraznění jakýchkoli potřeb dané školy v kontextu strategie digitálního vzdělávání</a:t>
            </a:r>
          </a:p>
          <a:p>
            <a:pPr lvl="1"/>
            <a:r>
              <a:rPr lang="cs-CZ" dirty="0" smtClean="0"/>
              <a:t>Ohled na specifika školy (lokalita, věk učitelů,…)</a:t>
            </a:r>
          </a:p>
          <a:p>
            <a:pPr lvl="1"/>
            <a:r>
              <a:rPr lang="cs-CZ" dirty="0" smtClean="0"/>
              <a:t>Pojmenování rizik a překážek = např. v komentářích  pracovního listu  </a:t>
            </a:r>
            <a:r>
              <a:rPr lang="cs-CZ" dirty="0" smtClean="0"/>
              <a:t>- viz samostatná příloha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6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55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METODICKÝ POKYN Ministerstva </a:t>
            </a:r>
            <a:r>
              <a:rPr lang="cs-CZ" sz="2000" dirty="0"/>
              <a:t>školství, mládeže a tělovýchovy stanovující „Standard ICT služeb ve škole</a:t>
            </a:r>
            <a:r>
              <a:rPr lang="cs-CZ" sz="2000" dirty="0" smtClean="0"/>
              <a:t>“ a </a:t>
            </a:r>
            <a:r>
              <a:rPr lang="cs-CZ" sz="2000" dirty="0"/>
              <a:t>náležitosti dokumentu „ICT plán školy“ jako podmínky čerpání účelově </a:t>
            </a:r>
            <a:r>
              <a:rPr lang="cs-CZ" sz="2000" dirty="0" smtClean="0"/>
              <a:t>určených finančních </a:t>
            </a:r>
            <a:r>
              <a:rPr lang="cs-CZ" sz="2000" dirty="0"/>
              <a:t>prostředků státního rozpočtu v rámci SIPVZ </a:t>
            </a:r>
            <a:r>
              <a:rPr lang="cs-CZ" sz="2000" dirty="0" smtClean="0"/>
              <a:t>– aktualizace</a:t>
            </a:r>
          </a:p>
          <a:p>
            <a:pPr lvl="1"/>
            <a:r>
              <a:rPr lang="cs-CZ" dirty="0"/>
              <a:t>Č.j. </a:t>
            </a:r>
            <a:r>
              <a:rPr lang="cs-CZ" dirty="0" smtClean="0"/>
              <a:t>307</a:t>
            </a:r>
            <a:r>
              <a:rPr lang="cs-CZ" dirty="0"/>
              <a:t>99/2005-551</a:t>
            </a:r>
            <a:endParaRPr lang="cs-CZ" b="1" dirty="0"/>
          </a:p>
          <a:p>
            <a:pPr lvl="1"/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>
                <a:hlinkClick r:id="rId2"/>
              </a:rPr>
              <a:t>www.msmt.cz/file/7893_1_1</a:t>
            </a:r>
            <a:r>
              <a:rPr lang="cs-CZ" smtClean="0">
                <a:hlinkClick r:id="rId2"/>
              </a:rPr>
              <a:t>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47243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stávajícího </a:t>
            </a:r>
            <a:r>
              <a:rPr lang="cs-CZ" b="1" dirty="0" smtClean="0"/>
              <a:t>stavu - údaje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Způsob zajištění přípojných míst </a:t>
            </a:r>
            <a:r>
              <a:rPr lang="cs-CZ" sz="2200" dirty="0" smtClean="0"/>
              <a:t>v budově školy (kabeláž počítačové sítě, bezdrátová síť, …)</a:t>
            </a:r>
          </a:p>
          <a:p>
            <a:r>
              <a:rPr lang="cs-CZ" sz="2200" b="1" dirty="0" smtClean="0"/>
              <a:t>Rychlost a způsob připojení </a:t>
            </a:r>
            <a:r>
              <a:rPr lang="cs-CZ" sz="2200" dirty="0" smtClean="0"/>
              <a:t>školy do internetu</a:t>
            </a:r>
          </a:p>
          <a:p>
            <a:r>
              <a:rPr lang="cs-CZ" sz="2200" dirty="0" smtClean="0"/>
              <a:t>Zajišťované </a:t>
            </a:r>
            <a:r>
              <a:rPr lang="cs-CZ" sz="2200" b="1" dirty="0" smtClean="0"/>
              <a:t>serverové služby</a:t>
            </a:r>
          </a:p>
          <a:p>
            <a:r>
              <a:rPr lang="cs-CZ" sz="2200" dirty="0" smtClean="0"/>
              <a:t>Způsob </a:t>
            </a:r>
            <a:r>
              <a:rPr lang="cs-CZ" sz="2200" b="1" dirty="0" smtClean="0"/>
              <a:t>zajištění schránek elektronické pošty</a:t>
            </a:r>
          </a:p>
          <a:p>
            <a:r>
              <a:rPr lang="cs-CZ" sz="2200" dirty="0" smtClean="0"/>
              <a:t>Způsob </a:t>
            </a:r>
            <a:r>
              <a:rPr lang="cs-CZ" sz="2200" b="1" dirty="0" smtClean="0"/>
              <a:t>zajištění prostoru </a:t>
            </a:r>
            <a:r>
              <a:rPr lang="cs-CZ" sz="2200" dirty="0" smtClean="0"/>
              <a:t>pro webové prezentace školy, žáků a pedagogických pracovníků</a:t>
            </a:r>
          </a:p>
          <a:p>
            <a:r>
              <a:rPr lang="cs-CZ" sz="2200" dirty="0" smtClean="0"/>
              <a:t>Informace o </a:t>
            </a:r>
            <a:r>
              <a:rPr lang="cs-CZ" sz="2200" b="1" dirty="0" smtClean="0"/>
              <a:t>dodržování autorského zákona a licenčních ujednání</a:t>
            </a:r>
          </a:p>
          <a:p>
            <a:r>
              <a:rPr lang="cs-CZ" sz="2200" dirty="0" smtClean="0"/>
              <a:t>Konstatování, zda stávající stav naplňuje standardem požadované ukazatele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00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Cílový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Stav, kterého chce škola dosáhnout v období následujících dvou let v každé sledované oblasti </a:t>
            </a:r>
          </a:p>
          <a:p>
            <a:r>
              <a:rPr lang="cs-CZ" dirty="0" smtClean="0"/>
              <a:t>Popis cílového stavu ve využívání ICT služeb ve škole musí vycházet </a:t>
            </a:r>
          </a:p>
          <a:p>
            <a:pPr lvl="1"/>
            <a:r>
              <a:rPr lang="cs-CZ" dirty="0" smtClean="0"/>
              <a:t>z obsahu výuky, </a:t>
            </a:r>
          </a:p>
          <a:p>
            <a:pPr lvl="1"/>
            <a:r>
              <a:rPr lang="cs-CZ" dirty="0" smtClean="0"/>
              <a:t>z požadavků pedagogů</a:t>
            </a:r>
          </a:p>
          <a:p>
            <a:pPr lvl="1"/>
            <a:r>
              <a:rPr lang="cs-CZ" dirty="0" smtClean="0"/>
              <a:t>z možností školy. </a:t>
            </a:r>
          </a:p>
          <a:p>
            <a:pPr marL="514350" indent="-457200"/>
            <a:r>
              <a:rPr lang="cs-CZ" dirty="0" smtClean="0"/>
              <a:t>Orientační roční přírůstky ve stejné struktuře údajů jako u stávajícího stavu včetně popisu trendu, kterým se bude ta která oblast ve škole v průběhu let rozvíjet</a:t>
            </a:r>
          </a:p>
          <a:p>
            <a:pPr marL="514350" indent="-457200"/>
            <a:r>
              <a:rPr lang="cs-CZ" dirty="0" smtClean="0"/>
              <a:t>Popis cílového stavu - stejná struktura jako popis stávajícího stavu včetně konstatování, zda cílový stav naplňuje standardem požadované ukazatele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57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dosažení cílového stavu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Posloupnost kroků uvádějících </a:t>
            </a:r>
            <a:r>
              <a:rPr lang="cs-CZ" b="1" dirty="0" smtClean="0"/>
              <a:t>počty a způsob </a:t>
            </a:r>
            <a:r>
              <a:rPr lang="cs-CZ" dirty="0" smtClean="0"/>
              <a:t>(nákup, pronájem, …) </a:t>
            </a:r>
          </a:p>
          <a:p>
            <a:pPr lvl="1"/>
            <a:r>
              <a:rPr lang="cs-CZ" dirty="0" smtClean="0"/>
              <a:t>zajištění dalších přípojných míst, pracovních stanic, periferních zařízení, zařízení prezentační techniky, </a:t>
            </a:r>
          </a:p>
          <a:p>
            <a:pPr lvl="1"/>
            <a:r>
              <a:rPr lang="cs-CZ" dirty="0" smtClean="0"/>
              <a:t>připojení školy do internetu, </a:t>
            </a:r>
          </a:p>
          <a:p>
            <a:pPr lvl="1"/>
            <a:r>
              <a:rPr lang="cs-CZ" dirty="0" smtClean="0"/>
              <a:t>programového vybavení, </a:t>
            </a:r>
          </a:p>
          <a:p>
            <a:pPr lvl="1"/>
            <a:r>
              <a:rPr lang="cs-CZ" dirty="0" smtClean="0"/>
              <a:t>výukových informačních zdrojů, </a:t>
            </a:r>
          </a:p>
          <a:p>
            <a:pPr lvl="1"/>
            <a:r>
              <a:rPr lang="cs-CZ" dirty="0" smtClean="0"/>
              <a:t>serveru nebo serverových služeb, </a:t>
            </a:r>
          </a:p>
          <a:p>
            <a:pPr lvl="1"/>
            <a:r>
              <a:rPr lang="cs-CZ" dirty="0" smtClean="0"/>
              <a:t>schránek elektronické pošty, </a:t>
            </a:r>
          </a:p>
          <a:p>
            <a:pPr lvl="1"/>
            <a:r>
              <a:rPr lang="cs-CZ" dirty="0" smtClean="0"/>
              <a:t>prostoru pro webové prezentace, </a:t>
            </a:r>
          </a:p>
          <a:p>
            <a:pPr lvl="1"/>
            <a:r>
              <a:rPr lang="cs-CZ" dirty="0" smtClean="0"/>
              <a:t>vzdáleného přístupu k ICT službám z domova, </a:t>
            </a:r>
          </a:p>
          <a:p>
            <a:pPr lvl="1"/>
            <a:r>
              <a:rPr lang="cs-CZ" dirty="0" smtClean="0"/>
              <a:t>školení pedagogických pracovníků </a:t>
            </a:r>
          </a:p>
          <a:p>
            <a:pPr lvl="1"/>
            <a:r>
              <a:rPr lang="cs-CZ" dirty="0" smtClean="0"/>
              <a:t>a správy celého prostředí v jednotlivých následujících letech. </a:t>
            </a:r>
          </a:p>
          <a:p>
            <a:pPr marL="514350" indent="-457200"/>
            <a:r>
              <a:rPr lang="cs-CZ" dirty="0" smtClean="0"/>
              <a:t>Popis finančního zajištění uvedeného </a:t>
            </a:r>
            <a:r>
              <a:rPr lang="cs-CZ" dirty="0" smtClean="0"/>
              <a:t>postupu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5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Soupis kroků pro dalších dva roky potřebných pro dosažení </a:t>
            </a:r>
            <a:r>
              <a:rPr lang="cs-CZ" dirty="0"/>
              <a:t>cílového stavu v jednotlivých oblastech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Přiřazený </a:t>
            </a:r>
            <a:r>
              <a:rPr lang="cs-CZ" dirty="0"/>
              <a:t>odhad finančních </a:t>
            </a:r>
            <a:r>
              <a:rPr lang="cs-CZ" dirty="0" smtClean="0"/>
              <a:t>prostředků potřebných</a:t>
            </a:r>
            <a:br>
              <a:rPr lang="cs-CZ" dirty="0" smtClean="0"/>
            </a:br>
            <a:r>
              <a:rPr lang="cs-CZ" dirty="0" smtClean="0"/>
              <a:t>k dosažení cílového stavu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679A-6F4B-43BA-983B-263C994ABAE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74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720</TotalTime>
  <Words>3248</Words>
  <Application>Microsoft Office PowerPoint</Application>
  <PresentationFormat>Předvádění na obrazovce (4:3)</PresentationFormat>
  <Paragraphs>427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1" baseType="lpstr">
      <vt:lpstr>Arial</vt:lpstr>
      <vt:lpstr>Calibri</vt:lpstr>
      <vt:lpstr>Georgia</vt:lpstr>
      <vt:lpstr>Wingdings</vt:lpstr>
      <vt:lpstr>Wingdings 2</vt:lpstr>
      <vt:lpstr>Administrativní</vt:lpstr>
      <vt:lpstr>Role koordinátora ICT v plánování ICT řešení školy </vt:lpstr>
      <vt:lpstr>Základní informace – ICT plán školy</vt:lpstr>
      <vt:lpstr>Rámec obsahu ICT plánu školy</vt:lpstr>
      <vt:lpstr>Analýza stávajícího stavu</vt:lpstr>
      <vt:lpstr>Analýza stávajícího stavu - údaje</vt:lpstr>
      <vt:lpstr>Analýza stávajícího stavu - údaje</vt:lpstr>
      <vt:lpstr>Cílový stav</vt:lpstr>
      <vt:lpstr>Postup dosažení cílového stavu </vt:lpstr>
      <vt:lpstr>Prostředky</vt:lpstr>
      <vt:lpstr>ICT plán školy a MŠMT</vt:lpstr>
      <vt:lpstr>„Standard ICT služeb ve škole“ – součást Metodického pokynu</vt:lpstr>
      <vt:lpstr>„ICT plán školy“ –  součást Metodického pokynu</vt:lpstr>
      <vt:lpstr>Závazné dokumenty </vt:lpstr>
      <vt:lpstr>     Standard ICT služeb ve škole </vt:lpstr>
      <vt:lpstr>Pracovní stanice (PS) v počít. učebně</vt:lpstr>
      <vt:lpstr>Pracovní stanice v nepočít. učebně</vt:lpstr>
      <vt:lpstr>Pracovní stanice k přípravě učitele</vt:lpstr>
      <vt:lpstr>Ukazatele vybavenosti školy pracovními stanicemi (souhrn)</vt:lpstr>
      <vt:lpstr>Ukazatele vybavenosti školy pracovními stanicemi (standard)</vt:lpstr>
      <vt:lpstr>Ukazatele vybavenosti školy pracovními stanicemi (standard)</vt:lpstr>
      <vt:lpstr>Technické parametry pracovní stanice</vt:lpstr>
      <vt:lpstr>Lokální počítačová síť (LAN) školy</vt:lpstr>
      <vt:lpstr>LAN</vt:lpstr>
      <vt:lpstr>Celkové náklady spojené s provozem pracovní stanice</vt:lpstr>
      <vt:lpstr>Připojení k internetu</vt:lpstr>
      <vt:lpstr>Blokování provozu</vt:lpstr>
      <vt:lpstr>Prezentační technika </vt:lpstr>
      <vt:lpstr>Výukové programové vybavení  a informační zdroje </vt:lpstr>
      <vt:lpstr>Vzdělávání pedagogických pracovníků </vt:lpstr>
      <vt:lpstr>P – Vzdělávání poučených uživatelů </vt:lpstr>
      <vt:lpstr>S – Specifické vzdělávání </vt:lpstr>
      <vt:lpstr>Požadavky na vzdělávání ICT koordinátorů</vt:lpstr>
      <vt:lpstr>Kompetence k učení </vt:lpstr>
      <vt:lpstr>Kompetence k řízení </vt:lpstr>
      <vt:lpstr>Kompetence ke správě ICT ve škole </vt:lpstr>
      <vt:lpstr>Ukazatele ICT při plánování řešení </vt:lpstr>
      <vt:lpstr>Mateřská škola a ZUŠ </vt:lpstr>
      <vt:lpstr>Mateřská škola a ZUŠ </vt:lpstr>
      <vt:lpstr>Mateřská škola a ZUŠ </vt:lpstr>
      <vt:lpstr>Mateřská škola a ZUŠ </vt:lpstr>
      <vt:lpstr>Mateřská škola a ZUŠ </vt:lpstr>
      <vt:lpstr>ZŠ, Gy, konzervatoř a jazyková škola  s právem státní jazykové zkoušky</vt:lpstr>
      <vt:lpstr>ZŠ, Gy, konzervatoř a jazyková škola s právem státní jazykové zkoušky</vt:lpstr>
      <vt:lpstr> ZŠ, Gy, konzervatoř a jazyková škola  s právem státní jazykové zkoušky</vt:lpstr>
      <vt:lpstr> ZŠ, Gy, konzervatoř a jazyková škola  s právem státní jazykové zkoušky</vt:lpstr>
      <vt:lpstr> ZŠ, GY, konzervatoř a jazyková škola s právem státní jazykové zkoušky</vt:lpstr>
      <vt:lpstr>Střední škola (kromě gymnázia) a vyšší odborná škola</vt:lpstr>
      <vt:lpstr>Střední škola (kromě gymnázia)  a vyšší odborná škola</vt:lpstr>
      <vt:lpstr>Střední škola (kromě gymnázia)  a vyšší odborná škola</vt:lpstr>
      <vt:lpstr>Střední škola (kromě gymnázia)  a vyšší odborná škola</vt:lpstr>
      <vt:lpstr>Střední škola (kromě gymnázia)  a vyšší odborná škola</vt:lpstr>
      <vt:lpstr>Žáci se speciálními vzdělávacími potřebami </vt:lpstr>
      <vt:lpstr>Děkuji za pozornost.</vt:lpstr>
      <vt:lpstr>Workshop – příprava řešení ICT ve škole</vt:lpstr>
      <vt:lpstr>Zdroje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plán školy – jak na to?</dc:title>
  <dc:creator>user</dc:creator>
  <cp:lastModifiedBy>Pavlína Mazáčová</cp:lastModifiedBy>
  <cp:revision>34</cp:revision>
  <dcterms:created xsi:type="dcterms:W3CDTF">2015-02-27T18:11:31Z</dcterms:created>
  <dcterms:modified xsi:type="dcterms:W3CDTF">2015-03-06T16:15:30Z</dcterms:modified>
</cp:coreProperties>
</file>