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57" r:id="rId6"/>
    <p:sldId id="270" r:id="rId7"/>
    <p:sldId id="271" r:id="rId8"/>
    <p:sldId id="258" r:id="rId9"/>
    <p:sldId id="259" r:id="rId10"/>
    <p:sldId id="260" r:id="rId11"/>
    <p:sldId id="272" r:id="rId12"/>
    <p:sldId id="261" r:id="rId13"/>
    <p:sldId id="267" r:id="rId14"/>
    <p:sldId id="268" r:id="rId15"/>
    <p:sldId id="269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6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17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06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4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72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47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8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5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33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12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4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7E52-8C87-45EF-83C6-C17A5F28C596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06F36-6BE3-42F2-9EA9-11C509A32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33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mazaco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es.kisk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es.kisk.cz/" TargetMode="External"/><Relationship Id="rId2" Type="http://schemas.openxmlformats.org/officeDocument/2006/relationships/hyperlink" Target="http://jdem.cz/brcht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Strategické dokumenty </a:t>
            </a:r>
            <a:br>
              <a:rPr lang="cs-CZ" b="1" dirty="0" smtClean="0"/>
            </a:br>
            <a:r>
              <a:rPr lang="cs-CZ" b="1" dirty="0" smtClean="0"/>
              <a:t>v kontextu ICT a škol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Kurz Metodik ICT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Kabinet informačních studií a knihovnictví FF MU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28. února 2015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Mgr. Pavlína Mazáčová, Ph.D.</a:t>
            </a:r>
          </a:p>
          <a:p>
            <a:r>
              <a:rPr lang="cs-CZ" sz="1600" dirty="0" smtClean="0">
                <a:solidFill>
                  <a:schemeClr val="tx1"/>
                </a:solidFill>
                <a:hlinkClick r:id="rId2"/>
              </a:rPr>
              <a:t>pmazacova@gmail.com</a:t>
            </a:r>
            <a:endParaRPr lang="cs-CZ" sz="16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92696"/>
            <a:ext cx="8286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3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3. Rozvoj informatického myšlení </a:t>
            </a:r>
            <a:br>
              <a:rPr lang="cs-CZ" sz="3600" b="1" dirty="0" smtClean="0"/>
            </a:br>
            <a:r>
              <a:rPr lang="cs-CZ" sz="3600" b="1" dirty="0" smtClean="0"/>
              <a:t>a digitální gramotnosti učitelů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600" dirty="0" smtClean="0"/>
              <a:t>Podpora </a:t>
            </a:r>
            <a:r>
              <a:rPr lang="cs-CZ" sz="2600" b="1" dirty="0" smtClean="0"/>
              <a:t>v</a:t>
            </a:r>
            <a:r>
              <a:rPr lang="cs-CZ" sz="2600" b="1" dirty="0"/>
              <a:t> počátečním vzdělávání </a:t>
            </a:r>
            <a:r>
              <a:rPr lang="cs-CZ" sz="2600" b="1" dirty="0" smtClean="0"/>
              <a:t>učitelů</a:t>
            </a:r>
          </a:p>
          <a:p>
            <a:pPr fontAlgn="base"/>
            <a:r>
              <a:rPr lang="cs-CZ" sz="2600" dirty="0" smtClean="0"/>
              <a:t>VŠ připravuje budoucí učitele tak, aby byli skutečně vybaveni pro práci s moderními ICT,  existuje dostatečný systém dalšího rozvoje, který je součástí učitelské profese</a:t>
            </a:r>
          </a:p>
          <a:p>
            <a:pPr fontAlgn="base"/>
            <a:r>
              <a:rPr lang="cs-CZ" sz="2600" b="1" dirty="0" smtClean="0"/>
              <a:t>On-line komunity a portály</a:t>
            </a:r>
            <a:r>
              <a:rPr lang="cs-CZ" sz="2600" dirty="0" smtClean="0"/>
              <a:t>  </a:t>
            </a:r>
            <a:r>
              <a:rPr lang="cs-CZ" sz="2600" dirty="0"/>
              <a:t>– například </a:t>
            </a:r>
            <a:r>
              <a:rPr lang="cs-CZ" sz="2600" b="1" dirty="0"/>
              <a:t>web </a:t>
            </a:r>
            <a:r>
              <a:rPr lang="cs-CZ" sz="2600" b="1" dirty="0" err="1"/>
              <a:t>spomocník</a:t>
            </a:r>
            <a:r>
              <a:rPr lang="cs-CZ" sz="2600" b="1" dirty="0"/>
              <a:t> </a:t>
            </a:r>
            <a:r>
              <a:rPr lang="cs-CZ" sz="2600" dirty="0" smtClean="0"/>
              <a:t>(didaktický rozvoj učitelů v oblasti technologií ve vzdělávání - </a:t>
            </a:r>
            <a:r>
              <a:rPr lang="cs-CZ" sz="2600" dirty="0" err="1" smtClean="0"/>
              <a:t>EdTech</a:t>
            </a:r>
            <a:r>
              <a:rPr lang="cs-CZ" sz="2600" dirty="0" smtClean="0"/>
              <a:t>)</a:t>
            </a:r>
            <a:endParaRPr lang="cs-CZ" sz="2600" dirty="0"/>
          </a:p>
          <a:p>
            <a:r>
              <a:rPr lang="cs-CZ" dirty="0" smtClean="0"/>
              <a:t>Tematické kurzy DVPP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93096"/>
            <a:ext cx="1926357" cy="168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02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000" dirty="0" smtClean="0"/>
              <a:t>Vznikne didaktika oboru digitálních technologií</a:t>
            </a:r>
          </a:p>
          <a:p>
            <a:pPr fontAlgn="base"/>
            <a:r>
              <a:rPr lang="cs-CZ" sz="2000" dirty="0" smtClean="0"/>
              <a:t>Učitelé vnímají, že jim technologie přinášejí výhodu do výuky</a:t>
            </a:r>
          </a:p>
          <a:p>
            <a:pPr fontAlgn="base"/>
            <a:r>
              <a:rPr lang="cs-CZ" sz="2000" dirty="0" smtClean="0"/>
              <a:t>Vést učitele všech předmětů, nejen informatiky, k individuálnímu vzdělávání v didaktice digitálních technologií</a:t>
            </a:r>
          </a:p>
          <a:p>
            <a:pPr fontAlgn="base"/>
            <a:r>
              <a:rPr lang="cs-CZ" sz="2000" dirty="0" smtClean="0"/>
              <a:t>Umět ovládat technologie je dobrý začátek pro to, abyste je mohli vhodně začlenit do výuky!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3. Rozvoj informatického myšlení </a:t>
            </a:r>
            <a:br>
              <a:rPr lang="cs-CZ" sz="3600" b="1" dirty="0" smtClean="0"/>
            </a:br>
            <a:r>
              <a:rPr lang="cs-CZ" sz="3600" b="1" dirty="0" smtClean="0"/>
              <a:t>a digitální gramotnosti učitelů</a:t>
            </a:r>
            <a:endParaRPr lang="cs-CZ" sz="36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3863181"/>
            <a:ext cx="3690878" cy="270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4. ICT infrastruktura škol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400" dirty="0" smtClean="0"/>
              <a:t>Podpora škol v neustálém </a:t>
            </a:r>
            <a:r>
              <a:rPr lang="cs-CZ" sz="2400" dirty="0"/>
              <a:t>rozvoji svých technických </a:t>
            </a:r>
            <a:r>
              <a:rPr lang="cs-CZ" sz="2400" dirty="0" smtClean="0"/>
              <a:t>specifik</a:t>
            </a:r>
          </a:p>
          <a:p>
            <a:pPr fontAlgn="base"/>
            <a:r>
              <a:rPr lang="cs-CZ" sz="2400" b="1" dirty="0" smtClean="0"/>
              <a:t>Kvalitnější pokrytí území ČR rychlým internetem </a:t>
            </a:r>
          </a:p>
          <a:p>
            <a:pPr fontAlgn="base"/>
            <a:r>
              <a:rPr lang="cs-CZ" sz="2400" b="1" dirty="0" smtClean="0"/>
              <a:t>Připojení škol k </a:t>
            </a:r>
            <a:r>
              <a:rPr lang="cs-CZ" sz="2400" b="1" dirty="0"/>
              <a:t>rychlému internetu</a:t>
            </a:r>
          </a:p>
          <a:p>
            <a:pPr fontAlgn="base"/>
            <a:r>
              <a:rPr lang="cs-CZ" sz="2400" dirty="0" smtClean="0"/>
              <a:t>Posílení rychlosti </a:t>
            </a:r>
            <a:r>
              <a:rPr lang="cs-CZ" sz="2400" dirty="0"/>
              <a:t>připojení </a:t>
            </a:r>
            <a:r>
              <a:rPr lang="cs-CZ" sz="2400" dirty="0" smtClean="0"/>
              <a:t>ve škole má mnoho výhod:</a:t>
            </a:r>
          </a:p>
          <a:p>
            <a:pPr lvl="1" fontAlgn="base"/>
            <a:r>
              <a:rPr lang="cs-CZ" sz="2600" dirty="0" smtClean="0"/>
              <a:t>získáte </a:t>
            </a:r>
            <a:r>
              <a:rPr lang="cs-CZ" sz="2600" dirty="0"/>
              <a:t>tím možnost využívat šířeji nové technologie: </a:t>
            </a:r>
            <a:endParaRPr lang="cs-CZ" sz="2600" dirty="0" smtClean="0"/>
          </a:p>
          <a:p>
            <a:pPr lvl="2" fontAlgn="base"/>
            <a:r>
              <a:rPr lang="cs-CZ" dirty="0" smtClean="0"/>
              <a:t>pracovat </a:t>
            </a:r>
            <a:r>
              <a:rPr lang="cs-CZ" dirty="0"/>
              <a:t>s audiovizuálními materiály, </a:t>
            </a:r>
            <a:endParaRPr lang="cs-CZ" dirty="0" smtClean="0"/>
          </a:p>
          <a:p>
            <a:pPr lvl="2" fontAlgn="base"/>
            <a:r>
              <a:rPr lang="cs-CZ" dirty="0" err="1" smtClean="0"/>
              <a:t>streamovat</a:t>
            </a:r>
            <a:r>
              <a:rPr lang="cs-CZ" dirty="0"/>
              <a:t>, </a:t>
            </a:r>
            <a:r>
              <a:rPr lang="cs-CZ" dirty="0" err="1" smtClean="0"/>
              <a:t>skypovat</a:t>
            </a:r>
            <a:r>
              <a:rPr lang="cs-CZ" dirty="0"/>
              <a:t>, </a:t>
            </a:r>
            <a:endParaRPr lang="cs-CZ" dirty="0" smtClean="0"/>
          </a:p>
          <a:p>
            <a:pPr lvl="2" fontAlgn="base"/>
            <a:r>
              <a:rPr lang="cs-CZ" dirty="0" smtClean="0"/>
              <a:t>účastnit </a:t>
            </a:r>
            <a:r>
              <a:rPr lang="cs-CZ" dirty="0"/>
              <a:t>se </a:t>
            </a:r>
            <a:r>
              <a:rPr lang="cs-CZ" dirty="0" err="1"/>
              <a:t>webinářů</a:t>
            </a:r>
            <a:r>
              <a:rPr lang="cs-CZ" dirty="0"/>
              <a:t> </a:t>
            </a:r>
            <a:r>
              <a:rPr lang="cs-CZ" dirty="0" smtClean="0"/>
              <a:t>ad. </a:t>
            </a:r>
            <a:endParaRPr lang="cs-CZ" dirty="0" smtClean="0"/>
          </a:p>
          <a:p>
            <a:pPr marL="114300" indent="0" fontAlgn="base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4398672"/>
            <a:ext cx="3610007" cy="190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5. Zájem pedagogického výzkumu </a:t>
            </a:r>
            <a:br>
              <a:rPr lang="cs-CZ" sz="3600" b="1" dirty="0" smtClean="0"/>
            </a:br>
            <a:r>
              <a:rPr lang="cs-CZ" sz="3600" b="1" dirty="0" smtClean="0"/>
              <a:t>o témata ICT ve vzdělávání 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sz="3000" b="1" dirty="0" smtClean="0"/>
              <a:t>Systémové využívání dat</a:t>
            </a:r>
            <a:r>
              <a:rPr lang="cs-CZ" sz="3000" dirty="0" smtClean="0"/>
              <a:t>, nových výzkumů </a:t>
            </a:r>
            <a:r>
              <a:rPr lang="cs-CZ" sz="3000" dirty="0"/>
              <a:t>a </a:t>
            </a:r>
            <a:r>
              <a:rPr lang="cs-CZ" sz="3000" dirty="0" smtClean="0"/>
              <a:t>doporučení</a:t>
            </a:r>
          </a:p>
          <a:p>
            <a:pPr fontAlgn="base"/>
            <a:r>
              <a:rPr lang="cs-CZ" sz="3000" dirty="0" smtClean="0"/>
              <a:t>Dostatečné publikování  informací </a:t>
            </a:r>
            <a:r>
              <a:rPr lang="cs-CZ" sz="3000" dirty="0"/>
              <a:t>k </a:t>
            </a:r>
            <a:r>
              <a:rPr lang="cs-CZ" sz="3000" dirty="0" smtClean="0"/>
              <a:t>tématu </a:t>
            </a:r>
            <a:r>
              <a:rPr lang="cs-CZ" sz="3000" dirty="0" err="1" smtClean="0"/>
              <a:t>EdTech</a:t>
            </a:r>
            <a:endParaRPr lang="cs-CZ" sz="3000" dirty="0" smtClean="0"/>
          </a:p>
          <a:p>
            <a:pPr fontAlgn="base"/>
            <a:r>
              <a:rPr lang="cs-CZ" sz="3000" dirty="0" smtClean="0"/>
              <a:t>A co data v běžné výuce?</a:t>
            </a:r>
          </a:p>
          <a:p>
            <a:pPr lvl="1" fontAlgn="base"/>
            <a:r>
              <a:rPr lang="cs-CZ" sz="3000" dirty="0" smtClean="0"/>
              <a:t>testy </a:t>
            </a:r>
            <a:r>
              <a:rPr lang="cs-CZ" sz="3000" dirty="0"/>
              <a:t>nejsou data jen pro </a:t>
            </a:r>
            <a:r>
              <a:rPr lang="cs-CZ" sz="3000" dirty="0" smtClean="0"/>
              <a:t>učitele</a:t>
            </a:r>
          </a:p>
          <a:p>
            <a:pPr lvl="1" fontAlgn="base"/>
            <a:r>
              <a:rPr lang="cs-CZ" sz="3000" dirty="0" smtClean="0"/>
              <a:t>testy jsou ukazatelem </a:t>
            </a:r>
            <a:r>
              <a:rPr lang="cs-CZ" sz="3000" dirty="0"/>
              <a:t>i pro žáky </a:t>
            </a:r>
            <a:r>
              <a:rPr lang="cs-CZ" sz="3000" dirty="0" smtClean="0"/>
              <a:t>a rodiče </a:t>
            </a:r>
          </a:p>
          <a:p>
            <a:pPr lvl="1" fontAlgn="base"/>
            <a:endParaRPr lang="cs-CZ" sz="3000" dirty="0"/>
          </a:p>
          <a:p>
            <a:pPr marL="514350" indent="-457200" fontAlgn="base"/>
            <a:r>
              <a:rPr lang="cs-CZ" sz="3000" dirty="0" smtClean="0"/>
              <a:t>Relevantní </a:t>
            </a:r>
            <a:r>
              <a:rPr lang="cs-CZ" sz="3000" dirty="0"/>
              <a:t>výzkumy, které pomáhají rozhodovat o směrech efektivního začlenění technologií do výuky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740" y="3068960"/>
            <a:ext cx="1234628" cy="17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0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6. Profil Učitel 21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cs-CZ" dirty="0" smtClean="0"/>
              <a:t>Návaznost na Profil Škola 21</a:t>
            </a:r>
          </a:p>
          <a:p>
            <a:pPr fontAlgn="base"/>
            <a:r>
              <a:rPr lang="cs-CZ" dirty="0" smtClean="0"/>
              <a:t>Systém podporující </a:t>
            </a:r>
            <a:r>
              <a:rPr lang="cs-CZ" b="1" dirty="0" smtClean="0"/>
              <a:t>integraci digitálních technologií do výuky </a:t>
            </a:r>
          </a:p>
          <a:p>
            <a:pPr fontAlgn="base"/>
            <a:r>
              <a:rPr lang="cs-CZ" dirty="0" smtClean="0"/>
              <a:t>Myšlenka vzniku dostatečné podpůrné sítě s </a:t>
            </a:r>
            <a:r>
              <a:rPr lang="cs-CZ" b="1" dirty="0" smtClean="0"/>
              <a:t>metodami</a:t>
            </a:r>
            <a:r>
              <a:rPr lang="cs-CZ" dirty="0" smtClean="0"/>
              <a:t>, které individuálně podporují konkrétní </a:t>
            </a:r>
            <a:r>
              <a:rPr lang="cs-CZ" dirty="0"/>
              <a:t>učitele ve chvíli, kdy to </a:t>
            </a:r>
            <a:r>
              <a:rPr lang="cs-CZ" dirty="0" smtClean="0"/>
              <a:t>potřebují</a:t>
            </a:r>
          </a:p>
          <a:p>
            <a:pPr lvl="1" fontAlgn="base"/>
            <a:r>
              <a:rPr lang="cs-CZ" dirty="0" smtClean="0"/>
              <a:t>jeden </a:t>
            </a:r>
            <a:r>
              <a:rPr lang="cs-CZ" dirty="0"/>
              <a:t>učitel se natočí na kameru a další jej virtuálně shlédnou a dávají zpětnou </a:t>
            </a:r>
            <a:r>
              <a:rPr lang="cs-CZ" dirty="0" smtClean="0"/>
              <a:t>vazbu</a:t>
            </a:r>
          </a:p>
          <a:p>
            <a:pPr lvl="1" fontAlgn="base"/>
            <a:r>
              <a:rPr lang="cs-CZ" dirty="0" smtClean="0"/>
              <a:t>mizí překážky lokální nedostupnosti vzdělávání učitelů</a:t>
            </a:r>
            <a:endParaRPr lang="cs-CZ" dirty="0"/>
          </a:p>
          <a:p>
            <a:pPr fontAlgn="base"/>
            <a:r>
              <a:rPr lang="cs-CZ" dirty="0" smtClean="0"/>
              <a:t>Aktuální projekty zaměřené na didaktiku digitálních technologií a integraci ICT do výuky – projekty Výzvy </a:t>
            </a:r>
            <a:br>
              <a:rPr lang="cs-CZ" dirty="0" smtClean="0"/>
            </a:br>
            <a:r>
              <a:rPr lang="cs-CZ" dirty="0" smtClean="0"/>
              <a:t>č. 51 MŠMT – např. INTERES</a:t>
            </a:r>
          </a:p>
          <a:p>
            <a:pPr fontAlgn="base"/>
            <a:r>
              <a:rPr lang="cs-CZ" dirty="0" smtClean="0">
                <a:hlinkClick r:id="rId2"/>
              </a:rPr>
              <a:t>http://interes.kisk.cz/</a:t>
            </a:r>
            <a:endParaRPr lang="cs-CZ" dirty="0" smtClean="0"/>
          </a:p>
          <a:p>
            <a:pPr fontAlgn="base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5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7. Rodiče a veřejnost (po)rozumí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800" dirty="0" smtClean="0"/>
              <a:t>Podpora </a:t>
            </a:r>
            <a:r>
              <a:rPr lang="cs-CZ" sz="2800" dirty="0"/>
              <a:t>a porozumění </a:t>
            </a:r>
            <a:r>
              <a:rPr lang="cs-CZ" sz="2800" dirty="0" smtClean="0"/>
              <a:t>veřejnosti </a:t>
            </a:r>
            <a:r>
              <a:rPr lang="cs-CZ" sz="2800" dirty="0"/>
              <a:t>a </a:t>
            </a:r>
            <a:r>
              <a:rPr lang="cs-CZ" sz="2800" dirty="0" smtClean="0"/>
              <a:t>rodičů = nezbytnost pro to, aby žáci </a:t>
            </a:r>
            <a:r>
              <a:rPr lang="cs-CZ" sz="2800" dirty="0"/>
              <a:t>získávali dobré návyky práce s technologiemi ve všech aspektech </a:t>
            </a:r>
            <a:r>
              <a:rPr lang="cs-CZ" sz="2800" dirty="0" smtClean="0"/>
              <a:t>života ve 21. století</a:t>
            </a:r>
          </a:p>
          <a:p>
            <a:pPr fontAlgn="base"/>
            <a:r>
              <a:rPr lang="cs-CZ" sz="2800" dirty="0" smtClean="0"/>
              <a:t>Rodiče </a:t>
            </a:r>
            <a:r>
              <a:rPr lang="cs-CZ" sz="2800" dirty="0"/>
              <a:t>podporují učitele a rozumí tomu, o co se učitelé v oblasti </a:t>
            </a:r>
            <a:r>
              <a:rPr lang="cs-CZ" sz="2800" dirty="0" smtClean="0"/>
              <a:t>digitálních technologií </a:t>
            </a:r>
            <a:r>
              <a:rPr lang="cs-CZ" sz="2800" dirty="0"/>
              <a:t>snaží</a:t>
            </a:r>
          </a:p>
          <a:p>
            <a:pPr fontAlgn="base"/>
            <a:r>
              <a:rPr lang="cs-CZ" sz="2800" dirty="0" smtClean="0"/>
              <a:t>Rodiče </a:t>
            </a:r>
            <a:r>
              <a:rPr lang="cs-CZ" sz="2800" dirty="0"/>
              <a:t>sami pracují na rozvoji svých dětí v této oblasti, investují do </a:t>
            </a:r>
            <a:r>
              <a:rPr lang="cs-CZ" sz="2800" dirty="0" smtClean="0"/>
              <a:t>nich</a:t>
            </a:r>
          </a:p>
          <a:p>
            <a:pPr fontAlgn="base"/>
            <a:r>
              <a:rPr lang="cs-CZ" sz="2800" dirty="0" smtClean="0"/>
              <a:t>Odstranění předsudků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28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000" b="1" dirty="0" smtClean="0"/>
              <a:t>Zdroje</a:t>
            </a:r>
            <a:br>
              <a:rPr lang="cs-CZ" sz="4000" b="1" dirty="0" smtClean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endParaRPr lang="cs-CZ" sz="2000" dirty="0" smtClean="0"/>
          </a:p>
          <a:p>
            <a:pPr marL="0" indent="0" fontAlgn="base">
              <a:buNone/>
            </a:pPr>
            <a:r>
              <a:rPr lang="cs-CZ" sz="2000" dirty="0" smtClean="0"/>
              <a:t>Strategie </a:t>
            </a:r>
            <a:r>
              <a:rPr lang="cs-CZ" sz="2000" dirty="0"/>
              <a:t>digitálního vzdělávání: verze pro připomínkování odbornou veřejností. RVP.cz [online]. Praha, 2014 [cit. 2014-11-27]. Dostupné z: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jdem.cz/brcht4</a:t>
            </a:r>
            <a:endParaRPr lang="cs-CZ" sz="2000" dirty="0" smtClean="0"/>
          </a:p>
          <a:p>
            <a:pPr marL="0" indent="0" fontAlgn="base">
              <a:buNone/>
            </a:pPr>
            <a:r>
              <a:rPr lang="cs-CZ" sz="2000" dirty="0"/>
              <a:t> </a:t>
            </a:r>
            <a:endParaRPr lang="cs-CZ" sz="2000" dirty="0" smtClean="0"/>
          </a:p>
          <a:p>
            <a:pPr marL="0" indent="0" fontAlgn="base">
              <a:buNone/>
            </a:pPr>
            <a:r>
              <a:rPr lang="cs-CZ" sz="2000" dirty="0" smtClean="0"/>
              <a:t>Web projektu INTERES - </a:t>
            </a:r>
            <a:r>
              <a:rPr lang="cs-CZ" sz="2000" dirty="0">
                <a:hlinkClick r:id="rId3"/>
              </a:rPr>
              <a:t>http://interes.kisk.cz/</a:t>
            </a:r>
            <a:endParaRPr lang="cs-CZ" sz="2000" dirty="0"/>
          </a:p>
          <a:p>
            <a:pPr marL="0" indent="0" fontAlgn="base">
              <a:buNone/>
            </a:pPr>
            <a:endParaRPr lang="cs-CZ" sz="2000" dirty="0" smtClean="0"/>
          </a:p>
          <a:p>
            <a:pPr marL="0" indent="0" fontAlgn="base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b="0" dirty="0" smtClean="0">
              <a:effectLst/>
            </a:endParaRPr>
          </a:p>
          <a:p>
            <a:pPr marL="0" indent="0" algn="ctr">
              <a:buNone/>
            </a:pPr>
            <a:r>
              <a:rPr lang="cs-CZ" sz="2000" dirty="0" smtClean="0"/>
              <a:t>Děkuji za pozornost.</a:t>
            </a:r>
            <a:r>
              <a:rPr lang="cs-CZ" sz="2000" b="0" dirty="0" smtClean="0">
                <a:effectLst/>
              </a:rPr>
              <a:t/>
            </a:r>
            <a:br>
              <a:rPr lang="cs-CZ" sz="2000" b="0" dirty="0" smtClean="0">
                <a:effectLst/>
              </a:rPr>
            </a:br>
            <a:endParaRPr lang="cs-CZ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8286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1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Strategie zaměřené na digitální gramotnost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Východiska</a:t>
            </a:r>
          </a:p>
          <a:p>
            <a:pPr lvl="1"/>
            <a:r>
              <a:rPr lang="cs-CZ" dirty="0" smtClean="0"/>
              <a:t>Stoupající </a:t>
            </a:r>
            <a:r>
              <a:rPr lang="cs-CZ" b="1" dirty="0" smtClean="0"/>
              <a:t>význam informací a znalostí </a:t>
            </a:r>
          </a:p>
          <a:p>
            <a:pPr lvl="1"/>
            <a:r>
              <a:rPr lang="cs-CZ" b="1" dirty="0" smtClean="0"/>
              <a:t>Expanze digitálních technologií </a:t>
            </a:r>
            <a:r>
              <a:rPr lang="cs-CZ" dirty="0" smtClean="0"/>
              <a:t>do všech sfér života</a:t>
            </a:r>
          </a:p>
          <a:p>
            <a:pPr lvl="1"/>
            <a:r>
              <a:rPr lang="cs-CZ" dirty="0" smtClean="0"/>
              <a:t>Potřeba </a:t>
            </a:r>
            <a:r>
              <a:rPr lang="cs-CZ" b="1" dirty="0" smtClean="0"/>
              <a:t>funkční gramotnosti  </a:t>
            </a:r>
          </a:p>
          <a:p>
            <a:pPr marL="514350" indent="-457200"/>
            <a:r>
              <a:rPr lang="cs-CZ" dirty="0" smtClean="0"/>
              <a:t>Reflektují význam a hodnotu digitální gramotnosti ve znalostní společnosti 21. století</a:t>
            </a:r>
          </a:p>
          <a:p>
            <a:pPr marL="514350" indent="-457200"/>
            <a:r>
              <a:rPr lang="cs-CZ" b="1" dirty="0" smtClean="0"/>
              <a:t>Cíl</a:t>
            </a:r>
            <a:r>
              <a:rPr lang="cs-CZ" dirty="0" smtClean="0"/>
              <a:t>: digitální technologie jsou pro člověka přínosné, dokáže je ovládat a prakticky využít</a:t>
            </a:r>
          </a:p>
          <a:p>
            <a:r>
              <a:rPr lang="cs-CZ" dirty="0" smtClean="0"/>
              <a:t>Snaha pokrýt plošně populaci, podpořit  maximální adaptaci člověka na změny v ICT a společnosti, eliminovat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64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Významné strategické dokumenty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Strategie Evropa 2020 </a:t>
            </a:r>
            <a:r>
              <a:rPr lang="cs-CZ" dirty="0" smtClean="0"/>
              <a:t>(také politikum)</a:t>
            </a:r>
          </a:p>
          <a:p>
            <a:pPr lvl="1"/>
            <a:r>
              <a:rPr lang="cs-CZ" dirty="0" smtClean="0"/>
              <a:t>Elektronické dovednosti pro 21. století (sdělení Rady Evropy 2007)</a:t>
            </a:r>
          </a:p>
          <a:p>
            <a:pPr marL="514350" indent="-457200"/>
            <a:r>
              <a:rPr lang="cs-CZ" b="1" dirty="0" smtClean="0"/>
              <a:t>Národní program reforem ČR 2014</a:t>
            </a:r>
          </a:p>
          <a:p>
            <a:pPr marL="914400" lvl="1" indent="-457200"/>
            <a:r>
              <a:rPr lang="cs-CZ" dirty="0" smtClean="0"/>
              <a:t>Rozvoj digitální infrastruktury (včetně digitální gramotnosti) jako jeden z pilířů ekonomiky</a:t>
            </a:r>
          </a:p>
          <a:p>
            <a:pPr marL="514350" indent="-457200"/>
            <a:r>
              <a:rPr lang="cs-CZ" b="1" dirty="0" smtClean="0"/>
              <a:t>Státní politika v elektronických komunikacích Digitální Česko  v. 2.0 (2013)</a:t>
            </a:r>
          </a:p>
          <a:p>
            <a:pPr marL="914400" lvl="1" indent="-457200"/>
            <a:r>
              <a:rPr lang="cs-CZ" dirty="0" smtClean="0"/>
              <a:t>Její součástí plán zpracování Strategie pro zvýšení digitální gramotnosti  pro potřeby ekonomiky a vzdělanosti, snižování digitální propasti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2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Strategický rámec pro ČR do r. 2020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1.) oblast počátečního vzdělávání</a:t>
            </a:r>
          </a:p>
          <a:p>
            <a:pPr lvl="1"/>
            <a:r>
              <a:rPr lang="cs-CZ" b="1" dirty="0" smtClean="0"/>
              <a:t>Strategie digitálního vzdělávání </a:t>
            </a:r>
            <a:r>
              <a:rPr lang="cs-CZ" dirty="0" smtClean="0"/>
              <a:t>(hlavně MŠMT)</a:t>
            </a:r>
          </a:p>
          <a:p>
            <a:pPr lvl="2"/>
            <a:r>
              <a:rPr lang="cs-CZ" dirty="0" smtClean="0"/>
              <a:t>Schválena vládou ČR 12. 11. 2014</a:t>
            </a:r>
          </a:p>
          <a:p>
            <a:r>
              <a:rPr lang="cs-CZ" dirty="0" smtClean="0"/>
              <a:t>2.) oblast dalšího vzdělávání</a:t>
            </a:r>
          </a:p>
          <a:p>
            <a:pPr lvl="1"/>
            <a:r>
              <a:rPr lang="cs-CZ" b="1" dirty="0" smtClean="0"/>
              <a:t>Strategie digitální gramotnosti </a:t>
            </a:r>
            <a:r>
              <a:rPr lang="cs-CZ" dirty="0" smtClean="0"/>
              <a:t>(hlavně MPSV)</a:t>
            </a:r>
          </a:p>
          <a:p>
            <a:pPr lvl="2"/>
            <a:r>
              <a:rPr lang="cs-CZ" dirty="0" smtClean="0"/>
              <a:t>Aktuálně v řešení a projednávání na kulatých stolech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7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Strategie  digitálního vzdělávání v ČR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závěr roku 2014</a:t>
            </a:r>
          </a:p>
          <a:p>
            <a:r>
              <a:rPr lang="cs-CZ" dirty="0" smtClean="0"/>
              <a:t>implikace vývoje digitálního  vzdělávání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Priority:  </a:t>
            </a:r>
          </a:p>
          <a:p>
            <a:pPr marL="0" indent="0">
              <a:buNone/>
            </a:pPr>
            <a:r>
              <a:rPr lang="cs-CZ" sz="3800" b="1" dirty="0" smtClean="0">
                <a:solidFill>
                  <a:srgbClr val="FF0000"/>
                </a:solidFill>
              </a:rPr>
              <a:t>1.) Snižování </a:t>
            </a:r>
            <a:r>
              <a:rPr lang="cs-CZ" sz="3800" b="1" dirty="0">
                <a:solidFill>
                  <a:srgbClr val="FF0000"/>
                </a:solidFill>
              </a:rPr>
              <a:t>nerovností ve </a:t>
            </a:r>
            <a:r>
              <a:rPr lang="cs-CZ" sz="3800" b="1" dirty="0" smtClean="0">
                <a:solidFill>
                  <a:srgbClr val="FF0000"/>
                </a:solidFill>
              </a:rPr>
              <a:t>vzdělávání</a:t>
            </a:r>
          </a:p>
          <a:p>
            <a:pPr marL="0" indent="0">
              <a:buNone/>
            </a:pPr>
            <a:r>
              <a:rPr lang="cs-CZ" sz="3800" b="1" dirty="0" smtClean="0">
                <a:solidFill>
                  <a:srgbClr val="00B050"/>
                </a:solidFill>
              </a:rPr>
              <a:t>2.) Podpora </a:t>
            </a:r>
            <a:r>
              <a:rPr lang="cs-CZ" sz="3800" b="1" dirty="0">
                <a:solidFill>
                  <a:srgbClr val="00B050"/>
                </a:solidFill>
              </a:rPr>
              <a:t>kvality výuky a učitelů jako hlavního </a:t>
            </a:r>
            <a:r>
              <a:rPr lang="cs-CZ" sz="3800" b="1" dirty="0" smtClean="0">
                <a:solidFill>
                  <a:srgbClr val="00B050"/>
                </a:solidFill>
              </a:rPr>
              <a:t>předpokladu</a:t>
            </a:r>
          </a:p>
          <a:p>
            <a:pPr marL="0" indent="0">
              <a:buNone/>
            </a:pPr>
            <a:r>
              <a:rPr lang="cs-CZ" sz="3800" b="1" dirty="0" smtClean="0">
                <a:solidFill>
                  <a:srgbClr val="FFC000"/>
                </a:solidFill>
              </a:rPr>
              <a:t>3.) Odpovědné </a:t>
            </a:r>
            <a:r>
              <a:rPr lang="cs-CZ" sz="3800" b="1" dirty="0">
                <a:solidFill>
                  <a:srgbClr val="FFC000"/>
                </a:solidFill>
              </a:rPr>
              <a:t>řízení vzdělávacího </a:t>
            </a:r>
            <a:r>
              <a:rPr lang="cs-CZ" sz="3800" b="1" dirty="0" smtClean="0">
                <a:solidFill>
                  <a:srgbClr val="FFC000"/>
                </a:solidFill>
              </a:rPr>
              <a:t>systému </a:t>
            </a:r>
            <a:endParaRPr lang="cs-CZ" sz="3800" b="1" dirty="0" smtClean="0">
              <a:solidFill>
                <a:srgbClr val="FFC000"/>
              </a:solidFill>
              <a:effectLst/>
            </a:endParaRP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4365104"/>
            <a:ext cx="1475699" cy="169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9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Strategie  digitálního vzdělávání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navazuje </a:t>
            </a:r>
            <a:r>
              <a:rPr lang="cs-CZ" dirty="0"/>
              <a:t>na Strategii vzdělávací politiky ČR do roku 2020 </a:t>
            </a:r>
            <a:endParaRPr lang="cs-CZ" dirty="0" smtClean="0"/>
          </a:p>
          <a:p>
            <a:r>
              <a:rPr lang="cs-CZ" dirty="0" smtClean="0"/>
              <a:t>návrh souboru </a:t>
            </a:r>
            <a:r>
              <a:rPr lang="cs-CZ" dirty="0"/>
              <a:t>možných intervencí v počátečním vzdělávání </a:t>
            </a:r>
            <a:endParaRPr lang="cs-CZ" dirty="0" smtClean="0"/>
          </a:p>
          <a:p>
            <a:r>
              <a:rPr lang="cs-CZ" dirty="0" smtClean="0"/>
              <a:t>podpora </a:t>
            </a:r>
            <a:r>
              <a:rPr lang="cs-CZ" dirty="0"/>
              <a:t>digitálního </a:t>
            </a:r>
            <a:r>
              <a:rPr lang="cs-CZ" dirty="0" smtClean="0"/>
              <a:t>vzdělávání</a:t>
            </a:r>
          </a:p>
          <a:p>
            <a:endParaRPr lang="cs-CZ" dirty="0" smtClean="0"/>
          </a:p>
          <a:p>
            <a:r>
              <a:rPr lang="cs-CZ" dirty="0" smtClean="0"/>
              <a:t>Co je digitální vzdělávání? </a:t>
            </a:r>
          </a:p>
          <a:p>
            <a:r>
              <a:rPr lang="cs-CZ" dirty="0" smtClean="0"/>
              <a:t>Takové </a:t>
            </a:r>
            <a:r>
              <a:rPr lang="cs-CZ" dirty="0"/>
              <a:t>vzdělávání, které reaguje na změny ve společnosti související s rozvojem digitálních technologií a jejich využíváním v nejrůznějších oblastech lidských </a:t>
            </a:r>
            <a:r>
              <a:rPr lang="cs-CZ" dirty="0" smtClean="0"/>
              <a:t>činností</a:t>
            </a:r>
          </a:p>
          <a:p>
            <a:pPr lvl="1"/>
            <a:r>
              <a:rPr lang="cs-CZ" dirty="0" smtClean="0"/>
              <a:t>vzdělávání</a:t>
            </a:r>
            <a:r>
              <a:rPr lang="cs-CZ" dirty="0"/>
              <a:t>, které účinně </a:t>
            </a:r>
            <a:r>
              <a:rPr lang="cs-CZ" b="1" dirty="0"/>
              <a:t>využívá digitální technologie</a:t>
            </a:r>
            <a:r>
              <a:rPr lang="cs-CZ" dirty="0"/>
              <a:t> na podporu výuky a </a:t>
            </a:r>
            <a:r>
              <a:rPr lang="cs-CZ" dirty="0" smtClean="0"/>
              <a:t>učen</a:t>
            </a:r>
          </a:p>
          <a:p>
            <a:pPr lvl="1"/>
            <a:r>
              <a:rPr lang="cs-CZ" dirty="0" smtClean="0"/>
              <a:t>vzdělávání</a:t>
            </a:r>
            <a:r>
              <a:rPr lang="cs-CZ" dirty="0"/>
              <a:t>, které </a:t>
            </a:r>
            <a:r>
              <a:rPr lang="cs-CZ" b="1" dirty="0"/>
              <a:t>rozvíjí digitální gramotnost žáků </a:t>
            </a:r>
            <a:r>
              <a:rPr lang="cs-CZ" dirty="0"/>
              <a:t>a připravuje je na uplatnění ve společnosti a na trhu </a:t>
            </a:r>
            <a:r>
              <a:rPr lang="cs-CZ" dirty="0" smtClean="0"/>
              <a:t>práce</a:t>
            </a:r>
          </a:p>
          <a:p>
            <a:pPr marL="5715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Cíl strategie: </a:t>
            </a:r>
            <a:r>
              <a:rPr lang="cs-CZ" dirty="0">
                <a:solidFill>
                  <a:srgbClr val="0070C0"/>
                </a:solidFill>
              </a:rPr>
              <a:t>je nastavit podmínky a procesy ve vzdělávání, které toto digitální vzdělávání umožní </a:t>
            </a:r>
            <a:r>
              <a:rPr lang="cs-CZ" dirty="0" smtClean="0">
                <a:solidFill>
                  <a:srgbClr val="0070C0"/>
                </a:solidFill>
              </a:rPr>
              <a:t>realizovat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cs-CZ" sz="3100" b="1" dirty="0" smtClean="0"/>
              <a:t>Sedm intervencí ve vztahu ke strategii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      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916832"/>
            <a:ext cx="7154209" cy="458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3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1. Nediskriminační přístup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800" dirty="0" smtClean="0"/>
              <a:t>Neexistují překážky typu registrace</a:t>
            </a:r>
          </a:p>
          <a:p>
            <a:pPr fontAlgn="base"/>
            <a:r>
              <a:rPr lang="cs-CZ" sz="2800" dirty="0" smtClean="0"/>
              <a:t>Technologie </a:t>
            </a:r>
            <a:r>
              <a:rPr lang="cs-CZ" sz="2800" b="1" dirty="0"/>
              <a:t>zpřístupňují </a:t>
            </a:r>
            <a:r>
              <a:rPr lang="cs-CZ" sz="2800" dirty="0" smtClean="0"/>
              <a:t>výukové materiály </a:t>
            </a:r>
            <a:r>
              <a:rPr lang="cs-CZ" sz="2800" dirty="0"/>
              <a:t>i těm, kteří by si je např. nemohli </a:t>
            </a:r>
            <a:r>
              <a:rPr lang="cs-CZ" sz="2800" dirty="0" smtClean="0"/>
              <a:t>zaplatit</a:t>
            </a:r>
          </a:p>
          <a:p>
            <a:pPr fontAlgn="base"/>
            <a:r>
              <a:rPr lang="cs-CZ" sz="2800" dirty="0" smtClean="0"/>
              <a:t>Cesta ke </a:t>
            </a:r>
            <a:r>
              <a:rPr lang="cs-CZ" sz="2800" b="1" dirty="0" smtClean="0"/>
              <a:t>sdílení </a:t>
            </a:r>
            <a:r>
              <a:rPr lang="cs-CZ" sz="2800" dirty="0" smtClean="0"/>
              <a:t>digitálního obsahu a k jeho lepší kvalitě</a:t>
            </a:r>
          </a:p>
          <a:p>
            <a:pPr fontAlgn="base"/>
            <a:r>
              <a:rPr lang="cs-CZ" sz="2800" dirty="0" smtClean="0"/>
              <a:t>Výzva: Podpořte/Podpořme na </a:t>
            </a:r>
            <a:r>
              <a:rPr lang="cs-CZ" sz="2800" dirty="0"/>
              <a:t>své škole </a:t>
            </a:r>
            <a:r>
              <a:rPr lang="cs-CZ" sz="2800" dirty="0" smtClean="0"/>
              <a:t>učitele </a:t>
            </a:r>
            <a:r>
              <a:rPr lang="cs-CZ" sz="2800" dirty="0"/>
              <a:t>ve vzájemném sdílení materiálů pro výuku, zdrojů a odkazů, případně navažte kontakt i s další školou.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275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b="1" dirty="0" smtClean="0"/>
              <a:t>2. Rozvoj informatického myšlení </a:t>
            </a:r>
            <a:br>
              <a:rPr lang="cs-CZ" sz="3600" b="1" dirty="0" smtClean="0"/>
            </a:br>
            <a:r>
              <a:rPr lang="cs-CZ" sz="3600" b="1" dirty="0" smtClean="0"/>
              <a:t>a digitální gramotnosti žáků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800" b="1" dirty="0" smtClean="0">
                <a:solidFill>
                  <a:srgbClr val="0070C0"/>
                </a:solidFill>
              </a:rPr>
              <a:t>Nutné větší změny v RVP: </a:t>
            </a:r>
          </a:p>
          <a:p>
            <a:pPr lvl="1" fontAlgn="base"/>
            <a:r>
              <a:rPr lang="cs-CZ" b="1" dirty="0" smtClean="0">
                <a:solidFill>
                  <a:srgbClr val="0070C0"/>
                </a:solidFill>
              </a:rPr>
              <a:t>především ve VO ICT</a:t>
            </a:r>
            <a:r>
              <a:rPr lang="cs-CZ" b="1" dirty="0">
                <a:solidFill>
                  <a:srgbClr val="0070C0"/>
                </a:solidFill>
              </a:rPr>
              <a:t>, </a:t>
            </a:r>
            <a:endParaRPr lang="cs-CZ" b="1" dirty="0" smtClean="0">
              <a:solidFill>
                <a:srgbClr val="0070C0"/>
              </a:solidFill>
            </a:endParaRPr>
          </a:p>
          <a:p>
            <a:pPr lvl="1" fontAlgn="base"/>
            <a:r>
              <a:rPr lang="cs-CZ" b="1" dirty="0" smtClean="0">
                <a:solidFill>
                  <a:srgbClr val="0070C0"/>
                </a:solidFill>
              </a:rPr>
              <a:t>začlenění ICT do jádra ostatních VO v RVP, </a:t>
            </a:r>
          </a:p>
          <a:p>
            <a:pPr lvl="1" fontAlgn="base"/>
            <a:r>
              <a:rPr lang="cs-CZ" dirty="0" smtClean="0"/>
              <a:t>začlenění informatického myšlení do RVP</a:t>
            </a:r>
          </a:p>
          <a:p>
            <a:pPr lvl="1" fontAlgn="base"/>
            <a:endParaRPr lang="cs-CZ" dirty="0" smtClean="0"/>
          </a:p>
          <a:p>
            <a:pPr marL="514350" indent="-457200" fontAlgn="base"/>
            <a:r>
              <a:rPr lang="cs-CZ" sz="2800" dirty="0" smtClean="0"/>
              <a:t>Vzdělávací aktivity „venku“ ze školy </a:t>
            </a:r>
          </a:p>
          <a:p>
            <a:pPr fontAlgn="base"/>
            <a:r>
              <a:rPr lang="cs-CZ" sz="2800" dirty="0" smtClean="0"/>
              <a:t>Rozvoj </a:t>
            </a:r>
            <a:r>
              <a:rPr lang="cs-CZ" sz="2800" b="1" dirty="0" smtClean="0"/>
              <a:t>neformálního vzdělávání </a:t>
            </a:r>
            <a:r>
              <a:rPr lang="cs-CZ" sz="2800" dirty="0" smtClean="0"/>
              <a:t>– bude systematickým pomocníkem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606</Words>
  <Application>Microsoft Office PowerPoint</Application>
  <PresentationFormat>Předvádění na obrazovce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Strategické dokumenty  v kontextu ICT a škol</vt:lpstr>
      <vt:lpstr>Strategie zaměřené na digitální gramotnost</vt:lpstr>
      <vt:lpstr>Významné strategické dokumenty</vt:lpstr>
      <vt:lpstr>Strategický rámec pro ČR do r. 2020</vt:lpstr>
      <vt:lpstr>Strategie  digitálního vzdělávání v ČR</vt:lpstr>
      <vt:lpstr>Strategie  digitálního vzdělávání v ČR</vt:lpstr>
      <vt:lpstr>Sedm intervencí ve vztahu ke strategii</vt:lpstr>
      <vt:lpstr>1. Nediskriminační přístup</vt:lpstr>
      <vt:lpstr>2. Rozvoj informatického myšlení  a digitální gramotnosti žáků</vt:lpstr>
      <vt:lpstr>3. Rozvoj informatického myšlení  a digitální gramotnosti učitelů</vt:lpstr>
      <vt:lpstr>3. Rozvoj informatického myšlení  a digitální gramotnosti učitelů</vt:lpstr>
      <vt:lpstr>4. ICT infrastruktura škol </vt:lpstr>
      <vt:lpstr>5. Zájem pedagogického výzkumu  o témata ICT ve vzdělávání  </vt:lpstr>
      <vt:lpstr>6. Profil Učitel 21</vt:lpstr>
      <vt:lpstr>7. Rodiče a veřejnost (po)rozumí</vt:lpstr>
      <vt:lpstr> Zdroje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Strategické dokumenty  v kontextu ICT a škol</dc:title>
  <dc:creator>user</dc:creator>
  <cp:lastModifiedBy>Pavlína Mazáčová</cp:lastModifiedBy>
  <cp:revision>14</cp:revision>
  <dcterms:created xsi:type="dcterms:W3CDTF">2015-02-28T01:12:33Z</dcterms:created>
  <dcterms:modified xsi:type="dcterms:W3CDTF">2015-03-06T16:48:31Z</dcterms:modified>
</cp:coreProperties>
</file>