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5" r:id="rId8"/>
    <p:sldId id="271" r:id="rId9"/>
    <p:sldId id="266" r:id="rId10"/>
    <p:sldId id="261" r:id="rId11"/>
    <p:sldId id="258" r:id="rId12"/>
    <p:sldId id="272" r:id="rId13"/>
    <p:sldId id="268" r:id="rId14"/>
    <p:sldId id="267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D838AE2-7AEA-4DD0-96EC-A31BFB5A6D0B}" type="datetimeFigureOut">
              <a:rPr lang="cs-CZ" smtClean="0"/>
              <a:pPr/>
              <a:t>19.4.2016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618EF58-29F5-4F52-8F43-F6C3C378D7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8AE2-7AEA-4DD0-96EC-A31BFB5A6D0B}" type="datetimeFigureOut">
              <a:rPr lang="cs-CZ" smtClean="0"/>
              <a:pPr/>
              <a:t>19.4.2016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EF58-29F5-4F52-8F43-F6C3C378D7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8AE2-7AEA-4DD0-96EC-A31BFB5A6D0B}" type="datetimeFigureOut">
              <a:rPr lang="cs-CZ" smtClean="0"/>
              <a:pPr/>
              <a:t>19.4.2016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EF58-29F5-4F52-8F43-F6C3C378D7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8AE2-7AEA-4DD0-96EC-A31BFB5A6D0B}" type="datetimeFigureOut">
              <a:rPr lang="cs-CZ" smtClean="0"/>
              <a:pPr/>
              <a:t>19.4.2016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EF58-29F5-4F52-8F43-F6C3C378D7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8AE2-7AEA-4DD0-96EC-A31BFB5A6D0B}" type="datetimeFigureOut">
              <a:rPr lang="cs-CZ" smtClean="0"/>
              <a:pPr/>
              <a:t>19.4.2016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EF58-29F5-4F52-8F43-F6C3C378D7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8AE2-7AEA-4DD0-96EC-A31BFB5A6D0B}" type="datetimeFigureOut">
              <a:rPr lang="cs-CZ" smtClean="0"/>
              <a:pPr/>
              <a:t>19.4.2016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EF58-29F5-4F52-8F43-F6C3C378D7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838AE2-7AEA-4DD0-96EC-A31BFB5A6D0B}" type="datetimeFigureOut">
              <a:rPr lang="cs-CZ" smtClean="0"/>
              <a:pPr/>
              <a:t>19.4.2016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18EF58-29F5-4F52-8F43-F6C3C378D73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D838AE2-7AEA-4DD0-96EC-A31BFB5A6D0B}" type="datetimeFigureOut">
              <a:rPr lang="cs-CZ" smtClean="0"/>
              <a:pPr/>
              <a:t>19.4.2016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618EF58-29F5-4F52-8F43-F6C3C378D7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8AE2-7AEA-4DD0-96EC-A31BFB5A6D0B}" type="datetimeFigureOut">
              <a:rPr lang="cs-CZ" smtClean="0"/>
              <a:pPr/>
              <a:t>19.4.2016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EF58-29F5-4F52-8F43-F6C3C378D7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8AE2-7AEA-4DD0-96EC-A31BFB5A6D0B}" type="datetimeFigureOut">
              <a:rPr lang="cs-CZ" smtClean="0"/>
              <a:pPr/>
              <a:t>19.4.2016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EF58-29F5-4F52-8F43-F6C3C378D7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8AE2-7AEA-4DD0-96EC-A31BFB5A6D0B}" type="datetimeFigureOut">
              <a:rPr lang="cs-CZ" smtClean="0"/>
              <a:pPr/>
              <a:t>19.4.2016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EF58-29F5-4F52-8F43-F6C3C378D7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D838AE2-7AEA-4DD0-96EC-A31BFB5A6D0B}" type="datetimeFigureOut">
              <a:rPr lang="cs-CZ" smtClean="0"/>
              <a:pPr/>
              <a:t>19.4.2016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618EF58-29F5-4F52-8F43-F6C3C378D73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4282" y="2500306"/>
            <a:ext cx="7072362" cy="1255711"/>
          </a:xfrm>
        </p:spPr>
        <p:txBody>
          <a:bodyPr>
            <a:normAutofit fontScale="90000"/>
          </a:bodyPr>
          <a:lstStyle/>
          <a:p>
            <a:r>
              <a:rPr lang="cs-CZ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Rožmberská kniha</a:t>
            </a:r>
            <a:endParaRPr lang="cs-CZ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2910" y="4572008"/>
            <a:ext cx="8143932" cy="714380"/>
          </a:xfrm>
        </p:spPr>
        <p:txBody>
          <a:bodyPr>
            <a:noAutofit/>
          </a:bodyPr>
          <a:lstStyle/>
          <a:p>
            <a:r>
              <a:rPr lang="cs-CZ" sz="3600" b="1" dirty="0" smtClean="0"/>
              <a:t>Kniha starého pána z Rožmberka</a:t>
            </a:r>
            <a:endParaRPr lang="cs-CZ" sz="36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429388" y="621508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Gabriela </a:t>
            </a: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Klimszová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Autor?...Petr I. z Rožmberka?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44" y="2214554"/>
            <a:ext cx="4972056" cy="22145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2400" dirty="0" smtClean="0"/>
              <a:t>Nejvyšší zemský komorník</a:t>
            </a:r>
            <a:br>
              <a:rPr lang="cs-CZ" sz="2400" dirty="0" smtClean="0"/>
            </a:br>
            <a:r>
              <a:rPr lang="cs-CZ" sz="2400" dirty="0" smtClean="0"/>
              <a:t>1312-1346  </a:t>
            </a:r>
            <a:br>
              <a:rPr lang="cs-CZ" sz="2400" dirty="0" smtClean="0"/>
            </a:br>
            <a:r>
              <a:rPr lang="cs-CZ" sz="2400" dirty="0" smtClean="0"/>
              <a:t>=&gt; Měl tedy možnost se seznámit se všemi obyčeji a řády zemského práva.</a:t>
            </a:r>
          </a:p>
        </p:txBody>
      </p:sp>
      <p:pic>
        <p:nvPicPr>
          <p:cNvPr id="4" name="Obrázek 3" descr="Petr_z_Rožmber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1571612"/>
            <a:ext cx="3497946" cy="481444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37862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/>
              <a:t>Obsahuje fráze typu:</a:t>
            </a:r>
          </a:p>
          <a:p>
            <a:pPr lvl="1"/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„Práva starého pana z Rožmberka“</a:t>
            </a:r>
          </a:p>
          <a:p>
            <a:pPr lvl="1"/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„Práva, kteráž byla u pana starého z Rožmberka“</a:t>
            </a:r>
          </a:p>
          <a:p>
            <a:pPr lvl="1"/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„Práva, ježto je měl pan z Rožmberka“</a:t>
            </a:r>
          </a:p>
          <a:p>
            <a:pPr lvl="1">
              <a:buNone/>
            </a:pPr>
            <a:endParaRPr lang="cs-CZ" sz="2400" dirty="0" smtClean="0"/>
          </a:p>
          <a:p>
            <a:pPr algn="ctr">
              <a:buNone/>
            </a:pPr>
            <a:r>
              <a:rPr lang="cs-CZ" sz="2400" dirty="0" smtClean="0"/>
              <a:t>Z rozkazu a nebo na přání jednoho pana z Rožmberka byla kniha sepsána nebo ji sám sepsal.</a:t>
            </a:r>
            <a:br>
              <a:rPr lang="cs-CZ" sz="2400" dirty="0" smtClean="0"/>
            </a:br>
            <a:r>
              <a:rPr lang="cs-CZ" sz="2400" dirty="0" smtClean="0"/>
              <a:t>(Záviš, Jindřich nebo Petr)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iew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9001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0" y="6072207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/>
              <a:t>Kniha starého pána z Rožmberka z roku 1486 + 15. století</a:t>
            </a:r>
            <a:br>
              <a:rPr lang="pl-PL" sz="2000" dirty="0" smtClean="0"/>
            </a:br>
            <a:r>
              <a:rPr lang="cs-CZ" sz="2000" dirty="0" smtClean="0"/>
              <a:t>Státní oblastní archiv Třeboň</a:t>
            </a:r>
            <a:endParaRPr lang="pl-PL" sz="2000" dirty="0" smtClean="0"/>
          </a:p>
          <a:p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1538" y="5643578"/>
            <a:ext cx="6929486" cy="10001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2400" dirty="0" smtClean="0"/>
              <a:t>(nejstarší rukopis z druhé poloviny 14. stol.</a:t>
            </a:r>
            <a:br>
              <a:rPr lang="cs-CZ" sz="2400" dirty="0" smtClean="0"/>
            </a:br>
            <a:r>
              <a:rPr lang="cs-CZ" sz="2400" dirty="0" smtClean="0"/>
              <a:t>Národní archiv Praha)</a:t>
            </a:r>
            <a:endParaRPr lang="cs-CZ" sz="2400" dirty="0"/>
          </a:p>
        </p:txBody>
      </p:sp>
      <p:pic>
        <p:nvPicPr>
          <p:cNvPr id="4" name="Obrázek 3" descr="ukázk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292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85926"/>
            <a:ext cx="9144000" cy="435771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BRADL</a:t>
            </a:r>
            <a:r>
              <a:rPr lang="cs-CZ" sz="2000" dirty="0"/>
              <a:t>, Vincenc. </a:t>
            </a:r>
            <a:r>
              <a:rPr lang="cs-CZ" sz="2000" i="1" dirty="0"/>
              <a:t>Kniha Rožmberská / kritické vydání opatřené poznámkami a glosářem jež učinil Vincenc </a:t>
            </a:r>
            <a:r>
              <a:rPr lang="cs-CZ" sz="2000" i="1" dirty="0" err="1"/>
              <a:t>Brandl</a:t>
            </a:r>
            <a:r>
              <a:rPr lang="cs-CZ" sz="2000" dirty="0"/>
              <a:t>. Praha: Jednota </a:t>
            </a:r>
            <a:r>
              <a:rPr lang="cs-CZ" sz="2000" dirty="0" err="1"/>
              <a:t>právnicka</a:t>
            </a:r>
            <a:r>
              <a:rPr lang="cs-CZ" sz="2000" dirty="0"/>
              <a:t>, 1872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Přispěvatelé </a:t>
            </a:r>
            <a:r>
              <a:rPr lang="cs-CZ" sz="2000" dirty="0" err="1" smtClean="0"/>
              <a:t>Wikipedie</a:t>
            </a:r>
            <a:r>
              <a:rPr lang="cs-CZ" sz="2000" dirty="0" smtClean="0"/>
              <a:t>, Rožmberská kniha [online], </a:t>
            </a:r>
            <a:r>
              <a:rPr lang="cs-CZ" sz="2000" dirty="0" err="1" smtClean="0"/>
              <a:t>Wikipedie</a:t>
            </a:r>
            <a:r>
              <a:rPr lang="cs-CZ" sz="2000" dirty="0" smtClean="0"/>
              <a:t>: Otevřená encyklopedie, c2014, Datum poslední revize 29. 06. 2014, 06:32 UTC, [citováno 26. 03. 2016] &lt;https://cs.wikipedia.org/w/index.php?title=Ro%C5%BEmbersk%C3%A1_kniha&amp;oldid=11615166&gt;</a:t>
            </a:r>
          </a:p>
          <a:p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Obrázky:</a:t>
            </a:r>
          </a:p>
          <a:p>
            <a:r>
              <a:rPr lang="cs-CZ" sz="2000" dirty="0" err="1" smtClean="0"/>
              <a:t>Wikipedia</a:t>
            </a:r>
            <a:endParaRPr lang="cs-CZ" sz="2000" dirty="0" smtClean="0"/>
          </a:p>
          <a:p>
            <a:r>
              <a:rPr lang="cs-CZ" sz="2000" dirty="0" smtClean="0"/>
              <a:t>http://www.</a:t>
            </a:r>
            <a:r>
              <a:rPr lang="cs-CZ" sz="2000" dirty="0" err="1" smtClean="0"/>
              <a:t>mvcr.cz</a:t>
            </a:r>
            <a:r>
              <a:rPr lang="cs-CZ" sz="2000" dirty="0" smtClean="0"/>
              <a:t>/</a:t>
            </a:r>
            <a:r>
              <a:rPr lang="cs-CZ" sz="2000" dirty="0" err="1" smtClean="0"/>
              <a:t>clanek</a:t>
            </a:r>
            <a:r>
              <a:rPr lang="cs-CZ" sz="2000" dirty="0" smtClean="0"/>
              <a:t>/</a:t>
            </a:r>
            <a:r>
              <a:rPr lang="cs-CZ" sz="2000" dirty="0" err="1" smtClean="0"/>
              <a:t>kulturni</a:t>
            </a:r>
            <a:r>
              <a:rPr lang="cs-CZ" sz="2000" dirty="0" smtClean="0"/>
              <a:t>-</a:t>
            </a:r>
            <a:r>
              <a:rPr lang="cs-CZ" sz="2000" dirty="0" err="1" smtClean="0"/>
              <a:t>pamatky.aspx</a:t>
            </a:r>
            <a:r>
              <a:rPr lang="cs-CZ" sz="2000" dirty="0" smtClean="0"/>
              <a:t>?q=Y2hudW09Mg%3D%3D</a:t>
            </a:r>
            <a:endParaRPr lang="cs-CZ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2428892" cy="1066800"/>
          </a:xfrm>
        </p:spPr>
        <p:txBody>
          <a:bodyPr>
            <a:normAutofit/>
          </a:bodyPr>
          <a:lstStyle/>
          <a:p>
            <a:r>
              <a:rPr lang="cs-CZ" dirty="0" smtClean="0"/>
              <a:t>Co to je 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5043510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Nejstarší</a:t>
            </a:r>
            <a:r>
              <a:rPr lang="cs-CZ" sz="2400" dirty="0" smtClean="0"/>
              <a:t> </a:t>
            </a:r>
            <a:r>
              <a:rPr lang="cs-CZ" sz="2400" b="1" dirty="0" smtClean="0"/>
              <a:t>právní</a:t>
            </a:r>
            <a:r>
              <a:rPr lang="cs-CZ" sz="2400" dirty="0" smtClean="0"/>
              <a:t> kniha psaná </a:t>
            </a:r>
            <a:r>
              <a:rPr lang="cs-CZ" sz="2400" b="1" dirty="0" smtClean="0"/>
              <a:t>česky</a:t>
            </a:r>
          </a:p>
          <a:p>
            <a:r>
              <a:rPr lang="cs-CZ" sz="2400" dirty="0" smtClean="0"/>
              <a:t>Nejstarší česky psané prozaické dílo světského charakteru</a:t>
            </a:r>
          </a:p>
          <a:p>
            <a:r>
              <a:rPr lang="cs-CZ" sz="2400" b="1" dirty="0" smtClean="0"/>
              <a:t>Systematický</a:t>
            </a:r>
            <a:r>
              <a:rPr lang="cs-CZ" sz="2400" dirty="0" smtClean="0"/>
              <a:t> uspořádané obyčejové právo, které obsahuje dobovou úpravu</a:t>
            </a:r>
          </a:p>
          <a:p>
            <a:r>
              <a:rPr lang="cs-CZ" sz="2400" dirty="0" smtClean="0"/>
              <a:t>Obsahuje právní ustanovení, ale i rady, jak je využít v praxi</a:t>
            </a:r>
          </a:p>
          <a:p>
            <a:r>
              <a:rPr lang="cs-CZ" sz="2400" dirty="0" smtClean="0"/>
              <a:t>Obsahuje </a:t>
            </a:r>
            <a:r>
              <a:rPr lang="cs-CZ" sz="2400" b="1" dirty="0" smtClean="0"/>
              <a:t>právo</a:t>
            </a:r>
            <a:r>
              <a:rPr lang="cs-CZ" sz="2400" dirty="0" smtClean="0"/>
              <a:t> </a:t>
            </a:r>
            <a:r>
              <a:rPr lang="cs-CZ" sz="2400" b="1" dirty="0" smtClean="0"/>
              <a:t>procesní</a:t>
            </a:r>
            <a:r>
              <a:rPr lang="cs-CZ" sz="2400" dirty="0" smtClean="0"/>
              <a:t>, ale i </a:t>
            </a:r>
            <a:r>
              <a:rPr lang="cs-CZ" sz="2400" b="1" dirty="0" smtClean="0"/>
              <a:t>právo</a:t>
            </a:r>
            <a:r>
              <a:rPr lang="cs-CZ" sz="2400" dirty="0" smtClean="0"/>
              <a:t> </a:t>
            </a:r>
            <a:r>
              <a:rPr lang="cs-CZ" sz="2400" b="1" dirty="0" smtClean="0"/>
              <a:t>hmotné</a:t>
            </a:r>
            <a:br>
              <a:rPr lang="cs-CZ" sz="2400" b="1" dirty="0" smtClean="0"/>
            </a:br>
            <a:r>
              <a:rPr lang="cs-CZ" sz="2400" dirty="0" smtClean="0"/>
              <a:t>(šlechtické a městské)</a:t>
            </a:r>
          </a:p>
          <a:p>
            <a:r>
              <a:rPr lang="cs-CZ" sz="2400" dirty="0" smtClean="0"/>
              <a:t>Mnoho opisů, ale jen málo se jich dochovalo v původní podobě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6357982" cy="1066800"/>
          </a:xfrm>
        </p:spPr>
        <p:txBody>
          <a:bodyPr/>
          <a:lstStyle/>
          <a:p>
            <a:r>
              <a:rPr lang="cs-CZ" dirty="0" smtClean="0"/>
              <a:t>Kdy došlo k sepsání knihy ?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28596" y="1600201"/>
            <a:ext cx="3429024" cy="97154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dirty="0" smtClean="0"/>
              <a:t>JUDr. H. </a:t>
            </a:r>
            <a:r>
              <a:rPr lang="cs-CZ" dirty="0" err="1" smtClean="0"/>
              <a:t>Jireček</a:t>
            </a:r>
            <a:r>
              <a:rPr lang="cs-CZ" dirty="0" smtClean="0"/>
              <a:t>:</a:t>
            </a:r>
            <a:br>
              <a:rPr lang="cs-CZ" dirty="0" smtClean="0"/>
            </a:br>
            <a:r>
              <a:rPr lang="cs-CZ" dirty="0" smtClean="0"/>
              <a:t>1320-1330, (před r. 1348)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143372" y="1600201"/>
            <a:ext cx="4500594" cy="104298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dirty="0" smtClean="0"/>
              <a:t>František Palacký:</a:t>
            </a:r>
            <a:br>
              <a:rPr lang="cs-CZ" dirty="0" smtClean="0"/>
            </a:br>
            <a:r>
              <a:rPr lang="cs-CZ" dirty="0" smtClean="0"/>
              <a:t>před. r. 1300</a:t>
            </a:r>
          </a:p>
        </p:txBody>
      </p:sp>
      <p:pic>
        <p:nvPicPr>
          <p:cNvPr id="6" name="Obrázek 5" descr="Jireček_ze_Samokova_Hermenegild,_1827-19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714620"/>
            <a:ext cx="2871500" cy="3600000"/>
          </a:xfrm>
          <a:prstGeom prst="rect">
            <a:avLst/>
          </a:prstGeom>
        </p:spPr>
      </p:pic>
      <p:pic>
        <p:nvPicPr>
          <p:cNvPr id="7" name="Obrázek 6" descr="430px-Jan_Vilímek_-_František_Palack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2714620"/>
            <a:ext cx="2845588" cy="360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 r. 1300 ? 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důvody pro: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důvody proti: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191000" cy="372087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ražba grošů, která začala</a:t>
            </a:r>
            <a:br>
              <a:rPr lang="cs-CZ" sz="2400" dirty="0" smtClean="0"/>
            </a:br>
            <a:r>
              <a:rPr lang="cs-CZ" sz="2400" dirty="0" smtClean="0"/>
              <a:t>r. 1300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zmínka o úřadu dvorského sudího</a:t>
            </a:r>
            <a:br>
              <a:rPr lang="cs-CZ" sz="2400" dirty="0" smtClean="0"/>
            </a:br>
            <a:r>
              <a:rPr lang="cs-CZ" sz="2400" dirty="0" smtClean="0"/>
              <a:t>Jan Lucemburský</a:t>
            </a:r>
            <a:br>
              <a:rPr lang="cs-CZ" sz="2400" dirty="0" smtClean="0"/>
            </a:br>
            <a:r>
              <a:rPr lang="cs-CZ" sz="2400" dirty="0" smtClean="0"/>
              <a:t>(1310-1346)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pan Plichta z </a:t>
            </a:r>
            <a:r>
              <a:rPr lang="cs-CZ" sz="2400" dirty="0" err="1" smtClean="0"/>
              <a:t>Rožďalovic</a:t>
            </a:r>
            <a:r>
              <a:rPr lang="cs-CZ" sz="2400" dirty="0" smtClean="0"/>
              <a:t> (okolo r. 1320)</a:t>
            </a:r>
            <a:br>
              <a:rPr lang="cs-CZ" sz="2400" dirty="0" smtClean="0"/>
            </a:br>
            <a:r>
              <a:rPr lang="cs-CZ" sz="2400" dirty="0" smtClean="0"/>
              <a:t>-&gt; viz. čl. 43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07793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počítání grošů se do knihy dostalo v pozdější době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dvorský sudí i pod králem Václavem II. (1271-1305)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shoda jmen (otec a syn)</a:t>
            </a:r>
            <a:endParaRPr lang="cs-CZ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 r. 1300 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329642" cy="3471874"/>
          </a:xfrm>
        </p:spPr>
        <p:txBody>
          <a:bodyPr>
            <a:normAutofit/>
          </a:bodyPr>
          <a:lstStyle/>
          <a:p>
            <a:r>
              <a:rPr lang="cs-CZ" sz="2400" dirty="0" smtClean="0"/>
              <a:t>kniha má znaky staršího rázu,  především co se týče věcí, slohu i jazykových forem</a:t>
            </a:r>
          </a:p>
          <a:p>
            <a:r>
              <a:rPr lang="cs-CZ" sz="2400" u="sng" dirty="0" smtClean="0"/>
              <a:t>věci</a:t>
            </a:r>
            <a:r>
              <a:rPr lang="cs-CZ" sz="2400" dirty="0" smtClean="0"/>
              <a:t>:</a:t>
            </a:r>
          </a:p>
          <a:p>
            <a:pPr lvl="1"/>
            <a:r>
              <a:rPr lang="cs-CZ" sz="2400" dirty="0" smtClean="0">
                <a:solidFill>
                  <a:schemeClr val="tx1"/>
                </a:solidFill>
              </a:rPr>
              <a:t>zpráva o </a:t>
            </a:r>
            <a:r>
              <a:rPr lang="cs-CZ" sz="2400" dirty="0" err="1" smtClean="0">
                <a:solidFill>
                  <a:schemeClr val="tx1"/>
                </a:solidFill>
              </a:rPr>
              <a:t>vdání</a:t>
            </a:r>
            <a:r>
              <a:rPr lang="cs-CZ" sz="2400" dirty="0" smtClean="0">
                <a:solidFill>
                  <a:schemeClr val="tx1"/>
                </a:solidFill>
              </a:rPr>
              <a:t> (spisovatel musel žít v té době, kdy kniha byla sepsána)</a:t>
            </a:r>
          </a:p>
          <a:p>
            <a:pPr lvl="1"/>
            <a:r>
              <a:rPr lang="cs-CZ" sz="2400" dirty="0" smtClean="0">
                <a:solidFill>
                  <a:schemeClr val="tx1"/>
                </a:solidFill>
              </a:rPr>
              <a:t>kniha vysvětluje slovo „</a:t>
            </a:r>
            <a:r>
              <a:rPr lang="cs-CZ" sz="2400" dirty="0" err="1" smtClean="0">
                <a:solidFill>
                  <a:schemeClr val="tx1"/>
                </a:solidFill>
              </a:rPr>
              <a:t>ohřeb</a:t>
            </a:r>
            <a:r>
              <a:rPr lang="cs-CZ" sz="2400" dirty="0" smtClean="0">
                <a:solidFill>
                  <a:schemeClr val="tx1"/>
                </a:solidFill>
              </a:rPr>
              <a:t>“</a:t>
            </a:r>
            <a:br>
              <a:rPr lang="cs-CZ" sz="2400" dirty="0" smtClean="0">
                <a:solidFill>
                  <a:schemeClr val="tx1"/>
                </a:solidFill>
              </a:rPr>
            </a:br>
            <a:r>
              <a:rPr lang="cs-CZ" sz="2400" dirty="0" smtClean="0">
                <a:solidFill>
                  <a:schemeClr val="tx1"/>
                </a:solidFill>
              </a:rPr>
              <a:t>(nenajdeme v </a:t>
            </a:r>
            <a:r>
              <a:rPr lang="cs-CZ" sz="2400" dirty="0" err="1" smtClean="0">
                <a:solidFill>
                  <a:schemeClr val="tx1"/>
                </a:solidFill>
              </a:rPr>
              <a:t>Majestas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Carolina</a:t>
            </a:r>
            <a:r>
              <a:rPr lang="cs-CZ" sz="2400" dirty="0" smtClean="0">
                <a:solidFill>
                  <a:schemeClr val="tx1"/>
                </a:solidFill>
              </a:rPr>
              <a:t>, která čerpá z R.K.)</a:t>
            </a:r>
          </a:p>
          <a:p>
            <a:pPr lvl="1"/>
            <a:r>
              <a:rPr lang="cs-CZ" sz="2400" dirty="0" smtClean="0">
                <a:solidFill>
                  <a:schemeClr val="tx1"/>
                </a:solidFill>
              </a:rPr>
              <a:t>svod v plné platnosti X na konci 13. stol. se vytrácel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2428892"/>
          </a:xfrm>
        </p:spPr>
        <p:txBody>
          <a:bodyPr>
            <a:normAutofit/>
          </a:bodyPr>
          <a:lstStyle/>
          <a:p>
            <a:r>
              <a:rPr lang="cs-CZ" sz="2400" u="sng" dirty="0" smtClean="0"/>
              <a:t>slova</a:t>
            </a:r>
            <a:r>
              <a:rPr lang="cs-CZ" sz="2400" dirty="0" smtClean="0"/>
              <a:t>:</a:t>
            </a:r>
          </a:p>
          <a:p>
            <a:pPr lvl="1"/>
            <a:r>
              <a:rPr lang="cs-CZ" sz="2400" dirty="0" smtClean="0">
                <a:solidFill>
                  <a:schemeClr val="tx1"/>
                </a:solidFill>
              </a:rPr>
              <a:t>„spas“ = pastva X „spas“ = spása, spasitel</a:t>
            </a:r>
          </a:p>
          <a:p>
            <a:pPr lvl="1"/>
            <a:r>
              <a:rPr lang="cs-CZ" sz="2400" dirty="0" smtClean="0">
                <a:solidFill>
                  <a:schemeClr val="tx1"/>
                </a:solidFill>
              </a:rPr>
              <a:t>„kobylník“ (pastor </a:t>
            </a:r>
            <a:r>
              <a:rPr lang="cs-CZ" sz="2400" dirty="0" err="1" smtClean="0">
                <a:solidFill>
                  <a:schemeClr val="tx1"/>
                </a:solidFill>
              </a:rPr>
              <a:t>equorum</a:t>
            </a:r>
            <a:r>
              <a:rPr lang="cs-CZ" sz="2400" dirty="0" smtClean="0">
                <a:solidFill>
                  <a:schemeClr val="tx1"/>
                </a:solidFill>
              </a:rPr>
              <a:t>) pouze R.K.</a:t>
            </a:r>
          </a:p>
          <a:p>
            <a:pPr lvl="1"/>
            <a:r>
              <a:rPr lang="cs-CZ" sz="2400" dirty="0" smtClean="0">
                <a:solidFill>
                  <a:schemeClr val="tx1"/>
                </a:solidFill>
              </a:rPr>
              <a:t>obsahuje slova, která se dají vyložit jen na základě latinských pramenů (</a:t>
            </a:r>
            <a:r>
              <a:rPr lang="cs-CZ" sz="2400" dirty="0" err="1" smtClean="0">
                <a:solidFill>
                  <a:schemeClr val="tx1"/>
                </a:solidFill>
              </a:rPr>
              <a:t>ohřeb</a:t>
            </a:r>
            <a:r>
              <a:rPr lang="cs-CZ" sz="2400" dirty="0" smtClean="0">
                <a:solidFill>
                  <a:schemeClr val="tx1"/>
                </a:solidFill>
              </a:rPr>
              <a:t>, přivedení, přijetí, rada)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57158" y="3535284"/>
            <a:ext cx="8229600" cy="33227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cs-CZ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sloh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písař měl důkladnou znalost toho, co psal (srozumitelný způsob psaní)</a:t>
            </a: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sloh je však neohebný, tvrdý a neobratný</a:t>
            </a: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popsání celých myšlenek větami a uspořádání vět je primitivní</a:t>
            </a: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řeč, kterou psal nebyla vytříbena a vybroušena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Např.: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85992"/>
            <a:ext cx="8186766" cy="36861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u="sng" dirty="0" smtClean="0"/>
              <a:t>dativ na místě genitivu:</a:t>
            </a:r>
          </a:p>
          <a:p>
            <a:r>
              <a:rPr lang="cs-CZ" sz="2400" dirty="0" smtClean="0"/>
              <a:t>„jsa těm dědinám hospodář“ (čl. 99)</a:t>
            </a:r>
          </a:p>
          <a:p>
            <a:r>
              <a:rPr lang="cs-CZ" sz="2400" dirty="0" smtClean="0"/>
              <a:t>„</a:t>
            </a:r>
            <a:r>
              <a:rPr lang="cs-CZ" sz="2400" dirty="0" err="1" smtClean="0"/>
              <a:t>berú</a:t>
            </a:r>
            <a:r>
              <a:rPr lang="cs-CZ" sz="2400" dirty="0" smtClean="0"/>
              <a:t> groš </a:t>
            </a:r>
            <a:r>
              <a:rPr lang="cs-CZ" sz="2400" dirty="0" err="1" smtClean="0"/>
              <a:t>opovědčiemu</a:t>
            </a:r>
            <a:r>
              <a:rPr lang="cs-CZ" sz="2400" dirty="0" smtClean="0"/>
              <a:t>“ (čl. 215)</a:t>
            </a:r>
          </a:p>
          <a:p>
            <a:r>
              <a:rPr lang="cs-CZ" sz="2400" dirty="0" smtClean="0"/>
              <a:t>„požeň do šesti neděl </a:t>
            </a:r>
            <a:r>
              <a:rPr lang="cs-CZ" sz="2400" dirty="0" err="1" smtClean="0"/>
              <a:t>najdalšiemu</a:t>
            </a:r>
            <a:r>
              <a:rPr lang="cs-CZ" sz="2400" dirty="0" smtClean="0"/>
              <a:t> roku“ (čl. 81)</a:t>
            </a:r>
          </a:p>
          <a:p>
            <a:r>
              <a:rPr lang="cs-CZ" sz="2400" dirty="0" smtClean="0"/>
              <a:t>„na dědině </a:t>
            </a:r>
            <a:r>
              <a:rPr lang="cs-CZ" sz="2400" dirty="0" err="1" smtClean="0"/>
              <a:t>býti</a:t>
            </a:r>
            <a:r>
              <a:rPr lang="cs-CZ" sz="2400" dirty="0" smtClean="0"/>
              <a:t> </a:t>
            </a:r>
            <a:r>
              <a:rPr lang="cs-CZ" sz="2400" dirty="0" err="1" smtClean="0"/>
              <a:t>ukázanie</a:t>
            </a:r>
            <a:r>
              <a:rPr lang="cs-CZ" sz="2400" dirty="0" smtClean="0"/>
              <a:t> škody“ (čl. 260)</a:t>
            </a:r>
          </a:p>
          <a:p>
            <a:endParaRPr lang="cs-CZ" sz="2400" dirty="0"/>
          </a:p>
          <a:p>
            <a:pPr>
              <a:buNone/>
            </a:pPr>
            <a:r>
              <a:rPr lang="cs-CZ" sz="2400" dirty="0" smtClean="0"/>
              <a:t>A jiné…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571480"/>
            <a:ext cx="6412917" cy="6022234"/>
          </a:xfrm>
          <a:prstGeom prst="rect">
            <a:avLst/>
          </a:prstGeom>
        </p:spPr>
      </p:pic>
      <p:cxnSp>
        <p:nvCxnSpPr>
          <p:cNvPr id="5" name="Přímá spojovací čára 4"/>
          <p:cNvCxnSpPr/>
          <p:nvPr/>
        </p:nvCxnSpPr>
        <p:spPr>
          <a:xfrm flipV="1">
            <a:off x="1428728" y="2500306"/>
            <a:ext cx="3214710" cy="714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Přímá spojovací čára 6"/>
          <p:cNvCxnSpPr/>
          <p:nvPr/>
        </p:nvCxnSpPr>
        <p:spPr>
          <a:xfrm>
            <a:off x="7143768" y="2285992"/>
            <a:ext cx="50006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 došlo k sepsání?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714488"/>
            <a:ext cx="8286808" cy="328614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z výše uvedeného vyplývá že sepsání knihy můžeme datovat do počátku 2. poloviny 13. stol.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dirty="0" smtClean="0"/>
              <a:t>ALE netvrdíme, že celá kniha, která se nám dochovala jako nejstarší exemplář pochází z té doby =&gt; možná se jedná jen o opis z nějakého staršího spisu (nemůžeme s jistou říci)</a:t>
            </a:r>
            <a:endParaRPr lang="cs-CZ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314</TotalTime>
  <Words>407</Words>
  <Application>Microsoft Office PowerPoint</Application>
  <PresentationFormat>Předvádění na obrazovce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Urbanistický</vt:lpstr>
      <vt:lpstr>Rožmberská kniha</vt:lpstr>
      <vt:lpstr>Co to je ?</vt:lpstr>
      <vt:lpstr>Kdy došlo k sepsání knihy ?</vt:lpstr>
      <vt:lpstr>Po r. 1300 ? </vt:lpstr>
      <vt:lpstr>před r. 1300 ?</vt:lpstr>
      <vt:lpstr>Prezentace aplikace PowerPoint</vt:lpstr>
      <vt:lpstr>Např.:</vt:lpstr>
      <vt:lpstr>Prezentace aplikace PowerPoint</vt:lpstr>
      <vt:lpstr>Kdy došlo k sepsání?</vt:lpstr>
      <vt:lpstr>Autor?...Petr I. z Rožmberka?</vt:lpstr>
      <vt:lpstr>Autor</vt:lpstr>
      <vt:lpstr>Prezentace aplikace PowerPoint</vt:lpstr>
      <vt:lpstr>Prezentace aplikace PowerPoint</vt:lpstr>
      <vt:lpstr>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Rožmberská kniha</dc:title>
  <dc:creator>Gábi</dc:creator>
  <cp:lastModifiedBy>Naďa Štachová</cp:lastModifiedBy>
  <cp:revision>96</cp:revision>
  <dcterms:created xsi:type="dcterms:W3CDTF">2016-03-26T18:16:58Z</dcterms:created>
  <dcterms:modified xsi:type="dcterms:W3CDTF">2016-04-19T08:41:04Z</dcterms:modified>
</cp:coreProperties>
</file>