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5" r:id="rId7"/>
    <p:sldId id="264" r:id="rId8"/>
    <p:sldId id="262" r:id="rId9"/>
    <p:sldId id="267" r:id="rId10"/>
    <p:sldId id="269" r:id="rId11"/>
    <p:sldId id="270" r:id="rId12"/>
    <p:sldId id="271" r:id="rId13"/>
    <p:sldId id="25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80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5.5.2016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5.5.2016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5.5.2016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5.5.2016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5.5.2016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5.5.2016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5.5.2016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5.5.2016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5.5.2016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5.5.2016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5.5.2016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5.5.2016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Torstai</a:t>
            </a:r>
            <a:r>
              <a:rPr lang="cs-CZ" dirty="0" smtClean="0"/>
              <a:t> 5.5.2016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Reetta</a:t>
            </a:r>
            <a:r>
              <a:rPr lang="cs-CZ" dirty="0" smtClean="0"/>
              <a:t> </a:t>
            </a:r>
            <a:r>
              <a:rPr lang="cs-CZ" dirty="0" err="1" smtClean="0"/>
              <a:t>Minkkinen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428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Hyönteiset</a:t>
            </a:r>
            <a:endParaRPr lang="cs-CZ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" t="-1535" r="-305" b="72702"/>
          <a:stretch/>
        </p:blipFill>
        <p:spPr bwMode="auto">
          <a:xfrm rot="10800000">
            <a:off x="1835696" y="1628800"/>
            <a:ext cx="4983511" cy="2234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kstikehys 3"/>
          <p:cNvSpPr txBox="1"/>
          <p:nvPr/>
        </p:nvSpPr>
        <p:spPr>
          <a:xfrm>
            <a:off x="2051720" y="4149080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Kärpäsillä, hyttysillä, muurahaisilla, perhosilla, hämähäkeillä ja mehiläisillä…</a:t>
            </a:r>
            <a:endParaRPr lang="fi-FI" dirty="0"/>
          </a:p>
        </p:txBody>
      </p:sp>
      <p:sp>
        <p:nvSpPr>
          <p:cNvPr id="3" name="TextovéPole 2"/>
          <p:cNvSpPr txBox="1"/>
          <p:nvPr/>
        </p:nvSpPr>
        <p:spPr>
          <a:xfrm>
            <a:off x="2051720" y="5157192"/>
            <a:ext cx="5976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Pidätkö</a:t>
            </a:r>
            <a:r>
              <a:rPr lang="cs-CZ" dirty="0" smtClean="0"/>
              <a:t> </a:t>
            </a:r>
            <a:r>
              <a:rPr lang="cs-CZ" dirty="0" err="1" smtClean="0"/>
              <a:t>enemmän</a:t>
            </a:r>
            <a:r>
              <a:rPr lang="cs-CZ" dirty="0"/>
              <a:t> </a:t>
            </a:r>
            <a:r>
              <a:rPr lang="cs-CZ" dirty="0" err="1" smtClean="0"/>
              <a:t>kärpäs</a:t>
            </a:r>
            <a:r>
              <a:rPr lang="cs-CZ" dirty="0" smtClean="0"/>
              <a:t>/i/</a:t>
            </a:r>
            <a:r>
              <a:rPr lang="cs-CZ" dirty="0" err="1" smtClean="0"/>
              <a:t>stä</a:t>
            </a:r>
            <a:r>
              <a:rPr lang="cs-CZ" dirty="0" smtClean="0"/>
              <a:t> </a:t>
            </a:r>
            <a:r>
              <a:rPr lang="cs-CZ" dirty="0" err="1" smtClean="0"/>
              <a:t>vai</a:t>
            </a:r>
            <a:r>
              <a:rPr lang="cs-CZ" dirty="0"/>
              <a:t> </a:t>
            </a:r>
            <a:r>
              <a:rPr lang="cs-CZ" dirty="0" err="1" smtClean="0"/>
              <a:t>hyttys</a:t>
            </a:r>
            <a:r>
              <a:rPr lang="cs-CZ" dirty="0" smtClean="0"/>
              <a:t>/i/</a:t>
            </a:r>
            <a:r>
              <a:rPr lang="cs-CZ" dirty="0" err="1" smtClean="0"/>
              <a:t>stä</a:t>
            </a:r>
            <a:r>
              <a:rPr lang="cs-CZ" dirty="0" smtClean="0"/>
              <a:t>? 	</a:t>
            </a:r>
            <a:r>
              <a:rPr lang="cs-CZ" dirty="0" err="1" smtClean="0"/>
              <a:t>Elatiivi</a:t>
            </a:r>
            <a:endParaRPr lang="cs-CZ" dirty="0" smtClean="0"/>
          </a:p>
          <a:p>
            <a:r>
              <a:rPr lang="cs-CZ" dirty="0" err="1" smtClean="0"/>
              <a:t>Pelkäätkö</a:t>
            </a:r>
            <a:r>
              <a:rPr lang="cs-CZ" dirty="0"/>
              <a:t> </a:t>
            </a:r>
            <a:r>
              <a:rPr lang="cs-CZ" dirty="0" err="1" smtClean="0"/>
              <a:t>perhos</a:t>
            </a:r>
            <a:r>
              <a:rPr lang="cs-CZ" dirty="0" smtClean="0"/>
              <a:t>/i/</a:t>
            </a:r>
            <a:r>
              <a:rPr lang="cs-CZ" dirty="0" smtClean="0"/>
              <a:t>a</a:t>
            </a:r>
            <a:r>
              <a:rPr lang="cs-CZ" dirty="0" smtClean="0"/>
              <a:t>? </a:t>
            </a:r>
            <a:r>
              <a:rPr lang="cs-CZ" dirty="0" err="1" smtClean="0"/>
              <a:t>Tai</a:t>
            </a:r>
            <a:r>
              <a:rPr lang="cs-CZ" dirty="0" smtClean="0"/>
              <a:t> </a:t>
            </a:r>
            <a:r>
              <a:rPr lang="cs-CZ" dirty="0" err="1" smtClean="0"/>
              <a:t>hämähäkkejä</a:t>
            </a:r>
            <a:r>
              <a:rPr lang="cs-CZ" dirty="0" smtClean="0"/>
              <a:t>?</a:t>
            </a:r>
            <a:r>
              <a:rPr lang="cs-CZ" dirty="0"/>
              <a:t>	</a:t>
            </a:r>
            <a:r>
              <a:rPr lang="cs-CZ" dirty="0" err="1" smtClean="0"/>
              <a:t>Partitiivi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2491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Puut</a:t>
            </a:r>
            <a:endParaRPr lang="cs-CZ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04" t="4434" b="46893"/>
          <a:stretch/>
        </p:blipFill>
        <p:spPr bwMode="auto">
          <a:xfrm rot="21388059">
            <a:off x="2433634" y="1533330"/>
            <a:ext cx="4011115" cy="3171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uorakulmio 4"/>
          <p:cNvSpPr/>
          <p:nvPr/>
        </p:nvSpPr>
        <p:spPr>
          <a:xfrm>
            <a:off x="1907704" y="2420888"/>
            <a:ext cx="8803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dirty="0" err="1" smtClean="0"/>
              <a:t>smrk</a:t>
            </a:r>
            <a:r>
              <a:rPr lang="fi-FI" dirty="0" smtClean="0"/>
              <a:t> m</a:t>
            </a:r>
            <a:endParaRPr lang="fi-FI" dirty="0"/>
          </a:p>
        </p:txBody>
      </p:sp>
      <p:sp>
        <p:nvSpPr>
          <p:cNvPr id="6" name="Suorakulmio 5"/>
          <p:cNvSpPr/>
          <p:nvPr/>
        </p:nvSpPr>
        <p:spPr>
          <a:xfrm>
            <a:off x="1403648" y="3645024"/>
            <a:ext cx="11192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dirty="0" err="1" smtClean="0"/>
              <a:t>borovice</a:t>
            </a:r>
            <a:r>
              <a:rPr lang="fi-FI" dirty="0" smtClean="0"/>
              <a:t> f</a:t>
            </a:r>
            <a:endParaRPr lang="fi-FI" dirty="0"/>
          </a:p>
        </p:txBody>
      </p:sp>
      <p:graphicFrame>
        <p:nvGraphicFramePr>
          <p:cNvPr id="7" name="Taulukko 6"/>
          <p:cNvGraphicFramePr>
            <a:graphicFrameLocks noGrp="1"/>
          </p:cNvGraphicFramePr>
          <p:nvPr/>
        </p:nvGraphicFramePr>
        <p:xfrm>
          <a:off x="827584" y="4581128"/>
          <a:ext cx="3491880" cy="365760"/>
        </p:xfrm>
        <a:graphic>
          <a:graphicData uri="http://schemas.openxmlformats.org/drawingml/2006/table">
            <a:tbl>
              <a:tblPr/>
              <a:tblGrid>
                <a:gridCol w="1745940"/>
                <a:gridCol w="1745940"/>
              </a:tblGrid>
              <a:tr h="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javor</a:t>
                      </a:r>
                      <a:r>
                        <a:rPr lang="fi-FI" dirty="0"/>
                        <a:t> m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Suorakulmio 7"/>
          <p:cNvSpPr/>
          <p:nvPr/>
        </p:nvSpPr>
        <p:spPr>
          <a:xfrm>
            <a:off x="4788024" y="4653136"/>
            <a:ext cx="7873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dirty="0" err="1" smtClean="0"/>
              <a:t>dub</a:t>
            </a:r>
            <a:r>
              <a:rPr lang="fi-FI" dirty="0" smtClean="0"/>
              <a:t> m</a:t>
            </a:r>
            <a:endParaRPr lang="fi-FI" dirty="0"/>
          </a:p>
        </p:txBody>
      </p:sp>
      <p:graphicFrame>
        <p:nvGraphicFramePr>
          <p:cNvPr id="9" name="Taulukko 8"/>
          <p:cNvGraphicFramePr>
            <a:graphicFrameLocks noGrp="1"/>
          </p:cNvGraphicFramePr>
          <p:nvPr/>
        </p:nvGraphicFramePr>
        <p:xfrm>
          <a:off x="3491880" y="3717032"/>
          <a:ext cx="6096000" cy="36576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lípa</a:t>
                      </a:r>
                      <a:r>
                        <a:rPr lang="fi-FI" dirty="0"/>
                        <a:t> f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ulukko 9"/>
          <p:cNvGraphicFramePr>
            <a:graphicFrameLocks noGrp="1"/>
          </p:cNvGraphicFramePr>
          <p:nvPr/>
        </p:nvGraphicFramePr>
        <p:xfrm>
          <a:off x="3347864" y="2564904"/>
          <a:ext cx="6096000" cy="36576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jeřabina</a:t>
                      </a:r>
                      <a:r>
                        <a:rPr lang="fi-FI" dirty="0"/>
                        <a:t> </a:t>
                      </a:r>
                      <a:r>
                        <a:rPr lang="fi-FI" dirty="0" smtClean="0"/>
                        <a:t>f (pihlajanmarja)</a:t>
                      </a:r>
                      <a:endParaRPr lang="fi-FI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1" name="Suorakulmio 10"/>
          <p:cNvSpPr/>
          <p:nvPr/>
        </p:nvSpPr>
        <p:spPr>
          <a:xfrm>
            <a:off x="4860032" y="1268760"/>
            <a:ext cx="7611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dirty="0" err="1" smtClean="0"/>
              <a:t>bříza</a:t>
            </a:r>
            <a:r>
              <a:rPr lang="fi-FI" dirty="0" smtClean="0"/>
              <a:t> f</a:t>
            </a:r>
            <a:endParaRPr lang="fi-FI" dirty="0"/>
          </a:p>
        </p:txBody>
      </p:sp>
      <p:sp>
        <p:nvSpPr>
          <p:cNvPr id="12" name="Tekstikehys 11"/>
          <p:cNvSpPr txBox="1"/>
          <p:nvPr/>
        </p:nvSpPr>
        <p:spPr>
          <a:xfrm>
            <a:off x="1187624" y="5373216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Koivuilla, pihlajilla, lehmuksilla, tammilla, vaahteroilla, männyillä, kuusilla…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02560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Kasvit</a:t>
            </a:r>
            <a:endParaRPr lang="cs-CZ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522" r="3358" b="1197"/>
          <a:stretch/>
        </p:blipFill>
        <p:spPr bwMode="auto">
          <a:xfrm>
            <a:off x="2051720" y="1628800"/>
            <a:ext cx="4961536" cy="2871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Taulukko 3"/>
          <p:cNvGraphicFramePr>
            <a:graphicFrameLocks noGrp="1"/>
          </p:cNvGraphicFramePr>
          <p:nvPr/>
        </p:nvGraphicFramePr>
        <p:xfrm>
          <a:off x="2051720" y="1412776"/>
          <a:ext cx="6096000" cy="36576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293752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seno</a:t>
                      </a:r>
                      <a:r>
                        <a:rPr lang="fi-FI" dirty="0"/>
                        <a:t> 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ulukko 4"/>
          <p:cNvGraphicFramePr>
            <a:graphicFrameLocks noGrp="1"/>
          </p:cNvGraphicFramePr>
          <p:nvPr/>
        </p:nvGraphicFramePr>
        <p:xfrm>
          <a:off x="3779912" y="1772816"/>
          <a:ext cx="6096000" cy="36576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keř</a:t>
                      </a:r>
                      <a:r>
                        <a:rPr lang="fi-FI" dirty="0"/>
                        <a:t> m, </a:t>
                      </a:r>
                      <a:r>
                        <a:rPr lang="fi-FI" dirty="0" err="1"/>
                        <a:t>křovina</a:t>
                      </a:r>
                      <a:r>
                        <a:rPr lang="fi-FI" dirty="0"/>
                        <a:t> f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Suorakulmio 5"/>
          <p:cNvSpPr/>
          <p:nvPr/>
        </p:nvSpPr>
        <p:spPr>
          <a:xfrm>
            <a:off x="7020272" y="2924944"/>
            <a:ext cx="1066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dirty="0" err="1" smtClean="0"/>
              <a:t>lišejník</a:t>
            </a:r>
            <a:r>
              <a:rPr lang="fi-FI" dirty="0" smtClean="0"/>
              <a:t> m</a:t>
            </a:r>
            <a:endParaRPr lang="fi-FI" dirty="0"/>
          </a:p>
        </p:txBody>
      </p:sp>
      <p:graphicFrame>
        <p:nvGraphicFramePr>
          <p:cNvPr id="7" name="Taulukko 6"/>
          <p:cNvGraphicFramePr>
            <a:graphicFrameLocks noGrp="1"/>
          </p:cNvGraphicFramePr>
          <p:nvPr/>
        </p:nvGraphicFramePr>
        <p:xfrm>
          <a:off x="2411760" y="4149080"/>
          <a:ext cx="6096000" cy="36576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36576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mech</a:t>
                      </a:r>
                      <a:r>
                        <a:rPr lang="fi-FI" dirty="0"/>
                        <a:t> m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Suorakulmio 7"/>
          <p:cNvSpPr/>
          <p:nvPr/>
        </p:nvSpPr>
        <p:spPr>
          <a:xfrm>
            <a:off x="1547664" y="3933056"/>
            <a:ext cx="9060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dirty="0" err="1" smtClean="0"/>
              <a:t>houba</a:t>
            </a:r>
            <a:r>
              <a:rPr lang="fi-FI" dirty="0" smtClean="0"/>
              <a:t> f</a:t>
            </a:r>
            <a:endParaRPr lang="fi-FI" dirty="0"/>
          </a:p>
        </p:txBody>
      </p:sp>
      <p:graphicFrame>
        <p:nvGraphicFramePr>
          <p:cNvPr id="9" name="Taulukko 8"/>
          <p:cNvGraphicFramePr>
            <a:graphicFrameLocks noGrp="1"/>
          </p:cNvGraphicFramePr>
          <p:nvPr/>
        </p:nvGraphicFramePr>
        <p:xfrm>
          <a:off x="-2700808" y="2420888"/>
          <a:ext cx="6096000" cy="36576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tráva</a:t>
                      </a:r>
                      <a:r>
                        <a:rPr lang="fi-FI" dirty="0"/>
                        <a:t> f, (kasvi) </a:t>
                      </a:r>
                      <a:r>
                        <a:rPr lang="fi-FI" dirty="0" err="1"/>
                        <a:t>travina</a:t>
                      </a:r>
                      <a:r>
                        <a:rPr lang="fi-FI" dirty="0"/>
                        <a:t> f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" name="Tekstikehys 9"/>
          <p:cNvSpPr txBox="1"/>
          <p:nvPr/>
        </p:nvSpPr>
        <p:spPr>
          <a:xfrm>
            <a:off x="1619672" y="5013176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Heinillä, pensailla, jäkälillä, sammalilla, sienillä ja ruohoilla…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06148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Faabeli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dirty="0" smtClean="0"/>
              <a:t>Tarina</a:t>
            </a:r>
            <a:r>
              <a:rPr lang="fi-FI" dirty="0" smtClean="0"/>
              <a:t>:</a:t>
            </a:r>
            <a:r>
              <a:rPr lang="cs-CZ" dirty="0" smtClean="0"/>
              <a:t> yksi luontosana. Yksi kala, yksi eläin, yksi lintu, yksi hyönteinen, yksi puu</a:t>
            </a:r>
            <a:r>
              <a:rPr lang="fi-FI" dirty="0" smtClean="0"/>
              <a:t> ja</a:t>
            </a:r>
            <a:r>
              <a:rPr lang="cs-CZ" dirty="0" smtClean="0"/>
              <a:t> yksi kasvi</a:t>
            </a:r>
            <a:r>
              <a:rPr lang="fi-FI" dirty="0" smtClean="0"/>
              <a:t>.</a:t>
            </a:r>
            <a:endParaRPr lang="cs-CZ" dirty="0" smtClean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cs-CZ" dirty="0" smtClean="0"/>
              <a:t>Lisäpisteet:</a:t>
            </a:r>
          </a:p>
          <a:p>
            <a:pPr marL="0" indent="0">
              <a:buNone/>
            </a:pPr>
            <a:r>
              <a:rPr lang="fi-FI" dirty="0" smtClean="0"/>
              <a:t>- Sanat: </a:t>
            </a:r>
            <a:r>
              <a:rPr lang="cs-CZ" dirty="0" smtClean="0"/>
              <a:t>Juosta, uida,</a:t>
            </a:r>
            <a:r>
              <a:rPr lang="fi-FI" dirty="0" smtClean="0"/>
              <a:t> seisoa, huutaa, </a:t>
            </a:r>
            <a:r>
              <a:rPr lang="cs-CZ" dirty="0" smtClean="0"/>
              <a:t>kantele, </a:t>
            </a:r>
            <a:r>
              <a:rPr lang="fi-FI" dirty="0" smtClean="0"/>
              <a:t>poliisi</a:t>
            </a:r>
            <a:r>
              <a:rPr lang="cs-CZ" dirty="0" smtClean="0"/>
              <a:t>, edessä, takana, pyöreä, ihana</a:t>
            </a:r>
            <a:r>
              <a:rPr lang="fi-FI" dirty="0" smtClean="0"/>
              <a:t>, kamala</a:t>
            </a:r>
            <a:r>
              <a:rPr lang="cs-CZ" dirty="0" smtClean="0"/>
              <a:t> 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- Kielioppi: imperfekti, passiivi, 3. infinitiivi monikko, postpositio 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765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Luonto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8" b="65134"/>
          <a:stretch/>
        </p:blipFill>
        <p:spPr bwMode="auto">
          <a:xfrm>
            <a:off x="1763688" y="1412776"/>
            <a:ext cx="5367210" cy="2823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Taulukko 3"/>
          <p:cNvGraphicFramePr>
            <a:graphicFrameLocks noGrp="1"/>
          </p:cNvGraphicFramePr>
          <p:nvPr/>
        </p:nvGraphicFramePr>
        <p:xfrm>
          <a:off x="683568" y="3861048"/>
          <a:ext cx="3283268" cy="1005840"/>
        </p:xfrm>
        <a:graphic>
          <a:graphicData uri="http://schemas.openxmlformats.org/drawingml/2006/table">
            <a:tbl>
              <a:tblPr/>
              <a:tblGrid>
                <a:gridCol w="235268"/>
                <a:gridCol w="3048000"/>
              </a:tblGrid>
              <a:tr h="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mäki </a:t>
                      </a:r>
                      <a:r>
                        <a:rPr lang="fi-FI" dirty="0" smtClean="0"/>
                        <a:t>= </a:t>
                      </a:r>
                      <a:r>
                        <a:rPr lang="fi-FI" dirty="0" err="1" smtClean="0"/>
                        <a:t>kopec</a:t>
                      </a:r>
                      <a:r>
                        <a:rPr lang="fi-FI" dirty="0" smtClean="0"/>
                        <a:t> m, </a:t>
                      </a:r>
                      <a:r>
                        <a:rPr lang="fi-FI" dirty="0" err="1" smtClean="0"/>
                        <a:t>vrch</a:t>
                      </a:r>
                      <a:r>
                        <a:rPr lang="fi-FI" dirty="0" smtClean="0"/>
                        <a:t> m</a:t>
                      </a:r>
                    </a:p>
                    <a:p>
                      <a:endParaRPr lang="fi-FI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210304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ulukko 4"/>
          <p:cNvGraphicFramePr>
            <a:graphicFrameLocks noGrp="1"/>
          </p:cNvGraphicFramePr>
          <p:nvPr/>
        </p:nvGraphicFramePr>
        <p:xfrm>
          <a:off x="683568" y="4149080"/>
          <a:ext cx="6096000" cy="100584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saari </a:t>
                      </a:r>
                      <a:r>
                        <a:rPr lang="fi-FI" dirty="0" smtClean="0"/>
                        <a:t>= </a:t>
                      </a:r>
                      <a:r>
                        <a:rPr lang="fi-FI" dirty="0" err="1" smtClean="0"/>
                        <a:t>ostrov</a:t>
                      </a:r>
                      <a:r>
                        <a:rPr lang="fi-FI" dirty="0" smtClean="0"/>
                        <a:t> m</a:t>
                      </a:r>
                    </a:p>
                    <a:p>
                      <a:endParaRPr lang="fi-FI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ulukko 5"/>
          <p:cNvGraphicFramePr>
            <a:graphicFrameLocks noGrp="1"/>
          </p:cNvGraphicFramePr>
          <p:nvPr/>
        </p:nvGraphicFramePr>
        <p:xfrm>
          <a:off x="683568" y="4437112"/>
          <a:ext cx="6096000" cy="100584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järvi </a:t>
                      </a:r>
                      <a:r>
                        <a:rPr lang="fi-FI" dirty="0" smtClean="0"/>
                        <a:t>= </a:t>
                      </a:r>
                      <a:r>
                        <a:rPr lang="fi-FI" dirty="0" err="1" smtClean="0"/>
                        <a:t>jezero</a:t>
                      </a:r>
                      <a:r>
                        <a:rPr lang="fi-FI" dirty="0" smtClean="0"/>
                        <a:t> n</a:t>
                      </a:r>
                    </a:p>
                    <a:p>
                      <a:endParaRPr lang="fi-FI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ulukko 6"/>
          <p:cNvGraphicFramePr>
            <a:graphicFrameLocks noGrp="1"/>
          </p:cNvGraphicFramePr>
          <p:nvPr/>
        </p:nvGraphicFramePr>
        <p:xfrm>
          <a:off x="683568" y="4725144"/>
          <a:ext cx="6096000" cy="100584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kallio </a:t>
                      </a:r>
                      <a:r>
                        <a:rPr lang="fi-FI" dirty="0" smtClean="0"/>
                        <a:t>= </a:t>
                      </a:r>
                      <a:r>
                        <a:rPr lang="fi-FI" dirty="0" err="1" smtClean="0"/>
                        <a:t>skála</a:t>
                      </a:r>
                      <a:r>
                        <a:rPr lang="fi-FI" dirty="0" smtClean="0"/>
                        <a:t> f</a:t>
                      </a:r>
                    </a:p>
                    <a:p>
                      <a:endParaRPr lang="fi-FI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ulukko 7"/>
          <p:cNvGraphicFramePr>
            <a:graphicFrameLocks noGrp="1"/>
          </p:cNvGraphicFramePr>
          <p:nvPr/>
        </p:nvGraphicFramePr>
        <p:xfrm>
          <a:off x="683568" y="5013176"/>
          <a:ext cx="6096000" cy="100584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metsä </a:t>
                      </a:r>
                      <a:r>
                        <a:rPr lang="fi-FI" dirty="0" smtClean="0"/>
                        <a:t>= les m</a:t>
                      </a:r>
                    </a:p>
                    <a:p>
                      <a:endParaRPr lang="fi-FI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ulukko 8"/>
          <p:cNvGraphicFramePr>
            <a:graphicFrameLocks noGrp="1"/>
          </p:cNvGraphicFramePr>
          <p:nvPr/>
        </p:nvGraphicFramePr>
        <p:xfrm>
          <a:off x="683568" y="5301208"/>
          <a:ext cx="6096000" cy="100584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ranta </a:t>
                      </a:r>
                      <a:r>
                        <a:rPr lang="fi-FI" dirty="0" smtClean="0"/>
                        <a:t>=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dirty="0" err="1" smtClean="0"/>
                        <a:t>břeh</a:t>
                      </a:r>
                      <a:r>
                        <a:rPr lang="fi-FI" dirty="0" smtClean="0"/>
                        <a:t> m, </a:t>
                      </a:r>
                      <a:r>
                        <a:rPr lang="fi-FI" dirty="0" err="1" smtClean="0"/>
                        <a:t>nábřeží</a:t>
                      </a:r>
                      <a:r>
                        <a:rPr lang="fi-FI" dirty="0" smtClean="0"/>
                        <a:t> n</a:t>
                      </a:r>
                    </a:p>
                    <a:p>
                      <a:endParaRPr lang="fi-FI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02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Monikon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adessiivit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2098576" cy="4525963"/>
          </a:xfrm>
        </p:spPr>
        <p:txBody>
          <a:bodyPr>
            <a:normAutofit lnSpcReduction="10000"/>
          </a:bodyPr>
          <a:lstStyle/>
          <a:p>
            <a:r>
              <a:rPr lang="cs-CZ" dirty="0" err="1" smtClean="0"/>
              <a:t>Tunturi</a:t>
            </a:r>
            <a:endParaRPr lang="cs-CZ" dirty="0"/>
          </a:p>
          <a:p>
            <a:r>
              <a:rPr lang="cs-CZ" dirty="0" err="1" smtClean="0"/>
              <a:t>Ranta</a:t>
            </a:r>
            <a:endParaRPr lang="cs-CZ" dirty="0" smtClean="0"/>
          </a:p>
          <a:p>
            <a:r>
              <a:rPr lang="cs-CZ" dirty="0" err="1" smtClean="0"/>
              <a:t>Kallio</a:t>
            </a:r>
            <a:endParaRPr lang="cs-CZ" dirty="0" smtClean="0"/>
          </a:p>
          <a:p>
            <a:r>
              <a:rPr lang="cs-CZ" dirty="0" smtClean="0"/>
              <a:t>Kivi</a:t>
            </a:r>
          </a:p>
          <a:p>
            <a:r>
              <a:rPr lang="cs-CZ" dirty="0" err="1" smtClean="0"/>
              <a:t>Järvi</a:t>
            </a:r>
            <a:endParaRPr lang="cs-CZ" dirty="0" smtClean="0"/>
          </a:p>
          <a:p>
            <a:r>
              <a:rPr lang="cs-CZ" dirty="0" err="1" smtClean="0"/>
              <a:t>Mäki</a:t>
            </a:r>
            <a:endParaRPr lang="cs-CZ" dirty="0" smtClean="0"/>
          </a:p>
          <a:p>
            <a:r>
              <a:rPr lang="cs-CZ" dirty="0" err="1" smtClean="0"/>
              <a:t>Saari</a:t>
            </a:r>
            <a:endParaRPr lang="cs-CZ" dirty="0" smtClean="0"/>
          </a:p>
          <a:p>
            <a:r>
              <a:rPr lang="cs-CZ" dirty="0" err="1" smtClean="0"/>
              <a:t>Metsä</a:t>
            </a:r>
            <a:endParaRPr lang="cs-CZ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2541442" y="1628799"/>
            <a:ext cx="59046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Tuntur-e-i-lla</a:t>
            </a:r>
            <a:r>
              <a:rPr lang="cs-CZ" dirty="0"/>
              <a:t> </a:t>
            </a:r>
            <a:r>
              <a:rPr lang="cs-CZ" dirty="0" smtClean="0"/>
              <a:t>2</a:t>
            </a:r>
            <a:r>
              <a:rPr lang="fi-FI" dirty="0" smtClean="0"/>
              <a:t>:</a:t>
            </a:r>
            <a:r>
              <a:rPr lang="cs-CZ" dirty="0" smtClean="0"/>
              <a:t>  -i + i &gt; -ei</a:t>
            </a:r>
          </a:p>
          <a:p>
            <a:endParaRPr lang="cs-CZ" dirty="0"/>
          </a:p>
          <a:p>
            <a:r>
              <a:rPr lang="cs-CZ" dirty="0"/>
              <a:t>R</a:t>
            </a:r>
            <a:r>
              <a:rPr lang="cs-CZ" b="1" dirty="0"/>
              <a:t>a</a:t>
            </a:r>
            <a:r>
              <a:rPr lang="cs-CZ" i="1" dirty="0"/>
              <a:t>nn</a:t>
            </a:r>
            <a:r>
              <a:rPr lang="cs-CZ" dirty="0"/>
              <a:t>-o-i-lla </a:t>
            </a:r>
            <a:r>
              <a:rPr lang="cs-CZ" dirty="0" smtClean="0"/>
              <a:t>4a</a:t>
            </a:r>
            <a:r>
              <a:rPr lang="fi-FI" dirty="0" smtClean="0"/>
              <a:t>:</a:t>
            </a:r>
            <a:r>
              <a:rPr lang="cs-CZ" dirty="0" smtClean="0"/>
              <a:t> </a:t>
            </a:r>
            <a:r>
              <a:rPr lang="cs-CZ" dirty="0"/>
              <a:t>-a + i &gt; -oi</a:t>
            </a:r>
          </a:p>
          <a:p>
            <a:endParaRPr lang="cs-CZ" dirty="0"/>
          </a:p>
          <a:p>
            <a:r>
              <a:rPr lang="cs-CZ" dirty="0"/>
              <a:t>Kallio-i-lla </a:t>
            </a:r>
            <a:r>
              <a:rPr lang="cs-CZ" dirty="0" smtClean="0"/>
              <a:t>1</a:t>
            </a:r>
            <a:r>
              <a:rPr lang="fi-FI" dirty="0" smtClean="0"/>
              <a:t>:</a:t>
            </a:r>
            <a:r>
              <a:rPr lang="cs-CZ" dirty="0" smtClean="0"/>
              <a:t> </a:t>
            </a:r>
            <a:r>
              <a:rPr lang="cs-CZ" dirty="0"/>
              <a:t>-o + i &gt; -oi</a:t>
            </a:r>
          </a:p>
          <a:p>
            <a:endParaRPr lang="cs-CZ" dirty="0"/>
          </a:p>
          <a:p>
            <a:r>
              <a:rPr lang="cs-CZ" dirty="0"/>
              <a:t>Kiv-i-llä </a:t>
            </a:r>
            <a:r>
              <a:rPr lang="cs-CZ" dirty="0" smtClean="0"/>
              <a:t>3</a:t>
            </a:r>
            <a:r>
              <a:rPr lang="fi-FI" dirty="0" smtClean="0"/>
              <a:t>:</a:t>
            </a:r>
            <a:r>
              <a:rPr lang="cs-CZ" dirty="0" smtClean="0"/>
              <a:t> </a:t>
            </a:r>
            <a:r>
              <a:rPr lang="cs-CZ" dirty="0"/>
              <a:t>-e + i &gt; -i		</a:t>
            </a:r>
            <a:r>
              <a:rPr lang="cs-CZ" b="1" dirty="0"/>
              <a:t>kive-</a:t>
            </a:r>
          </a:p>
          <a:p>
            <a:endParaRPr lang="cs-CZ" dirty="0"/>
          </a:p>
          <a:p>
            <a:r>
              <a:rPr lang="cs-CZ" dirty="0"/>
              <a:t>Järv-i-llä </a:t>
            </a:r>
            <a:r>
              <a:rPr lang="cs-CZ" dirty="0" smtClean="0"/>
              <a:t>3</a:t>
            </a:r>
            <a:r>
              <a:rPr lang="fi-FI" dirty="0" smtClean="0"/>
              <a:t>:</a:t>
            </a:r>
            <a:r>
              <a:rPr lang="cs-CZ" dirty="0" smtClean="0"/>
              <a:t> </a:t>
            </a:r>
            <a:r>
              <a:rPr lang="cs-CZ" dirty="0"/>
              <a:t>-e + i &gt; -i 	</a:t>
            </a:r>
            <a:r>
              <a:rPr lang="cs-CZ" b="1" dirty="0"/>
              <a:t>järve-</a:t>
            </a:r>
          </a:p>
          <a:p>
            <a:endParaRPr lang="cs-CZ" dirty="0"/>
          </a:p>
          <a:p>
            <a:r>
              <a:rPr lang="cs-CZ" dirty="0" smtClean="0"/>
              <a:t>Mä</a:t>
            </a:r>
            <a:r>
              <a:rPr lang="cs-CZ" i="1" dirty="0" smtClean="0"/>
              <a:t>_</a:t>
            </a:r>
            <a:r>
              <a:rPr lang="cs-CZ" dirty="0" smtClean="0"/>
              <a:t>-</a:t>
            </a:r>
            <a:r>
              <a:rPr lang="cs-CZ" dirty="0"/>
              <a:t>i-llä </a:t>
            </a:r>
            <a:r>
              <a:rPr lang="cs-CZ" dirty="0" smtClean="0"/>
              <a:t>3</a:t>
            </a:r>
            <a:r>
              <a:rPr lang="fi-FI" dirty="0" smtClean="0"/>
              <a:t>:</a:t>
            </a:r>
            <a:r>
              <a:rPr lang="cs-CZ" dirty="0" smtClean="0"/>
              <a:t> </a:t>
            </a:r>
            <a:r>
              <a:rPr lang="cs-CZ" dirty="0"/>
              <a:t>-e + i &gt; -i	</a:t>
            </a:r>
            <a:r>
              <a:rPr lang="cs-CZ" b="1" dirty="0" smtClean="0"/>
              <a:t>mäe-</a:t>
            </a:r>
            <a:endParaRPr lang="cs-CZ" b="1" dirty="0"/>
          </a:p>
          <a:p>
            <a:endParaRPr lang="cs-CZ" dirty="0"/>
          </a:p>
          <a:p>
            <a:r>
              <a:rPr lang="cs-CZ" dirty="0"/>
              <a:t>Saar-i-lla </a:t>
            </a:r>
            <a:r>
              <a:rPr lang="cs-CZ" dirty="0" smtClean="0"/>
              <a:t>3</a:t>
            </a:r>
            <a:r>
              <a:rPr lang="fi-FI" dirty="0" smtClean="0"/>
              <a:t>:</a:t>
            </a:r>
            <a:r>
              <a:rPr lang="cs-CZ" dirty="0" smtClean="0"/>
              <a:t> </a:t>
            </a:r>
            <a:r>
              <a:rPr lang="cs-CZ" dirty="0"/>
              <a:t>-e + i &gt; -i	</a:t>
            </a:r>
            <a:r>
              <a:rPr lang="cs-CZ" b="1" dirty="0" smtClean="0"/>
              <a:t>saare-</a:t>
            </a:r>
            <a:endParaRPr lang="cs-CZ" b="1" dirty="0"/>
          </a:p>
          <a:p>
            <a:endParaRPr lang="cs-CZ" dirty="0"/>
          </a:p>
          <a:p>
            <a:r>
              <a:rPr lang="cs-CZ" dirty="0"/>
              <a:t>Mets-i-llä </a:t>
            </a:r>
            <a:r>
              <a:rPr lang="cs-CZ" dirty="0" smtClean="0"/>
              <a:t>5</a:t>
            </a:r>
            <a:r>
              <a:rPr lang="fi-FI" dirty="0" smtClean="0"/>
              <a:t>:</a:t>
            </a:r>
            <a:r>
              <a:rPr lang="cs-CZ" dirty="0" smtClean="0"/>
              <a:t> </a:t>
            </a:r>
            <a:r>
              <a:rPr lang="cs-CZ" dirty="0"/>
              <a:t>-ä + i &gt; -i	</a:t>
            </a:r>
          </a:p>
          <a:p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6012160" y="270855"/>
            <a:ext cx="27363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nk</a:t>
            </a:r>
            <a:r>
              <a:rPr lang="cs-CZ" dirty="0"/>
              <a:t> – </a:t>
            </a:r>
            <a:r>
              <a:rPr lang="cs-CZ" dirty="0" err="1" smtClean="0"/>
              <a:t>ng</a:t>
            </a:r>
            <a:r>
              <a:rPr lang="cs-CZ" dirty="0" smtClean="0"/>
              <a:t>	        </a:t>
            </a:r>
            <a:r>
              <a:rPr lang="cs-CZ" dirty="0" err="1" smtClean="0"/>
              <a:t>ei</a:t>
            </a:r>
            <a:r>
              <a:rPr lang="cs-CZ" dirty="0" smtClean="0"/>
              <a:t> </a:t>
            </a:r>
            <a:r>
              <a:rPr lang="cs-CZ" dirty="0" err="1" smtClean="0"/>
              <a:t>vaihtelua</a:t>
            </a:r>
            <a:r>
              <a:rPr lang="cs-CZ" dirty="0" smtClean="0"/>
              <a:t>:</a:t>
            </a:r>
            <a:endParaRPr lang="cs-CZ" dirty="0"/>
          </a:p>
          <a:p>
            <a:r>
              <a:rPr lang="cs-CZ" dirty="0" err="1"/>
              <a:t>lt</a:t>
            </a:r>
            <a:r>
              <a:rPr lang="cs-CZ" dirty="0"/>
              <a:t> – </a:t>
            </a:r>
            <a:r>
              <a:rPr lang="cs-CZ" dirty="0" err="1" smtClean="0"/>
              <a:t>ll</a:t>
            </a:r>
            <a:r>
              <a:rPr lang="cs-CZ" dirty="0" smtClean="0"/>
              <a:t>	          </a:t>
            </a:r>
            <a:r>
              <a:rPr lang="cs-CZ" dirty="0" err="1" smtClean="0"/>
              <a:t>sk</a:t>
            </a:r>
            <a:r>
              <a:rPr lang="cs-CZ" dirty="0" smtClean="0"/>
              <a:t>, st, </a:t>
            </a:r>
            <a:r>
              <a:rPr lang="cs-CZ" dirty="0" err="1" smtClean="0"/>
              <a:t>tk</a:t>
            </a:r>
            <a:endParaRPr lang="cs-CZ" dirty="0" smtClean="0"/>
          </a:p>
          <a:p>
            <a:r>
              <a:rPr lang="cs-CZ" dirty="0" err="1" smtClean="0"/>
              <a:t>nt</a:t>
            </a:r>
            <a:r>
              <a:rPr lang="cs-CZ" dirty="0" smtClean="0"/>
              <a:t> </a:t>
            </a:r>
            <a:r>
              <a:rPr lang="cs-CZ" dirty="0"/>
              <a:t>– </a:t>
            </a:r>
            <a:r>
              <a:rPr lang="cs-CZ" dirty="0" err="1" smtClean="0"/>
              <a:t>nn</a:t>
            </a:r>
            <a:r>
              <a:rPr lang="cs-CZ" dirty="0" smtClean="0"/>
              <a:t>	        2 </a:t>
            </a:r>
            <a:r>
              <a:rPr lang="cs-CZ" dirty="0" err="1" smtClean="0"/>
              <a:t>vokaalia</a:t>
            </a:r>
            <a:r>
              <a:rPr lang="cs-CZ" dirty="0" smtClean="0"/>
              <a:t> </a:t>
            </a:r>
            <a:r>
              <a:rPr lang="cs-CZ" dirty="0"/>
              <a:t>mp – </a:t>
            </a:r>
            <a:r>
              <a:rPr lang="cs-CZ" dirty="0" smtClean="0"/>
              <a:t>mm	           </a:t>
            </a:r>
            <a:r>
              <a:rPr lang="cs-CZ" dirty="0" err="1" smtClean="0"/>
              <a:t>lopussa</a:t>
            </a:r>
            <a:endParaRPr lang="cs-CZ" dirty="0" smtClean="0"/>
          </a:p>
          <a:p>
            <a:r>
              <a:rPr lang="cs-CZ" dirty="0" err="1" smtClean="0"/>
              <a:t>rt</a:t>
            </a:r>
            <a:r>
              <a:rPr lang="cs-CZ" dirty="0" smtClean="0"/>
              <a:t> – </a:t>
            </a:r>
            <a:r>
              <a:rPr lang="cs-CZ" dirty="0" err="1" smtClean="0"/>
              <a:t>rr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70855"/>
            <a:ext cx="2212975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9351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Luonto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061" b="33359"/>
          <a:stretch/>
        </p:blipFill>
        <p:spPr bwMode="auto">
          <a:xfrm>
            <a:off x="1835696" y="1268760"/>
            <a:ext cx="5544616" cy="2729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Taulukko 3"/>
          <p:cNvGraphicFramePr>
            <a:graphicFrameLocks noGrp="1"/>
          </p:cNvGraphicFramePr>
          <p:nvPr/>
        </p:nvGraphicFramePr>
        <p:xfrm>
          <a:off x="899592" y="3861048"/>
          <a:ext cx="6096000" cy="100584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rannikko </a:t>
                      </a:r>
                      <a:r>
                        <a:rPr lang="fi-FI" dirty="0" smtClean="0"/>
                        <a:t>=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dirty="0" err="1" smtClean="0"/>
                        <a:t>pobřeží</a:t>
                      </a:r>
                      <a:r>
                        <a:rPr lang="fi-FI" dirty="0" smtClean="0"/>
                        <a:t> n</a:t>
                      </a:r>
                    </a:p>
                    <a:p>
                      <a:endParaRPr lang="fi-FI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ulukko 4"/>
          <p:cNvGraphicFramePr>
            <a:graphicFrameLocks noGrp="1"/>
          </p:cNvGraphicFramePr>
          <p:nvPr/>
        </p:nvGraphicFramePr>
        <p:xfrm>
          <a:off x="899592" y="4293096"/>
          <a:ext cx="6096000" cy="100584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salmi </a:t>
                      </a:r>
                      <a:r>
                        <a:rPr lang="fi-FI" dirty="0" smtClean="0"/>
                        <a:t>=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dirty="0" smtClean="0"/>
                        <a:t>(</a:t>
                      </a:r>
                      <a:r>
                        <a:rPr lang="fi-FI" dirty="0" err="1" smtClean="0"/>
                        <a:t>maant</a:t>
                      </a:r>
                      <a:r>
                        <a:rPr lang="fi-FI" dirty="0" smtClean="0"/>
                        <a:t>.) </a:t>
                      </a:r>
                      <a:r>
                        <a:rPr lang="fi-FI" dirty="0" err="1" smtClean="0"/>
                        <a:t>průliv</a:t>
                      </a:r>
                      <a:r>
                        <a:rPr lang="fi-FI" dirty="0" smtClean="0"/>
                        <a:t> m, (meren) </a:t>
                      </a:r>
                      <a:r>
                        <a:rPr lang="fi-FI" dirty="0" err="1" smtClean="0"/>
                        <a:t>úžina</a:t>
                      </a:r>
                      <a:r>
                        <a:rPr lang="fi-FI" dirty="0" smtClean="0"/>
                        <a:t> f</a:t>
                      </a:r>
                    </a:p>
                    <a:p>
                      <a:endParaRPr lang="fi-FI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ulukko 5"/>
          <p:cNvGraphicFramePr>
            <a:graphicFrameLocks noGrp="1"/>
          </p:cNvGraphicFramePr>
          <p:nvPr/>
        </p:nvGraphicFramePr>
        <p:xfrm>
          <a:off x="899592" y="4725144"/>
          <a:ext cx="6096000" cy="100584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lahti </a:t>
                      </a:r>
                      <a:r>
                        <a:rPr lang="fi-FI" dirty="0" smtClean="0"/>
                        <a:t>=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dirty="0" err="1" smtClean="0"/>
                        <a:t>záliv</a:t>
                      </a:r>
                      <a:r>
                        <a:rPr lang="fi-FI" dirty="0" smtClean="0"/>
                        <a:t> m, </a:t>
                      </a:r>
                      <a:r>
                        <a:rPr lang="fi-FI" dirty="0" err="1" smtClean="0"/>
                        <a:t>zátoka</a:t>
                      </a:r>
                      <a:r>
                        <a:rPr lang="fi-FI" dirty="0" smtClean="0"/>
                        <a:t> f</a:t>
                      </a:r>
                    </a:p>
                    <a:p>
                      <a:endParaRPr lang="fi-FI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ulukko 6"/>
          <p:cNvGraphicFramePr>
            <a:graphicFrameLocks noGrp="1"/>
          </p:cNvGraphicFramePr>
          <p:nvPr/>
        </p:nvGraphicFramePr>
        <p:xfrm>
          <a:off x="899592" y="5157192"/>
          <a:ext cx="6096000" cy="100584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niemi </a:t>
                      </a:r>
                      <a:r>
                        <a:rPr lang="fi-FI" dirty="0" smtClean="0"/>
                        <a:t>=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dirty="0" smtClean="0"/>
                        <a:t>(kallioinen) </a:t>
                      </a:r>
                      <a:r>
                        <a:rPr lang="fi-FI" dirty="0" err="1" smtClean="0"/>
                        <a:t>mys</a:t>
                      </a:r>
                      <a:r>
                        <a:rPr lang="fi-FI" dirty="0" smtClean="0"/>
                        <a:t> m</a:t>
                      </a:r>
                    </a:p>
                    <a:p>
                      <a:endParaRPr lang="fi-FI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502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Monikon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adessiivit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2242592" cy="4525963"/>
          </a:xfrm>
        </p:spPr>
        <p:txBody>
          <a:bodyPr/>
          <a:lstStyle/>
          <a:p>
            <a:r>
              <a:rPr lang="cs-CZ" dirty="0" err="1" smtClean="0"/>
              <a:t>Vuori</a:t>
            </a:r>
            <a:endParaRPr lang="cs-CZ" dirty="0" smtClean="0"/>
          </a:p>
          <a:p>
            <a:r>
              <a:rPr lang="cs-CZ" dirty="0" err="1" smtClean="0"/>
              <a:t>Rannikko</a:t>
            </a:r>
            <a:endParaRPr lang="cs-CZ" dirty="0" smtClean="0"/>
          </a:p>
          <a:p>
            <a:r>
              <a:rPr lang="cs-CZ" dirty="0" smtClean="0"/>
              <a:t>Salmi</a:t>
            </a:r>
          </a:p>
          <a:p>
            <a:r>
              <a:rPr lang="cs-CZ" dirty="0" err="1" smtClean="0"/>
              <a:t>Meri</a:t>
            </a:r>
            <a:endParaRPr lang="cs-CZ" dirty="0" smtClean="0"/>
          </a:p>
          <a:p>
            <a:r>
              <a:rPr lang="cs-CZ" dirty="0" err="1" smtClean="0"/>
              <a:t>Lahti</a:t>
            </a:r>
            <a:endParaRPr lang="cs-CZ" dirty="0" smtClean="0"/>
          </a:p>
          <a:p>
            <a:r>
              <a:rPr lang="cs-CZ" dirty="0" err="1" smtClean="0"/>
              <a:t>Niemi</a:t>
            </a:r>
            <a:endParaRPr lang="cs-CZ" dirty="0" smtClean="0"/>
          </a:p>
          <a:p>
            <a:r>
              <a:rPr lang="cs-CZ" dirty="0" err="1" smtClean="0"/>
              <a:t>Joki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843808" y="1771261"/>
            <a:ext cx="51125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Vuor-i-lla, 3</a:t>
            </a:r>
            <a:r>
              <a:rPr lang="fi-FI" dirty="0" smtClean="0"/>
              <a:t>:</a:t>
            </a:r>
            <a:r>
              <a:rPr lang="cs-CZ" dirty="0" smtClean="0"/>
              <a:t> </a:t>
            </a:r>
            <a:r>
              <a:rPr lang="cs-CZ" dirty="0"/>
              <a:t>-e + i &gt; -</a:t>
            </a:r>
            <a:r>
              <a:rPr lang="cs-CZ" dirty="0" smtClean="0"/>
              <a:t>i	</a:t>
            </a:r>
            <a:r>
              <a:rPr lang="cs-CZ" b="1" dirty="0" smtClean="0"/>
              <a:t>vuore-</a:t>
            </a:r>
            <a:r>
              <a:rPr lang="cs-CZ" dirty="0"/>
              <a:t>	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Ranni</a:t>
            </a:r>
            <a:r>
              <a:rPr lang="cs-CZ" i="1" dirty="0" smtClean="0"/>
              <a:t>k</a:t>
            </a:r>
            <a:r>
              <a:rPr lang="cs-CZ" dirty="0" smtClean="0"/>
              <a:t>o-i-lla</a:t>
            </a:r>
            <a:r>
              <a:rPr lang="cs-CZ" dirty="0"/>
              <a:t>, </a:t>
            </a:r>
            <a:r>
              <a:rPr lang="cs-CZ" dirty="0" smtClean="0"/>
              <a:t>1</a:t>
            </a:r>
            <a:r>
              <a:rPr lang="fi-FI" dirty="0" smtClean="0"/>
              <a:t>:</a:t>
            </a:r>
            <a:r>
              <a:rPr lang="cs-CZ" dirty="0" smtClean="0"/>
              <a:t> </a:t>
            </a:r>
            <a:r>
              <a:rPr lang="cs-CZ" dirty="0"/>
              <a:t>-o + i &gt; -oi	</a:t>
            </a:r>
          </a:p>
          <a:p>
            <a:endParaRPr lang="cs-CZ" dirty="0"/>
          </a:p>
          <a:p>
            <a:r>
              <a:rPr lang="cs-CZ" dirty="0"/>
              <a:t>Salm-i-lla, </a:t>
            </a:r>
            <a:r>
              <a:rPr lang="cs-CZ" dirty="0" smtClean="0"/>
              <a:t>3</a:t>
            </a:r>
            <a:r>
              <a:rPr lang="fi-FI" dirty="0" smtClean="0"/>
              <a:t>:</a:t>
            </a:r>
            <a:r>
              <a:rPr lang="cs-CZ" dirty="0" smtClean="0"/>
              <a:t> </a:t>
            </a:r>
            <a:r>
              <a:rPr lang="cs-CZ" dirty="0"/>
              <a:t>-e + i &gt; -i	</a:t>
            </a:r>
            <a:r>
              <a:rPr lang="cs-CZ" b="1" dirty="0"/>
              <a:t>salme-</a:t>
            </a:r>
          </a:p>
          <a:p>
            <a:endParaRPr lang="cs-CZ" dirty="0"/>
          </a:p>
          <a:p>
            <a:r>
              <a:rPr lang="cs-CZ" dirty="0"/>
              <a:t>Mer-i-llä, </a:t>
            </a:r>
            <a:r>
              <a:rPr lang="cs-CZ" dirty="0" smtClean="0"/>
              <a:t>3</a:t>
            </a:r>
            <a:r>
              <a:rPr lang="fi-FI" dirty="0" smtClean="0"/>
              <a:t>:</a:t>
            </a:r>
            <a:r>
              <a:rPr lang="cs-CZ" dirty="0" smtClean="0"/>
              <a:t> </a:t>
            </a:r>
            <a:r>
              <a:rPr lang="cs-CZ" dirty="0"/>
              <a:t>-e + i &gt; -i	</a:t>
            </a:r>
            <a:r>
              <a:rPr lang="cs-CZ" b="1" dirty="0"/>
              <a:t>mere-</a:t>
            </a:r>
          </a:p>
          <a:p>
            <a:endParaRPr lang="cs-CZ" dirty="0"/>
          </a:p>
          <a:p>
            <a:r>
              <a:rPr lang="cs-CZ" dirty="0"/>
              <a:t>Lah</a:t>
            </a:r>
            <a:r>
              <a:rPr lang="cs-CZ" i="1" dirty="0"/>
              <a:t>d</a:t>
            </a:r>
            <a:r>
              <a:rPr lang="cs-CZ" dirty="0"/>
              <a:t>-i-lla, </a:t>
            </a:r>
            <a:r>
              <a:rPr lang="cs-CZ" dirty="0" smtClean="0"/>
              <a:t>3</a:t>
            </a:r>
            <a:r>
              <a:rPr lang="fi-FI" dirty="0" smtClean="0"/>
              <a:t>:</a:t>
            </a:r>
            <a:r>
              <a:rPr lang="cs-CZ" dirty="0" smtClean="0"/>
              <a:t> </a:t>
            </a:r>
            <a:r>
              <a:rPr lang="cs-CZ" dirty="0"/>
              <a:t>-e + i &gt; -i	</a:t>
            </a:r>
            <a:r>
              <a:rPr lang="cs-CZ" b="1" dirty="0"/>
              <a:t>lahde-</a:t>
            </a:r>
          </a:p>
          <a:p>
            <a:endParaRPr lang="cs-CZ" dirty="0"/>
          </a:p>
          <a:p>
            <a:r>
              <a:rPr lang="cs-CZ" dirty="0"/>
              <a:t>Niem-i-llä, </a:t>
            </a:r>
            <a:r>
              <a:rPr lang="cs-CZ" dirty="0" smtClean="0"/>
              <a:t>3</a:t>
            </a:r>
            <a:r>
              <a:rPr lang="fi-FI" dirty="0" smtClean="0"/>
              <a:t>:</a:t>
            </a:r>
            <a:r>
              <a:rPr lang="cs-CZ" dirty="0" smtClean="0"/>
              <a:t> </a:t>
            </a:r>
            <a:r>
              <a:rPr lang="cs-CZ" dirty="0"/>
              <a:t>-e + i &gt; -i	</a:t>
            </a:r>
            <a:r>
              <a:rPr lang="cs-CZ" b="1" dirty="0"/>
              <a:t>nieme-</a:t>
            </a:r>
          </a:p>
          <a:p>
            <a:endParaRPr lang="cs-CZ" dirty="0"/>
          </a:p>
          <a:p>
            <a:r>
              <a:rPr lang="cs-CZ" dirty="0" smtClean="0"/>
              <a:t>Jo</a:t>
            </a:r>
            <a:r>
              <a:rPr lang="cs-CZ" i="1" dirty="0" smtClean="0"/>
              <a:t>_</a:t>
            </a:r>
            <a:r>
              <a:rPr lang="cs-CZ" dirty="0" smtClean="0"/>
              <a:t>-</a:t>
            </a:r>
            <a:r>
              <a:rPr lang="cs-CZ" dirty="0"/>
              <a:t>i-lla, </a:t>
            </a:r>
            <a:r>
              <a:rPr lang="cs-CZ" dirty="0" smtClean="0"/>
              <a:t>3</a:t>
            </a:r>
            <a:r>
              <a:rPr lang="fi-FI" dirty="0" smtClean="0"/>
              <a:t>:</a:t>
            </a:r>
            <a:r>
              <a:rPr lang="cs-CZ" dirty="0" smtClean="0"/>
              <a:t> </a:t>
            </a:r>
            <a:r>
              <a:rPr lang="cs-CZ" dirty="0"/>
              <a:t>-e + i &gt; -i	</a:t>
            </a:r>
            <a:r>
              <a:rPr lang="cs-CZ" b="1" dirty="0" smtClean="0"/>
              <a:t>joe-</a:t>
            </a:r>
            <a:endParaRPr lang="cs-CZ" b="1" dirty="0"/>
          </a:p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182" y="259961"/>
            <a:ext cx="2212975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6584" y="285815"/>
            <a:ext cx="2786063" cy="2341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5542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Metsäneläimet</a:t>
            </a:r>
            <a:endParaRPr lang="cs-CZ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388"/>
          <a:stretch/>
        </p:blipFill>
        <p:spPr bwMode="auto">
          <a:xfrm rot="10800000">
            <a:off x="2051720" y="1700808"/>
            <a:ext cx="4896544" cy="2864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637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Monikon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adessiivit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463147"/>
            <a:ext cx="2170584" cy="4525963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 err="1" smtClean="0"/>
              <a:t>Hirvi</a:t>
            </a:r>
            <a:endParaRPr lang="cs-CZ" dirty="0" smtClean="0"/>
          </a:p>
          <a:p>
            <a:pPr>
              <a:lnSpc>
                <a:spcPct val="120000"/>
              </a:lnSpc>
            </a:pPr>
            <a:r>
              <a:rPr lang="cs-CZ" dirty="0" err="1" smtClean="0"/>
              <a:t>Karhu</a:t>
            </a:r>
            <a:endParaRPr lang="cs-CZ" dirty="0" smtClean="0"/>
          </a:p>
          <a:p>
            <a:pPr>
              <a:lnSpc>
                <a:spcPct val="120000"/>
              </a:lnSpc>
            </a:pPr>
            <a:r>
              <a:rPr lang="cs-CZ" dirty="0" err="1" smtClean="0"/>
              <a:t>Susi</a:t>
            </a:r>
            <a:endParaRPr lang="cs-CZ" dirty="0" smtClean="0"/>
          </a:p>
          <a:p>
            <a:pPr>
              <a:lnSpc>
                <a:spcPct val="120000"/>
              </a:lnSpc>
            </a:pPr>
            <a:r>
              <a:rPr lang="cs-CZ" dirty="0" err="1" smtClean="0"/>
              <a:t>Kettu</a:t>
            </a:r>
            <a:endParaRPr lang="cs-CZ" dirty="0" smtClean="0"/>
          </a:p>
          <a:p>
            <a:pPr>
              <a:lnSpc>
                <a:spcPct val="120000"/>
              </a:lnSpc>
            </a:pPr>
            <a:r>
              <a:rPr lang="cs-CZ" dirty="0" err="1" smtClean="0"/>
              <a:t>Jänis</a:t>
            </a:r>
            <a:endParaRPr lang="cs-CZ" dirty="0" smtClean="0"/>
          </a:p>
          <a:p>
            <a:pPr>
              <a:lnSpc>
                <a:spcPct val="120000"/>
              </a:lnSpc>
            </a:pPr>
            <a:r>
              <a:rPr lang="cs-CZ" dirty="0" smtClean="0"/>
              <a:t>Orava</a:t>
            </a:r>
          </a:p>
          <a:p>
            <a:pPr>
              <a:lnSpc>
                <a:spcPct val="120000"/>
              </a:lnSpc>
            </a:pPr>
            <a:r>
              <a:rPr lang="cs-CZ" dirty="0" err="1" smtClean="0"/>
              <a:t>Siili</a:t>
            </a:r>
            <a:endParaRPr lang="cs-CZ" dirty="0" smtClean="0"/>
          </a:p>
          <a:p>
            <a:pPr>
              <a:lnSpc>
                <a:spcPct val="120000"/>
              </a:lnSpc>
            </a:pPr>
            <a:r>
              <a:rPr lang="cs-CZ" dirty="0" err="1" smtClean="0"/>
              <a:t>Hiiri</a:t>
            </a:r>
            <a:endParaRPr lang="cs-CZ" dirty="0" smtClean="0"/>
          </a:p>
          <a:p>
            <a:pPr>
              <a:lnSpc>
                <a:spcPct val="120000"/>
              </a:lnSpc>
            </a:pPr>
            <a:r>
              <a:rPr lang="cs-CZ" dirty="0" err="1" smtClean="0"/>
              <a:t>Käärme</a:t>
            </a:r>
            <a:endParaRPr lang="cs-CZ" dirty="0" smtClean="0"/>
          </a:p>
          <a:p>
            <a:pPr>
              <a:lnSpc>
                <a:spcPct val="120000"/>
              </a:lnSpc>
            </a:pPr>
            <a:r>
              <a:rPr lang="cs-CZ" dirty="0" err="1" smtClean="0"/>
              <a:t>Sammakko</a:t>
            </a:r>
            <a:endParaRPr lang="cs-CZ" dirty="0" smtClean="0"/>
          </a:p>
          <a:p>
            <a:pPr>
              <a:lnSpc>
                <a:spcPct val="120000"/>
              </a:lnSpc>
            </a:pPr>
            <a:r>
              <a:rPr lang="cs-CZ" dirty="0" err="1" smtClean="0"/>
              <a:t>Etana</a:t>
            </a:r>
            <a:endParaRPr lang="cs-CZ" dirty="0" smtClean="0"/>
          </a:p>
          <a:p>
            <a:pPr>
              <a:lnSpc>
                <a:spcPct val="120000"/>
              </a:lnSpc>
            </a:pPr>
            <a:r>
              <a:rPr lang="cs-CZ" dirty="0" err="1" smtClean="0"/>
              <a:t>Mato</a:t>
            </a:r>
            <a:endParaRPr lang="cs-CZ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2425147" y="1628800"/>
            <a:ext cx="66247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Hirv-i-llä, 3</a:t>
            </a:r>
            <a:r>
              <a:rPr lang="fi-FI" sz="2200" dirty="0" smtClean="0"/>
              <a:t>:</a:t>
            </a:r>
            <a:r>
              <a:rPr lang="cs-CZ" sz="2200" dirty="0" smtClean="0"/>
              <a:t> </a:t>
            </a:r>
            <a:r>
              <a:rPr lang="cs-CZ" sz="2200" dirty="0"/>
              <a:t>-e + i &gt; -i	</a:t>
            </a:r>
            <a:r>
              <a:rPr lang="cs-CZ" sz="2200" dirty="0" smtClean="0"/>
              <a:t>	</a:t>
            </a:r>
            <a:r>
              <a:rPr lang="cs-CZ" sz="2200" b="1" dirty="0" smtClean="0"/>
              <a:t>hirve-</a:t>
            </a:r>
          </a:p>
          <a:p>
            <a:r>
              <a:rPr lang="cs-CZ" sz="2200" dirty="0"/>
              <a:t>Karhu-i-lla, </a:t>
            </a:r>
            <a:r>
              <a:rPr lang="cs-CZ" sz="2200" dirty="0" smtClean="0"/>
              <a:t>1</a:t>
            </a:r>
            <a:r>
              <a:rPr lang="fi-FI" sz="2200" dirty="0" smtClean="0"/>
              <a:t>:</a:t>
            </a:r>
            <a:r>
              <a:rPr lang="cs-CZ" sz="2200" dirty="0" smtClean="0"/>
              <a:t> </a:t>
            </a:r>
            <a:r>
              <a:rPr lang="cs-CZ" sz="2200" dirty="0"/>
              <a:t>-u + i &gt; -ui	 	</a:t>
            </a:r>
          </a:p>
          <a:p>
            <a:r>
              <a:rPr lang="cs-CZ" sz="2200" dirty="0"/>
              <a:t>Sus-i-lla, </a:t>
            </a:r>
            <a:r>
              <a:rPr lang="cs-CZ" sz="2200" dirty="0" smtClean="0"/>
              <a:t>3</a:t>
            </a:r>
            <a:r>
              <a:rPr lang="fi-FI" sz="2200" dirty="0" smtClean="0"/>
              <a:t>:</a:t>
            </a:r>
            <a:r>
              <a:rPr lang="cs-CZ" sz="2200" dirty="0" smtClean="0"/>
              <a:t> </a:t>
            </a:r>
            <a:r>
              <a:rPr lang="cs-CZ" sz="2200" dirty="0"/>
              <a:t>-e + i &gt; -i </a:t>
            </a:r>
            <a:r>
              <a:rPr lang="cs-CZ" sz="2200" b="1" dirty="0"/>
              <a:t>sude-, sute-, sut-, susi </a:t>
            </a:r>
            <a:r>
              <a:rPr lang="cs-CZ" sz="2200" dirty="0"/>
              <a:t>vrt. </a:t>
            </a:r>
            <a:r>
              <a:rPr lang="cs-CZ" sz="2200" b="1" dirty="0" err="1"/>
              <a:t>käsi</a:t>
            </a:r>
            <a:r>
              <a:rPr lang="cs-CZ" sz="2200" b="1" dirty="0"/>
              <a:t>, </a:t>
            </a:r>
            <a:r>
              <a:rPr lang="cs-CZ" sz="2200" b="1" dirty="0" err="1"/>
              <a:t>vesi</a:t>
            </a:r>
            <a:endParaRPr lang="cs-CZ" sz="2200" b="1" dirty="0"/>
          </a:p>
          <a:p>
            <a:r>
              <a:rPr lang="cs-CZ" sz="2200" dirty="0"/>
              <a:t>Ke</a:t>
            </a:r>
            <a:r>
              <a:rPr lang="cs-CZ" sz="2200" b="1" dirty="0"/>
              <a:t>t</a:t>
            </a:r>
            <a:r>
              <a:rPr lang="cs-CZ" sz="2200" dirty="0"/>
              <a:t>u-i-lla, </a:t>
            </a:r>
            <a:r>
              <a:rPr lang="cs-CZ" sz="2200" dirty="0" smtClean="0"/>
              <a:t>1</a:t>
            </a:r>
            <a:r>
              <a:rPr lang="fi-FI" sz="2200" dirty="0" smtClean="0"/>
              <a:t>:</a:t>
            </a:r>
            <a:r>
              <a:rPr lang="cs-CZ" sz="2200" dirty="0" smtClean="0"/>
              <a:t> </a:t>
            </a:r>
            <a:r>
              <a:rPr lang="cs-CZ" sz="2200" dirty="0"/>
              <a:t>-u + i &gt; -ui	 	</a:t>
            </a:r>
          </a:p>
          <a:p>
            <a:r>
              <a:rPr lang="cs-CZ" sz="2200" dirty="0"/>
              <a:t>Jäniks-i-llä, </a:t>
            </a:r>
            <a:r>
              <a:rPr lang="cs-CZ" sz="2200" dirty="0" smtClean="0"/>
              <a:t>3</a:t>
            </a:r>
            <a:r>
              <a:rPr lang="fi-FI" sz="2200" dirty="0" smtClean="0"/>
              <a:t>:</a:t>
            </a:r>
            <a:r>
              <a:rPr lang="cs-CZ" sz="2200" dirty="0" smtClean="0"/>
              <a:t> </a:t>
            </a:r>
            <a:r>
              <a:rPr lang="cs-CZ" sz="2200" dirty="0"/>
              <a:t>-e + i &gt; -i		</a:t>
            </a:r>
            <a:r>
              <a:rPr lang="cs-CZ" sz="2200" b="1" dirty="0"/>
              <a:t>jänikse-</a:t>
            </a:r>
          </a:p>
          <a:p>
            <a:r>
              <a:rPr lang="cs-CZ" sz="2200" b="1" dirty="0"/>
              <a:t>O</a:t>
            </a:r>
            <a:r>
              <a:rPr lang="cs-CZ" sz="2200" dirty="0"/>
              <a:t>rav-i-</a:t>
            </a:r>
            <a:r>
              <a:rPr lang="cs-CZ" sz="2200" dirty="0" err="1"/>
              <a:t>lla</a:t>
            </a:r>
            <a:r>
              <a:rPr lang="cs-CZ" sz="2200" dirty="0"/>
              <a:t>, 4B: -a + i &gt; -i  </a:t>
            </a:r>
          </a:p>
          <a:p>
            <a:r>
              <a:rPr lang="cs-CZ" sz="2200" dirty="0"/>
              <a:t>Siil</a:t>
            </a:r>
            <a:r>
              <a:rPr lang="cs-CZ" sz="2200" b="1" dirty="0"/>
              <a:t>e</a:t>
            </a:r>
            <a:r>
              <a:rPr lang="cs-CZ" sz="2200" dirty="0"/>
              <a:t>-i-llä, </a:t>
            </a:r>
            <a:r>
              <a:rPr lang="cs-CZ" sz="2200" dirty="0" smtClean="0"/>
              <a:t>2</a:t>
            </a:r>
            <a:r>
              <a:rPr lang="fi-FI" sz="2200" dirty="0" smtClean="0"/>
              <a:t>:</a:t>
            </a:r>
            <a:r>
              <a:rPr lang="cs-CZ" sz="2200" dirty="0" smtClean="0"/>
              <a:t> </a:t>
            </a:r>
            <a:r>
              <a:rPr lang="cs-CZ" sz="2200" dirty="0"/>
              <a:t>-i + i &gt; -ei	</a:t>
            </a:r>
          </a:p>
          <a:p>
            <a:r>
              <a:rPr lang="cs-CZ" sz="2200" dirty="0"/>
              <a:t>Hiir-i-llä, </a:t>
            </a:r>
            <a:r>
              <a:rPr lang="cs-CZ" sz="2200" dirty="0" smtClean="0"/>
              <a:t>3</a:t>
            </a:r>
            <a:r>
              <a:rPr lang="fi-FI" sz="2200" dirty="0" smtClean="0"/>
              <a:t>:</a:t>
            </a:r>
            <a:r>
              <a:rPr lang="cs-CZ" sz="2200" dirty="0" smtClean="0"/>
              <a:t> </a:t>
            </a:r>
            <a:r>
              <a:rPr lang="cs-CZ" sz="2200" dirty="0"/>
              <a:t>-e + i &gt; -i		</a:t>
            </a:r>
            <a:r>
              <a:rPr lang="cs-CZ" sz="2200" b="1" dirty="0"/>
              <a:t>hiire-</a:t>
            </a:r>
          </a:p>
          <a:p>
            <a:r>
              <a:rPr lang="cs-CZ" sz="2200" dirty="0" err="1"/>
              <a:t>Käärm</a:t>
            </a:r>
            <a:r>
              <a:rPr lang="cs-CZ" sz="2200" b="1" dirty="0" err="1"/>
              <a:t>e</a:t>
            </a:r>
            <a:r>
              <a:rPr lang="cs-CZ" sz="2200" dirty="0"/>
              <a:t>-i-</a:t>
            </a:r>
            <a:r>
              <a:rPr lang="cs-CZ" sz="2200" dirty="0" err="1"/>
              <a:t>llä</a:t>
            </a:r>
            <a:r>
              <a:rPr lang="cs-CZ" sz="2200" dirty="0"/>
              <a:t>, -</a:t>
            </a:r>
            <a:r>
              <a:rPr lang="cs-CZ" sz="2200" dirty="0" err="1"/>
              <a:t>ee</a:t>
            </a:r>
            <a:r>
              <a:rPr lang="cs-CZ" sz="2200" dirty="0"/>
              <a:t> + -i &gt; -</a:t>
            </a:r>
            <a:r>
              <a:rPr lang="cs-CZ" sz="2200" dirty="0" err="1"/>
              <a:t>ei</a:t>
            </a:r>
            <a:r>
              <a:rPr lang="cs-CZ" sz="2200" dirty="0"/>
              <a:t> 	</a:t>
            </a:r>
            <a:r>
              <a:rPr lang="cs-CZ" sz="2200" b="1" dirty="0" err="1"/>
              <a:t>käärmee</a:t>
            </a:r>
            <a:r>
              <a:rPr lang="cs-CZ" sz="2200" b="1" dirty="0"/>
              <a:t>-</a:t>
            </a:r>
          </a:p>
          <a:p>
            <a:r>
              <a:rPr lang="cs-CZ" sz="2200" dirty="0"/>
              <a:t>Samma</a:t>
            </a:r>
            <a:r>
              <a:rPr lang="cs-CZ" sz="2200" b="1" dirty="0"/>
              <a:t>k</a:t>
            </a:r>
            <a:r>
              <a:rPr lang="cs-CZ" sz="2200" dirty="0"/>
              <a:t>o-i-lla, </a:t>
            </a:r>
            <a:r>
              <a:rPr lang="cs-CZ" sz="2200" dirty="0" smtClean="0"/>
              <a:t>1</a:t>
            </a:r>
            <a:r>
              <a:rPr lang="fi-FI" sz="2200" dirty="0" smtClean="0"/>
              <a:t>:</a:t>
            </a:r>
            <a:r>
              <a:rPr lang="cs-CZ" sz="2200" dirty="0" smtClean="0"/>
              <a:t> </a:t>
            </a:r>
            <a:r>
              <a:rPr lang="cs-CZ" sz="2200" dirty="0"/>
              <a:t>-o + i &gt; -oi</a:t>
            </a:r>
          </a:p>
          <a:p>
            <a:r>
              <a:rPr lang="cs-CZ" sz="2200" b="1" dirty="0" err="1"/>
              <a:t>E</a:t>
            </a:r>
            <a:r>
              <a:rPr lang="cs-CZ" sz="2200" dirty="0" err="1"/>
              <a:t>tano</a:t>
            </a:r>
            <a:r>
              <a:rPr lang="cs-CZ" sz="2200" dirty="0"/>
              <a:t>-i-</a:t>
            </a:r>
            <a:r>
              <a:rPr lang="cs-CZ" sz="2200" dirty="0" err="1"/>
              <a:t>lla</a:t>
            </a:r>
            <a:r>
              <a:rPr lang="cs-CZ" sz="2200" dirty="0"/>
              <a:t>, </a:t>
            </a:r>
            <a:r>
              <a:rPr lang="cs-CZ" sz="2400" dirty="0"/>
              <a:t>4A: -a + i &gt; -</a:t>
            </a:r>
            <a:r>
              <a:rPr lang="cs-CZ" sz="2400" dirty="0" err="1"/>
              <a:t>oi</a:t>
            </a:r>
            <a:endParaRPr lang="cs-CZ" sz="2200" dirty="0"/>
          </a:p>
          <a:p>
            <a:r>
              <a:rPr lang="cs-CZ" sz="2200" dirty="0"/>
              <a:t>Ma</a:t>
            </a:r>
            <a:r>
              <a:rPr lang="cs-CZ" sz="2200" b="1" dirty="0"/>
              <a:t>d</a:t>
            </a:r>
            <a:r>
              <a:rPr lang="cs-CZ" sz="2200" dirty="0"/>
              <a:t>o-i-lla, </a:t>
            </a:r>
            <a:r>
              <a:rPr lang="cs-CZ" sz="2200" dirty="0" smtClean="0"/>
              <a:t>1</a:t>
            </a:r>
            <a:r>
              <a:rPr lang="fi-FI" sz="2200" dirty="0" smtClean="0"/>
              <a:t>:</a:t>
            </a:r>
            <a:r>
              <a:rPr lang="cs-CZ" sz="2200" dirty="0" smtClean="0"/>
              <a:t> </a:t>
            </a:r>
            <a:r>
              <a:rPr lang="cs-CZ" sz="2200" dirty="0"/>
              <a:t>-o + i &gt; -oi</a:t>
            </a:r>
          </a:p>
          <a:p>
            <a:endParaRPr lang="cs-CZ" sz="2200" b="1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1801" y="116632"/>
            <a:ext cx="2786063" cy="2341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7500"/>
            <a:ext cx="2212975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3045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3" presetID="26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9" presetID="26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75" presetID="26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91" presetID="26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07" presetID="26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23" presetID="26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9" presetID="26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5" presetID="26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1" presetID="26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7" presetID="26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03" presetID="26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4" grpId="1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Kalat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507"/>
          <a:stretch/>
        </p:blipFill>
        <p:spPr bwMode="auto">
          <a:xfrm>
            <a:off x="2339752" y="1556792"/>
            <a:ext cx="4297717" cy="1775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3" y="3356992"/>
            <a:ext cx="2157413" cy="460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1373" y="3573014"/>
            <a:ext cx="3944937" cy="2341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25" y="476672"/>
            <a:ext cx="2212975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04664"/>
            <a:ext cx="2786063" cy="2341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uorakulmio 7"/>
          <p:cNvSpPr/>
          <p:nvPr/>
        </p:nvSpPr>
        <p:spPr>
          <a:xfrm>
            <a:off x="1475656" y="1916832"/>
            <a:ext cx="8980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dirty="0" err="1" smtClean="0"/>
              <a:t>losos</a:t>
            </a:r>
            <a:r>
              <a:rPr lang="fi-FI" dirty="0" smtClean="0"/>
              <a:t> m</a:t>
            </a:r>
            <a:endParaRPr lang="fi-FI" dirty="0"/>
          </a:p>
        </p:txBody>
      </p:sp>
      <p:sp>
        <p:nvSpPr>
          <p:cNvPr id="9" name="Suorakulmio 8"/>
          <p:cNvSpPr/>
          <p:nvPr/>
        </p:nvSpPr>
        <p:spPr>
          <a:xfrm>
            <a:off x="1475656" y="2708920"/>
            <a:ext cx="1005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dirty="0" err="1" smtClean="0"/>
              <a:t>okoun</a:t>
            </a:r>
            <a:r>
              <a:rPr lang="fi-FI" dirty="0" smtClean="0"/>
              <a:t> m</a:t>
            </a:r>
            <a:endParaRPr lang="fi-FI" dirty="0"/>
          </a:p>
        </p:txBody>
      </p:sp>
      <p:sp>
        <p:nvSpPr>
          <p:cNvPr id="10" name="Suorakulmio 9"/>
          <p:cNvSpPr/>
          <p:nvPr/>
        </p:nvSpPr>
        <p:spPr>
          <a:xfrm>
            <a:off x="6516216" y="2060848"/>
            <a:ext cx="7359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dirty="0" err="1" smtClean="0"/>
              <a:t>štika</a:t>
            </a:r>
            <a:r>
              <a:rPr lang="fi-FI" dirty="0" smtClean="0"/>
              <a:t> f</a:t>
            </a:r>
            <a:endParaRPr lang="fi-FI" dirty="0"/>
          </a:p>
        </p:txBody>
      </p:sp>
      <p:sp>
        <p:nvSpPr>
          <p:cNvPr id="12" name="Suorakulmio 11"/>
          <p:cNvSpPr/>
          <p:nvPr/>
        </p:nvSpPr>
        <p:spPr>
          <a:xfrm>
            <a:off x="6012160" y="2708920"/>
            <a:ext cx="10081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dirty="0" err="1" smtClean="0"/>
              <a:t>Sleď</a:t>
            </a:r>
            <a:r>
              <a:rPr lang="fi-FI" dirty="0" smtClean="0"/>
              <a:t> m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17935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Linnut</a:t>
            </a:r>
            <a:endParaRPr lang="cs-CZ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46" b="41928"/>
          <a:stretch/>
        </p:blipFill>
        <p:spPr bwMode="auto">
          <a:xfrm rot="10800000">
            <a:off x="2483768" y="1556792"/>
            <a:ext cx="3846185" cy="1748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kstikehys 3"/>
          <p:cNvSpPr txBox="1"/>
          <p:nvPr/>
        </p:nvSpPr>
        <p:spPr>
          <a:xfrm>
            <a:off x="2123728" y="3933056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Variksilla, harakoilla, lokeilla, puluilla, pääskysillä, sorsilla, pöllöillä ja joutsenilla…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84420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337</Words>
  <Application>Microsoft Office PowerPoint</Application>
  <PresentationFormat>Předvádění na obrazovce (4:3)</PresentationFormat>
  <Paragraphs>124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Torstai 5.5.2016</vt:lpstr>
      <vt:lpstr>Luonto</vt:lpstr>
      <vt:lpstr>Monikon adessiivit</vt:lpstr>
      <vt:lpstr>Luonto</vt:lpstr>
      <vt:lpstr>Monikon adessiivit</vt:lpstr>
      <vt:lpstr>Metsäneläimet</vt:lpstr>
      <vt:lpstr>Monikon adessiivit</vt:lpstr>
      <vt:lpstr>Kalat</vt:lpstr>
      <vt:lpstr>Linnut</vt:lpstr>
      <vt:lpstr>Hyönteiset</vt:lpstr>
      <vt:lpstr>Puut</vt:lpstr>
      <vt:lpstr>Kasvit</vt:lpstr>
      <vt:lpstr>Faabeli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Torstai 5.5.2016</dc:title>
  <dc:creator>user</dc:creator>
  <cp:lastModifiedBy>user</cp:lastModifiedBy>
  <cp:revision>35</cp:revision>
  <dcterms:created xsi:type="dcterms:W3CDTF">2016-05-04T12:46:11Z</dcterms:created>
  <dcterms:modified xsi:type="dcterms:W3CDTF">2016-05-05T14:03:09Z</dcterms:modified>
</cp:coreProperties>
</file>