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59" r:id="rId5"/>
    <p:sldId id="274" r:id="rId6"/>
    <p:sldId id="264" r:id="rId7"/>
    <p:sldId id="275" r:id="rId8"/>
    <p:sldId id="270" r:id="rId9"/>
    <p:sldId id="260" r:id="rId10"/>
    <p:sldId id="276" r:id="rId11"/>
    <p:sldId id="258" r:id="rId12"/>
    <p:sldId id="278" r:id="rId13"/>
    <p:sldId id="269" r:id="rId14"/>
    <p:sldId id="279" r:id="rId15"/>
    <p:sldId id="265" r:id="rId16"/>
    <p:sldId id="280" r:id="rId17"/>
    <p:sldId id="261" r:id="rId18"/>
    <p:sldId id="281" r:id="rId19"/>
    <p:sldId id="266" r:id="rId20"/>
    <p:sldId id="267" r:id="rId21"/>
    <p:sldId id="282" r:id="rId22"/>
    <p:sldId id="262" r:id="rId23"/>
    <p:sldId id="283" r:id="rId24"/>
    <p:sldId id="268" r:id="rId25"/>
    <p:sldId id="287" r:id="rId26"/>
    <p:sldId id="286" r:id="rId27"/>
    <p:sldId id="263" r:id="rId28"/>
    <p:sldId id="284" r:id="rId29"/>
    <p:sldId id="288" r:id="rId30"/>
    <p:sldId id="285" r:id="rId31"/>
    <p:sldId id="271" r:id="rId32"/>
    <p:sldId id="277" r:id="rId3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5"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07.04.2016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07.04.2016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07.04.2016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07.04.2016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07.04.2016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pPr/>
              <a:t>07.04.2016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pPr/>
              <a:t>07.04.2016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pPr/>
              <a:t>07.04.2016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07.04.2016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07.04.2016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07.04.2016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07.04.2016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7.4.2016</a:t>
            </a:r>
            <a:endParaRPr lang="cs-CZ" dirty="0"/>
          </a:p>
        </p:txBody>
      </p:sp>
      <p:sp>
        <p:nvSpPr>
          <p:cNvPr id="3" name="Podnadpis 2"/>
          <p:cNvSpPr>
            <a:spLocks noGrp="1"/>
          </p:cNvSpPr>
          <p:nvPr>
            <p:ph type="subTitle" idx="1"/>
          </p:nvPr>
        </p:nvSpPr>
        <p:spPr/>
        <p:txBody>
          <a:bodyPr/>
          <a:lstStyle/>
          <a:p>
            <a:r>
              <a:rPr lang="cs-CZ" dirty="0" err="1" smtClean="0"/>
              <a:t>Reetta</a:t>
            </a:r>
            <a:r>
              <a:rPr lang="cs-CZ" dirty="0" smtClean="0"/>
              <a:t> </a:t>
            </a:r>
            <a:r>
              <a:rPr lang="cs-CZ" dirty="0" err="1" smtClean="0"/>
              <a:t>Minkkinen</a:t>
            </a:r>
            <a:endParaRPr lang="cs-CZ" dirty="0"/>
          </a:p>
        </p:txBody>
      </p:sp>
    </p:spTree>
    <p:extLst>
      <p:ext uri="{BB962C8B-B14F-4D97-AF65-F5344CB8AC3E}">
        <p14:creationId xmlns:p14="http://schemas.microsoft.com/office/powerpoint/2010/main" xmlns="" val="171278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Passiivi</a:t>
            </a:r>
            <a:endParaRPr lang="cs-CZ" dirty="0"/>
          </a:p>
        </p:txBody>
      </p:sp>
      <p:sp>
        <p:nvSpPr>
          <p:cNvPr id="3" name="Zástupný symbol pro obsah 2"/>
          <p:cNvSpPr>
            <a:spLocks noGrp="1"/>
          </p:cNvSpPr>
          <p:nvPr>
            <p:ph idx="1"/>
          </p:nvPr>
        </p:nvSpPr>
        <p:spPr/>
        <p:txBody>
          <a:bodyPr/>
          <a:lstStyle/>
          <a:p>
            <a:r>
              <a:rPr lang="fi-FI" dirty="0" smtClean="0"/>
              <a:t>Maalata/an</a:t>
            </a:r>
            <a:r>
              <a:rPr lang="cs-CZ" dirty="0" smtClean="0"/>
              <a:t>	maala</a:t>
            </a:r>
            <a:r>
              <a:rPr lang="fi-FI" dirty="0" smtClean="0"/>
              <a:t>/</a:t>
            </a:r>
            <a:r>
              <a:rPr lang="cs-CZ" dirty="0" smtClean="0"/>
              <a:t>ta 4	</a:t>
            </a:r>
            <a:r>
              <a:rPr lang="fi-FI" dirty="0" smtClean="0"/>
              <a:t>	</a:t>
            </a:r>
            <a:r>
              <a:rPr lang="cs-CZ" dirty="0" smtClean="0"/>
              <a:t>-an/än</a:t>
            </a:r>
          </a:p>
          <a:p>
            <a:r>
              <a:rPr lang="cs-CZ" dirty="0" smtClean="0"/>
              <a:t>Kerätä/än	kerä</a:t>
            </a:r>
            <a:r>
              <a:rPr lang="fi-FI" dirty="0" smtClean="0"/>
              <a:t>/</a:t>
            </a:r>
            <a:r>
              <a:rPr lang="cs-CZ" dirty="0" smtClean="0"/>
              <a:t>tä 4	</a:t>
            </a:r>
            <a:r>
              <a:rPr lang="cs-CZ" dirty="0"/>
              <a:t> </a:t>
            </a:r>
            <a:r>
              <a:rPr lang="fi-FI" dirty="0" smtClean="0"/>
              <a:t>	</a:t>
            </a:r>
            <a:r>
              <a:rPr lang="cs-CZ" dirty="0" smtClean="0"/>
              <a:t>-an/än</a:t>
            </a:r>
            <a:endParaRPr lang="fi-FI" dirty="0" smtClean="0"/>
          </a:p>
          <a:p>
            <a:endParaRPr lang="fi-FI" dirty="0" smtClean="0"/>
          </a:p>
          <a:p>
            <a:r>
              <a:rPr lang="fi-FI" dirty="0" smtClean="0"/>
              <a:t>Verbityyppi 4</a:t>
            </a:r>
            <a:r>
              <a:rPr lang="fi-FI" smtClean="0"/>
              <a:t>: perusmuotoon </a:t>
            </a:r>
            <a:r>
              <a:rPr lang="fi-FI" dirty="0" smtClean="0"/>
              <a:t>lisätään –</a:t>
            </a:r>
            <a:r>
              <a:rPr lang="fi-FI" dirty="0" err="1" smtClean="0"/>
              <a:t>an/-än</a:t>
            </a:r>
            <a:r>
              <a:rPr lang="fi-FI" dirty="0" smtClean="0"/>
              <a:t>. </a:t>
            </a:r>
            <a:endParaRPr lang="fi-FI" dirty="0"/>
          </a:p>
          <a:p>
            <a:endParaRPr lang="cs-CZ" dirty="0"/>
          </a:p>
        </p:txBody>
      </p:sp>
    </p:spTree>
    <p:extLst>
      <p:ext uri="{BB962C8B-B14F-4D97-AF65-F5344CB8AC3E}">
        <p14:creationId xmlns:p14="http://schemas.microsoft.com/office/powerpoint/2010/main" xmlns="" val="952894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Vappu</a:t>
            </a:r>
            <a:r>
              <a:rPr lang="cs-CZ" dirty="0" smtClean="0"/>
              <a:t> 1.5.</a:t>
            </a:r>
            <a:endParaRPr lang="cs-CZ" dirty="0"/>
          </a:p>
        </p:txBody>
      </p:sp>
      <p:sp>
        <p:nvSpPr>
          <p:cNvPr id="3" name="Zástupný symbol pro obsah 2"/>
          <p:cNvSpPr>
            <a:spLocks noGrp="1"/>
          </p:cNvSpPr>
          <p:nvPr>
            <p:ph idx="1"/>
          </p:nvPr>
        </p:nvSpPr>
        <p:spPr/>
        <p:txBody>
          <a:bodyPr>
            <a:normAutofit/>
          </a:bodyPr>
          <a:lstStyle/>
          <a:p>
            <a:pPr marL="0" indent="0" algn="ctr">
              <a:buNone/>
            </a:pPr>
            <a:r>
              <a:rPr lang="fi-FI" dirty="0" smtClean="0"/>
              <a:t>Vappu </a:t>
            </a:r>
            <a:r>
              <a:rPr lang="fi-FI" dirty="0"/>
              <a:t>on iloinen juhla. Silloin juodaan simaa ja syödään tippaleipiä. Työläiset marssivat ja laulavat työväenlauluja. Opiskelijat juhlivat. </a:t>
            </a:r>
            <a:endParaRPr lang="cs-CZ" dirty="0"/>
          </a:p>
        </p:txBody>
      </p:sp>
      <p:pic>
        <p:nvPicPr>
          <p:cNvPr id="4098" name="Picture 2" descr="https://maypel.files.wordpress.com/2011/04/sima_and_tippaleipa_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9" y="3594405"/>
            <a:ext cx="3384376" cy="2259071"/>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lily.fi/sites/lily/files/user/3591/2012/05/tippaleip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1" y="-8497"/>
            <a:ext cx="2232248" cy="1674186"/>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5" y="-205973"/>
            <a:ext cx="2493963" cy="1871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868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Passiivi</a:t>
            </a:r>
            <a:endParaRPr lang="cs-CZ" dirty="0"/>
          </a:p>
        </p:txBody>
      </p:sp>
      <p:sp>
        <p:nvSpPr>
          <p:cNvPr id="3" name="Zástupný symbol pro obsah 2"/>
          <p:cNvSpPr>
            <a:spLocks noGrp="1"/>
          </p:cNvSpPr>
          <p:nvPr>
            <p:ph idx="1"/>
          </p:nvPr>
        </p:nvSpPr>
        <p:spPr/>
        <p:txBody>
          <a:bodyPr>
            <a:normAutofit fontScale="92500" lnSpcReduction="10000"/>
          </a:bodyPr>
          <a:lstStyle/>
          <a:p>
            <a:r>
              <a:rPr lang="fi-FI" dirty="0" smtClean="0"/>
              <a:t>Juo</a:t>
            </a:r>
            <a:r>
              <a:rPr lang="cs-CZ" dirty="0"/>
              <a:t>/</a:t>
            </a:r>
            <a:r>
              <a:rPr lang="fi-FI" dirty="0" smtClean="0"/>
              <a:t>daan</a:t>
            </a:r>
            <a:r>
              <a:rPr lang="cs-CZ" dirty="0" smtClean="0"/>
              <a:t>	</a:t>
            </a:r>
            <a:r>
              <a:rPr lang="cs-CZ" dirty="0" err="1" smtClean="0"/>
              <a:t>juo</a:t>
            </a:r>
            <a:r>
              <a:rPr lang="cs-CZ" dirty="0" smtClean="0"/>
              <a:t>/da 2	</a:t>
            </a:r>
            <a:r>
              <a:rPr lang="cs-CZ" dirty="0"/>
              <a:t>-</a:t>
            </a:r>
            <a:r>
              <a:rPr lang="cs-CZ" dirty="0" err="1"/>
              <a:t>daan</a:t>
            </a:r>
            <a:r>
              <a:rPr lang="cs-CZ" dirty="0"/>
              <a:t>/-</a:t>
            </a:r>
            <a:r>
              <a:rPr lang="cs-CZ" dirty="0" err="1" smtClean="0"/>
              <a:t>dään</a:t>
            </a:r>
            <a:endParaRPr lang="cs-CZ" dirty="0" smtClean="0"/>
          </a:p>
          <a:p>
            <a:endParaRPr lang="cs-CZ" dirty="0" smtClean="0"/>
          </a:p>
          <a:p>
            <a:endParaRPr lang="cs-CZ" dirty="0"/>
          </a:p>
          <a:p>
            <a:pPr marL="0" indent="0" algn="ctr">
              <a:buNone/>
            </a:pPr>
            <a:r>
              <a:rPr lang="fi-FI" i="1" u="sng" dirty="0"/>
              <a:t>Silloin juodaan </a:t>
            </a:r>
            <a:r>
              <a:rPr lang="fi-FI" i="1" dirty="0"/>
              <a:t>simaa ja syödään tippaleipiä. </a:t>
            </a:r>
            <a:r>
              <a:rPr lang="fi-FI" i="1" u="sng" dirty="0"/>
              <a:t>Työläiset marssivat ja laulavat </a:t>
            </a:r>
            <a:r>
              <a:rPr lang="fi-FI" i="1" dirty="0"/>
              <a:t>työväenlauluja</a:t>
            </a:r>
            <a:r>
              <a:rPr lang="fi-FI" i="1" dirty="0" smtClean="0"/>
              <a:t>.</a:t>
            </a:r>
          </a:p>
          <a:p>
            <a:pPr marL="0" indent="0" algn="ctr">
              <a:buNone/>
            </a:pPr>
            <a:r>
              <a:rPr lang="fi-FI" i="1" dirty="0" smtClean="0"/>
              <a:t>-&gt; </a:t>
            </a:r>
            <a:r>
              <a:rPr lang="fi-FI" dirty="0" smtClean="0"/>
              <a:t>aktiivi- ja passiivilauseen ero! </a:t>
            </a:r>
          </a:p>
          <a:p>
            <a:pPr marL="0" indent="0" algn="ctr">
              <a:buNone/>
            </a:pPr>
            <a:r>
              <a:rPr lang="fi-FI" dirty="0" smtClean="0"/>
              <a:t>Passiivilauseessa ei subjektia. </a:t>
            </a:r>
            <a:endParaRPr lang="cs-CZ" i="1" dirty="0"/>
          </a:p>
          <a:p>
            <a:pPr marL="0" indent="0">
              <a:buNone/>
            </a:pPr>
            <a:endParaRPr lang="cs-CZ" dirty="0"/>
          </a:p>
          <a:p>
            <a:pPr marL="0" indent="0">
              <a:buNone/>
            </a:pPr>
            <a:r>
              <a:rPr lang="cs-CZ" dirty="0" smtClean="0"/>
              <a:t>	</a:t>
            </a:r>
            <a:endParaRPr lang="cs-CZ" dirty="0"/>
          </a:p>
        </p:txBody>
      </p:sp>
    </p:spTree>
    <p:extLst>
      <p:ext uri="{BB962C8B-B14F-4D97-AF65-F5344CB8AC3E}">
        <p14:creationId xmlns:p14="http://schemas.microsoft.com/office/powerpoint/2010/main" xmlns="" val="258025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570186"/>
          </a:xfrm>
        </p:spPr>
        <p:txBody>
          <a:bodyPr>
            <a:normAutofit/>
          </a:bodyPr>
          <a:lstStyle/>
          <a:p>
            <a:r>
              <a:rPr lang="fi-FI" dirty="0" smtClean="0"/>
              <a:t>Äitienpäivä</a:t>
            </a:r>
            <a:br>
              <a:rPr lang="fi-FI" dirty="0" smtClean="0"/>
            </a:br>
            <a:r>
              <a:rPr lang="fi-FI" dirty="0" smtClean="0"/>
              <a:t>8.5.2016</a:t>
            </a:r>
            <a:endParaRPr lang="cs-CZ" dirty="0"/>
          </a:p>
        </p:txBody>
      </p:sp>
      <p:sp>
        <p:nvSpPr>
          <p:cNvPr id="3" name="Zástupný symbol pro obsah 2"/>
          <p:cNvSpPr>
            <a:spLocks noGrp="1"/>
          </p:cNvSpPr>
          <p:nvPr>
            <p:ph idx="1"/>
          </p:nvPr>
        </p:nvSpPr>
        <p:spPr/>
        <p:txBody>
          <a:bodyPr/>
          <a:lstStyle/>
          <a:p>
            <a:pPr marL="0" indent="0" algn="ctr">
              <a:buNone/>
            </a:pPr>
            <a:endParaRPr lang="cs-CZ" dirty="0" smtClean="0"/>
          </a:p>
          <a:p>
            <a:pPr marL="0" indent="0" algn="ctr">
              <a:buNone/>
            </a:pPr>
            <a:r>
              <a:rPr lang="fi-FI" dirty="0" smtClean="0"/>
              <a:t>Äitienpäivä </a:t>
            </a:r>
            <a:r>
              <a:rPr lang="fi-FI" dirty="0"/>
              <a:t>on aina toukokuun toinen sunnuntai. Silloin äidille </a:t>
            </a:r>
            <a:r>
              <a:rPr lang="fi-FI" dirty="0" smtClean="0"/>
              <a:t>leivotaan </a:t>
            </a:r>
            <a:r>
              <a:rPr lang="fi-FI" dirty="0"/>
              <a:t>jotain herkullista. Aamulla hänelle viedään kahvi sänkyyn. </a:t>
            </a:r>
            <a:r>
              <a:rPr lang="fi-FI" dirty="0" smtClean="0"/>
              <a:t>Samalla </a:t>
            </a:r>
            <a:r>
              <a:rPr lang="fi-FI" dirty="0"/>
              <a:t>perhe antaa äidille </a:t>
            </a:r>
            <a:r>
              <a:rPr lang="cs-CZ" dirty="0" err="1" smtClean="0"/>
              <a:t>kukkia</a:t>
            </a:r>
            <a:r>
              <a:rPr lang="fi-FI" dirty="0" smtClean="0"/>
              <a:t> </a:t>
            </a:r>
            <a:r>
              <a:rPr lang="fi-FI" dirty="0"/>
              <a:t>ja hänelle lauletaan. </a:t>
            </a:r>
            <a:endParaRPr lang="cs-CZ"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4423273"/>
            <a:ext cx="2992447" cy="22404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404664"/>
            <a:ext cx="1584176" cy="11875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39932" y="404664"/>
            <a:ext cx="1584176" cy="11875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17281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Passiivi</a:t>
            </a:r>
            <a:endParaRPr lang="cs-CZ" dirty="0"/>
          </a:p>
        </p:txBody>
      </p:sp>
      <p:sp>
        <p:nvSpPr>
          <p:cNvPr id="3" name="Zástupný symbol pro obsah 2"/>
          <p:cNvSpPr>
            <a:spLocks noGrp="1"/>
          </p:cNvSpPr>
          <p:nvPr>
            <p:ph idx="1"/>
          </p:nvPr>
        </p:nvSpPr>
        <p:spPr/>
        <p:txBody>
          <a:bodyPr/>
          <a:lstStyle/>
          <a:p>
            <a:r>
              <a:rPr lang="fi-FI" dirty="0" smtClean="0"/>
              <a:t>Lei</a:t>
            </a:r>
            <a:r>
              <a:rPr lang="fi-FI" b="1" dirty="0" smtClean="0"/>
              <a:t>v</a:t>
            </a:r>
            <a:r>
              <a:rPr lang="fi-FI" dirty="0" smtClean="0"/>
              <a:t>o</a:t>
            </a:r>
            <a:r>
              <a:rPr lang="cs-CZ" dirty="0"/>
              <a:t>/</a:t>
            </a:r>
            <a:r>
              <a:rPr lang="fi-FI" dirty="0" err="1" smtClean="0"/>
              <a:t>taan</a:t>
            </a:r>
            <a:r>
              <a:rPr lang="cs-CZ" dirty="0" smtClean="0"/>
              <a:t>	</a:t>
            </a:r>
            <a:r>
              <a:rPr lang="cs-CZ" dirty="0" err="1" smtClean="0"/>
              <a:t>lei</a:t>
            </a:r>
            <a:r>
              <a:rPr lang="cs-CZ" b="1" dirty="0" err="1" smtClean="0"/>
              <a:t>p</a:t>
            </a:r>
            <a:r>
              <a:rPr lang="cs-CZ" dirty="0" err="1" smtClean="0"/>
              <a:t>o</a:t>
            </a:r>
            <a:r>
              <a:rPr lang="cs-CZ" dirty="0"/>
              <a:t>/</a:t>
            </a:r>
            <a:r>
              <a:rPr lang="cs-CZ" dirty="0" smtClean="0"/>
              <a:t>a 1	</a:t>
            </a:r>
            <a:r>
              <a:rPr lang="cs-CZ" dirty="0"/>
              <a:t>-</a:t>
            </a:r>
            <a:r>
              <a:rPr lang="cs-CZ" dirty="0" err="1"/>
              <a:t>ta+an</a:t>
            </a:r>
            <a:r>
              <a:rPr lang="cs-CZ" dirty="0"/>
              <a:t>/-</a:t>
            </a:r>
            <a:r>
              <a:rPr lang="cs-CZ" dirty="0" err="1"/>
              <a:t>tä+än</a:t>
            </a:r>
            <a:r>
              <a:rPr lang="cs-CZ" dirty="0"/>
              <a:t>	</a:t>
            </a:r>
            <a:endParaRPr lang="cs-CZ" dirty="0" smtClean="0"/>
          </a:p>
          <a:p>
            <a:r>
              <a:rPr lang="fi-FI" dirty="0" smtClean="0"/>
              <a:t>vie</a:t>
            </a:r>
            <a:r>
              <a:rPr lang="cs-CZ" dirty="0"/>
              <a:t>/</a:t>
            </a:r>
            <a:r>
              <a:rPr lang="fi-FI" dirty="0" smtClean="0"/>
              <a:t>dään </a:t>
            </a:r>
            <a:r>
              <a:rPr lang="cs-CZ" dirty="0" smtClean="0"/>
              <a:t>	</a:t>
            </a:r>
            <a:r>
              <a:rPr lang="cs-CZ" dirty="0" err="1" smtClean="0"/>
              <a:t>vie</a:t>
            </a:r>
            <a:r>
              <a:rPr lang="cs-CZ" dirty="0" smtClean="0"/>
              <a:t>/</a:t>
            </a:r>
            <a:r>
              <a:rPr lang="cs-CZ" dirty="0" err="1" smtClean="0"/>
              <a:t>dä</a:t>
            </a:r>
            <a:r>
              <a:rPr lang="cs-CZ" dirty="0"/>
              <a:t> </a:t>
            </a:r>
            <a:r>
              <a:rPr lang="cs-CZ" dirty="0" smtClean="0"/>
              <a:t>2	</a:t>
            </a:r>
            <a:r>
              <a:rPr lang="cs-CZ" dirty="0"/>
              <a:t>-</a:t>
            </a:r>
            <a:r>
              <a:rPr lang="cs-CZ" dirty="0" err="1"/>
              <a:t>daan</a:t>
            </a:r>
            <a:r>
              <a:rPr lang="cs-CZ" dirty="0"/>
              <a:t>/-</a:t>
            </a:r>
            <a:r>
              <a:rPr lang="cs-CZ" dirty="0" err="1" smtClean="0"/>
              <a:t>dään</a:t>
            </a:r>
            <a:endParaRPr lang="cs-CZ" dirty="0" smtClean="0"/>
          </a:p>
          <a:p>
            <a:r>
              <a:rPr lang="fi-FI" dirty="0" smtClean="0"/>
              <a:t>Laul</a:t>
            </a:r>
            <a:r>
              <a:rPr lang="fi-FI" b="1" dirty="0" smtClean="0"/>
              <a:t>e</a:t>
            </a:r>
            <a:r>
              <a:rPr lang="cs-CZ" dirty="0"/>
              <a:t>/</a:t>
            </a:r>
            <a:r>
              <a:rPr lang="fi-FI" dirty="0" smtClean="0"/>
              <a:t>taan</a:t>
            </a:r>
            <a:r>
              <a:rPr lang="cs-CZ" dirty="0" smtClean="0"/>
              <a:t>	</a:t>
            </a:r>
            <a:r>
              <a:rPr lang="cs-CZ" dirty="0" err="1" smtClean="0"/>
              <a:t>laula</a:t>
            </a:r>
            <a:r>
              <a:rPr lang="cs-CZ" dirty="0"/>
              <a:t>/</a:t>
            </a:r>
            <a:r>
              <a:rPr lang="cs-CZ" dirty="0" smtClean="0"/>
              <a:t>a 1</a:t>
            </a:r>
            <a:r>
              <a:rPr lang="fi-FI" dirty="0" smtClean="0"/>
              <a:t> </a:t>
            </a:r>
            <a:r>
              <a:rPr lang="cs-CZ" dirty="0" smtClean="0"/>
              <a:t>	-</a:t>
            </a:r>
            <a:r>
              <a:rPr lang="cs-CZ" dirty="0" err="1" smtClean="0"/>
              <a:t>ta+an</a:t>
            </a:r>
            <a:r>
              <a:rPr lang="cs-CZ" dirty="0" smtClean="0"/>
              <a:t>/-</a:t>
            </a:r>
            <a:r>
              <a:rPr lang="cs-CZ" dirty="0" err="1" smtClean="0"/>
              <a:t>tä+än</a:t>
            </a:r>
            <a:r>
              <a:rPr lang="cs-CZ" dirty="0" smtClean="0"/>
              <a:t>	</a:t>
            </a:r>
          </a:p>
          <a:p>
            <a:pPr marL="0" indent="0">
              <a:buNone/>
            </a:pPr>
            <a:endParaRPr lang="cs-CZ" dirty="0"/>
          </a:p>
          <a:p>
            <a:endParaRPr lang="cs-CZ" dirty="0"/>
          </a:p>
        </p:txBody>
      </p:sp>
    </p:spTree>
    <p:extLst>
      <p:ext uri="{BB962C8B-B14F-4D97-AF65-F5344CB8AC3E}">
        <p14:creationId xmlns:p14="http://schemas.microsoft.com/office/powerpoint/2010/main" xmlns="" val="303370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642194"/>
          </a:xfrm>
        </p:spPr>
        <p:txBody>
          <a:bodyPr>
            <a:normAutofit/>
          </a:bodyPr>
          <a:lstStyle/>
          <a:p>
            <a:r>
              <a:rPr lang="cs-CZ" dirty="0" smtClean="0"/>
              <a:t>Helluntai</a:t>
            </a:r>
            <a:r>
              <a:rPr lang="fi-FI" dirty="0" smtClean="0"/>
              <a:t/>
            </a:r>
            <a:br>
              <a:rPr lang="fi-FI" dirty="0" smtClean="0"/>
            </a:br>
            <a:r>
              <a:rPr lang="fi-FI" dirty="0" smtClean="0"/>
              <a:t>15.5.2016</a:t>
            </a:r>
            <a:endParaRPr lang="cs-CZ" dirty="0"/>
          </a:p>
        </p:txBody>
      </p:sp>
      <p:sp>
        <p:nvSpPr>
          <p:cNvPr id="3" name="Zástupný symbol pro obsah 2"/>
          <p:cNvSpPr>
            <a:spLocks noGrp="1"/>
          </p:cNvSpPr>
          <p:nvPr>
            <p:ph idx="1"/>
          </p:nvPr>
        </p:nvSpPr>
        <p:spPr/>
        <p:txBody>
          <a:bodyPr/>
          <a:lstStyle/>
          <a:p>
            <a:endParaRPr lang="cs-CZ" dirty="0" smtClean="0"/>
          </a:p>
          <a:p>
            <a:pPr marL="0" indent="0" algn="ctr">
              <a:buNone/>
            </a:pPr>
            <a:r>
              <a:rPr lang="fi-FI" dirty="0" smtClean="0"/>
              <a:t>Helluntai </a:t>
            </a:r>
            <a:r>
              <a:rPr lang="fi-FI" dirty="0"/>
              <a:t>on iloinen juhla. Kesä on alkanut</a:t>
            </a:r>
            <a:r>
              <a:rPr lang="fi-FI" dirty="0" smtClean="0"/>
              <a:t>.</a:t>
            </a:r>
            <a:r>
              <a:rPr lang="cs-CZ" dirty="0" smtClean="0"/>
              <a:t> </a:t>
            </a:r>
            <a:r>
              <a:rPr lang="fi-FI" dirty="0"/>
              <a:t>Helluntaita vietetään </a:t>
            </a:r>
            <a:r>
              <a:rPr lang="fi-FI" dirty="0" smtClean="0"/>
              <a:t>seitsemän</a:t>
            </a:r>
            <a:r>
              <a:rPr lang="cs-CZ" dirty="0" smtClean="0"/>
              <a:t> </a:t>
            </a:r>
            <a:r>
              <a:rPr lang="cs-CZ" dirty="0" err="1" smtClean="0"/>
              <a:t>viikkoa</a:t>
            </a:r>
            <a:r>
              <a:rPr lang="cs-CZ" dirty="0" smtClean="0"/>
              <a:t> </a:t>
            </a:r>
            <a:r>
              <a:rPr lang="cs-CZ" dirty="0" err="1" smtClean="0"/>
              <a:t>pääsiäisen</a:t>
            </a:r>
            <a:r>
              <a:rPr lang="cs-CZ" dirty="0" smtClean="0"/>
              <a:t> </a:t>
            </a:r>
            <a:r>
              <a:rPr lang="cs-CZ" dirty="0" err="1" smtClean="0"/>
              <a:t>jälkeen</a:t>
            </a:r>
            <a:r>
              <a:rPr lang="cs-CZ" dirty="0" smtClean="0"/>
              <a:t>. </a:t>
            </a:r>
            <a:r>
              <a:rPr lang="fi-FI" dirty="0" smtClean="0"/>
              <a:t>Monet </a:t>
            </a:r>
            <a:r>
              <a:rPr lang="fi-FI" dirty="0"/>
              <a:t>nuoret löytävät toisensa. Suomessa </a:t>
            </a:r>
            <a:r>
              <a:rPr lang="fi-FI" dirty="0" smtClean="0"/>
              <a:t>sanotaan: </a:t>
            </a:r>
            <a:r>
              <a:rPr lang="fi-FI" dirty="0"/>
              <a:t>"Jos ei ole heilaa helluntaina, ei ole koko kesänä." </a:t>
            </a:r>
          </a:p>
          <a:p>
            <a:endParaRPr lang="cs-CZ"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404664"/>
            <a:ext cx="2560285" cy="1440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19254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Passiivi</a:t>
            </a:r>
            <a:endParaRPr lang="cs-CZ" dirty="0"/>
          </a:p>
        </p:txBody>
      </p:sp>
      <p:sp>
        <p:nvSpPr>
          <p:cNvPr id="3" name="Zástupný symbol pro obsah 2"/>
          <p:cNvSpPr>
            <a:spLocks noGrp="1"/>
          </p:cNvSpPr>
          <p:nvPr>
            <p:ph idx="1"/>
          </p:nvPr>
        </p:nvSpPr>
        <p:spPr/>
        <p:txBody>
          <a:bodyPr/>
          <a:lstStyle/>
          <a:p>
            <a:r>
              <a:rPr lang="cs-CZ" dirty="0" smtClean="0"/>
              <a:t>Vie</a:t>
            </a:r>
            <a:r>
              <a:rPr lang="cs-CZ" i="1" dirty="0" smtClean="0"/>
              <a:t>t</a:t>
            </a:r>
            <a:r>
              <a:rPr lang="cs-CZ" b="1" dirty="0" smtClean="0"/>
              <a:t>e</a:t>
            </a:r>
            <a:r>
              <a:rPr lang="cs-CZ" dirty="0"/>
              <a:t>/</a:t>
            </a:r>
            <a:r>
              <a:rPr lang="cs-CZ" dirty="0" smtClean="0"/>
              <a:t>tään	vie</a:t>
            </a:r>
            <a:r>
              <a:rPr lang="cs-CZ" i="1" dirty="0" smtClean="0"/>
              <a:t>tt</a:t>
            </a:r>
            <a:r>
              <a:rPr lang="cs-CZ" dirty="0" smtClean="0"/>
              <a:t>ä/ä</a:t>
            </a:r>
            <a:r>
              <a:rPr lang="fi-FI" dirty="0" smtClean="0"/>
              <a:t> 1</a:t>
            </a:r>
            <a:r>
              <a:rPr lang="cs-CZ" dirty="0" smtClean="0"/>
              <a:t>	</a:t>
            </a:r>
            <a:r>
              <a:rPr lang="cs-CZ" dirty="0"/>
              <a:t>-</a:t>
            </a:r>
            <a:r>
              <a:rPr lang="cs-CZ" dirty="0" err="1"/>
              <a:t>ta+an</a:t>
            </a:r>
            <a:r>
              <a:rPr lang="cs-CZ" dirty="0"/>
              <a:t>/-</a:t>
            </a:r>
            <a:r>
              <a:rPr lang="cs-CZ" dirty="0" err="1"/>
              <a:t>tä+än</a:t>
            </a:r>
            <a:r>
              <a:rPr lang="cs-CZ" dirty="0"/>
              <a:t>	</a:t>
            </a:r>
            <a:endParaRPr lang="cs-CZ" dirty="0" smtClean="0"/>
          </a:p>
          <a:p>
            <a:r>
              <a:rPr lang="fi-FI" dirty="0" smtClean="0"/>
              <a:t>Sano</a:t>
            </a:r>
            <a:r>
              <a:rPr lang="cs-CZ" dirty="0"/>
              <a:t>/</a:t>
            </a:r>
            <a:r>
              <a:rPr lang="fi-FI" dirty="0" smtClean="0"/>
              <a:t>taan</a:t>
            </a:r>
            <a:r>
              <a:rPr lang="cs-CZ" dirty="0" smtClean="0"/>
              <a:t>	sano/a</a:t>
            </a:r>
            <a:r>
              <a:rPr lang="fi-FI" dirty="0" smtClean="0"/>
              <a:t> 1</a:t>
            </a:r>
            <a:r>
              <a:rPr lang="cs-CZ" dirty="0" smtClean="0"/>
              <a:t>	</a:t>
            </a:r>
            <a:r>
              <a:rPr lang="fi-FI" dirty="0"/>
              <a:t> </a:t>
            </a:r>
            <a:r>
              <a:rPr lang="cs-CZ" dirty="0"/>
              <a:t>-</a:t>
            </a:r>
            <a:r>
              <a:rPr lang="cs-CZ" dirty="0" err="1"/>
              <a:t>ta+an</a:t>
            </a:r>
            <a:r>
              <a:rPr lang="cs-CZ" dirty="0"/>
              <a:t>/-</a:t>
            </a:r>
            <a:r>
              <a:rPr lang="cs-CZ" dirty="0" err="1"/>
              <a:t>tä+än</a:t>
            </a:r>
            <a:r>
              <a:rPr lang="cs-CZ" dirty="0"/>
              <a:t>	</a:t>
            </a:r>
          </a:p>
          <a:p>
            <a:pPr marL="0" indent="0">
              <a:buNone/>
            </a:pPr>
            <a:endParaRPr lang="cs-CZ" dirty="0"/>
          </a:p>
        </p:txBody>
      </p:sp>
    </p:spTree>
    <p:extLst>
      <p:ext uri="{BB962C8B-B14F-4D97-AF65-F5344CB8AC3E}">
        <p14:creationId xmlns:p14="http://schemas.microsoft.com/office/powerpoint/2010/main" xmlns="" val="1255854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Juhannus 25.6.</a:t>
            </a:r>
            <a:r>
              <a:rPr lang="fi-FI" dirty="0" smtClean="0"/>
              <a:t>2016</a:t>
            </a:r>
            <a:endParaRPr lang="cs-CZ" dirty="0"/>
          </a:p>
        </p:txBody>
      </p:sp>
      <p:sp>
        <p:nvSpPr>
          <p:cNvPr id="3" name="Zástupný symbol pro obsah 2"/>
          <p:cNvSpPr>
            <a:spLocks noGrp="1"/>
          </p:cNvSpPr>
          <p:nvPr>
            <p:ph idx="1"/>
          </p:nvPr>
        </p:nvSpPr>
        <p:spPr/>
        <p:txBody>
          <a:bodyPr>
            <a:normAutofit/>
          </a:bodyPr>
          <a:lstStyle/>
          <a:p>
            <a:pPr marL="0" indent="0" algn="ctr">
              <a:buNone/>
            </a:pPr>
            <a:endParaRPr lang="cs-CZ" dirty="0" smtClean="0"/>
          </a:p>
          <a:p>
            <a:pPr marL="0" indent="0" algn="ctr">
              <a:buNone/>
            </a:pPr>
            <a:endParaRPr lang="cs-CZ" dirty="0"/>
          </a:p>
          <a:p>
            <a:pPr marL="0" indent="0" algn="ctr">
              <a:buNone/>
            </a:pPr>
            <a:endParaRPr lang="cs-CZ" dirty="0" smtClean="0"/>
          </a:p>
          <a:p>
            <a:pPr marL="0" indent="0" algn="ctr">
              <a:buNone/>
            </a:pPr>
            <a:r>
              <a:rPr lang="fi-FI" dirty="0" smtClean="0"/>
              <a:t>Juhannus </a:t>
            </a:r>
            <a:r>
              <a:rPr lang="fi-FI" dirty="0"/>
              <a:t>on keskikesän </a:t>
            </a:r>
            <a:r>
              <a:rPr lang="fi-FI" dirty="0" smtClean="0"/>
              <a:t>juhla. Juhannuksena </a:t>
            </a:r>
            <a:r>
              <a:rPr lang="fi-FI" dirty="0"/>
              <a:t>valvotaan usein koko yö ja nautitaan Suomen lyhyestä kesästä. </a:t>
            </a:r>
            <a:r>
              <a:rPr lang="cs-CZ" dirty="0" err="1" smtClean="0"/>
              <a:t>Järvien</a:t>
            </a:r>
            <a:r>
              <a:rPr lang="cs-CZ" dirty="0" smtClean="0"/>
              <a:t> </a:t>
            </a:r>
            <a:r>
              <a:rPr lang="cs-CZ" dirty="0" err="1" smtClean="0"/>
              <a:t>rannoilla</a:t>
            </a:r>
            <a:r>
              <a:rPr lang="cs-CZ" dirty="0" smtClean="0"/>
              <a:t> </a:t>
            </a:r>
            <a:r>
              <a:rPr lang="cs-CZ" dirty="0" err="1" smtClean="0"/>
              <a:t>poltetaan</a:t>
            </a:r>
            <a:r>
              <a:rPr lang="cs-CZ" dirty="0" smtClean="0"/>
              <a:t> </a:t>
            </a:r>
            <a:r>
              <a:rPr lang="cs-CZ" dirty="0" err="1" smtClean="0"/>
              <a:t>kokkoja</a:t>
            </a:r>
            <a:r>
              <a:rPr lang="cs-CZ" dirty="0" smtClean="0"/>
              <a:t> </a:t>
            </a:r>
            <a:r>
              <a:rPr lang="cs-CZ" dirty="0" err="1" smtClean="0"/>
              <a:t>ja</a:t>
            </a:r>
            <a:r>
              <a:rPr lang="cs-CZ" dirty="0"/>
              <a:t> </a:t>
            </a:r>
            <a:r>
              <a:rPr lang="cs-CZ" dirty="0" err="1" smtClean="0"/>
              <a:t>tehdään</a:t>
            </a:r>
            <a:r>
              <a:rPr lang="cs-CZ" dirty="0" smtClean="0"/>
              <a:t> </a:t>
            </a:r>
            <a:r>
              <a:rPr lang="cs-CZ" dirty="0" err="1" smtClean="0"/>
              <a:t>juhannustaikoja</a:t>
            </a:r>
            <a:r>
              <a:rPr lang="cs-CZ" dirty="0" smtClean="0"/>
              <a:t>. </a:t>
            </a:r>
            <a:r>
              <a:rPr lang="fi-FI" dirty="0" smtClean="0"/>
              <a:t>Usein </a:t>
            </a:r>
            <a:r>
              <a:rPr lang="fi-FI" dirty="0"/>
              <a:t>juhannuksena mennään naimisiin. </a:t>
            </a:r>
            <a:endParaRPr lang="cs-CZ"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1352285"/>
            <a:ext cx="2331087" cy="17507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09391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Passiivi</a:t>
            </a:r>
            <a:endParaRPr lang="cs-CZ" dirty="0"/>
          </a:p>
        </p:txBody>
      </p:sp>
      <p:sp>
        <p:nvSpPr>
          <p:cNvPr id="3" name="Zástupný symbol pro obsah 2"/>
          <p:cNvSpPr>
            <a:spLocks noGrp="1"/>
          </p:cNvSpPr>
          <p:nvPr>
            <p:ph idx="1"/>
          </p:nvPr>
        </p:nvSpPr>
        <p:spPr/>
        <p:txBody>
          <a:bodyPr>
            <a:normAutofit/>
          </a:bodyPr>
          <a:lstStyle/>
          <a:p>
            <a:r>
              <a:rPr lang="fi-FI" dirty="0" smtClean="0"/>
              <a:t>valvo</a:t>
            </a:r>
            <a:r>
              <a:rPr lang="cs-CZ" dirty="0"/>
              <a:t>/</a:t>
            </a:r>
            <a:r>
              <a:rPr lang="fi-FI" dirty="0" smtClean="0"/>
              <a:t>taan </a:t>
            </a:r>
            <a:r>
              <a:rPr lang="cs-CZ" dirty="0" smtClean="0"/>
              <a:t>	</a:t>
            </a:r>
            <a:r>
              <a:rPr lang="cs-CZ" dirty="0" err="1" smtClean="0"/>
              <a:t>valvo</a:t>
            </a:r>
            <a:r>
              <a:rPr lang="cs-CZ" dirty="0"/>
              <a:t>/</a:t>
            </a:r>
            <a:r>
              <a:rPr lang="cs-CZ" dirty="0" smtClean="0"/>
              <a:t>a 1	</a:t>
            </a:r>
            <a:r>
              <a:rPr lang="cs-CZ" dirty="0"/>
              <a:t> -</a:t>
            </a:r>
            <a:r>
              <a:rPr lang="cs-CZ" dirty="0" err="1"/>
              <a:t>ta+an</a:t>
            </a:r>
            <a:r>
              <a:rPr lang="cs-CZ" dirty="0"/>
              <a:t>/-</a:t>
            </a:r>
            <a:r>
              <a:rPr lang="cs-CZ" dirty="0" err="1"/>
              <a:t>tä+än</a:t>
            </a:r>
            <a:endParaRPr lang="cs-CZ" dirty="0" smtClean="0"/>
          </a:p>
          <a:p>
            <a:r>
              <a:rPr lang="fi-FI" dirty="0" smtClean="0"/>
              <a:t>nau</a:t>
            </a:r>
            <a:r>
              <a:rPr lang="fi-FI" i="1" dirty="0" smtClean="0"/>
              <a:t>t</a:t>
            </a:r>
            <a:r>
              <a:rPr lang="fi-FI" dirty="0" smtClean="0"/>
              <a:t>i</a:t>
            </a:r>
            <a:r>
              <a:rPr lang="cs-CZ" dirty="0"/>
              <a:t>/</a:t>
            </a:r>
            <a:r>
              <a:rPr lang="fi-FI" dirty="0" smtClean="0"/>
              <a:t>taan </a:t>
            </a:r>
            <a:r>
              <a:rPr lang="cs-CZ" dirty="0" smtClean="0"/>
              <a:t>	</a:t>
            </a:r>
            <a:r>
              <a:rPr lang="cs-CZ" dirty="0" err="1" smtClean="0"/>
              <a:t>nau</a:t>
            </a:r>
            <a:r>
              <a:rPr lang="cs-CZ" i="1" dirty="0" err="1" smtClean="0"/>
              <a:t>tt</a:t>
            </a:r>
            <a:r>
              <a:rPr lang="cs-CZ" dirty="0" err="1" smtClean="0"/>
              <a:t>i</a:t>
            </a:r>
            <a:r>
              <a:rPr lang="cs-CZ" dirty="0"/>
              <a:t>/</a:t>
            </a:r>
            <a:r>
              <a:rPr lang="cs-CZ" dirty="0" smtClean="0"/>
              <a:t>a 1	</a:t>
            </a:r>
            <a:r>
              <a:rPr lang="cs-CZ" dirty="0"/>
              <a:t> -</a:t>
            </a:r>
            <a:r>
              <a:rPr lang="cs-CZ" dirty="0" err="1"/>
              <a:t>ta+an</a:t>
            </a:r>
            <a:r>
              <a:rPr lang="cs-CZ" dirty="0"/>
              <a:t>/-</a:t>
            </a:r>
            <a:r>
              <a:rPr lang="cs-CZ" dirty="0" err="1"/>
              <a:t>tä+än</a:t>
            </a:r>
            <a:endParaRPr lang="cs-CZ" dirty="0" smtClean="0"/>
          </a:p>
          <a:p>
            <a:r>
              <a:rPr lang="cs-CZ" dirty="0" err="1" smtClean="0"/>
              <a:t>pol</a:t>
            </a:r>
            <a:r>
              <a:rPr lang="cs-CZ" i="1" dirty="0" err="1" smtClean="0"/>
              <a:t>t</a:t>
            </a:r>
            <a:r>
              <a:rPr lang="cs-CZ" dirty="0" err="1" smtClean="0"/>
              <a:t>e</a:t>
            </a:r>
            <a:r>
              <a:rPr lang="cs-CZ" dirty="0"/>
              <a:t>/</a:t>
            </a:r>
            <a:r>
              <a:rPr lang="cs-CZ" dirty="0" err="1" smtClean="0"/>
              <a:t>taan</a:t>
            </a:r>
            <a:r>
              <a:rPr lang="cs-CZ" dirty="0" smtClean="0"/>
              <a:t> 	</a:t>
            </a:r>
            <a:r>
              <a:rPr lang="cs-CZ" dirty="0" err="1" smtClean="0"/>
              <a:t>pol</a:t>
            </a:r>
            <a:r>
              <a:rPr lang="cs-CZ" i="1" dirty="0" err="1" smtClean="0"/>
              <a:t>tt</a:t>
            </a:r>
            <a:r>
              <a:rPr lang="cs-CZ" dirty="0" err="1" smtClean="0"/>
              <a:t>a</a:t>
            </a:r>
            <a:r>
              <a:rPr lang="cs-CZ" dirty="0"/>
              <a:t>/</a:t>
            </a:r>
            <a:r>
              <a:rPr lang="cs-CZ" dirty="0" smtClean="0"/>
              <a:t>a 1	</a:t>
            </a:r>
            <a:r>
              <a:rPr lang="cs-CZ" dirty="0"/>
              <a:t> -</a:t>
            </a:r>
            <a:r>
              <a:rPr lang="cs-CZ" dirty="0" err="1"/>
              <a:t>ta+an</a:t>
            </a:r>
            <a:r>
              <a:rPr lang="cs-CZ" dirty="0"/>
              <a:t>/-</a:t>
            </a:r>
            <a:r>
              <a:rPr lang="cs-CZ" dirty="0" err="1"/>
              <a:t>tä+än</a:t>
            </a:r>
            <a:endParaRPr lang="cs-CZ" dirty="0" smtClean="0"/>
          </a:p>
          <a:p>
            <a:r>
              <a:rPr lang="cs-CZ" dirty="0" err="1" smtClean="0"/>
              <a:t>teh</a:t>
            </a:r>
            <a:r>
              <a:rPr lang="cs-CZ" dirty="0"/>
              <a:t>/</a:t>
            </a:r>
            <a:r>
              <a:rPr lang="cs-CZ" dirty="0" err="1" smtClean="0"/>
              <a:t>dään</a:t>
            </a:r>
            <a:r>
              <a:rPr lang="cs-CZ" dirty="0" smtClean="0"/>
              <a:t> 	</a:t>
            </a:r>
            <a:r>
              <a:rPr lang="cs-CZ" dirty="0" err="1" smtClean="0"/>
              <a:t>teh</a:t>
            </a:r>
            <a:r>
              <a:rPr lang="cs-CZ" dirty="0"/>
              <a:t>/</a:t>
            </a:r>
            <a:r>
              <a:rPr lang="cs-CZ" dirty="0" err="1" smtClean="0"/>
              <a:t>dä</a:t>
            </a:r>
            <a:r>
              <a:rPr lang="cs-CZ" dirty="0" smtClean="0"/>
              <a:t> 2	</a:t>
            </a:r>
            <a:r>
              <a:rPr lang="cs-CZ" dirty="0"/>
              <a:t>-</a:t>
            </a:r>
            <a:r>
              <a:rPr lang="cs-CZ" dirty="0" err="1"/>
              <a:t>daan</a:t>
            </a:r>
            <a:r>
              <a:rPr lang="cs-CZ" dirty="0"/>
              <a:t>/-</a:t>
            </a:r>
            <a:r>
              <a:rPr lang="cs-CZ" dirty="0" err="1" smtClean="0"/>
              <a:t>dään</a:t>
            </a:r>
            <a:endParaRPr lang="cs-CZ" dirty="0" smtClean="0"/>
          </a:p>
          <a:p>
            <a:r>
              <a:rPr lang="cs-CZ" dirty="0" smtClean="0"/>
              <a:t>m</a:t>
            </a:r>
            <a:r>
              <a:rPr lang="fi-FI" dirty="0" smtClean="0"/>
              <a:t>en</a:t>
            </a:r>
            <a:r>
              <a:rPr lang="cs-CZ" dirty="0"/>
              <a:t>/</a:t>
            </a:r>
            <a:r>
              <a:rPr lang="fi-FI" dirty="0" smtClean="0"/>
              <a:t>nään</a:t>
            </a:r>
            <a:r>
              <a:rPr lang="cs-CZ" dirty="0" smtClean="0"/>
              <a:t>	</a:t>
            </a:r>
            <a:r>
              <a:rPr lang="cs-CZ" dirty="0" err="1" smtClean="0"/>
              <a:t>men</a:t>
            </a:r>
            <a:r>
              <a:rPr lang="cs-CZ" dirty="0"/>
              <a:t>/</a:t>
            </a:r>
            <a:r>
              <a:rPr lang="cs-CZ" dirty="0" err="1" smtClean="0"/>
              <a:t>nä</a:t>
            </a:r>
            <a:r>
              <a:rPr lang="cs-CZ" dirty="0" smtClean="0"/>
              <a:t> 3	</a:t>
            </a:r>
          </a:p>
          <a:p>
            <a:endParaRPr lang="cs-CZ" dirty="0"/>
          </a:p>
          <a:p>
            <a:r>
              <a:rPr lang="cs-CZ" dirty="0" smtClean="0"/>
              <a:t>3: -</a:t>
            </a:r>
            <a:r>
              <a:rPr lang="cs-CZ" dirty="0" err="1" smtClean="0"/>
              <a:t>laan</a:t>
            </a:r>
            <a:r>
              <a:rPr lang="cs-CZ" dirty="0" smtClean="0"/>
              <a:t>/-</a:t>
            </a:r>
            <a:r>
              <a:rPr lang="cs-CZ" dirty="0" err="1" smtClean="0"/>
              <a:t>lään</a:t>
            </a:r>
            <a:r>
              <a:rPr lang="cs-CZ" dirty="0" smtClean="0"/>
              <a:t>, -</a:t>
            </a:r>
            <a:r>
              <a:rPr lang="cs-CZ" dirty="0" err="1" smtClean="0"/>
              <a:t>raan</a:t>
            </a:r>
            <a:r>
              <a:rPr lang="cs-CZ" dirty="0" smtClean="0"/>
              <a:t>/-</a:t>
            </a:r>
            <a:r>
              <a:rPr lang="cs-CZ" dirty="0" err="1" smtClean="0"/>
              <a:t>rään</a:t>
            </a:r>
            <a:r>
              <a:rPr lang="cs-CZ" dirty="0" smtClean="0"/>
              <a:t>, -</a:t>
            </a:r>
            <a:r>
              <a:rPr lang="cs-CZ" dirty="0" err="1" smtClean="0"/>
              <a:t>naan</a:t>
            </a:r>
            <a:r>
              <a:rPr lang="cs-CZ" dirty="0"/>
              <a:t>/</a:t>
            </a:r>
            <a:r>
              <a:rPr lang="cs-CZ" dirty="0" smtClean="0"/>
              <a:t>-</a:t>
            </a:r>
            <a:r>
              <a:rPr lang="cs-CZ" dirty="0" err="1" smtClean="0"/>
              <a:t>nään</a:t>
            </a:r>
            <a:endParaRPr lang="cs-CZ" dirty="0"/>
          </a:p>
        </p:txBody>
      </p:sp>
    </p:spTree>
    <p:extLst>
      <p:ext uri="{BB962C8B-B14F-4D97-AF65-F5344CB8AC3E}">
        <p14:creationId xmlns:p14="http://schemas.microsoft.com/office/powerpoint/2010/main" xmlns="" val="3482180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714202"/>
          </a:xfrm>
        </p:spPr>
        <p:txBody>
          <a:bodyPr>
            <a:normAutofit/>
          </a:bodyPr>
          <a:lstStyle/>
          <a:p>
            <a:r>
              <a:rPr lang="fi-FI" dirty="0" smtClean="0"/>
              <a:t>Pyhäinpäivä</a:t>
            </a:r>
            <a:br>
              <a:rPr lang="fi-FI" dirty="0" smtClean="0"/>
            </a:br>
            <a:r>
              <a:rPr lang="fi-FI" dirty="0" smtClean="0"/>
              <a:t>5.11.2016</a:t>
            </a:r>
            <a:endParaRPr lang="cs-CZ" dirty="0"/>
          </a:p>
        </p:txBody>
      </p:sp>
      <p:sp>
        <p:nvSpPr>
          <p:cNvPr id="3" name="Zástupný symbol pro obsah 2"/>
          <p:cNvSpPr>
            <a:spLocks noGrp="1"/>
          </p:cNvSpPr>
          <p:nvPr>
            <p:ph idx="1"/>
          </p:nvPr>
        </p:nvSpPr>
        <p:spPr/>
        <p:txBody>
          <a:bodyPr/>
          <a:lstStyle/>
          <a:p>
            <a:endParaRPr lang="cs-CZ" dirty="0" smtClean="0"/>
          </a:p>
          <a:p>
            <a:pPr marL="0" indent="0" algn="ctr">
              <a:buNone/>
            </a:pPr>
            <a:r>
              <a:rPr lang="fi-FI" dirty="0" smtClean="0"/>
              <a:t>Pyhäinpäivä </a:t>
            </a:r>
            <a:r>
              <a:rPr lang="fi-FI" dirty="0"/>
              <a:t>on myös marraskuussa. Silloin Suomessa muistetaan rakkaita omaisia, jotka ovat kuolleet. Heidän haudoillensa viedään kynttilät. </a:t>
            </a:r>
          </a:p>
          <a:p>
            <a:endParaRPr lang="cs-CZ"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4372910"/>
            <a:ext cx="2339269" cy="15547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3" y="4365104"/>
            <a:ext cx="2339269" cy="15547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38065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Runebergin</a:t>
            </a:r>
            <a:r>
              <a:rPr lang="cs-CZ" dirty="0" smtClean="0"/>
              <a:t> </a:t>
            </a:r>
            <a:r>
              <a:rPr lang="cs-CZ" dirty="0" err="1" smtClean="0"/>
              <a:t>päivä</a:t>
            </a:r>
            <a:r>
              <a:rPr lang="cs-CZ" dirty="0" smtClean="0"/>
              <a:t> 5.2. </a:t>
            </a:r>
            <a:r>
              <a:rPr lang="cs-CZ" dirty="0" err="1" smtClean="0"/>
              <a:t>ja</a:t>
            </a:r>
            <a:r>
              <a:rPr lang="cs-CZ" dirty="0" smtClean="0"/>
              <a:t> </a:t>
            </a:r>
            <a:r>
              <a:rPr lang="cs-CZ" dirty="0" err="1" smtClean="0"/>
              <a:t>laskiainen</a:t>
            </a:r>
            <a:endParaRPr lang="cs-CZ" dirty="0"/>
          </a:p>
        </p:txBody>
      </p:sp>
      <p:sp>
        <p:nvSpPr>
          <p:cNvPr id="3" name="Zástupný symbol pro obsah 2"/>
          <p:cNvSpPr>
            <a:spLocks noGrp="1"/>
          </p:cNvSpPr>
          <p:nvPr>
            <p:ph idx="1"/>
          </p:nvPr>
        </p:nvSpPr>
        <p:spPr/>
        <p:txBody>
          <a:bodyPr/>
          <a:lstStyle/>
          <a:p>
            <a:pPr marL="0" indent="0" algn="ctr">
              <a:buNone/>
            </a:pPr>
            <a:r>
              <a:rPr lang="cs-CZ" dirty="0" smtClean="0"/>
              <a:t>J.L. </a:t>
            </a:r>
            <a:r>
              <a:rPr lang="fi-FI" dirty="0" smtClean="0"/>
              <a:t>Runeberg </a:t>
            </a:r>
            <a:r>
              <a:rPr lang="cs-CZ" dirty="0" smtClean="0"/>
              <a:t>on Suomen kansalliskirjailija. </a:t>
            </a:r>
            <a:r>
              <a:rPr lang="cs-CZ" dirty="0" err="1" smtClean="0"/>
              <a:t>Runeberginpäivänä</a:t>
            </a:r>
            <a:r>
              <a:rPr lang="cs-CZ" dirty="0" smtClean="0"/>
              <a:t> </a:t>
            </a:r>
            <a:r>
              <a:rPr lang="cs-CZ" b="1" dirty="0" err="1" smtClean="0"/>
              <a:t>syödään</a:t>
            </a:r>
            <a:r>
              <a:rPr lang="cs-CZ" dirty="0" smtClean="0"/>
              <a:t> </a:t>
            </a:r>
            <a:r>
              <a:rPr lang="cs-CZ" dirty="0" err="1" smtClean="0"/>
              <a:t>herkullisia</a:t>
            </a:r>
            <a:r>
              <a:rPr lang="cs-CZ" dirty="0" smtClean="0"/>
              <a:t> </a:t>
            </a:r>
            <a:r>
              <a:rPr lang="cs-CZ" dirty="0" err="1" smtClean="0"/>
              <a:t>runebergintorttuja</a:t>
            </a:r>
            <a:r>
              <a:rPr lang="cs-CZ" dirty="0" smtClean="0"/>
              <a:t>. </a:t>
            </a:r>
            <a:r>
              <a:rPr lang="cs-CZ" dirty="0" err="1" smtClean="0"/>
              <a:t>Laskiaisena</a:t>
            </a:r>
            <a:r>
              <a:rPr lang="cs-CZ" dirty="0" smtClean="0"/>
              <a:t> </a:t>
            </a:r>
            <a:r>
              <a:rPr lang="cs-CZ" dirty="0" err="1" smtClean="0"/>
              <a:t>lasketaan</a:t>
            </a:r>
            <a:r>
              <a:rPr lang="cs-CZ" dirty="0" smtClean="0"/>
              <a:t> </a:t>
            </a:r>
            <a:r>
              <a:rPr lang="cs-CZ" dirty="0" err="1" smtClean="0"/>
              <a:t>mäkeä</a:t>
            </a:r>
            <a:r>
              <a:rPr lang="cs-CZ" dirty="0" smtClean="0"/>
              <a:t> </a:t>
            </a:r>
            <a:r>
              <a:rPr lang="cs-CZ" dirty="0" err="1" smtClean="0"/>
              <a:t>pulkalla</a:t>
            </a:r>
            <a:r>
              <a:rPr lang="cs-CZ" dirty="0" smtClean="0"/>
              <a:t> </a:t>
            </a:r>
            <a:r>
              <a:rPr lang="cs-CZ" dirty="0" err="1" smtClean="0"/>
              <a:t>ja</a:t>
            </a:r>
            <a:r>
              <a:rPr lang="cs-CZ" dirty="0" smtClean="0"/>
              <a:t> </a:t>
            </a:r>
            <a:r>
              <a:rPr lang="cs-CZ" dirty="0" err="1" smtClean="0"/>
              <a:t>syödään</a:t>
            </a:r>
            <a:r>
              <a:rPr lang="cs-CZ" dirty="0" smtClean="0"/>
              <a:t> </a:t>
            </a:r>
            <a:r>
              <a:rPr lang="cs-CZ" dirty="0" err="1" smtClean="0"/>
              <a:t>laskiaispullia</a:t>
            </a:r>
            <a:r>
              <a:rPr lang="cs-CZ" dirty="0" smtClean="0"/>
              <a:t>. </a:t>
            </a:r>
            <a:endParaRPr lang="cs-CZ"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8658" y="3933056"/>
            <a:ext cx="2095500" cy="1571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4006014"/>
            <a:ext cx="2664296" cy="14986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5856" y="3875739"/>
            <a:ext cx="2538525" cy="17092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97148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210146"/>
          </a:xfrm>
        </p:spPr>
        <p:txBody>
          <a:bodyPr>
            <a:normAutofit fontScale="90000"/>
          </a:bodyPr>
          <a:lstStyle/>
          <a:p>
            <a:r>
              <a:rPr lang="fi-FI" dirty="0" smtClean="0"/>
              <a:t>Isänpäivä</a:t>
            </a:r>
            <a:br>
              <a:rPr lang="fi-FI" dirty="0" smtClean="0"/>
            </a:br>
            <a:r>
              <a:rPr lang="fi-FI" dirty="0" smtClean="0"/>
              <a:t>13.11.2016</a:t>
            </a:r>
            <a:endParaRPr lang="cs-CZ" dirty="0"/>
          </a:p>
        </p:txBody>
      </p:sp>
      <p:sp>
        <p:nvSpPr>
          <p:cNvPr id="3" name="Zástupný symbol pro obsah 2"/>
          <p:cNvSpPr>
            <a:spLocks noGrp="1"/>
          </p:cNvSpPr>
          <p:nvPr>
            <p:ph idx="1"/>
          </p:nvPr>
        </p:nvSpPr>
        <p:spPr/>
        <p:txBody>
          <a:bodyPr/>
          <a:lstStyle/>
          <a:p>
            <a:pPr marL="0" indent="0" algn="ctr">
              <a:buNone/>
            </a:pPr>
            <a:r>
              <a:rPr lang="fi-FI" dirty="0"/>
              <a:t>Isänpäivä marraskuussa on Suomessa </a:t>
            </a:r>
            <a:r>
              <a:rPr lang="cs-CZ" dirty="0" err="1" smtClean="0"/>
              <a:t>aika</a:t>
            </a:r>
            <a:r>
              <a:rPr lang="fi-FI" dirty="0" smtClean="0"/>
              <a:t> </a:t>
            </a:r>
            <a:r>
              <a:rPr lang="fi-FI" dirty="0"/>
              <a:t>uusi juhla. Silloin isälle </a:t>
            </a:r>
            <a:r>
              <a:rPr lang="fi-FI" dirty="0" smtClean="0"/>
              <a:t>viedään </a:t>
            </a:r>
            <a:r>
              <a:rPr lang="fi-FI" dirty="0"/>
              <a:t>mukava lahja ja hänelle lauletaan.</a:t>
            </a:r>
          </a:p>
          <a:p>
            <a:endParaRPr lang="cs-CZ"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3397515"/>
            <a:ext cx="4199938" cy="26879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0848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Passiivi</a:t>
            </a:r>
            <a:endParaRPr lang="fi-FI" dirty="0"/>
          </a:p>
        </p:txBody>
      </p:sp>
      <p:sp>
        <p:nvSpPr>
          <p:cNvPr id="3" name="Sisällön paikkamerkki 2"/>
          <p:cNvSpPr>
            <a:spLocks noGrp="1"/>
          </p:cNvSpPr>
          <p:nvPr>
            <p:ph idx="1"/>
          </p:nvPr>
        </p:nvSpPr>
        <p:spPr/>
        <p:txBody>
          <a:bodyPr/>
          <a:lstStyle/>
          <a:p>
            <a:r>
              <a:rPr lang="fi-FI" dirty="0" err="1" smtClean="0"/>
              <a:t>Muiste/taan</a:t>
            </a:r>
            <a:r>
              <a:rPr lang="fi-FI" dirty="0" smtClean="0"/>
              <a:t>	muista/a 1		</a:t>
            </a:r>
            <a:r>
              <a:rPr lang="cs-CZ" dirty="0" smtClean="0"/>
              <a:t> -ta+an/-tä+än</a:t>
            </a:r>
            <a:endParaRPr lang="fi-FI"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i-FI" dirty="0" smtClean="0"/>
              <a:t>Itsenäisyyspäivä</a:t>
            </a:r>
            <a:r>
              <a:rPr lang="cs-CZ" dirty="0" smtClean="0"/>
              <a:t> 6.12.</a:t>
            </a:r>
            <a:endParaRPr lang="cs-CZ" dirty="0"/>
          </a:p>
        </p:txBody>
      </p:sp>
      <p:sp>
        <p:nvSpPr>
          <p:cNvPr id="3" name="Zástupný symbol pro obsah 2"/>
          <p:cNvSpPr>
            <a:spLocks noGrp="1"/>
          </p:cNvSpPr>
          <p:nvPr>
            <p:ph idx="1"/>
          </p:nvPr>
        </p:nvSpPr>
        <p:spPr>
          <a:xfrm>
            <a:off x="467544" y="1556792"/>
            <a:ext cx="8229600" cy="5112568"/>
          </a:xfrm>
        </p:spPr>
        <p:txBody>
          <a:bodyPr>
            <a:normAutofit/>
          </a:bodyPr>
          <a:lstStyle/>
          <a:p>
            <a:pPr marL="0" indent="0" algn="ctr">
              <a:buNone/>
            </a:pPr>
            <a:endParaRPr lang="cs-CZ" dirty="0" smtClean="0"/>
          </a:p>
          <a:p>
            <a:pPr marL="0" indent="0" algn="ctr">
              <a:buNone/>
            </a:pPr>
            <a:endParaRPr lang="cs-CZ" dirty="0"/>
          </a:p>
          <a:p>
            <a:pPr marL="0" indent="0" algn="ctr">
              <a:buNone/>
            </a:pPr>
            <a:endParaRPr lang="cs-CZ" dirty="0" smtClean="0"/>
          </a:p>
          <a:p>
            <a:pPr marL="0" indent="0" algn="ctr">
              <a:buNone/>
            </a:pPr>
            <a:r>
              <a:rPr lang="fi-FI" dirty="0" smtClean="0"/>
              <a:t>Itsenäisyyspäivä </a:t>
            </a:r>
            <a:r>
              <a:rPr lang="fi-FI" dirty="0"/>
              <a:t>on joulukuun 6. päivä. </a:t>
            </a:r>
            <a:r>
              <a:rPr lang="fi-FI" dirty="0" smtClean="0"/>
              <a:t>Suomi </a:t>
            </a:r>
            <a:r>
              <a:rPr lang="fi-FI" dirty="0"/>
              <a:t>itsenäistyi 6.12.1917. Itsenäisyyspäivänä käydään kirkossa ja järjestetään erilaisia juhlia. Sankarihaudoille lasketaan seppeleitä ja haudoille viedään </a:t>
            </a:r>
            <a:r>
              <a:rPr lang="fi-FI" dirty="0" smtClean="0"/>
              <a:t>kynttilöitä. </a:t>
            </a:r>
            <a:r>
              <a:rPr lang="fi-FI" dirty="0"/>
              <a:t>Presidentin linnassa pidetään suuret tanssiaiset</a:t>
            </a:r>
            <a:r>
              <a:rPr lang="fi-FI" dirty="0" smtClean="0"/>
              <a:t>.</a:t>
            </a:r>
            <a:r>
              <a:rPr lang="cs-CZ" dirty="0" smtClean="0"/>
              <a:t> </a:t>
            </a:r>
            <a:endParaRPr lang="cs-CZ"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1484784"/>
            <a:ext cx="2808312" cy="15796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92346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Passiivi</a:t>
            </a:r>
            <a:endParaRPr lang="fi-FI" dirty="0"/>
          </a:p>
        </p:txBody>
      </p:sp>
      <p:sp>
        <p:nvSpPr>
          <p:cNvPr id="3" name="Sisällön paikkamerkki 2"/>
          <p:cNvSpPr>
            <a:spLocks noGrp="1"/>
          </p:cNvSpPr>
          <p:nvPr>
            <p:ph idx="1"/>
          </p:nvPr>
        </p:nvSpPr>
        <p:spPr/>
        <p:txBody>
          <a:bodyPr/>
          <a:lstStyle/>
          <a:p>
            <a:r>
              <a:rPr lang="fi-FI" dirty="0" smtClean="0"/>
              <a:t>Järjest</a:t>
            </a:r>
            <a:r>
              <a:rPr lang="fi-FI" b="1" dirty="0" smtClean="0"/>
              <a:t>e</a:t>
            </a:r>
            <a:r>
              <a:rPr lang="fi-FI" dirty="0" smtClean="0"/>
              <a:t>/tään 	järjestä/ä 1	</a:t>
            </a:r>
            <a:r>
              <a:rPr lang="cs-CZ" dirty="0" smtClean="0"/>
              <a:t> -ta+an/-tä+än</a:t>
            </a:r>
            <a:endParaRPr lang="fi-FI" dirty="0" smtClean="0"/>
          </a:p>
          <a:p>
            <a:r>
              <a:rPr lang="fi-FI" dirty="0" smtClean="0"/>
              <a:t>Laske/taan 	laske/a 1	</a:t>
            </a:r>
            <a:r>
              <a:rPr lang="cs-CZ" dirty="0" smtClean="0"/>
              <a:t> </a:t>
            </a:r>
            <a:r>
              <a:rPr lang="fi-FI" dirty="0" smtClean="0"/>
              <a:t>	</a:t>
            </a:r>
            <a:r>
              <a:rPr lang="cs-CZ" dirty="0" smtClean="0"/>
              <a:t>-ta+an/-tä+än</a:t>
            </a:r>
            <a:endParaRPr lang="fi-FI" dirty="0" smtClean="0"/>
          </a:p>
          <a:p>
            <a:r>
              <a:rPr lang="fi-FI" dirty="0" smtClean="0"/>
              <a:t>Pi</a:t>
            </a:r>
            <a:r>
              <a:rPr lang="fi-FI" i="1" dirty="0" smtClean="0"/>
              <a:t>d</a:t>
            </a:r>
            <a:r>
              <a:rPr lang="fi-FI" dirty="0" smtClean="0"/>
              <a:t>e/tään	pi</a:t>
            </a:r>
            <a:r>
              <a:rPr lang="fi-FI" i="1" dirty="0" smtClean="0"/>
              <a:t>t</a:t>
            </a:r>
            <a:r>
              <a:rPr lang="fi-FI" dirty="0" smtClean="0"/>
              <a:t>ä/ä	</a:t>
            </a:r>
            <a:r>
              <a:rPr lang="cs-CZ" dirty="0" smtClean="0"/>
              <a:t> </a:t>
            </a:r>
            <a:r>
              <a:rPr lang="fi-FI" dirty="0" smtClean="0"/>
              <a:t>	</a:t>
            </a:r>
            <a:r>
              <a:rPr lang="cs-CZ" dirty="0" smtClean="0"/>
              <a:t>-ta+an/-tä+än</a:t>
            </a:r>
            <a:endParaRPr lang="fi-FI" dirty="0" smtClean="0"/>
          </a:p>
          <a:p>
            <a:endParaRPr lang="fi-FI"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Joulu 25.12.</a:t>
            </a:r>
            <a:endParaRPr lang="cs-CZ" dirty="0"/>
          </a:p>
        </p:txBody>
      </p:sp>
      <p:sp>
        <p:nvSpPr>
          <p:cNvPr id="3" name="Zástupný symbol pro obsah 2"/>
          <p:cNvSpPr>
            <a:spLocks noGrp="1"/>
          </p:cNvSpPr>
          <p:nvPr>
            <p:ph idx="1"/>
          </p:nvPr>
        </p:nvSpPr>
        <p:spPr/>
        <p:txBody>
          <a:bodyPr>
            <a:normAutofit/>
          </a:bodyPr>
          <a:lstStyle/>
          <a:p>
            <a:pPr marL="0" indent="0" algn="ctr">
              <a:buNone/>
            </a:pPr>
            <a:r>
              <a:rPr lang="fi-FI" sz="2300" dirty="0"/>
              <a:t>Jouluvalmistelut aloitetaan jo aikaisin. </a:t>
            </a:r>
            <a:r>
              <a:rPr lang="fi-FI" sz="2300" dirty="0" smtClean="0"/>
              <a:t>Ystäville lähetetään </a:t>
            </a:r>
            <a:r>
              <a:rPr lang="fi-FI" sz="2300" dirty="0"/>
              <a:t>joulukortit ja perheelle ostetaan joululahjat. Kauppoihin laitetaan jouluikkunat ja kaduille sytytetään jouluvalot. Kotona leivotaan joulutorttuja ja piparkakkuja. Joskus porkkanalaatikko, lanttulaatikko ja rosolli tehdään myös kotona, joskus ne ostetaan kaupasta. Joulupöytään hankitaan joulukinkku. Sitten keitetään joulupuuro. Joulukuusi tuodaan sisälle ja se koristellaan. Omaisten haudoille sytytetään kynttilät. Radiosta ja televisiosta julistetaan joulurauha. </a:t>
            </a:r>
            <a:r>
              <a:rPr lang="fi-FI" sz="2300" dirty="0" smtClean="0"/>
              <a:t>Illalla syödään </a:t>
            </a:r>
            <a:r>
              <a:rPr lang="fi-FI" sz="2300" dirty="0"/>
              <a:t>yhteinen jouluateria. Aattoiltana mennään aikaisin nukkumaan, että herätään aamulla joulukirkkoon. </a:t>
            </a:r>
            <a:endParaRPr lang="cs-CZ" sz="2300" dirty="0"/>
          </a:p>
        </p:txBody>
      </p:sp>
    </p:spTree>
    <p:extLst>
      <p:ext uri="{BB962C8B-B14F-4D97-AF65-F5344CB8AC3E}">
        <p14:creationId xmlns:p14="http://schemas.microsoft.com/office/powerpoint/2010/main" xmlns="" val="580445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Joulupöytä</a:t>
            </a:r>
            <a:endParaRPr lang="fi-FI" dirty="0"/>
          </a:p>
        </p:txBody>
      </p:sp>
      <p:pic>
        <p:nvPicPr>
          <p:cNvPr id="4" name="Sisällön paikkamerkki 3" descr="joulu.jpg"/>
          <p:cNvPicPr>
            <a:picLocks noGrp="1" noChangeAspect="1"/>
          </p:cNvPicPr>
          <p:nvPr>
            <p:ph idx="1"/>
          </p:nvPr>
        </p:nvPicPr>
        <p:blipFill>
          <a:blip r:embed="rId2" cstate="print"/>
          <a:stretch>
            <a:fillRect/>
          </a:stretch>
        </p:blipFill>
        <p:spPr>
          <a:xfrm>
            <a:off x="1259632" y="1772816"/>
            <a:ext cx="6552728" cy="341331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Passiivi</a:t>
            </a:r>
            <a:endParaRPr lang="fi-FI" dirty="0"/>
          </a:p>
        </p:txBody>
      </p:sp>
      <p:sp>
        <p:nvSpPr>
          <p:cNvPr id="3" name="Sisällön paikkamerkki 2"/>
          <p:cNvSpPr>
            <a:spLocks noGrp="1"/>
          </p:cNvSpPr>
          <p:nvPr>
            <p:ph idx="1"/>
          </p:nvPr>
        </p:nvSpPr>
        <p:spPr/>
        <p:txBody>
          <a:bodyPr>
            <a:normAutofit fontScale="77500" lnSpcReduction="20000"/>
          </a:bodyPr>
          <a:lstStyle/>
          <a:p>
            <a:pPr>
              <a:buNone/>
            </a:pPr>
            <a:r>
              <a:rPr lang="fi-FI" dirty="0" smtClean="0"/>
              <a:t>Aloi</a:t>
            </a:r>
            <a:r>
              <a:rPr lang="fi-FI" i="1" dirty="0" smtClean="0"/>
              <a:t>t</a:t>
            </a:r>
            <a:r>
              <a:rPr lang="fi-FI" b="1" dirty="0" smtClean="0"/>
              <a:t>e</a:t>
            </a:r>
            <a:r>
              <a:rPr lang="fi-FI" dirty="0" smtClean="0"/>
              <a:t>/taan		aloi</a:t>
            </a:r>
            <a:r>
              <a:rPr lang="fi-FI" i="1" dirty="0" smtClean="0"/>
              <a:t>tt</a:t>
            </a:r>
            <a:r>
              <a:rPr lang="fi-FI" dirty="0" smtClean="0"/>
              <a:t>a/a 1	</a:t>
            </a:r>
            <a:r>
              <a:rPr lang="cs-CZ" dirty="0" smtClean="0"/>
              <a:t> -ta+an/-tä+än </a:t>
            </a:r>
            <a:r>
              <a:rPr lang="fi-FI" dirty="0" smtClean="0"/>
              <a:t>	 </a:t>
            </a:r>
          </a:p>
          <a:p>
            <a:pPr>
              <a:buNone/>
            </a:pPr>
            <a:r>
              <a:rPr lang="fi-FI" dirty="0" smtClean="0"/>
              <a:t>Ost</a:t>
            </a:r>
            <a:r>
              <a:rPr lang="fi-FI" b="1" dirty="0" smtClean="0"/>
              <a:t>e</a:t>
            </a:r>
            <a:r>
              <a:rPr lang="fi-FI" dirty="0" smtClean="0"/>
              <a:t>/taan		osta/a 1	</a:t>
            </a:r>
            <a:r>
              <a:rPr lang="cs-CZ" dirty="0" smtClean="0"/>
              <a:t> -ta+an/-tä+än</a:t>
            </a:r>
            <a:endParaRPr lang="fi-FI" dirty="0" smtClean="0"/>
          </a:p>
          <a:p>
            <a:pPr>
              <a:buNone/>
            </a:pPr>
            <a:r>
              <a:rPr lang="fi-FI" dirty="0" smtClean="0"/>
              <a:t>Lai</a:t>
            </a:r>
            <a:r>
              <a:rPr lang="fi-FI" i="1" dirty="0" smtClean="0"/>
              <a:t>t</a:t>
            </a:r>
            <a:r>
              <a:rPr lang="fi-FI" b="1" dirty="0" smtClean="0"/>
              <a:t>e</a:t>
            </a:r>
            <a:r>
              <a:rPr lang="fi-FI" dirty="0" smtClean="0"/>
              <a:t>/taan		lai</a:t>
            </a:r>
            <a:r>
              <a:rPr lang="fi-FI" i="1" dirty="0" smtClean="0"/>
              <a:t>tt</a:t>
            </a:r>
            <a:r>
              <a:rPr lang="fi-FI" dirty="0" smtClean="0"/>
              <a:t>a/a 1	</a:t>
            </a:r>
            <a:r>
              <a:rPr lang="cs-CZ" dirty="0" smtClean="0"/>
              <a:t> -ta+an/-tä+än</a:t>
            </a:r>
            <a:endParaRPr lang="fi-FI" dirty="0" smtClean="0"/>
          </a:p>
          <a:p>
            <a:pPr>
              <a:buNone/>
            </a:pPr>
            <a:r>
              <a:rPr lang="fi-FI" dirty="0" smtClean="0"/>
              <a:t>Sytyt</a:t>
            </a:r>
            <a:r>
              <a:rPr lang="fi-FI" b="1" dirty="0" smtClean="0"/>
              <a:t>e</a:t>
            </a:r>
            <a:r>
              <a:rPr lang="fi-FI" dirty="0" smtClean="0"/>
              <a:t>/tään 		sytyttä/ä 1	</a:t>
            </a:r>
            <a:r>
              <a:rPr lang="cs-CZ" dirty="0" smtClean="0"/>
              <a:t> -ta+an/-tä+än</a:t>
            </a:r>
            <a:endParaRPr lang="fi-FI" dirty="0" smtClean="0"/>
          </a:p>
          <a:p>
            <a:pPr>
              <a:buNone/>
            </a:pPr>
            <a:r>
              <a:rPr lang="fi-FI" dirty="0" smtClean="0"/>
              <a:t>Lei</a:t>
            </a:r>
            <a:r>
              <a:rPr lang="fi-FI" i="1" dirty="0" smtClean="0"/>
              <a:t>v</a:t>
            </a:r>
            <a:r>
              <a:rPr lang="fi-FI" dirty="0" smtClean="0"/>
              <a:t>o/taan		lei</a:t>
            </a:r>
            <a:r>
              <a:rPr lang="fi-FI" i="1" dirty="0" smtClean="0"/>
              <a:t>p</a:t>
            </a:r>
            <a:r>
              <a:rPr lang="fi-FI" dirty="0" smtClean="0"/>
              <a:t>o/a 1	</a:t>
            </a:r>
            <a:r>
              <a:rPr lang="cs-CZ" dirty="0" smtClean="0"/>
              <a:t> -ta+an/-tä+än</a:t>
            </a:r>
            <a:endParaRPr lang="fi-FI" dirty="0" smtClean="0"/>
          </a:p>
          <a:p>
            <a:pPr>
              <a:buNone/>
            </a:pPr>
            <a:r>
              <a:rPr lang="fi-FI" dirty="0" smtClean="0"/>
              <a:t>Han</a:t>
            </a:r>
            <a:r>
              <a:rPr lang="fi-FI" i="1" dirty="0" smtClean="0"/>
              <a:t>k</a:t>
            </a:r>
            <a:r>
              <a:rPr lang="fi-FI" dirty="0" smtClean="0"/>
              <a:t>i/taan		han</a:t>
            </a:r>
            <a:r>
              <a:rPr lang="fi-FI" i="1" dirty="0" smtClean="0"/>
              <a:t>kk</a:t>
            </a:r>
            <a:r>
              <a:rPr lang="fi-FI" dirty="0" smtClean="0"/>
              <a:t>i/a 1	</a:t>
            </a:r>
            <a:r>
              <a:rPr lang="cs-CZ" dirty="0" smtClean="0"/>
              <a:t> -ta+an/-tä+än</a:t>
            </a:r>
            <a:endParaRPr lang="fi-FI" dirty="0" smtClean="0"/>
          </a:p>
          <a:p>
            <a:pPr>
              <a:buNone/>
            </a:pPr>
            <a:r>
              <a:rPr lang="fi-FI" dirty="0" smtClean="0"/>
              <a:t>Kei</a:t>
            </a:r>
            <a:r>
              <a:rPr lang="fi-FI" i="1" dirty="0" smtClean="0"/>
              <a:t>t</a:t>
            </a:r>
            <a:r>
              <a:rPr lang="fi-FI" b="1" dirty="0" smtClean="0"/>
              <a:t>e</a:t>
            </a:r>
            <a:r>
              <a:rPr lang="fi-FI" dirty="0" smtClean="0"/>
              <a:t>/tään 		kei</a:t>
            </a:r>
            <a:r>
              <a:rPr lang="fi-FI" i="1" dirty="0" smtClean="0"/>
              <a:t>tt</a:t>
            </a:r>
            <a:r>
              <a:rPr lang="fi-FI" dirty="0" smtClean="0"/>
              <a:t>ä/ä 1	</a:t>
            </a:r>
            <a:r>
              <a:rPr lang="cs-CZ" dirty="0" smtClean="0"/>
              <a:t> -ta+an/-tä+än</a:t>
            </a:r>
            <a:endParaRPr lang="fi-FI" dirty="0" smtClean="0"/>
          </a:p>
          <a:p>
            <a:pPr>
              <a:buNone/>
            </a:pPr>
            <a:r>
              <a:rPr lang="fi-FI" dirty="0" smtClean="0"/>
              <a:t>Tuo/daan 		tuo/da 2	</a:t>
            </a:r>
            <a:r>
              <a:rPr lang="cs-CZ" dirty="0" smtClean="0"/>
              <a:t> -daan/-dään</a:t>
            </a:r>
            <a:endParaRPr lang="fi-FI" dirty="0" smtClean="0"/>
          </a:p>
          <a:p>
            <a:pPr>
              <a:buNone/>
            </a:pPr>
            <a:r>
              <a:rPr lang="fi-FI" dirty="0" smtClean="0"/>
              <a:t>Koristel/laan		koristel/la 3	</a:t>
            </a:r>
            <a:r>
              <a:rPr lang="cs-CZ" dirty="0" smtClean="0"/>
              <a:t> -laan/-lään </a:t>
            </a:r>
            <a:r>
              <a:rPr lang="fi-FI" dirty="0" smtClean="0"/>
              <a:t>(tai…)	</a:t>
            </a:r>
          </a:p>
          <a:p>
            <a:pPr>
              <a:buNone/>
            </a:pPr>
            <a:r>
              <a:rPr lang="fi-FI" dirty="0" smtClean="0"/>
              <a:t>Julist</a:t>
            </a:r>
            <a:r>
              <a:rPr lang="fi-FI" b="1" dirty="0" smtClean="0"/>
              <a:t>e</a:t>
            </a:r>
            <a:r>
              <a:rPr lang="fi-FI" dirty="0" smtClean="0"/>
              <a:t>/taan 		julista/a 1	</a:t>
            </a:r>
            <a:r>
              <a:rPr lang="cs-CZ" dirty="0" smtClean="0"/>
              <a:t> -ta+an/-tä+än</a:t>
            </a:r>
            <a:endParaRPr lang="fi-FI" dirty="0" smtClean="0"/>
          </a:p>
          <a:p>
            <a:pPr>
              <a:buNone/>
            </a:pPr>
            <a:r>
              <a:rPr lang="fi-FI" dirty="0" smtClean="0"/>
              <a:t>Herätä/än		herä/tä 4	 -an/-än</a:t>
            </a:r>
            <a:endParaRPr lang="fi-FI"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r>
              <a:rPr lang="cs-CZ" dirty="0" err="1" smtClean="0"/>
              <a:t>Uudenvuodenaatto</a:t>
            </a:r>
            <a:r>
              <a:rPr lang="cs-CZ" dirty="0" smtClean="0"/>
              <a:t> </a:t>
            </a:r>
            <a:r>
              <a:rPr lang="cs-CZ" dirty="0"/>
              <a:t>31.12</a:t>
            </a:r>
            <a:r>
              <a:rPr lang="cs-CZ" dirty="0" smtClean="0"/>
              <a:t>.</a:t>
            </a:r>
            <a:endParaRPr lang="cs-CZ" dirty="0"/>
          </a:p>
        </p:txBody>
      </p:sp>
      <p:sp>
        <p:nvSpPr>
          <p:cNvPr id="3" name="Zástupný symbol pro obsah 2"/>
          <p:cNvSpPr>
            <a:spLocks noGrp="1"/>
          </p:cNvSpPr>
          <p:nvPr>
            <p:ph idx="1"/>
          </p:nvPr>
        </p:nvSpPr>
        <p:spPr/>
        <p:txBody>
          <a:bodyPr>
            <a:normAutofit/>
          </a:bodyPr>
          <a:lstStyle/>
          <a:p>
            <a:pPr marL="0" indent="0" algn="ctr">
              <a:buNone/>
            </a:pPr>
            <a:r>
              <a:rPr lang="fi-FI" dirty="0" smtClean="0"/>
              <a:t>Uudenvuodenaatto </a:t>
            </a:r>
            <a:r>
              <a:rPr lang="fi-FI" dirty="0"/>
              <a:t>on vuoden viimeinen päivä. Silloin juhlitaan ystävien kanssa ja ammutaan raketteja. </a:t>
            </a:r>
            <a:r>
              <a:rPr lang="fi-FI" dirty="0" smtClean="0"/>
              <a:t>Kun </a:t>
            </a:r>
            <a:r>
              <a:rPr lang="fi-FI" dirty="0"/>
              <a:t>vuosi vaihtuu, toivotetaan ystäville </a:t>
            </a:r>
            <a:r>
              <a:rPr lang="fi-FI" dirty="0" smtClean="0"/>
              <a:t>”Onnellista Uutta</a:t>
            </a:r>
            <a:r>
              <a:rPr lang="cs-CZ" dirty="0" smtClean="0"/>
              <a:t> </a:t>
            </a:r>
            <a:r>
              <a:rPr lang="fi-FI" dirty="0" smtClean="0"/>
              <a:t>Vuotta”. </a:t>
            </a:r>
            <a:r>
              <a:rPr lang="fi-FI" dirty="0"/>
              <a:t>Usein tehdään myös uudenvuodenlupauksia. Silloin päätetään tehdä jokin asia paremmin kuin ennen. </a:t>
            </a:r>
            <a:r>
              <a:rPr lang="fi-FI" dirty="0" smtClean="0"/>
              <a:t>Uusi vuosi halutaan aloittaa hyvällä mielellä</a:t>
            </a:r>
            <a:r>
              <a:rPr lang="cs-CZ" dirty="0" smtClean="0"/>
              <a:t>.</a:t>
            </a:r>
            <a:endParaRPr lang="cs-CZ"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404664"/>
            <a:ext cx="1390667" cy="10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8" name="Picture 4" descr="http://www.gardalake.com/wp-content/uploads/2012/05/new-yeas-eve-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256" y="5196016"/>
            <a:ext cx="1824203"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932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Passiivi</a:t>
            </a:r>
            <a:endParaRPr lang="fi-FI" dirty="0"/>
          </a:p>
        </p:txBody>
      </p:sp>
      <p:sp>
        <p:nvSpPr>
          <p:cNvPr id="3" name="Sisällön paikkamerkki 2"/>
          <p:cNvSpPr>
            <a:spLocks noGrp="1"/>
          </p:cNvSpPr>
          <p:nvPr>
            <p:ph idx="1"/>
          </p:nvPr>
        </p:nvSpPr>
        <p:spPr/>
        <p:txBody>
          <a:bodyPr/>
          <a:lstStyle/>
          <a:p>
            <a:r>
              <a:rPr lang="fi-FI" dirty="0" smtClean="0"/>
              <a:t>Juhli/taan	juhli/a 1		</a:t>
            </a:r>
            <a:r>
              <a:rPr lang="cs-CZ" dirty="0" smtClean="0"/>
              <a:t> -ta+an/-tä+än</a:t>
            </a:r>
            <a:endParaRPr lang="fi-FI" dirty="0" smtClean="0"/>
          </a:p>
          <a:p>
            <a:r>
              <a:rPr lang="fi-FI" dirty="0" smtClean="0"/>
              <a:t>A</a:t>
            </a:r>
            <a:r>
              <a:rPr lang="fi-FI" i="1" dirty="0" smtClean="0"/>
              <a:t>mm</a:t>
            </a:r>
            <a:r>
              <a:rPr lang="fi-FI" dirty="0" smtClean="0"/>
              <a:t>u/taan	ampu/a 1		</a:t>
            </a:r>
            <a:r>
              <a:rPr lang="cs-CZ" dirty="0" smtClean="0"/>
              <a:t> -ta+an/-tä+än</a:t>
            </a:r>
            <a:endParaRPr lang="fi-FI" dirty="0" smtClean="0"/>
          </a:p>
          <a:p>
            <a:r>
              <a:rPr lang="fi-FI" dirty="0" smtClean="0"/>
              <a:t>Toivo</a:t>
            </a:r>
            <a:r>
              <a:rPr lang="fi-FI" i="1" dirty="0" smtClean="0"/>
              <a:t>t</a:t>
            </a:r>
            <a:r>
              <a:rPr lang="fi-FI" b="1" dirty="0" smtClean="0"/>
              <a:t>e</a:t>
            </a:r>
            <a:r>
              <a:rPr lang="fi-FI" dirty="0" smtClean="0"/>
              <a:t>/taan 	toivo</a:t>
            </a:r>
            <a:r>
              <a:rPr lang="fi-FI" i="1" dirty="0" smtClean="0"/>
              <a:t>tta</a:t>
            </a:r>
            <a:r>
              <a:rPr lang="fi-FI" dirty="0" smtClean="0"/>
              <a:t>/a 1	</a:t>
            </a:r>
            <a:r>
              <a:rPr lang="cs-CZ" dirty="0" smtClean="0"/>
              <a:t> -ta+an/-tä+än</a:t>
            </a:r>
            <a:endParaRPr lang="fi-FI" dirty="0" smtClean="0"/>
          </a:p>
          <a:p>
            <a:r>
              <a:rPr lang="fi-FI" dirty="0" smtClean="0"/>
              <a:t>Pää</a:t>
            </a:r>
            <a:r>
              <a:rPr lang="fi-FI" i="1" dirty="0" smtClean="0"/>
              <a:t>t</a:t>
            </a:r>
            <a:r>
              <a:rPr lang="fi-FI" b="1" dirty="0" smtClean="0"/>
              <a:t>e</a:t>
            </a:r>
            <a:r>
              <a:rPr lang="fi-FI" dirty="0" smtClean="0"/>
              <a:t>/tään 	pää</a:t>
            </a:r>
            <a:r>
              <a:rPr lang="fi-FI" i="1" dirty="0" smtClean="0"/>
              <a:t>tt</a:t>
            </a:r>
            <a:r>
              <a:rPr lang="fi-FI" dirty="0" smtClean="0"/>
              <a:t>ä/ä 1		</a:t>
            </a:r>
            <a:r>
              <a:rPr lang="cs-CZ" dirty="0" smtClean="0"/>
              <a:t> -ta+an/-tä+än</a:t>
            </a:r>
            <a:endParaRPr lang="fi-FI" dirty="0" smtClean="0"/>
          </a:p>
          <a:p>
            <a:r>
              <a:rPr lang="fi-FI" dirty="0" smtClean="0"/>
              <a:t>Haluta/an	halu/ta 4		 -an/-än</a:t>
            </a:r>
            <a:endParaRPr lang="cs-CZ" dirty="0" smtClean="0"/>
          </a:p>
          <a:p>
            <a:endParaRPr lang="fi-FI"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Imperfekti ja kielteinen imperfekti</a:t>
            </a:r>
            <a:endParaRPr lang="fi-FI" dirty="0"/>
          </a:p>
        </p:txBody>
      </p:sp>
      <p:sp>
        <p:nvSpPr>
          <p:cNvPr id="3" name="Sisällön paikkamerkki 2"/>
          <p:cNvSpPr>
            <a:spLocks noGrp="1"/>
          </p:cNvSpPr>
          <p:nvPr>
            <p:ph idx="1"/>
          </p:nvPr>
        </p:nvSpPr>
        <p:spPr/>
        <p:txBody>
          <a:bodyPr>
            <a:normAutofit fontScale="92500" lnSpcReduction="20000"/>
          </a:bodyPr>
          <a:lstStyle/>
          <a:p>
            <a:pPr algn="ctr">
              <a:buNone/>
            </a:pPr>
            <a:r>
              <a:rPr lang="fi-FI" dirty="0" smtClean="0"/>
              <a:t>	Perusmuoto, </a:t>
            </a:r>
            <a:r>
              <a:rPr lang="fi-FI" dirty="0" err="1" smtClean="0"/>
              <a:t>Inifinitiivivartalo</a:t>
            </a:r>
            <a:r>
              <a:rPr lang="fi-FI" dirty="0" smtClean="0"/>
              <a:t> &amp; taivutusvartalo(t):</a:t>
            </a:r>
          </a:p>
          <a:p>
            <a:pPr>
              <a:buNone/>
            </a:pPr>
            <a:endParaRPr lang="fi-FI" dirty="0" smtClean="0"/>
          </a:p>
          <a:p>
            <a:pPr>
              <a:buNone/>
            </a:pPr>
            <a:r>
              <a:rPr lang="fi-FI" dirty="0" smtClean="0"/>
              <a:t>Juhli/a 			juhli/n ja </a:t>
            </a:r>
            <a:r>
              <a:rPr lang="fi-FI" dirty="0" err="1" smtClean="0"/>
              <a:t>juhli/vat</a:t>
            </a:r>
            <a:r>
              <a:rPr lang="fi-FI" dirty="0" smtClean="0"/>
              <a:t> (1)</a:t>
            </a:r>
          </a:p>
          <a:p>
            <a:pPr>
              <a:buNone/>
            </a:pPr>
            <a:r>
              <a:rPr lang="fi-FI" dirty="0" smtClean="0"/>
              <a:t>Ampu/a 			ammu/n ja </a:t>
            </a:r>
            <a:r>
              <a:rPr lang="fi-FI" dirty="0" err="1" smtClean="0"/>
              <a:t>ampu/vat</a:t>
            </a:r>
            <a:r>
              <a:rPr lang="fi-FI" dirty="0" smtClean="0"/>
              <a:t> (1)</a:t>
            </a:r>
          </a:p>
          <a:p>
            <a:pPr>
              <a:buNone/>
            </a:pPr>
            <a:r>
              <a:rPr lang="fi-FI" dirty="0" smtClean="0"/>
              <a:t>Toivo/a			toivo/n ja </a:t>
            </a:r>
            <a:r>
              <a:rPr lang="fi-FI" dirty="0" err="1" smtClean="0"/>
              <a:t>toivo/vat</a:t>
            </a:r>
            <a:r>
              <a:rPr lang="fi-FI" dirty="0" smtClean="0"/>
              <a:t> (1) </a:t>
            </a:r>
          </a:p>
          <a:p>
            <a:pPr>
              <a:buNone/>
            </a:pPr>
            <a:r>
              <a:rPr lang="fi-FI" dirty="0" smtClean="0"/>
              <a:t>Päättä/ä			päätä/n ja </a:t>
            </a:r>
            <a:r>
              <a:rPr lang="fi-FI" dirty="0" err="1" smtClean="0"/>
              <a:t>päättä/vät</a:t>
            </a:r>
            <a:r>
              <a:rPr lang="fi-FI" dirty="0" smtClean="0"/>
              <a:t> (1)</a:t>
            </a:r>
          </a:p>
          <a:p>
            <a:pPr>
              <a:buNone/>
            </a:pPr>
            <a:r>
              <a:rPr lang="fi-FI" dirty="0" err="1" smtClean="0"/>
              <a:t>Syö/dä</a:t>
            </a:r>
            <a:r>
              <a:rPr lang="fi-FI" dirty="0" smtClean="0"/>
              <a:t>			syö/n ja </a:t>
            </a:r>
            <a:r>
              <a:rPr lang="fi-FI" dirty="0" err="1" smtClean="0"/>
              <a:t>syö/vät</a:t>
            </a:r>
            <a:r>
              <a:rPr lang="fi-FI" dirty="0" smtClean="0"/>
              <a:t> (2)</a:t>
            </a:r>
          </a:p>
          <a:p>
            <a:pPr>
              <a:buNone/>
            </a:pPr>
            <a:r>
              <a:rPr lang="fi-FI" dirty="0" err="1" smtClean="0"/>
              <a:t>Men/nä</a:t>
            </a:r>
            <a:r>
              <a:rPr lang="fi-FI" dirty="0" smtClean="0"/>
              <a:t>			men</a:t>
            </a:r>
            <a:r>
              <a:rPr lang="fi-FI" b="1" dirty="0" smtClean="0"/>
              <a:t>e</a:t>
            </a:r>
            <a:r>
              <a:rPr lang="fi-FI" dirty="0" smtClean="0"/>
              <a:t>/n ja </a:t>
            </a:r>
            <a:r>
              <a:rPr lang="fi-FI" dirty="0" err="1" smtClean="0"/>
              <a:t>men</a:t>
            </a:r>
            <a:r>
              <a:rPr lang="fi-FI" b="1" dirty="0" err="1" smtClean="0"/>
              <a:t>e</a:t>
            </a:r>
            <a:r>
              <a:rPr lang="fi-FI" dirty="0" err="1" smtClean="0"/>
              <a:t>/vät</a:t>
            </a:r>
            <a:r>
              <a:rPr lang="fi-FI" dirty="0" smtClean="0"/>
              <a:t> (3)</a:t>
            </a:r>
          </a:p>
          <a:p>
            <a:pPr>
              <a:buNone/>
            </a:pPr>
            <a:r>
              <a:rPr lang="fi-FI" dirty="0" smtClean="0"/>
              <a:t>Halut/a			halu</a:t>
            </a:r>
            <a:r>
              <a:rPr lang="fi-FI" b="1" dirty="0" smtClean="0"/>
              <a:t>a</a:t>
            </a:r>
            <a:r>
              <a:rPr lang="fi-FI" dirty="0" smtClean="0"/>
              <a:t>/n ja </a:t>
            </a:r>
            <a:r>
              <a:rPr lang="fi-FI" dirty="0" err="1" smtClean="0"/>
              <a:t>halu</a:t>
            </a:r>
            <a:r>
              <a:rPr lang="fi-FI" b="1" dirty="0" err="1" smtClean="0"/>
              <a:t>a</a:t>
            </a:r>
            <a:r>
              <a:rPr lang="fi-FI" dirty="0" err="1" smtClean="0"/>
              <a:t>/vat</a:t>
            </a:r>
            <a:r>
              <a:rPr lang="fi-FI" dirty="0" smtClean="0"/>
              <a:t>(4)</a:t>
            </a:r>
          </a:p>
          <a:p>
            <a:endParaRPr lang="fi-FI"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Passiivi</a:t>
            </a:r>
            <a:endParaRPr lang="cs-CZ" dirty="0"/>
          </a:p>
        </p:txBody>
      </p:sp>
      <p:sp>
        <p:nvSpPr>
          <p:cNvPr id="3" name="Zástupný symbol pro obsah 2"/>
          <p:cNvSpPr>
            <a:spLocks noGrp="1"/>
          </p:cNvSpPr>
          <p:nvPr>
            <p:ph idx="1"/>
          </p:nvPr>
        </p:nvSpPr>
        <p:spPr/>
        <p:txBody>
          <a:bodyPr/>
          <a:lstStyle/>
          <a:p>
            <a:r>
              <a:rPr lang="cs-CZ" dirty="0" err="1" smtClean="0"/>
              <a:t>Syö</a:t>
            </a:r>
            <a:r>
              <a:rPr lang="cs-CZ" dirty="0" smtClean="0"/>
              <a:t>/</a:t>
            </a:r>
            <a:r>
              <a:rPr lang="cs-CZ" dirty="0" err="1" smtClean="0"/>
              <a:t>dään</a:t>
            </a:r>
            <a:r>
              <a:rPr lang="cs-CZ" dirty="0" smtClean="0"/>
              <a:t> 	</a:t>
            </a:r>
            <a:r>
              <a:rPr lang="cs-CZ" dirty="0" err="1" smtClean="0"/>
              <a:t>syö</a:t>
            </a:r>
            <a:r>
              <a:rPr lang="cs-CZ" dirty="0" smtClean="0"/>
              <a:t>/</a:t>
            </a:r>
            <a:r>
              <a:rPr lang="cs-CZ" dirty="0" err="1" smtClean="0"/>
              <a:t>dä</a:t>
            </a:r>
            <a:r>
              <a:rPr lang="cs-CZ" dirty="0" smtClean="0"/>
              <a:t> 2	-</a:t>
            </a:r>
            <a:r>
              <a:rPr lang="cs-CZ" dirty="0" err="1" smtClean="0"/>
              <a:t>daan</a:t>
            </a:r>
            <a:r>
              <a:rPr lang="cs-CZ" dirty="0"/>
              <a:t>/</a:t>
            </a:r>
            <a:r>
              <a:rPr lang="cs-CZ" dirty="0" smtClean="0"/>
              <a:t>-</a:t>
            </a:r>
            <a:r>
              <a:rPr lang="cs-CZ" dirty="0" err="1" smtClean="0"/>
              <a:t>dään</a:t>
            </a:r>
            <a:endParaRPr lang="cs-CZ" dirty="0" smtClean="0"/>
          </a:p>
          <a:p>
            <a:r>
              <a:rPr lang="cs-CZ" dirty="0" err="1" smtClean="0"/>
              <a:t>Laske</a:t>
            </a:r>
            <a:r>
              <a:rPr lang="cs-CZ" dirty="0" smtClean="0"/>
              <a:t>/</a:t>
            </a:r>
            <a:r>
              <a:rPr lang="cs-CZ" dirty="0" err="1" smtClean="0"/>
              <a:t>taan</a:t>
            </a:r>
            <a:r>
              <a:rPr lang="cs-CZ" dirty="0" smtClean="0"/>
              <a:t>	</a:t>
            </a:r>
            <a:r>
              <a:rPr lang="cs-CZ" dirty="0" err="1" smtClean="0"/>
              <a:t>laske</a:t>
            </a:r>
            <a:r>
              <a:rPr lang="cs-CZ" dirty="0" smtClean="0"/>
              <a:t>/a 1	-</a:t>
            </a:r>
            <a:r>
              <a:rPr lang="cs-CZ" dirty="0" err="1" smtClean="0"/>
              <a:t>ta+an</a:t>
            </a:r>
            <a:r>
              <a:rPr lang="cs-CZ" dirty="0" smtClean="0"/>
              <a:t>/-</a:t>
            </a:r>
            <a:r>
              <a:rPr lang="cs-CZ" dirty="0" err="1" smtClean="0"/>
              <a:t>tä+än</a:t>
            </a:r>
            <a:endParaRPr lang="cs-CZ" dirty="0" smtClean="0"/>
          </a:p>
          <a:p>
            <a:endParaRPr lang="cs-CZ" dirty="0"/>
          </a:p>
        </p:txBody>
      </p:sp>
    </p:spTree>
    <p:extLst>
      <p:ext uri="{BB962C8B-B14F-4D97-AF65-F5344CB8AC3E}">
        <p14:creationId xmlns:p14="http://schemas.microsoft.com/office/powerpoint/2010/main" xmlns="" val="2620116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Passiivi, imperfekti ja kielteinen imperfekti</a:t>
            </a:r>
            <a:endParaRPr lang="fi-FI" dirty="0"/>
          </a:p>
        </p:txBody>
      </p:sp>
      <p:sp>
        <p:nvSpPr>
          <p:cNvPr id="3" name="Sisällön paikkamerkki 2"/>
          <p:cNvSpPr>
            <a:spLocks noGrp="1"/>
          </p:cNvSpPr>
          <p:nvPr>
            <p:ph idx="1"/>
          </p:nvPr>
        </p:nvSpPr>
        <p:spPr/>
        <p:txBody>
          <a:bodyPr>
            <a:normAutofit fontScale="55000" lnSpcReduction="20000"/>
          </a:bodyPr>
          <a:lstStyle/>
          <a:p>
            <a:pPr>
              <a:buNone/>
            </a:pPr>
            <a:r>
              <a:rPr lang="fi-FI" u="sng" dirty="0" smtClean="0"/>
              <a:t>juhli/a: juhli/n (1)</a:t>
            </a:r>
          </a:p>
          <a:p>
            <a:pPr>
              <a:buNone/>
            </a:pPr>
            <a:r>
              <a:rPr lang="fi-FI" dirty="0" smtClean="0"/>
              <a:t>Juhli/taan		juhl/i/n		</a:t>
            </a:r>
            <a:r>
              <a:rPr lang="cs-CZ" dirty="0" smtClean="0"/>
              <a:t>	</a:t>
            </a:r>
            <a:r>
              <a:rPr lang="fi-FI" dirty="0" smtClean="0"/>
              <a:t>en juhli/nut,</a:t>
            </a:r>
          </a:p>
          <a:p>
            <a:pPr>
              <a:buNone/>
            </a:pPr>
            <a:r>
              <a:rPr lang="fi-FI" dirty="0" smtClean="0"/>
              <a:t>							emme </a:t>
            </a:r>
            <a:r>
              <a:rPr lang="fi-FI" dirty="0" err="1" smtClean="0"/>
              <a:t>juhli/neet</a:t>
            </a:r>
            <a:endParaRPr lang="fi-FI" dirty="0" smtClean="0"/>
          </a:p>
          <a:p>
            <a:pPr>
              <a:buNone/>
            </a:pPr>
            <a:r>
              <a:rPr lang="fi-FI" u="sng" dirty="0" smtClean="0"/>
              <a:t>ampu/a: ammu/n (1)</a:t>
            </a:r>
            <a:r>
              <a:rPr lang="fi-FI" dirty="0" smtClean="0"/>
              <a:t>	</a:t>
            </a:r>
          </a:p>
          <a:p>
            <a:pPr>
              <a:buNone/>
            </a:pPr>
            <a:r>
              <a:rPr lang="fi-FI" dirty="0" smtClean="0"/>
              <a:t>Ammu/taan		ammu/i/n		en ampu/nut</a:t>
            </a:r>
            <a:endParaRPr lang="cs-CZ" dirty="0" smtClean="0"/>
          </a:p>
          <a:p>
            <a:pPr>
              <a:buNone/>
            </a:pPr>
            <a:r>
              <a:rPr lang="cs-CZ" u="sng" dirty="0" err="1" smtClean="0"/>
              <a:t>toivo</a:t>
            </a:r>
            <a:r>
              <a:rPr lang="fi-FI" u="sng" dirty="0" smtClean="0"/>
              <a:t>/</a:t>
            </a:r>
            <a:r>
              <a:rPr lang="cs-CZ" u="sng" dirty="0" smtClean="0"/>
              <a:t>a</a:t>
            </a:r>
          </a:p>
          <a:p>
            <a:pPr>
              <a:buNone/>
            </a:pPr>
            <a:r>
              <a:rPr lang="fi-FI" dirty="0" smtClean="0"/>
              <a:t>Toivo/</a:t>
            </a:r>
            <a:r>
              <a:rPr lang="cs-CZ" dirty="0" smtClean="0"/>
              <a:t>t</a:t>
            </a:r>
            <a:r>
              <a:rPr lang="fi-FI" dirty="0" smtClean="0"/>
              <a:t>a</a:t>
            </a:r>
            <a:r>
              <a:rPr lang="cs-CZ" dirty="0" err="1" smtClean="0"/>
              <a:t>an</a:t>
            </a:r>
            <a:r>
              <a:rPr lang="fi-FI" dirty="0" smtClean="0"/>
              <a:t>(1</a:t>
            </a:r>
            <a:r>
              <a:rPr lang="fi-FI" dirty="0"/>
              <a:t>) 		</a:t>
            </a:r>
            <a:r>
              <a:rPr lang="fi-FI" dirty="0" smtClean="0"/>
              <a:t>toivo</a:t>
            </a:r>
            <a:r>
              <a:rPr lang="fi-FI" dirty="0"/>
              <a:t>/i/</a:t>
            </a:r>
            <a:r>
              <a:rPr lang="fi-FI" dirty="0" smtClean="0"/>
              <a:t>n  </a:t>
            </a:r>
            <a:r>
              <a:rPr lang="cs-CZ" dirty="0" smtClean="0"/>
              <a:t>		en </a:t>
            </a:r>
            <a:r>
              <a:rPr lang="fi-FI" dirty="0" smtClean="0"/>
              <a:t>toivo/</a:t>
            </a:r>
            <a:r>
              <a:rPr lang="cs-CZ" dirty="0" err="1" smtClean="0"/>
              <a:t>nut</a:t>
            </a:r>
            <a:r>
              <a:rPr lang="fi-FI" dirty="0" smtClean="0"/>
              <a:t> </a:t>
            </a:r>
            <a:endParaRPr lang="cs-CZ" dirty="0" smtClean="0"/>
          </a:p>
          <a:p>
            <a:pPr>
              <a:buNone/>
            </a:pPr>
            <a:r>
              <a:rPr lang="cs-CZ" u="sng" dirty="0" err="1" smtClean="0"/>
              <a:t>Päättä</a:t>
            </a:r>
            <a:r>
              <a:rPr lang="fi-FI" u="sng" dirty="0"/>
              <a:t>/</a:t>
            </a:r>
            <a:r>
              <a:rPr lang="cs-CZ" u="sng" dirty="0" smtClean="0"/>
              <a:t>ä</a:t>
            </a:r>
          </a:p>
          <a:p>
            <a:pPr>
              <a:buNone/>
            </a:pPr>
            <a:r>
              <a:rPr lang="fi-FI" dirty="0" smtClean="0"/>
              <a:t>Päät</a:t>
            </a:r>
            <a:r>
              <a:rPr lang="cs-CZ" b="1" dirty="0" smtClean="0"/>
              <a:t>e</a:t>
            </a:r>
            <a:r>
              <a:rPr lang="fi-FI" dirty="0"/>
              <a:t>/</a:t>
            </a:r>
            <a:r>
              <a:rPr lang="cs-CZ" dirty="0" smtClean="0"/>
              <a:t>t</a:t>
            </a:r>
            <a:r>
              <a:rPr lang="fi-FI" dirty="0" smtClean="0"/>
              <a:t>ä</a:t>
            </a:r>
            <a:r>
              <a:rPr lang="cs-CZ" dirty="0" err="1" smtClean="0"/>
              <a:t>än</a:t>
            </a:r>
            <a:r>
              <a:rPr lang="cs-CZ" dirty="0" smtClean="0"/>
              <a:t> </a:t>
            </a:r>
            <a:r>
              <a:rPr lang="fi-FI" dirty="0"/>
              <a:t>(1) 		</a:t>
            </a:r>
            <a:r>
              <a:rPr lang="fi-FI" dirty="0" smtClean="0"/>
              <a:t>päät</a:t>
            </a:r>
            <a:r>
              <a:rPr lang="fi-FI" dirty="0"/>
              <a:t>/i/</a:t>
            </a:r>
            <a:r>
              <a:rPr lang="fi-FI" dirty="0" smtClean="0"/>
              <a:t>n</a:t>
            </a:r>
            <a:r>
              <a:rPr lang="cs-CZ" dirty="0" smtClean="0"/>
              <a:t>			en </a:t>
            </a:r>
            <a:r>
              <a:rPr lang="fi-FI" dirty="0" smtClean="0"/>
              <a:t>päättä/</a:t>
            </a:r>
            <a:r>
              <a:rPr lang="cs-CZ" dirty="0" smtClean="0"/>
              <a:t>nyt</a:t>
            </a:r>
            <a:endParaRPr lang="fi-FI" dirty="0" smtClean="0"/>
          </a:p>
          <a:p>
            <a:pPr>
              <a:buNone/>
            </a:pPr>
            <a:endParaRPr lang="cs-CZ" u="sng" dirty="0" smtClean="0"/>
          </a:p>
          <a:p>
            <a:pPr>
              <a:buNone/>
            </a:pPr>
            <a:r>
              <a:rPr lang="fi-FI" u="sng" dirty="0" smtClean="0"/>
              <a:t>Syö/dä: syö/n (2)</a:t>
            </a:r>
          </a:p>
          <a:p>
            <a:pPr>
              <a:buNone/>
            </a:pPr>
            <a:r>
              <a:rPr lang="fi-FI" dirty="0" err="1" smtClean="0"/>
              <a:t>Syö/dään</a:t>
            </a:r>
            <a:r>
              <a:rPr lang="fi-FI" dirty="0" smtClean="0"/>
              <a:t>		</a:t>
            </a:r>
            <a:r>
              <a:rPr lang="fi-FI" dirty="0" smtClean="0"/>
              <a:t>	</a:t>
            </a:r>
            <a:r>
              <a:rPr lang="fi-FI" dirty="0" err="1" smtClean="0"/>
              <a:t>sö/i/n</a:t>
            </a:r>
            <a:r>
              <a:rPr lang="fi-FI" dirty="0" smtClean="0"/>
              <a:t>			en syö/nyt</a:t>
            </a:r>
          </a:p>
          <a:p>
            <a:pPr>
              <a:buNone/>
            </a:pPr>
            <a:r>
              <a:rPr lang="fi-FI" u="sng" dirty="0" err="1" smtClean="0"/>
              <a:t>Men/nä</a:t>
            </a:r>
            <a:r>
              <a:rPr lang="fi-FI" u="sng" dirty="0" smtClean="0"/>
              <a:t>: men</a:t>
            </a:r>
            <a:r>
              <a:rPr lang="fi-FI" b="1" u="sng" dirty="0" smtClean="0"/>
              <a:t>e</a:t>
            </a:r>
            <a:r>
              <a:rPr lang="fi-FI" u="sng" dirty="0" smtClean="0"/>
              <a:t>/n (3)</a:t>
            </a:r>
          </a:p>
          <a:p>
            <a:pPr>
              <a:buNone/>
            </a:pPr>
            <a:r>
              <a:rPr lang="fi-FI" dirty="0" smtClean="0"/>
              <a:t>Men/nään		men/i/n		</a:t>
            </a:r>
            <a:r>
              <a:rPr lang="cs-CZ" dirty="0" smtClean="0"/>
              <a:t>	</a:t>
            </a:r>
            <a:r>
              <a:rPr lang="fi-FI" dirty="0" smtClean="0"/>
              <a:t>en men/nyt</a:t>
            </a:r>
          </a:p>
          <a:p>
            <a:pPr>
              <a:buNone/>
            </a:pPr>
            <a:r>
              <a:rPr lang="fi-FI" u="sng" dirty="0" smtClean="0"/>
              <a:t>Halut/a : halu</a:t>
            </a:r>
            <a:r>
              <a:rPr lang="fi-FI" b="1" u="sng" dirty="0" smtClean="0"/>
              <a:t>a</a:t>
            </a:r>
            <a:r>
              <a:rPr lang="fi-FI" u="sng" dirty="0" smtClean="0"/>
              <a:t>/n (4):</a:t>
            </a:r>
            <a:r>
              <a:rPr lang="fi-FI" dirty="0" smtClean="0"/>
              <a:t>	</a:t>
            </a:r>
          </a:p>
          <a:p>
            <a:pPr>
              <a:buNone/>
            </a:pPr>
            <a:r>
              <a:rPr lang="fi-FI" dirty="0" smtClean="0"/>
              <a:t>Haluta/an		halu</a:t>
            </a:r>
            <a:r>
              <a:rPr lang="fi-FI" b="1" dirty="0" smtClean="0"/>
              <a:t>si</a:t>
            </a:r>
            <a:r>
              <a:rPr lang="fi-FI" dirty="0" smtClean="0"/>
              <a:t>/n		</a:t>
            </a:r>
            <a:r>
              <a:rPr lang="cs-CZ" dirty="0" smtClean="0"/>
              <a:t>	</a:t>
            </a:r>
            <a:r>
              <a:rPr lang="fi-FI" dirty="0" smtClean="0"/>
              <a:t>en halu</a:t>
            </a:r>
            <a:r>
              <a:rPr lang="fi-FI" b="1" dirty="0" smtClean="0"/>
              <a:t>n</a:t>
            </a:r>
            <a:r>
              <a:rPr lang="fi-FI" dirty="0" smtClean="0"/>
              <a:t>/nut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Entä</a:t>
            </a:r>
            <a:r>
              <a:rPr lang="cs-CZ" dirty="0" smtClean="0"/>
              <a:t> </a:t>
            </a:r>
            <a:r>
              <a:rPr lang="cs-CZ" dirty="0" err="1" smtClean="0"/>
              <a:t>Tšekissä</a:t>
            </a:r>
            <a:r>
              <a:rPr lang="cs-CZ" dirty="0" smtClean="0"/>
              <a:t> </a:t>
            </a:r>
            <a:r>
              <a:rPr lang="cs-CZ" dirty="0" err="1" smtClean="0"/>
              <a:t>ja</a:t>
            </a:r>
            <a:r>
              <a:rPr lang="cs-CZ" dirty="0" smtClean="0"/>
              <a:t> </a:t>
            </a:r>
            <a:r>
              <a:rPr lang="cs-CZ" dirty="0" err="1" smtClean="0"/>
              <a:t>Slovakiassa</a:t>
            </a:r>
            <a:r>
              <a:rPr lang="cs-CZ" dirty="0" smtClean="0"/>
              <a:t>?</a:t>
            </a:r>
            <a:endParaRPr lang="cs-CZ" dirty="0"/>
          </a:p>
        </p:txBody>
      </p:sp>
      <p:pic>
        <p:nvPicPr>
          <p:cNvPr id="8" name="Zástupný symbol pro obsah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39169" y="1600200"/>
            <a:ext cx="6465661" cy="4525963"/>
          </a:xfrm>
        </p:spPr>
      </p:pic>
    </p:spTree>
    <p:extLst>
      <p:ext uri="{BB962C8B-B14F-4D97-AF65-F5344CB8AC3E}">
        <p14:creationId xmlns:p14="http://schemas.microsoft.com/office/powerpoint/2010/main" xmlns="" val="1151943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i-FI" smtClean="0"/>
              <a:t>Kehotus</a:t>
            </a:r>
            <a:endParaRPr lang="cs-CZ" dirty="0"/>
          </a:p>
        </p:txBody>
      </p:sp>
      <p:sp>
        <p:nvSpPr>
          <p:cNvPr id="3" name="Zástupný symbol pro obsah 2"/>
          <p:cNvSpPr>
            <a:spLocks noGrp="1"/>
          </p:cNvSpPr>
          <p:nvPr>
            <p:ph idx="1"/>
          </p:nvPr>
        </p:nvSpPr>
        <p:spPr/>
        <p:txBody>
          <a:bodyPr/>
          <a:lstStyle/>
          <a:p>
            <a:pPr marL="0" indent="0" algn="ctr">
              <a:buNone/>
            </a:pPr>
            <a:r>
              <a:rPr lang="cs-CZ" dirty="0" err="1" smtClean="0"/>
              <a:t>Tehdään</a:t>
            </a:r>
            <a:r>
              <a:rPr lang="cs-CZ" dirty="0" smtClean="0"/>
              <a:t> </a:t>
            </a:r>
            <a:r>
              <a:rPr lang="cs-CZ" dirty="0" err="1" smtClean="0"/>
              <a:t>yhdessä</a:t>
            </a:r>
            <a:endParaRPr lang="cs-CZ" dirty="0" smtClean="0"/>
          </a:p>
          <a:p>
            <a:pPr marL="0" indent="0" algn="ctr">
              <a:buNone/>
            </a:pPr>
            <a:r>
              <a:rPr lang="cs-CZ" dirty="0" err="1" smtClean="0"/>
              <a:t>Katsotaan</a:t>
            </a:r>
            <a:r>
              <a:rPr lang="cs-CZ" dirty="0" smtClean="0"/>
              <a:t> </a:t>
            </a:r>
            <a:r>
              <a:rPr lang="cs-CZ" dirty="0" err="1" smtClean="0"/>
              <a:t>yhdessä</a:t>
            </a:r>
            <a:endParaRPr lang="cs-CZ" dirty="0" smtClean="0"/>
          </a:p>
          <a:p>
            <a:pPr marL="0" indent="0" algn="ctr">
              <a:buNone/>
            </a:pPr>
            <a:r>
              <a:rPr lang="cs-CZ" dirty="0" err="1" smtClean="0"/>
              <a:t>Tarkistetaan</a:t>
            </a:r>
            <a:r>
              <a:rPr lang="cs-CZ" dirty="0" smtClean="0"/>
              <a:t> </a:t>
            </a:r>
            <a:r>
              <a:rPr lang="cs-CZ" dirty="0" err="1" smtClean="0"/>
              <a:t>yhdessä</a:t>
            </a:r>
            <a:endParaRPr lang="cs-CZ" dirty="0" smtClean="0"/>
          </a:p>
          <a:p>
            <a:pPr algn="ctr"/>
            <a:endParaRPr lang="cs-CZ" dirty="0" smtClean="0"/>
          </a:p>
          <a:p>
            <a:pPr marL="0" indent="0" algn="ctr">
              <a:buNone/>
            </a:pPr>
            <a:r>
              <a:rPr lang="cs-CZ" dirty="0" err="1" smtClean="0"/>
              <a:t>Nähdään</a:t>
            </a:r>
            <a:r>
              <a:rPr lang="cs-CZ" dirty="0" smtClean="0"/>
              <a:t> </a:t>
            </a:r>
            <a:r>
              <a:rPr lang="cs-CZ" dirty="0" err="1" smtClean="0"/>
              <a:t>ensi</a:t>
            </a:r>
            <a:r>
              <a:rPr lang="cs-CZ" dirty="0" smtClean="0"/>
              <a:t> </a:t>
            </a:r>
            <a:r>
              <a:rPr lang="cs-CZ" dirty="0" err="1" smtClean="0"/>
              <a:t>viikolla</a:t>
            </a:r>
            <a:r>
              <a:rPr lang="cs-CZ" dirty="0" smtClean="0"/>
              <a:t>!</a:t>
            </a:r>
            <a:endParaRPr lang="cs-CZ" dirty="0"/>
          </a:p>
        </p:txBody>
      </p:sp>
    </p:spTree>
    <p:extLst>
      <p:ext uri="{BB962C8B-B14F-4D97-AF65-F5344CB8AC3E}">
        <p14:creationId xmlns:p14="http://schemas.microsoft.com/office/powerpoint/2010/main" xmlns="" val="3737839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i-FI" dirty="0" smtClean="0"/>
              <a:t>Ystävänpäivä</a:t>
            </a:r>
            <a:r>
              <a:rPr lang="cs-CZ" dirty="0" smtClean="0"/>
              <a:t> 14.2.</a:t>
            </a:r>
            <a:endParaRPr lang="cs-CZ" dirty="0"/>
          </a:p>
        </p:txBody>
      </p:sp>
      <p:sp>
        <p:nvSpPr>
          <p:cNvPr id="3" name="Zástupný symbol pro obsah 2"/>
          <p:cNvSpPr>
            <a:spLocks noGrp="1"/>
          </p:cNvSpPr>
          <p:nvPr>
            <p:ph idx="1"/>
          </p:nvPr>
        </p:nvSpPr>
        <p:spPr/>
        <p:txBody>
          <a:bodyPr>
            <a:normAutofit/>
          </a:bodyPr>
          <a:lstStyle/>
          <a:p>
            <a:pPr marL="0" indent="0" algn="ctr">
              <a:buNone/>
            </a:pPr>
            <a:r>
              <a:rPr lang="fi-FI" dirty="0"/>
              <a:t>Helmikuun 14. päivä vietetään Ystävänpäivää. Silloin ystävälle annetaan kukka tai pieni lahja. Jos ystävä asuu kaukana, hänelle lähetetään kortti</a:t>
            </a:r>
            <a:r>
              <a:rPr lang="fi-FI" dirty="0" smtClean="0"/>
              <a:t>.</a:t>
            </a:r>
            <a:endParaRPr lang="cs-CZ" dirty="0"/>
          </a:p>
        </p:txBody>
      </p:sp>
      <p:pic>
        <p:nvPicPr>
          <p:cNvPr id="1028" name="Picture 4" descr="https://upload.wikimedia.org/wikipedia/commons/thumb/7/73/Freudenberg_ArthurOscar_02.jpg/220px-Freudenberg_ArthurOscar_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4005063"/>
            <a:ext cx="2880320" cy="1846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0157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Passiivi</a:t>
            </a:r>
            <a:endParaRPr lang="cs-CZ" dirty="0"/>
          </a:p>
        </p:txBody>
      </p:sp>
      <p:sp>
        <p:nvSpPr>
          <p:cNvPr id="3" name="Zástupný symbol pro obsah 2"/>
          <p:cNvSpPr>
            <a:spLocks noGrp="1"/>
          </p:cNvSpPr>
          <p:nvPr>
            <p:ph idx="1"/>
          </p:nvPr>
        </p:nvSpPr>
        <p:spPr/>
        <p:txBody>
          <a:bodyPr>
            <a:normAutofit fontScale="92500"/>
          </a:bodyPr>
          <a:lstStyle/>
          <a:p>
            <a:r>
              <a:rPr lang="fi-FI" dirty="0" smtClean="0"/>
              <a:t>Vie</a:t>
            </a:r>
            <a:r>
              <a:rPr lang="fi-FI" i="1" dirty="0" smtClean="0"/>
              <a:t>t</a:t>
            </a:r>
            <a:r>
              <a:rPr lang="fi-FI" b="1" dirty="0" smtClean="0"/>
              <a:t>e</a:t>
            </a:r>
            <a:r>
              <a:rPr lang="fi-FI" dirty="0" smtClean="0"/>
              <a:t>/tään</a:t>
            </a:r>
            <a:r>
              <a:rPr lang="cs-CZ" dirty="0" smtClean="0"/>
              <a:t>	vie</a:t>
            </a:r>
            <a:r>
              <a:rPr lang="cs-CZ" i="1" dirty="0" smtClean="0"/>
              <a:t>tt</a:t>
            </a:r>
            <a:r>
              <a:rPr lang="cs-CZ" dirty="0" smtClean="0"/>
              <a:t>ä</a:t>
            </a:r>
            <a:r>
              <a:rPr lang="fi-FI" dirty="0" smtClean="0"/>
              <a:t>/</a:t>
            </a:r>
            <a:r>
              <a:rPr lang="cs-CZ" dirty="0" smtClean="0"/>
              <a:t>ä 1	</a:t>
            </a:r>
            <a:r>
              <a:rPr lang="fi-FI" dirty="0" smtClean="0"/>
              <a:t>	</a:t>
            </a:r>
            <a:r>
              <a:rPr lang="cs-CZ" dirty="0" smtClean="0"/>
              <a:t>-</a:t>
            </a:r>
            <a:r>
              <a:rPr lang="cs-CZ" dirty="0"/>
              <a:t>ta+an/-</a:t>
            </a:r>
            <a:r>
              <a:rPr lang="cs-CZ" dirty="0" smtClean="0"/>
              <a:t>tä+än</a:t>
            </a:r>
          </a:p>
          <a:p>
            <a:r>
              <a:rPr lang="fi-FI" dirty="0" smtClean="0"/>
              <a:t>A</a:t>
            </a:r>
            <a:r>
              <a:rPr lang="fi-FI" i="1" dirty="0" smtClean="0"/>
              <a:t>nn</a:t>
            </a:r>
            <a:r>
              <a:rPr lang="fi-FI" b="1" dirty="0" smtClean="0"/>
              <a:t>e</a:t>
            </a:r>
            <a:r>
              <a:rPr lang="fi-FI" dirty="0" smtClean="0"/>
              <a:t>/taan</a:t>
            </a:r>
            <a:r>
              <a:rPr lang="cs-CZ" dirty="0" smtClean="0"/>
              <a:t>	a</a:t>
            </a:r>
            <a:r>
              <a:rPr lang="cs-CZ" i="1" dirty="0" smtClean="0"/>
              <a:t>nt</a:t>
            </a:r>
            <a:r>
              <a:rPr lang="cs-CZ" dirty="0" smtClean="0"/>
              <a:t>a</a:t>
            </a:r>
            <a:r>
              <a:rPr lang="fi-FI" dirty="0" smtClean="0"/>
              <a:t>/</a:t>
            </a:r>
            <a:r>
              <a:rPr lang="cs-CZ" dirty="0" smtClean="0"/>
              <a:t>a 1	</a:t>
            </a:r>
            <a:r>
              <a:rPr lang="fi-FI" dirty="0" smtClean="0"/>
              <a:t>	</a:t>
            </a:r>
            <a:r>
              <a:rPr lang="cs-CZ" dirty="0" smtClean="0"/>
              <a:t>-</a:t>
            </a:r>
            <a:r>
              <a:rPr lang="cs-CZ" dirty="0"/>
              <a:t>ta+an/-</a:t>
            </a:r>
            <a:r>
              <a:rPr lang="cs-CZ" dirty="0" smtClean="0"/>
              <a:t>tä+än</a:t>
            </a:r>
          </a:p>
          <a:p>
            <a:r>
              <a:rPr lang="fi-FI" dirty="0" smtClean="0"/>
              <a:t>Lähet</a:t>
            </a:r>
            <a:r>
              <a:rPr lang="fi-FI" b="1" dirty="0" smtClean="0"/>
              <a:t>e</a:t>
            </a:r>
            <a:r>
              <a:rPr lang="fi-FI" dirty="0" smtClean="0"/>
              <a:t>/tää</a:t>
            </a:r>
            <a:r>
              <a:rPr lang="cs-CZ" dirty="0" smtClean="0"/>
              <a:t>n	lähettä</a:t>
            </a:r>
            <a:r>
              <a:rPr lang="fi-FI" dirty="0" smtClean="0"/>
              <a:t>/</a:t>
            </a:r>
            <a:r>
              <a:rPr lang="cs-CZ" dirty="0" smtClean="0"/>
              <a:t>ä 1	</a:t>
            </a:r>
            <a:r>
              <a:rPr lang="fi-FI" dirty="0" smtClean="0"/>
              <a:t>	</a:t>
            </a:r>
            <a:r>
              <a:rPr lang="cs-CZ" dirty="0" smtClean="0"/>
              <a:t>-</a:t>
            </a:r>
            <a:r>
              <a:rPr lang="cs-CZ" dirty="0"/>
              <a:t>ta+an/-</a:t>
            </a:r>
            <a:r>
              <a:rPr lang="cs-CZ" dirty="0" smtClean="0"/>
              <a:t>tä+än</a:t>
            </a:r>
            <a:endParaRPr lang="fi-FI" dirty="0" smtClean="0"/>
          </a:p>
          <a:p>
            <a:endParaRPr lang="fi-FI" dirty="0" smtClean="0"/>
          </a:p>
          <a:p>
            <a:r>
              <a:rPr lang="fi-FI" dirty="0" smtClean="0"/>
              <a:t>Verbityypissä 1, jos vartalon viimeinen a tai ä --&gt; muuttuvat e:ksi passiivissa.   </a:t>
            </a:r>
          </a:p>
          <a:p>
            <a:r>
              <a:rPr lang="fi-FI" dirty="0" smtClean="0"/>
              <a:t>Jos verbissä on konsonanttivaihtelua, passiivissa heikko konsonantti! (esim. tt-&gt; t, nt-&gt;nt)</a:t>
            </a:r>
            <a:endParaRPr lang="cs-CZ" dirty="0"/>
          </a:p>
          <a:p>
            <a:endParaRPr lang="cs-CZ" dirty="0"/>
          </a:p>
        </p:txBody>
      </p:sp>
    </p:spTree>
    <p:extLst>
      <p:ext uri="{BB962C8B-B14F-4D97-AF65-F5344CB8AC3E}">
        <p14:creationId xmlns:p14="http://schemas.microsoft.com/office/powerpoint/2010/main" xmlns="" val="3906355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i-FI" dirty="0"/>
              <a:t>Kalevalan </a:t>
            </a:r>
            <a:r>
              <a:rPr lang="fi-FI" dirty="0" smtClean="0"/>
              <a:t>päivä</a:t>
            </a:r>
            <a:r>
              <a:rPr lang="cs-CZ" dirty="0" smtClean="0"/>
              <a:t> </a:t>
            </a:r>
            <a:r>
              <a:rPr lang="fi-FI" dirty="0" smtClean="0"/>
              <a:t>28.</a:t>
            </a:r>
            <a:r>
              <a:rPr lang="cs-CZ" dirty="0" smtClean="0"/>
              <a:t>2.</a:t>
            </a:r>
            <a:r>
              <a:rPr lang="fi-FI" dirty="0" smtClean="0"/>
              <a:t> </a:t>
            </a:r>
            <a:endParaRPr lang="cs-CZ" dirty="0"/>
          </a:p>
        </p:txBody>
      </p:sp>
      <p:sp>
        <p:nvSpPr>
          <p:cNvPr id="3" name="Zástupný symbol pro obsah 2"/>
          <p:cNvSpPr>
            <a:spLocks noGrp="1"/>
          </p:cNvSpPr>
          <p:nvPr>
            <p:ph idx="1"/>
          </p:nvPr>
        </p:nvSpPr>
        <p:spPr/>
        <p:txBody>
          <a:bodyPr/>
          <a:lstStyle/>
          <a:p>
            <a:pPr marL="0" indent="0" algn="ctr">
              <a:buNone/>
            </a:pPr>
            <a:r>
              <a:rPr lang="fi-FI" dirty="0"/>
              <a:t>Kalevalan päivä ja suomalaisen kulttuurin päivä on helmikuun 28. päivä. Kalevala </a:t>
            </a:r>
            <a:r>
              <a:rPr lang="fi-FI" dirty="0" smtClean="0"/>
              <a:t>ilmestyi </a:t>
            </a:r>
            <a:r>
              <a:rPr lang="fi-FI" dirty="0"/>
              <a:t>vuonna 1849. Kalevalan päivää juhlitaan erityisesti kouluissa. Juhlissa esitetään erilaista ohjelmaa, </a:t>
            </a:r>
            <a:r>
              <a:rPr lang="fi-FI" dirty="0" smtClean="0"/>
              <a:t>esimerkiksi </a:t>
            </a:r>
            <a:r>
              <a:rPr lang="fi-FI" dirty="0"/>
              <a:t>lauluja ja Kalevalan runoja.</a:t>
            </a:r>
          </a:p>
          <a:p>
            <a:endParaRPr lang="cs-CZ" dirty="0"/>
          </a:p>
        </p:txBody>
      </p:sp>
    </p:spTree>
    <p:extLst>
      <p:ext uri="{BB962C8B-B14F-4D97-AF65-F5344CB8AC3E}">
        <p14:creationId xmlns:p14="http://schemas.microsoft.com/office/powerpoint/2010/main" xmlns="" val="4119009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Passiivi</a:t>
            </a:r>
            <a:endParaRPr lang="cs-CZ" dirty="0"/>
          </a:p>
        </p:txBody>
      </p:sp>
      <p:sp>
        <p:nvSpPr>
          <p:cNvPr id="3" name="Zástupný symbol pro obsah 2"/>
          <p:cNvSpPr>
            <a:spLocks noGrp="1"/>
          </p:cNvSpPr>
          <p:nvPr>
            <p:ph idx="1"/>
          </p:nvPr>
        </p:nvSpPr>
        <p:spPr/>
        <p:txBody>
          <a:bodyPr/>
          <a:lstStyle/>
          <a:p>
            <a:r>
              <a:rPr lang="fi-FI" dirty="0" smtClean="0"/>
              <a:t>Juhli/taan</a:t>
            </a:r>
            <a:r>
              <a:rPr lang="cs-CZ" dirty="0" smtClean="0"/>
              <a:t>	</a:t>
            </a:r>
            <a:r>
              <a:rPr lang="cs-CZ" dirty="0" err="1" smtClean="0"/>
              <a:t>juhli</a:t>
            </a:r>
            <a:r>
              <a:rPr lang="cs-CZ" dirty="0" smtClean="0"/>
              <a:t>/a 1	</a:t>
            </a:r>
            <a:r>
              <a:rPr lang="cs-CZ" dirty="0"/>
              <a:t>-</a:t>
            </a:r>
            <a:r>
              <a:rPr lang="cs-CZ" dirty="0" err="1"/>
              <a:t>ta+an</a:t>
            </a:r>
            <a:r>
              <a:rPr lang="cs-CZ" dirty="0"/>
              <a:t>/-</a:t>
            </a:r>
            <a:r>
              <a:rPr lang="cs-CZ" dirty="0" err="1" smtClean="0"/>
              <a:t>tä+än</a:t>
            </a:r>
            <a:r>
              <a:rPr lang="cs-CZ" dirty="0" smtClean="0"/>
              <a:t>	</a:t>
            </a:r>
          </a:p>
          <a:p>
            <a:r>
              <a:rPr lang="fi-FI" dirty="0" smtClean="0"/>
              <a:t>Esi</a:t>
            </a:r>
            <a:r>
              <a:rPr lang="fi-FI" i="1" dirty="0" smtClean="0"/>
              <a:t>t</a:t>
            </a:r>
            <a:r>
              <a:rPr lang="fi-FI" b="1" dirty="0" smtClean="0"/>
              <a:t>e</a:t>
            </a:r>
            <a:r>
              <a:rPr lang="fi-FI" dirty="0" smtClean="0"/>
              <a:t>/tään</a:t>
            </a:r>
            <a:r>
              <a:rPr lang="cs-CZ" dirty="0" smtClean="0"/>
              <a:t>	</a:t>
            </a:r>
            <a:r>
              <a:rPr lang="cs-CZ" dirty="0" err="1" smtClean="0"/>
              <a:t>esi</a:t>
            </a:r>
            <a:r>
              <a:rPr lang="cs-CZ" i="1" dirty="0" err="1" smtClean="0"/>
              <a:t>tt</a:t>
            </a:r>
            <a:r>
              <a:rPr lang="cs-CZ" dirty="0" err="1" smtClean="0"/>
              <a:t>ä</a:t>
            </a:r>
            <a:r>
              <a:rPr lang="cs-CZ" dirty="0" smtClean="0"/>
              <a:t>/ä 1	</a:t>
            </a:r>
            <a:r>
              <a:rPr lang="cs-CZ" dirty="0"/>
              <a:t>-</a:t>
            </a:r>
            <a:r>
              <a:rPr lang="cs-CZ" dirty="0" err="1"/>
              <a:t>ta+an</a:t>
            </a:r>
            <a:r>
              <a:rPr lang="cs-CZ" dirty="0"/>
              <a:t>/-</a:t>
            </a:r>
            <a:r>
              <a:rPr lang="cs-CZ" dirty="0" err="1" smtClean="0"/>
              <a:t>tä+än</a:t>
            </a:r>
            <a:endParaRPr lang="cs-CZ" dirty="0"/>
          </a:p>
        </p:txBody>
      </p:sp>
    </p:spTree>
    <p:extLst>
      <p:ext uri="{BB962C8B-B14F-4D97-AF65-F5344CB8AC3E}">
        <p14:creationId xmlns:p14="http://schemas.microsoft.com/office/powerpoint/2010/main" xmlns="" val="2882187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Kalevala</a:t>
            </a:r>
            <a:endParaRPr lang="cs-CZ" dirty="0"/>
          </a:p>
        </p:txBody>
      </p:sp>
      <p:sp>
        <p:nvSpPr>
          <p:cNvPr id="4" name="Zástupný symbol pro obsah 3"/>
          <p:cNvSpPr>
            <a:spLocks noGrp="1"/>
          </p:cNvSpPr>
          <p:nvPr>
            <p:ph idx="1"/>
          </p:nvPr>
        </p:nvSpPr>
        <p:spPr/>
        <p:txBody>
          <a:bodyPr>
            <a:normAutofit/>
          </a:bodyPr>
          <a:lstStyle/>
          <a:p>
            <a:pPr lvl="6"/>
            <a:endParaRPr lang="cs-CZ" dirty="0" smtClean="0"/>
          </a:p>
          <a:p>
            <a:pPr lvl="6"/>
            <a:endParaRPr lang="cs-CZ" dirty="0"/>
          </a:p>
          <a:p>
            <a:pPr marL="2743200" lvl="6" indent="0">
              <a:buNone/>
            </a:pPr>
            <a:r>
              <a:rPr lang="fi-FI" i="1" dirty="0" smtClean="0"/>
              <a:t>Mieleni </a:t>
            </a:r>
            <a:r>
              <a:rPr lang="fi-FI" i="1" dirty="0"/>
              <a:t>minun tekevi, aivoni ajattelevi lähteäni laulamahan, saa'ani sanelemahan, sukuvirttä suoltamahan, lajivirttä laulamahan. Sanat suussani sulavat, puhe'et putoelevat, kielelleni kerkiävät, hampahilleni hajoovat</a:t>
            </a:r>
            <a:r>
              <a:rPr lang="fi-FI" i="1" dirty="0" smtClean="0"/>
              <a:t>.</a:t>
            </a:r>
            <a:endParaRPr lang="cs-CZ" i="1"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1112" y="1844824"/>
            <a:ext cx="2287064" cy="3064742"/>
          </a:xfrm>
          <a:prstGeom prst="rect">
            <a:avLst/>
          </a:prstGeom>
        </p:spPr>
      </p:pic>
    </p:spTree>
    <p:extLst>
      <p:ext uri="{BB962C8B-B14F-4D97-AF65-F5344CB8AC3E}">
        <p14:creationId xmlns:p14="http://schemas.microsoft.com/office/powerpoint/2010/main" xmlns="" val="2411375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i-FI" dirty="0" smtClean="0"/>
              <a:t>Pääsiäi</a:t>
            </a:r>
            <a:r>
              <a:rPr lang="cs-CZ" dirty="0" err="1" smtClean="0"/>
              <a:t>nen</a:t>
            </a:r>
            <a:endParaRPr lang="cs-CZ" dirty="0"/>
          </a:p>
        </p:txBody>
      </p:sp>
      <p:sp>
        <p:nvSpPr>
          <p:cNvPr id="3" name="Zástupný symbol pro obsah 2"/>
          <p:cNvSpPr>
            <a:spLocks noGrp="1"/>
          </p:cNvSpPr>
          <p:nvPr>
            <p:ph idx="1"/>
          </p:nvPr>
        </p:nvSpPr>
        <p:spPr/>
        <p:txBody>
          <a:bodyPr>
            <a:normAutofit/>
          </a:bodyPr>
          <a:lstStyle/>
          <a:p>
            <a:pPr marL="0" indent="0" algn="ctr">
              <a:buNone/>
            </a:pPr>
            <a:r>
              <a:rPr lang="fi-FI" dirty="0" smtClean="0"/>
              <a:t>Pääsiäisenä </a:t>
            </a:r>
            <a:r>
              <a:rPr lang="fi-FI" dirty="0"/>
              <a:t>maalataan pääsiäismunia ja syödään mämmiä. Mämmi syödään kerman ja sokerin kanssa. Pääsiäisenä </a:t>
            </a:r>
            <a:r>
              <a:rPr lang="cs-CZ" dirty="0" err="1" smtClean="0"/>
              <a:t>kerätään</a:t>
            </a:r>
            <a:r>
              <a:rPr lang="cs-CZ" dirty="0" smtClean="0"/>
              <a:t> </a:t>
            </a:r>
            <a:r>
              <a:rPr lang="fi-FI" dirty="0" smtClean="0"/>
              <a:t>pajunkissoja. </a:t>
            </a:r>
            <a:endParaRPr lang="fi-FI" dirty="0"/>
          </a:p>
          <a:p>
            <a:endParaRPr lang="cs-CZ"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3700941"/>
            <a:ext cx="3528392" cy="26462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0464" y="4043013"/>
            <a:ext cx="3771900" cy="1962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54367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540</Words>
  <Application>Microsoft Office PowerPoint</Application>
  <PresentationFormat>Näytössä katseltava diaesitys (4:3)</PresentationFormat>
  <Paragraphs>142</Paragraphs>
  <Slides>32</Slides>
  <Notes>0</Notes>
  <HiddenSlides>0</HiddenSlides>
  <MMClips>0</MMClips>
  <ScaleCrop>false</ScaleCrop>
  <HeadingPairs>
    <vt:vector size="4" baseType="variant">
      <vt:variant>
        <vt:lpstr>Teema</vt:lpstr>
      </vt:variant>
      <vt:variant>
        <vt:i4>1</vt:i4>
      </vt:variant>
      <vt:variant>
        <vt:lpstr>Dian otsikot</vt:lpstr>
      </vt:variant>
      <vt:variant>
        <vt:i4>32</vt:i4>
      </vt:variant>
    </vt:vector>
  </HeadingPairs>
  <TitlesOfParts>
    <vt:vector size="33" baseType="lpstr">
      <vt:lpstr>Motiv sady Office</vt:lpstr>
      <vt:lpstr>7.4.2016</vt:lpstr>
      <vt:lpstr>Runebergin päivä 5.2. ja laskiainen</vt:lpstr>
      <vt:lpstr>Passiivi</vt:lpstr>
      <vt:lpstr>Ystävänpäivä 14.2.</vt:lpstr>
      <vt:lpstr>Passiivi</vt:lpstr>
      <vt:lpstr>Kalevalan päivä 28.2. </vt:lpstr>
      <vt:lpstr>Passiivi</vt:lpstr>
      <vt:lpstr>Kalevala</vt:lpstr>
      <vt:lpstr>Pääsiäinen</vt:lpstr>
      <vt:lpstr>Passiivi</vt:lpstr>
      <vt:lpstr>Vappu 1.5.</vt:lpstr>
      <vt:lpstr>Passiivi</vt:lpstr>
      <vt:lpstr>Äitienpäivä 8.5.2016</vt:lpstr>
      <vt:lpstr>Passiivi</vt:lpstr>
      <vt:lpstr>Helluntai 15.5.2016</vt:lpstr>
      <vt:lpstr>Passiivi</vt:lpstr>
      <vt:lpstr>Juhannus 25.6.2016</vt:lpstr>
      <vt:lpstr>Passiivi</vt:lpstr>
      <vt:lpstr>Pyhäinpäivä 5.11.2016</vt:lpstr>
      <vt:lpstr>Isänpäivä 13.11.2016</vt:lpstr>
      <vt:lpstr>Passiivi</vt:lpstr>
      <vt:lpstr>Itsenäisyyspäivä 6.12.</vt:lpstr>
      <vt:lpstr>Passiivi</vt:lpstr>
      <vt:lpstr>Joulu 25.12.</vt:lpstr>
      <vt:lpstr>Joulupöytä</vt:lpstr>
      <vt:lpstr>Passiivi</vt:lpstr>
      <vt:lpstr> Uudenvuodenaatto 31.12.</vt:lpstr>
      <vt:lpstr>Passiivi</vt:lpstr>
      <vt:lpstr>Imperfekti ja kielteinen imperfekti</vt:lpstr>
      <vt:lpstr>Passiivi, imperfekti ja kielteinen imperfekti</vt:lpstr>
      <vt:lpstr>Entä Tšekissä ja Slovakiassa?</vt:lpstr>
      <vt:lpstr>Kehotus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7.4.2016</dc:title>
  <dc:creator>Reetta Minkkinen</dc:creator>
  <cp:lastModifiedBy>Reetta</cp:lastModifiedBy>
  <cp:revision>52</cp:revision>
  <dcterms:created xsi:type="dcterms:W3CDTF">2016-04-06T14:13:02Z</dcterms:created>
  <dcterms:modified xsi:type="dcterms:W3CDTF">2016-04-07T13:54:43Z</dcterms:modified>
</cp:coreProperties>
</file>