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81" r:id="rId4"/>
    <p:sldId id="260" r:id="rId5"/>
    <p:sldId id="258" r:id="rId6"/>
    <p:sldId id="259" r:id="rId7"/>
    <p:sldId id="261" r:id="rId8"/>
    <p:sldId id="267" r:id="rId9"/>
    <p:sldId id="263" r:id="rId10"/>
    <p:sldId id="264" r:id="rId11"/>
    <p:sldId id="265" r:id="rId12"/>
    <p:sldId id="266" r:id="rId13"/>
    <p:sldId id="269" r:id="rId14"/>
    <p:sldId id="262" r:id="rId15"/>
    <p:sldId id="270" r:id="rId16"/>
    <p:sldId id="268" r:id="rId17"/>
    <p:sldId id="271" r:id="rId18"/>
    <p:sldId id="298" r:id="rId19"/>
    <p:sldId id="299" r:id="rId20"/>
    <p:sldId id="300" r:id="rId21"/>
    <p:sldId id="272" r:id="rId22"/>
    <p:sldId id="282" r:id="rId23"/>
    <p:sldId id="273" r:id="rId24"/>
    <p:sldId id="274" r:id="rId25"/>
    <p:sldId id="275" r:id="rId26"/>
    <p:sldId id="296" r:id="rId27"/>
    <p:sldId id="297" r:id="rId28"/>
    <p:sldId id="276" r:id="rId29"/>
    <p:sldId id="294" r:id="rId30"/>
    <p:sldId id="295" r:id="rId31"/>
    <p:sldId id="293" r:id="rId32"/>
    <p:sldId id="277" r:id="rId33"/>
    <p:sldId id="278" r:id="rId34"/>
    <p:sldId id="285" r:id="rId35"/>
    <p:sldId id="286" r:id="rId36"/>
    <p:sldId id="287" r:id="rId37"/>
    <p:sldId id="288" r:id="rId38"/>
    <p:sldId id="290" r:id="rId39"/>
    <p:sldId id="292" r:id="rId40"/>
    <p:sldId id="279" r:id="rId41"/>
    <p:sldId id="284" r:id="rId42"/>
    <p:sldId id="280" r:id="rId43"/>
    <p:sldId id="283" r:id="rId44"/>
    <p:sldId id="301" r:id="rId45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949CF5-97CA-41BF-9337-11D6E671BC48}" type="datetimeFigureOut">
              <a:rPr lang="fi-FI" smtClean="0"/>
              <a:t>17.5.2016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9F838-FBF5-4497-BAB2-7523F253DBDC}" type="slidenum">
              <a:rPr lang="fi-FI" smtClean="0"/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A0730-CB5D-47FA-ABBF-B0707F948336}" type="slidenum">
              <a:rPr lang="en-US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005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73EE-4041-492F-BA0E-2F18D990949A}" type="datetimeFigureOut">
              <a:rPr lang="fi-FI" smtClean="0"/>
              <a:pPr/>
              <a:t>17.5.2016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2528-BFCE-4DA1-8CA6-E7CCE78C7A7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73EE-4041-492F-BA0E-2F18D990949A}" type="datetimeFigureOut">
              <a:rPr lang="fi-FI" smtClean="0"/>
              <a:pPr/>
              <a:t>17.5.2016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2528-BFCE-4DA1-8CA6-E7CCE78C7A7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73EE-4041-492F-BA0E-2F18D990949A}" type="datetimeFigureOut">
              <a:rPr lang="fi-FI" smtClean="0"/>
              <a:pPr/>
              <a:t>17.5.2016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2528-BFCE-4DA1-8CA6-E7CCE78C7A7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73EE-4041-492F-BA0E-2F18D990949A}" type="datetimeFigureOut">
              <a:rPr lang="fi-FI" smtClean="0"/>
              <a:pPr/>
              <a:t>17.5.2016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2528-BFCE-4DA1-8CA6-E7CCE78C7A7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73EE-4041-492F-BA0E-2F18D990949A}" type="datetimeFigureOut">
              <a:rPr lang="fi-FI" smtClean="0"/>
              <a:pPr/>
              <a:t>17.5.2016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2528-BFCE-4DA1-8CA6-E7CCE78C7A7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73EE-4041-492F-BA0E-2F18D990949A}" type="datetimeFigureOut">
              <a:rPr lang="fi-FI" smtClean="0"/>
              <a:pPr/>
              <a:t>17.5.2016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2528-BFCE-4DA1-8CA6-E7CCE78C7A7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73EE-4041-492F-BA0E-2F18D990949A}" type="datetimeFigureOut">
              <a:rPr lang="fi-FI" smtClean="0"/>
              <a:pPr/>
              <a:t>17.5.2016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2528-BFCE-4DA1-8CA6-E7CCE78C7A7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73EE-4041-492F-BA0E-2F18D990949A}" type="datetimeFigureOut">
              <a:rPr lang="fi-FI" smtClean="0"/>
              <a:pPr/>
              <a:t>17.5.2016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2528-BFCE-4DA1-8CA6-E7CCE78C7A7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73EE-4041-492F-BA0E-2F18D990949A}" type="datetimeFigureOut">
              <a:rPr lang="fi-FI" smtClean="0"/>
              <a:pPr/>
              <a:t>17.5.2016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2528-BFCE-4DA1-8CA6-E7CCE78C7A7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73EE-4041-492F-BA0E-2F18D990949A}" type="datetimeFigureOut">
              <a:rPr lang="fi-FI" smtClean="0"/>
              <a:pPr/>
              <a:t>17.5.2016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2528-BFCE-4DA1-8CA6-E7CCE78C7A7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73EE-4041-492F-BA0E-2F18D990949A}" type="datetimeFigureOut">
              <a:rPr lang="fi-FI" smtClean="0"/>
              <a:pPr/>
              <a:t>17.5.2016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2528-BFCE-4DA1-8CA6-E7CCE78C7A7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673EE-4041-492F-BA0E-2F18D990949A}" type="datetimeFigureOut">
              <a:rPr lang="fi-FI" smtClean="0"/>
              <a:pPr/>
              <a:t>17.5.2016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A2528-BFCE-4DA1-8CA6-E7CCE78C7A79}" type="slidenum">
              <a:rPr lang="fi-FI" smtClean="0"/>
              <a:pPr/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fi.wikipedia.org/wiki/Tyhji%C3%B6" TargetMode="External"/><Relationship Id="rId2" Type="http://schemas.openxmlformats.org/officeDocument/2006/relationships/hyperlink" Target="https://fi.wikipedia.org/wiki/T%C3%A4htitied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i.wikipedia.org/wiki/Ilmakeh%C3%A4" TargetMode="External"/><Relationship Id="rId5" Type="http://schemas.openxmlformats.org/officeDocument/2006/relationships/hyperlink" Target="https://fi.wikipedia.org/wiki/Maa" TargetMode="External"/><Relationship Id="rId4" Type="http://schemas.openxmlformats.org/officeDocument/2006/relationships/hyperlink" Target="https://fi.wikipedia.org/wiki/Maailmankaikkeus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fi.wikipedia.org/wiki/Pime%C3%A4_aine" TargetMode="External"/><Relationship Id="rId2" Type="http://schemas.openxmlformats.org/officeDocument/2006/relationships/hyperlink" Target="https://fi.wikipedia.org/wiki/Mass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i.wikipedia.org/wiki/Planeetta" TargetMode="External"/><Relationship Id="rId4" Type="http://schemas.openxmlformats.org/officeDocument/2006/relationships/hyperlink" Target="https://fi.wikipedia.org/wiki/T%C3%A4hti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fi.wikipedia.org/wiki/Planck" TargetMode="External"/><Relationship Id="rId2" Type="http://schemas.openxmlformats.org/officeDocument/2006/relationships/hyperlink" Target="https://fi.wikipedia.org/wiki/WMAP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i.wikipedia.org/wiki/Alkur%C3%A4j%C3%A4hdys" TargetMode="External"/><Relationship Id="rId4" Type="http://schemas.openxmlformats.org/officeDocument/2006/relationships/hyperlink" Target="https://fi.wikipedia.org/wiki/Valovuosi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nakirja.org/search.php?id=74838&amp;l2=3" TargetMode="External"/><Relationship Id="rId2" Type="http://schemas.openxmlformats.org/officeDocument/2006/relationships/hyperlink" Target="https://fi.wikipedia.org/wiki/Musta_aukk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lovnik.seznam.cz/cz-en/?q=dr%C3%A1ha" TargetMode="External"/><Relationship Id="rId5" Type="http://schemas.openxmlformats.org/officeDocument/2006/relationships/hyperlink" Target="http://slovnik.seznam.cz/cz-en/?q=Ml%C3%A9%C4%8Dn%C3%A1" TargetMode="External"/><Relationship Id="rId4" Type="http://schemas.openxmlformats.org/officeDocument/2006/relationships/hyperlink" Target="http://www.sanakirja.org/search.php?id=5945917&amp;l2=3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j2UIMuFfwL8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f.fi/elainlajit/saimaannorppa/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Kevät 2016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 smtClean="0"/>
              <a:t>BA304F: </a:t>
            </a:r>
            <a:r>
              <a:rPr lang="fi-FI" dirty="0" err="1" smtClean="0"/>
              <a:t>Finnish</a:t>
            </a:r>
            <a:r>
              <a:rPr lang="fi-FI" dirty="0" smtClean="0"/>
              <a:t>. </a:t>
            </a:r>
            <a:r>
              <a:rPr lang="fi-FI" dirty="0" err="1" smtClean="0"/>
              <a:t>Practical</a:t>
            </a:r>
            <a:r>
              <a:rPr lang="fi-FI" dirty="0" smtClean="0"/>
              <a:t> </a:t>
            </a:r>
            <a:r>
              <a:rPr lang="fi-FI" dirty="0" err="1" smtClean="0"/>
              <a:t>language</a:t>
            </a:r>
            <a:r>
              <a:rPr lang="fi-FI" dirty="0" smtClean="0"/>
              <a:t> </a:t>
            </a:r>
            <a:r>
              <a:rPr lang="fi-FI" dirty="0" err="1" smtClean="0"/>
              <a:t>course</a:t>
            </a:r>
            <a:r>
              <a:rPr lang="fi-FI" dirty="0" smtClean="0"/>
              <a:t> B6</a:t>
            </a:r>
            <a:endParaRPr lang="fi-FI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 descr="sairau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836712"/>
            <a:ext cx="6134973" cy="5183076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 descr="dialog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692696"/>
            <a:ext cx="5792820" cy="5442952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Perhe ja asuminen</a:t>
            </a:r>
            <a:endParaRPr lang="fi-FI" dirty="0"/>
          </a:p>
        </p:txBody>
      </p:sp>
      <p:pic>
        <p:nvPicPr>
          <p:cNvPr id="6" name="Sisällön paikkamerkki 3" descr="sukulaiset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2209"/>
          <a:stretch>
            <a:fillRect/>
          </a:stretch>
        </p:blipFill>
        <p:spPr>
          <a:xfrm>
            <a:off x="718908" y="1600200"/>
            <a:ext cx="7706184" cy="452596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Lisää perheenjäseniä…</a:t>
            </a:r>
            <a:endParaRPr lang="fi-FI" dirty="0"/>
          </a:p>
        </p:txBody>
      </p:sp>
      <p:pic>
        <p:nvPicPr>
          <p:cNvPr id="4" name="Sisällön paikkamerkki 3" descr="SUKULAISET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7849" r="3601"/>
          <a:stretch>
            <a:fillRect/>
          </a:stretch>
        </p:blipFill>
        <p:spPr>
          <a:xfrm>
            <a:off x="499281" y="1600200"/>
            <a:ext cx="8145437" cy="452596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Luonne: minkälainen joku perheenjäsenesi on?</a:t>
            </a:r>
            <a:endParaRPr lang="fi-FI" dirty="0"/>
          </a:p>
        </p:txBody>
      </p:sp>
      <p:pic>
        <p:nvPicPr>
          <p:cNvPr id="4" name="Sisällön paikkamerkki 3" descr="luonn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292076"/>
            <a:ext cx="8229600" cy="314221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1185" t="3456" r="21321" b="37307"/>
          <a:stretch/>
        </p:blipFill>
        <p:spPr bwMode="auto">
          <a:xfrm>
            <a:off x="1115616" y="980728"/>
            <a:ext cx="6768752" cy="4805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 descr="20160229_135852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8431"/>
          <a:stretch>
            <a:fillRect/>
          </a:stretch>
        </p:blipFill>
        <p:spPr>
          <a:xfrm>
            <a:off x="2339752" y="-160568"/>
            <a:ext cx="4320480" cy="7018568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Ruoka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i-FI" dirty="0" smtClean="0"/>
              <a:t>Tunnilla harjoittelimme:</a:t>
            </a:r>
          </a:p>
          <a:p>
            <a:pPr>
              <a:buNone/>
            </a:pPr>
            <a:endParaRPr lang="fi-FI" dirty="0" smtClean="0"/>
          </a:p>
          <a:p>
            <a:pPr>
              <a:buNone/>
            </a:pPr>
            <a:r>
              <a:rPr lang="fi-FI" dirty="0" smtClean="0"/>
              <a:t>Mieti jotain ruokaa ja kaverisi yrittää arvata</a:t>
            </a:r>
          </a:p>
          <a:p>
            <a:pPr>
              <a:buNone/>
            </a:pPr>
            <a:r>
              <a:rPr lang="fi-FI" dirty="0" smtClean="0"/>
              <a:t>kysymyksillä, mitä mietit. Kysymykseen</a:t>
            </a:r>
          </a:p>
          <a:p>
            <a:pPr>
              <a:buNone/>
            </a:pPr>
            <a:r>
              <a:rPr lang="fi-FI" dirty="0" smtClean="0"/>
              <a:t>s</a:t>
            </a:r>
            <a:r>
              <a:rPr lang="fi-FI" dirty="0" smtClean="0"/>
              <a:t>aa vastata joko ”kyllä” tai ”ei”.</a:t>
            </a:r>
            <a:endParaRPr lang="fi-FI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03" t="9417" r="28086" b="23159"/>
          <a:stretch/>
        </p:blipFill>
        <p:spPr>
          <a:xfrm rot="21433387">
            <a:off x="750261" y="487278"/>
            <a:ext cx="3530951" cy="5394413"/>
          </a:xfrm>
        </p:spPr>
      </p:pic>
      <p:pic>
        <p:nvPicPr>
          <p:cNvPr id="3" name="Zástupný symbol pro obsah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27" t="20020" r="20105" b="9759"/>
          <a:stretch/>
        </p:blipFill>
        <p:spPr>
          <a:xfrm rot="10800000">
            <a:off x="4849705" y="404664"/>
            <a:ext cx="3605153" cy="5544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08" t="10739" r="22817" b="19235"/>
          <a:stretch/>
        </p:blipFill>
        <p:spPr>
          <a:xfrm>
            <a:off x="611560" y="620688"/>
            <a:ext cx="3644313" cy="5632119"/>
          </a:xfrm>
        </p:spPr>
      </p:pic>
      <p:pic>
        <p:nvPicPr>
          <p:cNvPr id="3" name="Zástupný symbol pro obsah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43" t="17212" r="15883" b="13939"/>
          <a:stretch/>
        </p:blipFill>
        <p:spPr>
          <a:xfrm>
            <a:off x="4788024" y="836712"/>
            <a:ext cx="3626135" cy="55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454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Ulkonäkö, luonne ja terveys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sanalista.png"/>
          <p:cNvPicPr>
            <a:picLocks noChangeAspect="1"/>
          </p:cNvPicPr>
          <p:nvPr/>
        </p:nvPicPr>
        <p:blipFill>
          <a:blip r:embed="rId2" cstate="print"/>
          <a:srcRect t="5554" r="20315" b="19465"/>
          <a:stretch>
            <a:fillRect/>
          </a:stretch>
        </p:blipFill>
        <p:spPr>
          <a:xfrm>
            <a:off x="395536" y="1556792"/>
            <a:ext cx="8447405" cy="446449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372" t="13093" r="22817" b="42381"/>
          <a:stretch/>
        </p:blipFill>
        <p:spPr>
          <a:xfrm>
            <a:off x="323528" y="620688"/>
            <a:ext cx="4123170" cy="4824536"/>
          </a:xfr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47" t="18123" r="15036" b="12621"/>
          <a:stretch/>
        </p:blipFill>
        <p:spPr>
          <a:xfrm>
            <a:off x="4788024" y="366505"/>
            <a:ext cx="4355976" cy="649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068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Työelämä</a:t>
            </a:r>
            <a:endParaRPr lang="fi-FI" dirty="0"/>
          </a:p>
        </p:txBody>
      </p:sp>
      <p:pic>
        <p:nvPicPr>
          <p:cNvPr id="4" name="Sisällön paikkamerkki 3" descr="selvannakij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916832"/>
            <a:ext cx="6029325" cy="2667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Työhaastattelussa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dirty="0" smtClean="0"/>
              <a:t>Mikä on suurin saavutuksesi?</a:t>
            </a:r>
          </a:p>
          <a:p>
            <a:r>
              <a:rPr lang="fi-FI" dirty="0" smtClean="0"/>
              <a:t>Mikä on ollut haastavin tilanteesi työpaikalla?</a:t>
            </a:r>
          </a:p>
          <a:p>
            <a:r>
              <a:rPr lang="fi-FI" dirty="0" smtClean="0"/>
              <a:t>Kuvaile itseäsi kolmella adjektiivilla.</a:t>
            </a:r>
          </a:p>
          <a:p>
            <a:r>
              <a:rPr lang="fi-FI" dirty="0" smtClean="0"/>
              <a:t>Mitkä ovat heikoimmat puolesi?</a:t>
            </a:r>
          </a:p>
          <a:p>
            <a:r>
              <a:rPr lang="fi-FI" dirty="0" smtClean="0"/>
              <a:t>Työskenteletkö mieluummin yksin vai tiimissä?</a:t>
            </a:r>
          </a:p>
          <a:p>
            <a:r>
              <a:rPr lang="fi-FI" dirty="0" smtClean="0"/>
              <a:t>Minkälainen on mielestäsi hyvä johtaja? Entä huono? </a:t>
            </a:r>
          </a:p>
          <a:p>
            <a:r>
              <a:rPr lang="fi-FI" dirty="0" smtClean="0"/>
              <a:t>Minkälainen on unelmiesi työpaikka?</a:t>
            </a:r>
          </a:p>
          <a:p>
            <a:r>
              <a:rPr lang="fi-FI" dirty="0" smtClean="0"/>
              <a:t>Miksi meidän pitäisi palkata sinut?</a:t>
            </a:r>
          </a:p>
          <a:p>
            <a:r>
              <a:rPr lang="fi-FI" dirty="0" smtClean="0"/>
              <a:t>Minkälaisia harrastuksia sinulla on?</a:t>
            </a:r>
          </a:p>
          <a:p>
            <a:endParaRPr lang="fi-FI" dirty="0" smtClean="0"/>
          </a:p>
          <a:p>
            <a:endParaRPr lang="fi-FI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 descr="koulutu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0"/>
            <a:ext cx="6408712" cy="6807595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i-FI" dirty="0" smtClean="0"/>
              <a:t>Vapaa-aika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 smtClean="0"/>
          </a:p>
          <a:p>
            <a:r>
              <a:rPr lang="fi-FI" u="sng" dirty="0" smtClean="0"/>
              <a:t>Suomessa</a:t>
            </a:r>
            <a:r>
              <a:rPr lang="fi-FI" dirty="0" smtClean="0"/>
              <a:t> saunotaan, ulkoillaan, pelataan jalkapalloa, mökkeillään, hiihdetään, uidaan, grillataan, telttaillaan…</a:t>
            </a:r>
          </a:p>
          <a:p>
            <a:r>
              <a:rPr lang="fi-FI" u="sng" dirty="0" smtClean="0"/>
              <a:t>Tshekissä</a:t>
            </a:r>
            <a:r>
              <a:rPr lang="fi-FI" dirty="0" smtClean="0"/>
              <a:t> pelataan jääkiekkoa, juodaan olutta, melotaan… </a:t>
            </a:r>
          </a:p>
          <a:p>
            <a:r>
              <a:rPr lang="fi-FI" u="sng" dirty="0" smtClean="0"/>
              <a:t>Slovakiassa</a:t>
            </a:r>
            <a:r>
              <a:rPr lang="fi-FI" dirty="0" smtClean="0"/>
              <a:t> patikoidaan/vaelletaan vuorilla </a:t>
            </a:r>
            <a:endParaRPr lang="fi-FI" dirty="0"/>
          </a:p>
        </p:txBody>
      </p:sp>
      <p:pic>
        <p:nvPicPr>
          <p:cNvPr id="4" name="Kuva 3" descr="mökk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404664"/>
            <a:ext cx="2857500" cy="16002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Kaupunkielämä</a:t>
            </a:r>
            <a:endParaRPr lang="fi-FI" dirty="0"/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41" t="23650" r="10103" b="24103"/>
          <a:stretch/>
        </p:blipFill>
        <p:spPr bwMode="auto">
          <a:xfrm rot="151263">
            <a:off x="1660911" y="1174556"/>
            <a:ext cx="5654983" cy="52735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Monikon partitiivi</a:t>
            </a:r>
            <a:endParaRPr lang="fi-FI" dirty="0"/>
          </a:p>
        </p:txBody>
      </p:sp>
      <p:pic>
        <p:nvPicPr>
          <p:cNvPr id="4" name="Obrázek 3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733" t="7699" r="19793" b="24278"/>
          <a:stretch/>
        </p:blipFill>
        <p:spPr bwMode="auto">
          <a:xfrm rot="10800000">
            <a:off x="323528" y="1628800"/>
            <a:ext cx="3151621" cy="45259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3851920" y="1628800"/>
            <a:ext cx="616753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Vihre/i/tä raitiovaunu/j/a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Hieno/j/a purjevenev/i/tä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Kiinnostav/i/a museo/i/ta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Ilois/i/a delfiine/j/ä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Kauni/i/ta saar/i/a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Kansainvälis/i/ä tegnologiayrityks/i/ä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Värikkä/i/tä revontul/i/a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Nuor/i/a poro/j/a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Korke/i/ta tunture/i/ta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8162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www.ezilon.com/maps/images/europe/Slovakia-road-map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284984"/>
            <a:ext cx="5704698" cy="307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obsah 2"/>
          <p:cNvSpPr txBox="1">
            <a:spLocks/>
          </p:cNvSpPr>
          <p:nvPr/>
        </p:nvSpPr>
        <p:spPr>
          <a:xfrm>
            <a:off x="-931125" y="4667203"/>
            <a:ext cx="4932040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Mikä kaupunki</a:t>
            </a:r>
            <a:r>
              <a:rPr kumimoji="0" lang="fi-FI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 vihjettä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260648"/>
            <a:ext cx="5616624" cy="1180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Mistä</a:t>
            </a:r>
            <a:r>
              <a:rPr lang="fi-FI" sz="3200" dirty="0" smtClean="0"/>
              <a:t> </a:t>
            </a:r>
            <a:r>
              <a:rPr lang="fi-FI" sz="3200" dirty="0" smtClean="0"/>
              <a:t>mikäkin kaupunki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i-FI" sz="3200" dirty="0" smtClean="0"/>
              <a:t>on tunnettu?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fi-FI" sz="3200" dirty="0" smtClean="0"/>
          </a:p>
        </p:txBody>
      </p:sp>
    </p:spTree>
    <p:extLst>
      <p:ext uri="{BB962C8B-B14F-4D97-AF65-F5344CB8AC3E}">
        <p14:creationId xmlns:p14="http://schemas.microsoft.com/office/powerpoint/2010/main" xmlns="" val="264509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Luonto</a:t>
            </a:r>
            <a:endParaRPr lang="fi-FI" dirty="0"/>
          </a:p>
        </p:txBody>
      </p:sp>
      <p:pic>
        <p:nvPicPr>
          <p:cNvPr id="4" name="Sisällön paikkamerkki 3" descr="pand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27784" y="1844824"/>
            <a:ext cx="4190008" cy="278826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99" t="19729" r="20619" b="21070"/>
          <a:stretch/>
        </p:blipFill>
        <p:spPr bwMode="auto">
          <a:xfrm rot="10800000">
            <a:off x="1187624" y="260648"/>
            <a:ext cx="7128792" cy="63711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 descr="ad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1769" b="26182"/>
          <a:stretch>
            <a:fillRect/>
          </a:stretch>
        </p:blipFill>
        <p:spPr>
          <a:xfrm>
            <a:off x="0" y="836712"/>
            <a:ext cx="8820472" cy="4511819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5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917" t="15574" r="10309" b="25411"/>
          <a:stretch/>
        </p:blipFill>
        <p:spPr bwMode="auto">
          <a:xfrm rot="10800000">
            <a:off x="1907704" y="332656"/>
            <a:ext cx="5832648" cy="61981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Yhteiskunta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00200"/>
            <a:ext cx="3754760" cy="4525963"/>
          </a:xfrm>
        </p:spPr>
        <p:txBody>
          <a:bodyPr>
            <a:noAutofit/>
          </a:bodyPr>
          <a:lstStyle/>
          <a:p>
            <a:r>
              <a:rPr lang="fi-FI" sz="2000" dirty="0" smtClean="0"/>
              <a:t>Laki</a:t>
            </a:r>
          </a:p>
          <a:p>
            <a:r>
              <a:rPr lang="fi-FI" sz="2000" dirty="0" smtClean="0"/>
              <a:t>Perustuslaki</a:t>
            </a:r>
          </a:p>
          <a:p>
            <a:r>
              <a:rPr lang="fi-FI" sz="2000" dirty="0" smtClean="0"/>
              <a:t>Hallinto</a:t>
            </a:r>
          </a:p>
          <a:p>
            <a:r>
              <a:rPr lang="fi-FI" sz="2000" dirty="0" smtClean="0"/>
              <a:t>Tasavalta</a:t>
            </a:r>
          </a:p>
          <a:p>
            <a:r>
              <a:rPr lang="fi-FI" sz="2000" dirty="0" smtClean="0"/>
              <a:t>Kuningaskunta</a:t>
            </a:r>
          </a:p>
          <a:p>
            <a:r>
              <a:rPr lang="fi-FI" sz="2000" dirty="0" smtClean="0"/>
              <a:t>Hallitsija, valtionpäämies</a:t>
            </a:r>
          </a:p>
          <a:p>
            <a:r>
              <a:rPr lang="fi-FI" sz="2000" dirty="0" smtClean="0"/>
              <a:t>Presidentti</a:t>
            </a:r>
          </a:p>
          <a:p>
            <a:r>
              <a:rPr lang="fi-FI" sz="2000" dirty="0" smtClean="0"/>
              <a:t>Kuningas, kuningatar</a:t>
            </a:r>
          </a:p>
          <a:p>
            <a:r>
              <a:rPr lang="fi-FI" sz="2000" dirty="0" smtClean="0"/>
              <a:t>Hallitus</a:t>
            </a:r>
          </a:p>
          <a:p>
            <a:r>
              <a:rPr lang="fi-FI" sz="2000" dirty="0" smtClean="0"/>
              <a:t>Ministeri</a:t>
            </a:r>
          </a:p>
          <a:p>
            <a:r>
              <a:rPr lang="fi-FI" sz="2000" dirty="0" smtClean="0"/>
              <a:t>Pääministeri</a:t>
            </a:r>
          </a:p>
          <a:p>
            <a:r>
              <a:rPr lang="fi-FI" sz="2000" dirty="0" smtClean="0"/>
              <a:t>Eduskunta</a:t>
            </a:r>
          </a:p>
          <a:p>
            <a:r>
              <a:rPr lang="fi-FI" sz="2000" dirty="0" smtClean="0"/>
              <a:t>Kansanedustaja</a:t>
            </a:r>
          </a:p>
        </p:txBody>
      </p:sp>
      <p:sp>
        <p:nvSpPr>
          <p:cNvPr id="4" name="Tekstikehys 3"/>
          <p:cNvSpPr txBox="1"/>
          <p:nvPr/>
        </p:nvSpPr>
        <p:spPr>
          <a:xfrm>
            <a:off x="4572000" y="1484784"/>
            <a:ext cx="417646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i-FI" sz="2000" dirty="0" smtClean="0"/>
              <a:t>Kansalainen, asukas, väestö</a:t>
            </a:r>
          </a:p>
          <a:p>
            <a:pPr>
              <a:buFont typeface="Arial" pitchFamily="34" charset="0"/>
              <a:buChar char="•"/>
            </a:pPr>
            <a:endParaRPr lang="fi-FI" sz="2000" dirty="0" smtClean="0"/>
          </a:p>
          <a:p>
            <a:pPr>
              <a:buFont typeface="Arial" pitchFamily="34" charset="0"/>
              <a:buChar char="•"/>
            </a:pPr>
            <a:r>
              <a:rPr lang="fi-FI" sz="2000" dirty="0" smtClean="0"/>
              <a:t>Politiikka, ulkopolitiikka ja sisäpolitiikka</a:t>
            </a:r>
          </a:p>
          <a:p>
            <a:pPr>
              <a:buFont typeface="Arial" pitchFamily="34" charset="0"/>
              <a:buChar char="•"/>
            </a:pPr>
            <a:r>
              <a:rPr lang="fi-FI" sz="2000" dirty="0" smtClean="0"/>
              <a:t>Poliitikko</a:t>
            </a:r>
          </a:p>
          <a:p>
            <a:pPr>
              <a:buFont typeface="Arial" pitchFamily="34" charset="0"/>
              <a:buChar char="•"/>
            </a:pPr>
            <a:r>
              <a:rPr lang="fi-FI" sz="2000" dirty="0" smtClean="0"/>
              <a:t>Puolue</a:t>
            </a:r>
          </a:p>
          <a:p>
            <a:pPr>
              <a:buFont typeface="Arial" pitchFamily="34" charset="0"/>
              <a:buChar char="•"/>
            </a:pPr>
            <a:r>
              <a:rPr lang="fi-FI" sz="2000" dirty="0" smtClean="0"/>
              <a:t>Vaalit, äänestää (1)</a:t>
            </a:r>
          </a:p>
          <a:p>
            <a:pPr>
              <a:buFont typeface="Arial" pitchFamily="34" charset="0"/>
              <a:buChar char="•"/>
            </a:pPr>
            <a:r>
              <a:rPr lang="fi-FI" sz="2000" dirty="0" smtClean="0"/>
              <a:t>Ääni, äänioikeus</a:t>
            </a:r>
          </a:p>
          <a:p>
            <a:pPr>
              <a:buFont typeface="Arial" pitchFamily="34" charset="0"/>
              <a:buChar char="•"/>
            </a:pPr>
            <a:endParaRPr lang="fi-FI" sz="2000" dirty="0" smtClean="0"/>
          </a:p>
          <a:p>
            <a:pPr>
              <a:buFont typeface="Arial" pitchFamily="34" charset="0"/>
              <a:buChar char="•"/>
            </a:pPr>
            <a:r>
              <a:rPr lang="fi-FI" sz="2000" dirty="0" smtClean="0"/>
              <a:t>Valtio</a:t>
            </a:r>
          </a:p>
          <a:p>
            <a:pPr>
              <a:buFont typeface="Arial" pitchFamily="34" charset="0"/>
              <a:buChar char="•"/>
            </a:pPr>
            <a:r>
              <a:rPr lang="fi-FI" sz="2000" dirty="0" smtClean="0"/>
              <a:t>Kunta</a:t>
            </a:r>
          </a:p>
          <a:p>
            <a:pPr>
              <a:buFont typeface="Arial" pitchFamily="34" charset="0"/>
              <a:buChar char="•"/>
            </a:pPr>
            <a:r>
              <a:rPr lang="fi-FI" sz="2000" dirty="0" smtClean="0"/>
              <a:t>Yhteiskunta</a:t>
            </a:r>
          </a:p>
          <a:p>
            <a:pPr>
              <a:buFont typeface="Arial" pitchFamily="34" charset="0"/>
              <a:buChar char="•"/>
            </a:pPr>
            <a:r>
              <a:rPr lang="fi-FI" sz="2000" dirty="0" smtClean="0"/>
              <a:t>Julkiset palvelut</a:t>
            </a:r>
          </a:p>
          <a:p>
            <a:pPr>
              <a:buFont typeface="Arial" pitchFamily="34" charset="0"/>
              <a:buChar char="•"/>
            </a:pPr>
            <a:endParaRPr lang="fi-FI" sz="2000" dirty="0" smtClean="0"/>
          </a:p>
          <a:p>
            <a:pPr>
              <a:buFont typeface="Arial" pitchFamily="34" charset="0"/>
              <a:buChar char="•"/>
            </a:pPr>
            <a:r>
              <a:rPr lang="fi-FI" sz="2000" dirty="0" smtClean="0"/>
              <a:t>Kansallinen</a:t>
            </a:r>
          </a:p>
          <a:p>
            <a:pPr>
              <a:buFont typeface="Arial" pitchFamily="34" charset="0"/>
              <a:buChar char="•"/>
            </a:pPr>
            <a:r>
              <a:rPr lang="fi-FI" sz="2000" dirty="0" smtClean="0"/>
              <a:t>Kansainvälinen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Ihannevaltio</a:t>
            </a:r>
            <a:endParaRPr lang="fi-FI" dirty="0"/>
          </a:p>
        </p:txBody>
      </p:sp>
      <p:pic>
        <p:nvPicPr>
          <p:cNvPr id="4" name="Picture 2" descr="D:\Users\454615\Desktop\plat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148681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Avaruus</a:t>
            </a:r>
            <a:endParaRPr lang="fi-FI" dirty="0"/>
          </a:p>
        </p:txBody>
      </p:sp>
      <p:pic>
        <p:nvPicPr>
          <p:cNvPr id="4" name="Sisällön paikkamerkki 3" descr="avaruu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95187" y="1600200"/>
            <a:ext cx="7953626" cy="4525963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Avaruus: 20 sanaa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b="1" dirty="0" smtClean="0"/>
              <a:t>Avaruus</a:t>
            </a:r>
            <a:r>
              <a:rPr lang="fi-FI" dirty="0" smtClean="0"/>
              <a:t> on </a:t>
            </a:r>
            <a:r>
              <a:rPr lang="fi-FI" dirty="0" smtClean="0">
                <a:hlinkClick r:id="rId2" tooltip="Tähtitiede"/>
              </a:rPr>
              <a:t>tähtitieteessä</a:t>
            </a:r>
            <a:r>
              <a:rPr lang="fi-FI" dirty="0" smtClean="0"/>
              <a:t> pääosin </a:t>
            </a:r>
            <a:r>
              <a:rPr lang="fi-FI" dirty="0" smtClean="0">
                <a:hlinkClick r:id="rId3" tooltip="Tyhjiö"/>
              </a:rPr>
              <a:t>tyhjiön</a:t>
            </a:r>
            <a:r>
              <a:rPr lang="fi-FI" dirty="0" smtClean="0"/>
              <a:t> muodostama osa </a:t>
            </a:r>
            <a:r>
              <a:rPr lang="fi-FI" dirty="0" smtClean="0">
                <a:hlinkClick r:id="rId4" tooltip="Maailmankaikkeus"/>
              </a:rPr>
              <a:t>maailmankaikkeutta</a:t>
            </a:r>
            <a:r>
              <a:rPr lang="fi-FI" dirty="0" smtClean="0"/>
              <a:t> </a:t>
            </a:r>
            <a:r>
              <a:rPr lang="fi-FI" dirty="0" smtClean="0">
                <a:hlinkClick r:id="rId5" tooltip="Maa"/>
              </a:rPr>
              <a:t>Maan</a:t>
            </a:r>
            <a:r>
              <a:rPr lang="fi-FI" dirty="0" smtClean="0"/>
              <a:t> </a:t>
            </a:r>
            <a:r>
              <a:rPr lang="fi-FI" dirty="0" smtClean="0">
                <a:hlinkClick r:id="rId6" tooltip="Ilmakehä"/>
              </a:rPr>
              <a:t>ilmakehän</a:t>
            </a:r>
            <a:r>
              <a:rPr lang="fi-FI" dirty="0" smtClean="0"/>
              <a:t> ulkopuolella. Tarkkaa rajaa maapallon </a:t>
            </a:r>
            <a:r>
              <a:rPr lang="fi-FI" dirty="0" smtClean="0">
                <a:hlinkClick r:id="rId6" tooltip="Ilmakehä"/>
              </a:rPr>
              <a:t>ilmakehän</a:t>
            </a:r>
            <a:r>
              <a:rPr lang="fi-FI" dirty="0" smtClean="0"/>
              <a:t> loppumisen ja avaruuden alkamisen välille ei voida asettaa.</a:t>
            </a:r>
          </a:p>
          <a:p>
            <a:r>
              <a:rPr lang="pt-BR" dirty="0" smtClean="0"/>
              <a:t>Tähtitiede: astronomie f, hvězdářství n</a:t>
            </a:r>
          </a:p>
          <a:p>
            <a:r>
              <a:rPr lang="pt-BR" dirty="0" smtClean="0"/>
              <a:t>Tyhjiö: (fys.) vakuum n, vzduchoprázdno n</a:t>
            </a:r>
          </a:p>
          <a:p>
            <a:r>
              <a:rPr lang="pt-BR" dirty="0" smtClean="0"/>
              <a:t>Maailmankaikkeus: </a:t>
            </a:r>
            <a:r>
              <a:rPr lang="fi-FI" dirty="0" err="1" smtClean="0"/>
              <a:t>vesmír</a:t>
            </a:r>
            <a:r>
              <a:rPr lang="fi-FI" dirty="0" smtClean="0"/>
              <a:t> m</a:t>
            </a:r>
            <a:endParaRPr lang="pt-BR" dirty="0" smtClean="0"/>
          </a:p>
          <a:p>
            <a:r>
              <a:rPr lang="pt-BR" dirty="0" smtClean="0"/>
              <a:t>Maa: </a:t>
            </a:r>
            <a:r>
              <a:rPr lang="fi-FI" dirty="0" err="1" smtClean="0"/>
              <a:t>Země</a:t>
            </a:r>
            <a:r>
              <a:rPr lang="fi-FI" dirty="0" smtClean="0"/>
              <a:t> f</a:t>
            </a:r>
            <a:endParaRPr lang="pt-BR" dirty="0" smtClean="0"/>
          </a:p>
          <a:p>
            <a:r>
              <a:rPr lang="pt-BR" dirty="0" smtClean="0"/>
              <a:t>Ilmakehä: </a:t>
            </a:r>
            <a:r>
              <a:rPr lang="fi-FI" dirty="0" err="1" smtClean="0"/>
              <a:t>atmosféra</a:t>
            </a:r>
            <a:r>
              <a:rPr lang="fi-FI" dirty="0" smtClean="0"/>
              <a:t> f, </a:t>
            </a:r>
            <a:r>
              <a:rPr lang="fi-FI" dirty="0" err="1" smtClean="0"/>
              <a:t>ovzduší</a:t>
            </a:r>
            <a:r>
              <a:rPr lang="fi-FI" dirty="0" smtClean="0"/>
              <a:t> n</a:t>
            </a:r>
            <a:r>
              <a:rPr lang="pt-BR" dirty="0" smtClean="0"/>
              <a:t> </a:t>
            </a:r>
            <a:r>
              <a:rPr lang="fi-FI" dirty="0" smtClean="0"/>
              <a:t> </a:t>
            </a:r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r>
              <a:rPr lang="fi-FI" dirty="0" smtClean="0"/>
              <a:t>Avaruuden voidaan katsoa alkavan 100 kilometrin korkeudella sijaitsevasta </a:t>
            </a:r>
            <a:r>
              <a:rPr lang="fi-FI" dirty="0" err="1" smtClean="0"/>
              <a:t>Kármánin</a:t>
            </a:r>
            <a:r>
              <a:rPr lang="fi-FI" dirty="0" smtClean="0"/>
              <a:t> rajasta. </a:t>
            </a:r>
          </a:p>
          <a:p>
            <a:r>
              <a:rPr lang="fi-FI" dirty="0" smtClean="0"/>
              <a:t>Avaruus on lähes yksinomaan tyhjiö. Tyhjiötä täyttävä </a:t>
            </a:r>
            <a:r>
              <a:rPr lang="fi-FI" dirty="0" smtClean="0">
                <a:hlinkClick r:id="rId2" tooltip="Massa"/>
              </a:rPr>
              <a:t>massa</a:t>
            </a:r>
            <a:r>
              <a:rPr lang="fi-FI" dirty="0" smtClean="0"/>
              <a:t> on </a:t>
            </a:r>
            <a:r>
              <a:rPr lang="fi-FI" dirty="0" smtClean="0">
                <a:hlinkClick r:id="rId3" tooltip="Pimeä aine"/>
              </a:rPr>
              <a:t>pimeässä aineessa</a:t>
            </a:r>
            <a:r>
              <a:rPr lang="fi-FI" dirty="0" smtClean="0"/>
              <a:t>, </a:t>
            </a:r>
            <a:r>
              <a:rPr lang="fi-FI" dirty="0" smtClean="0">
                <a:hlinkClick r:id="rId4" tooltip="Tähti"/>
              </a:rPr>
              <a:t>tähdissä</a:t>
            </a:r>
            <a:r>
              <a:rPr lang="fi-FI" dirty="0" smtClean="0"/>
              <a:t> ja </a:t>
            </a:r>
            <a:r>
              <a:rPr lang="fi-FI" dirty="0" smtClean="0">
                <a:hlinkClick r:id="rId5" tooltip="Planeetta"/>
              </a:rPr>
              <a:t>planeetoissa</a:t>
            </a:r>
            <a:r>
              <a:rPr lang="fi-FI" dirty="0" smtClean="0"/>
              <a:t>. </a:t>
            </a:r>
          </a:p>
          <a:p>
            <a:r>
              <a:rPr lang="fi-FI" dirty="0" smtClean="0"/>
              <a:t>Massa: </a:t>
            </a:r>
            <a:r>
              <a:rPr lang="fi-FI" dirty="0" err="1" smtClean="0"/>
              <a:t>hmota</a:t>
            </a:r>
            <a:r>
              <a:rPr lang="fi-FI" dirty="0" smtClean="0"/>
              <a:t> f?</a:t>
            </a:r>
          </a:p>
          <a:p>
            <a:r>
              <a:rPr lang="fi-FI" dirty="0" smtClean="0"/>
              <a:t>Pimeä aine: </a:t>
            </a:r>
            <a:r>
              <a:rPr lang="fi-FI" dirty="0" err="1" smtClean="0"/>
              <a:t>Temno</a:t>
            </a:r>
            <a:r>
              <a:rPr lang="fi-FI" dirty="0" smtClean="0"/>
              <a:t> </a:t>
            </a:r>
            <a:r>
              <a:rPr lang="fi-FI" dirty="0" err="1" smtClean="0"/>
              <a:t>látka</a:t>
            </a:r>
            <a:r>
              <a:rPr lang="fi-FI" dirty="0" smtClean="0"/>
              <a:t>?</a:t>
            </a:r>
          </a:p>
          <a:p>
            <a:r>
              <a:rPr lang="fi-FI" dirty="0" smtClean="0"/>
              <a:t>Tähti: </a:t>
            </a:r>
            <a:r>
              <a:rPr lang="fi-FI" dirty="0" err="1" smtClean="0"/>
              <a:t>hvězda</a:t>
            </a:r>
            <a:r>
              <a:rPr lang="fi-FI" dirty="0" smtClean="0"/>
              <a:t> f</a:t>
            </a:r>
          </a:p>
          <a:p>
            <a:r>
              <a:rPr lang="fi-FI" dirty="0" smtClean="0"/>
              <a:t>Planeetta: </a:t>
            </a:r>
            <a:r>
              <a:rPr lang="fi-FI" dirty="0" err="1" smtClean="0"/>
              <a:t>planeta</a:t>
            </a:r>
            <a:r>
              <a:rPr lang="fi-FI" dirty="0" smtClean="0"/>
              <a:t> f</a:t>
            </a:r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 fontScale="62500" lnSpcReduction="20000"/>
          </a:bodyPr>
          <a:lstStyle/>
          <a:p>
            <a:r>
              <a:rPr lang="fi-FI" dirty="0" smtClean="0"/>
              <a:t>Viimeisimpien </a:t>
            </a:r>
            <a:r>
              <a:rPr lang="fi-FI" dirty="0" err="1" smtClean="0">
                <a:hlinkClick r:id="rId2" tooltip="WMAP"/>
              </a:rPr>
              <a:t>WMA</a:t>
            </a:r>
            <a:r>
              <a:rPr lang="fi-FI" u="sng" dirty="0" err="1" smtClean="0">
                <a:solidFill>
                  <a:schemeClr val="tx2"/>
                </a:solidFill>
                <a:hlinkClick r:id="rId2" tooltip="WMAP"/>
              </a:rPr>
              <a:t>P</a:t>
            </a:r>
            <a:r>
              <a:rPr lang="fi-FI" u="sng" dirty="0" err="1" smtClean="0">
                <a:solidFill>
                  <a:schemeClr val="tx2"/>
                </a:solidFill>
              </a:rPr>
              <a:t>-satelliitin</a:t>
            </a:r>
            <a:r>
              <a:rPr lang="fi-FI" dirty="0" smtClean="0"/>
              <a:t> tulosten mukaan kaikkeus on geometriselta rakenteeltaan euklidinen</a:t>
            </a:r>
            <a:r>
              <a:rPr lang="fi-FI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i-FI" i="1" dirty="0" smtClean="0"/>
              <a:t>(</a:t>
            </a:r>
            <a:r>
              <a:rPr lang="fi-FI" i="1" dirty="0" err="1" smtClean="0"/>
              <a:t>euklidovský</a:t>
            </a:r>
            <a:r>
              <a:rPr lang="fi-FI" dirty="0" smtClean="0"/>
              <a:t>). Tästä ei vielä voida vetää suoraa johtopäätöstä siihen, onko avaruus </a:t>
            </a:r>
            <a:r>
              <a:rPr lang="fi-FI" u="sng" dirty="0" smtClean="0">
                <a:solidFill>
                  <a:schemeClr val="tx2"/>
                </a:solidFill>
              </a:rPr>
              <a:t>ääretön</a:t>
            </a:r>
            <a:r>
              <a:rPr lang="fi-FI" dirty="0" smtClean="0"/>
              <a:t> vai äärellinen. On myös olemassa mahdollisuus, että maailmankaikkeus on sittenkin </a:t>
            </a:r>
            <a:r>
              <a:rPr lang="fi-FI" u="sng" dirty="0" smtClean="0">
                <a:solidFill>
                  <a:schemeClr val="tx2">
                    <a:lumMod val="75000"/>
                  </a:schemeClr>
                </a:solidFill>
              </a:rPr>
              <a:t>kaareva</a:t>
            </a:r>
            <a:r>
              <a:rPr lang="fi-FI" dirty="0" smtClean="0"/>
              <a:t>. Asiasta saadaan lähivuosina lisää tietoa vuonna 2009 </a:t>
            </a:r>
            <a:r>
              <a:rPr lang="fi-FI" u="sng" dirty="0" smtClean="0">
                <a:solidFill>
                  <a:schemeClr val="tx2"/>
                </a:solidFill>
              </a:rPr>
              <a:t>laukaistun</a:t>
            </a:r>
            <a:r>
              <a:rPr lang="fi-FI" dirty="0" smtClean="0"/>
              <a:t> </a:t>
            </a:r>
            <a:r>
              <a:rPr lang="fi-FI" u="sng" dirty="0" err="1" smtClean="0">
                <a:solidFill>
                  <a:schemeClr val="tx2"/>
                </a:solidFill>
                <a:hlinkClick r:id="rId3" tooltip="Planck"/>
              </a:rPr>
              <a:t>Planck</a:t>
            </a:r>
            <a:r>
              <a:rPr lang="fi-FI" u="sng" dirty="0" err="1" smtClean="0">
                <a:solidFill>
                  <a:schemeClr val="tx2"/>
                </a:solidFill>
              </a:rPr>
              <a:t>-luotaimen</a:t>
            </a:r>
            <a:r>
              <a:rPr lang="fi-FI" dirty="0" smtClean="0"/>
              <a:t> hankkimana. Havaittavan kaikkeuden </a:t>
            </a:r>
            <a:r>
              <a:rPr lang="fi-FI" u="sng" dirty="0" smtClean="0">
                <a:solidFill>
                  <a:schemeClr val="tx2"/>
                </a:solidFill>
              </a:rPr>
              <a:t>säteeks</a:t>
            </a:r>
            <a:r>
              <a:rPr lang="fi-FI" dirty="0" smtClean="0"/>
              <a:t>i arvioidaan noin 14 miljardia </a:t>
            </a:r>
            <a:r>
              <a:rPr lang="fi-FI" dirty="0" smtClean="0">
                <a:hlinkClick r:id="rId4" tooltip="Valovuosi"/>
              </a:rPr>
              <a:t>valovuotta</a:t>
            </a:r>
            <a:r>
              <a:rPr lang="fi-FI" dirty="0" smtClean="0"/>
              <a:t>. </a:t>
            </a:r>
            <a:r>
              <a:rPr lang="fi-FI" u="sng" dirty="0" smtClean="0">
                <a:solidFill>
                  <a:schemeClr val="tx2"/>
                </a:solidFill>
              </a:rPr>
              <a:t>Maapallon</a:t>
            </a:r>
            <a:r>
              <a:rPr lang="fi-FI" dirty="0" smtClean="0"/>
              <a:t> sijaintia kaikkeudessa ei ole mielekästä määritellä, sillä tietyssä mielessä kaikkeuden jokainen piste on samalla </a:t>
            </a:r>
            <a:r>
              <a:rPr lang="fi-FI" dirty="0" smtClean="0">
                <a:hlinkClick r:id="rId5" tooltip="Alkuräjähdys"/>
              </a:rPr>
              <a:t>alkuräjähdyksen</a:t>
            </a:r>
            <a:r>
              <a:rPr lang="fi-FI" dirty="0" smtClean="0"/>
              <a:t> tapahtumapaikka.</a:t>
            </a:r>
          </a:p>
          <a:p>
            <a:endParaRPr lang="fi-FI" dirty="0" smtClean="0"/>
          </a:p>
          <a:p>
            <a:r>
              <a:rPr lang="fi-FI" dirty="0" smtClean="0"/>
              <a:t>Satelliitti: satelit m, </a:t>
            </a:r>
            <a:r>
              <a:rPr lang="fi-FI" dirty="0" err="1" smtClean="0"/>
              <a:t>družice</a:t>
            </a:r>
            <a:r>
              <a:rPr lang="fi-FI" dirty="0" smtClean="0"/>
              <a:t> f</a:t>
            </a:r>
          </a:p>
          <a:p>
            <a:r>
              <a:rPr lang="fi-FI" dirty="0" smtClean="0"/>
              <a:t>Ääretön: </a:t>
            </a:r>
            <a:r>
              <a:rPr lang="fi-FI" dirty="0" err="1" smtClean="0"/>
              <a:t>nekonečný</a:t>
            </a:r>
            <a:r>
              <a:rPr lang="fi-FI" dirty="0" smtClean="0"/>
              <a:t> {m}</a:t>
            </a:r>
          </a:p>
          <a:p>
            <a:r>
              <a:rPr lang="fi-FI" dirty="0" smtClean="0"/>
              <a:t>Kaareva: (kaari- adj </a:t>
            </a:r>
            <a:r>
              <a:rPr lang="fi-FI" dirty="0" err="1" smtClean="0"/>
              <a:t>klenutý</a:t>
            </a:r>
            <a:r>
              <a:rPr lang="fi-FI" dirty="0" smtClean="0"/>
              <a:t>)</a:t>
            </a:r>
          </a:p>
          <a:p>
            <a:r>
              <a:rPr lang="fi-FI" dirty="0" smtClean="0"/>
              <a:t>Laukaista: (ohjus tms.) </a:t>
            </a:r>
            <a:r>
              <a:rPr lang="fi-FI" dirty="0" err="1" smtClean="0"/>
              <a:t>odpálit</a:t>
            </a:r>
            <a:r>
              <a:rPr lang="fi-FI" dirty="0" smtClean="0"/>
              <a:t>, (raketti tms.) </a:t>
            </a:r>
            <a:r>
              <a:rPr lang="fi-FI" dirty="0" err="1" smtClean="0"/>
              <a:t>vypustit</a:t>
            </a:r>
            <a:endParaRPr lang="fi-FI" dirty="0" smtClean="0"/>
          </a:p>
          <a:p>
            <a:r>
              <a:rPr lang="fi-FI" dirty="0" smtClean="0"/>
              <a:t>Luotain: </a:t>
            </a:r>
            <a:r>
              <a:rPr lang="fi-FI" dirty="0" err="1" smtClean="0"/>
              <a:t>sonda</a:t>
            </a:r>
            <a:r>
              <a:rPr lang="fi-FI" dirty="0" smtClean="0"/>
              <a:t>? </a:t>
            </a:r>
          </a:p>
          <a:p>
            <a:r>
              <a:rPr lang="fi-FI" dirty="0" smtClean="0"/>
              <a:t>Säde: (etäisyys) </a:t>
            </a:r>
            <a:r>
              <a:rPr lang="fi-FI" dirty="0" err="1" smtClean="0"/>
              <a:t>okruh</a:t>
            </a:r>
            <a:r>
              <a:rPr lang="fi-FI" dirty="0" smtClean="0"/>
              <a:t> (</a:t>
            </a:r>
            <a:r>
              <a:rPr lang="fi-FI" dirty="0" err="1" smtClean="0"/>
              <a:t>geom</a:t>
            </a:r>
            <a:r>
              <a:rPr lang="fi-FI" dirty="0" smtClean="0"/>
              <a:t>.) (ympyrän) </a:t>
            </a:r>
            <a:r>
              <a:rPr lang="fi-FI" dirty="0" err="1" smtClean="0"/>
              <a:t>poloměr</a:t>
            </a:r>
            <a:r>
              <a:rPr lang="fi-FI" dirty="0" smtClean="0"/>
              <a:t> m</a:t>
            </a:r>
          </a:p>
          <a:p>
            <a:r>
              <a:rPr lang="fi-FI" dirty="0" smtClean="0"/>
              <a:t>Valovuosi: (</a:t>
            </a:r>
            <a:r>
              <a:rPr lang="fi-FI" dirty="0" err="1" smtClean="0"/>
              <a:t>astronom</a:t>
            </a:r>
            <a:r>
              <a:rPr lang="fi-FI" dirty="0" smtClean="0"/>
              <a:t>.) </a:t>
            </a:r>
            <a:r>
              <a:rPr lang="fi-FI" dirty="0" err="1" smtClean="0"/>
              <a:t>světelný</a:t>
            </a:r>
            <a:r>
              <a:rPr lang="fi-FI" dirty="0" smtClean="0"/>
              <a:t> </a:t>
            </a:r>
            <a:r>
              <a:rPr lang="fi-FI" dirty="0" err="1" smtClean="0"/>
              <a:t>rok</a:t>
            </a:r>
            <a:endParaRPr lang="fi-FI" dirty="0" smtClean="0"/>
          </a:p>
          <a:p>
            <a:r>
              <a:rPr lang="fi-FI" dirty="0" smtClean="0"/>
              <a:t>Maapallo: </a:t>
            </a:r>
            <a:r>
              <a:rPr lang="fi-FI" dirty="0" err="1" smtClean="0"/>
              <a:t>zeměkoule</a:t>
            </a:r>
            <a:endParaRPr lang="fi-FI" dirty="0" smtClean="0"/>
          </a:p>
          <a:p>
            <a:r>
              <a:rPr lang="fi-FI" dirty="0" smtClean="0"/>
              <a:t>Alkuräjähdys: </a:t>
            </a:r>
            <a:r>
              <a:rPr lang="fi-FI" dirty="0" err="1" smtClean="0"/>
              <a:t>velký</a:t>
            </a:r>
            <a:r>
              <a:rPr lang="fi-FI" dirty="0" smtClean="0"/>
              <a:t> </a:t>
            </a:r>
            <a:r>
              <a:rPr lang="fi-FI" dirty="0" err="1" smtClean="0"/>
              <a:t>třesk</a:t>
            </a:r>
            <a:endParaRPr lang="fi-FI" dirty="0" smtClean="0"/>
          </a:p>
          <a:p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r>
              <a:rPr lang="fi-FI" dirty="0" smtClean="0"/>
              <a:t>Suurin osa avaruuden massasta on nykytiedon mukaan niin sanottua pimeää ainetta. Pimeän aineen koostumusta ei tiedetä tarkasti, mutta on arveltu, että se voisi koostua esimerkiksi neutriinoista, pienistä </a:t>
            </a:r>
            <a:r>
              <a:rPr lang="fi-FI" dirty="0" smtClean="0">
                <a:hlinkClick r:id="rId2" tooltip="Musta aukko"/>
              </a:rPr>
              <a:t>mustista aukoista</a:t>
            </a:r>
            <a:r>
              <a:rPr lang="fi-FI" dirty="0" smtClean="0"/>
              <a:t> tai toistaiseksi tuntemattomista </a:t>
            </a:r>
            <a:r>
              <a:rPr lang="fi-FI" u="sng" dirty="0" smtClean="0">
                <a:solidFill>
                  <a:srgbClr val="0070C0"/>
                </a:solidFill>
              </a:rPr>
              <a:t>alkeishiukkasista.</a:t>
            </a:r>
          </a:p>
          <a:p>
            <a:pPr>
              <a:buNone/>
            </a:pPr>
            <a:r>
              <a:rPr lang="fi-FI" dirty="0" smtClean="0"/>
              <a:t>+ </a:t>
            </a:r>
            <a:r>
              <a:rPr lang="fi-FI" u="sng" dirty="0" smtClean="0">
                <a:solidFill>
                  <a:srgbClr val="0070C0"/>
                </a:solidFill>
              </a:rPr>
              <a:t>Linnunrata? </a:t>
            </a:r>
          </a:p>
          <a:p>
            <a:r>
              <a:rPr lang="fi-FI" dirty="0" smtClean="0"/>
              <a:t>Musta aukko: </a:t>
            </a:r>
            <a:r>
              <a:rPr lang="fi-FI" dirty="0" err="1" smtClean="0">
                <a:hlinkClick r:id="rId3"/>
              </a:rPr>
              <a:t>černá</a:t>
            </a:r>
            <a:r>
              <a:rPr lang="fi-FI" dirty="0" smtClean="0">
                <a:hlinkClick r:id="rId3"/>
              </a:rPr>
              <a:t> </a:t>
            </a:r>
            <a:r>
              <a:rPr lang="fi-FI" dirty="0" err="1" smtClean="0">
                <a:hlinkClick r:id="rId3"/>
              </a:rPr>
              <a:t>díra</a:t>
            </a:r>
            <a:r>
              <a:rPr lang="fi-FI" dirty="0" smtClean="0"/>
              <a:t> {f}</a:t>
            </a:r>
          </a:p>
          <a:p>
            <a:r>
              <a:rPr lang="fi-FI" dirty="0" smtClean="0"/>
              <a:t>Alkeishiukkanen: </a:t>
            </a:r>
            <a:r>
              <a:rPr lang="fi-FI" dirty="0" err="1" smtClean="0">
                <a:hlinkClick r:id="rId4"/>
              </a:rPr>
              <a:t>elementární</a:t>
            </a:r>
            <a:r>
              <a:rPr lang="fi-FI" dirty="0" smtClean="0">
                <a:hlinkClick r:id="rId4"/>
              </a:rPr>
              <a:t> </a:t>
            </a:r>
            <a:r>
              <a:rPr lang="fi-FI" dirty="0" err="1" smtClean="0">
                <a:hlinkClick r:id="rId4"/>
              </a:rPr>
              <a:t>částice</a:t>
            </a:r>
            <a:r>
              <a:rPr lang="fi-FI" dirty="0" smtClean="0"/>
              <a:t> {f}</a:t>
            </a:r>
          </a:p>
          <a:p>
            <a:r>
              <a:rPr lang="fi-FI" dirty="0" smtClean="0"/>
              <a:t>+ Linnunrata: </a:t>
            </a:r>
            <a:r>
              <a:rPr lang="fi-FI" dirty="0" err="1" smtClean="0">
                <a:hlinkClick r:id="rId5"/>
              </a:rPr>
              <a:t>Mléčná</a:t>
            </a:r>
            <a:r>
              <a:rPr lang="fi-FI" dirty="0" smtClean="0"/>
              <a:t> </a:t>
            </a:r>
            <a:r>
              <a:rPr lang="fi-FI" dirty="0" err="1" smtClean="0">
                <a:hlinkClick r:id="rId6"/>
              </a:rPr>
              <a:t>dráha</a:t>
            </a:r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Keskustelua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Onko maapallon ulkopuolella elämää? Miksi, miksi ei? </a:t>
            </a:r>
          </a:p>
          <a:p>
            <a:r>
              <a:rPr lang="fi-FI" dirty="0" smtClean="0"/>
              <a:t>Haluaisitko matkustaa avaruuteen?</a:t>
            </a:r>
          </a:p>
          <a:p>
            <a:r>
              <a:rPr lang="fi-FI" dirty="0" smtClean="0"/>
              <a:t>Pelkäätkö ufojen hyökkäystä?</a:t>
            </a:r>
          </a:p>
          <a:p>
            <a:pPr lvl="1"/>
            <a:r>
              <a:rPr lang="fi-FI" dirty="0" smtClean="0"/>
              <a:t>Entä asteroideja?</a:t>
            </a:r>
          </a:p>
        </p:txBody>
      </p:sp>
      <p:pic>
        <p:nvPicPr>
          <p:cNvPr id="4" name="Picture 2" descr="C:\Users\Reetta\AppData\Local\Microsoft\Windows\INetCache\IE\E8JIZ5YP\Nordlys_-_Northern_Lights_(5594617009)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4149080"/>
            <a:ext cx="2808312" cy="18835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i-FI" dirty="0" smtClean="0"/>
              <a:t>Alias:			   Levyraati: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pt-BR" dirty="0" smtClean="0"/>
              <a:t>Tähtitiede</a:t>
            </a:r>
          </a:p>
          <a:p>
            <a:r>
              <a:rPr lang="pt-BR" dirty="0" smtClean="0"/>
              <a:t>Maailmankaikkeus</a:t>
            </a:r>
          </a:p>
          <a:p>
            <a:r>
              <a:rPr lang="pt-BR" dirty="0" smtClean="0"/>
              <a:t>Maa</a:t>
            </a:r>
          </a:p>
          <a:p>
            <a:r>
              <a:rPr lang="pt-BR" dirty="0" smtClean="0"/>
              <a:t>Ilmakehä</a:t>
            </a:r>
          </a:p>
          <a:p>
            <a:r>
              <a:rPr lang="fi-FI" dirty="0" smtClean="0"/>
              <a:t>Tähti</a:t>
            </a:r>
          </a:p>
          <a:p>
            <a:r>
              <a:rPr lang="fi-FI" dirty="0" smtClean="0"/>
              <a:t>Planeetta</a:t>
            </a:r>
          </a:p>
          <a:p>
            <a:r>
              <a:rPr lang="fi-FI" dirty="0" smtClean="0"/>
              <a:t>Satelliitti</a:t>
            </a:r>
          </a:p>
          <a:p>
            <a:r>
              <a:rPr lang="fi-FI" dirty="0" smtClean="0"/>
              <a:t>Ääretön</a:t>
            </a:r>
          </a:p>
          <a:p>
            <a:r>
              <a:rPr lang="fi-FI" dirty="0" smtClean="0"/>
              <a:t>Laukaista</a:t>
            </a:r>
          </a:p>
          <a:p>
            <a:r>
              <a:rPr lang="fi-FI" dirty="0" smtClean="0"/>
              <a:t>Luotain</a:t>
            </a:r>
          </a:p>
          <a:p>
            <a:r>
              <a:rPr lang="fi-FI" dirty="0" smtClean="0"/>
              <a:t>Säde</a:t>
            </a:r>
          </a:p>
          <a:p>
            <a:r>
              <a:rPr lang="fi-FI" dirty="0" smtClean="0"/>
              <a:t>Valovuosi</a:t>
            </a:r>
          </a:p>
          <a:p>
            <a:r>
              <a:rPr lang="fi-FI" dirty="0" smtClean="0"/>
              <a:t>Maapallo</a:t>
            </a:r>
          </a:p>
          <a:p>
            <a:r>
              <a:rPr lang="fi-FI" dirty="0" smtClean="0"/>
              <a:t>Alkuräjähdys</a:t>
            </a:r>
          </a:p>
          <a:p>
            <a:r>
              <a:rPr lang="fi-FI" dirty="0" smtClean="0"/>
              <a:t>Musta aukko</a:t>
            </a:r>
          </a:p>
          <a:p>
            <a:r>
              <a:rPr lang="fi-FI" dirty="0" smtClean="0"/>
              <a:t>Alkeishiukkanen</a:t>
            </a:r>
          </a:p>
          <a:p>
            <a:r>
              <a:rPr lang="fi-FI" dirty="0" smtClean="0"/>
              <a:t>Meteori</a:t>
            </a:r>
          </a:p>
          <a:p>
            <a:r>
              <a:rPr lang="fi-FI" dirty="0" smtClean="0"/>
              <a:t>Linnunrata</a:t>
            </a:r>
          </a:p>
          <a:p>
            <a:pPr>
              <a:buNone/>
            </a:pPr>
            <a:r>
              <a:rPr lang="pt-BR" dirty="0" smtClean="0"/>
              <a:t> </a:t>
            </a:r>
            <a:r>
              <a:rPr lang="fi-FI" dirty="0" smtClean="0"/>
              <a:t> </a:t>
            </a:r>
          </a:p>
          <a:p>
            <a:endParaRPr lang="fi-FI" dirty="0"/>
          </a:p>
        </p:txBody>
      </p:sp>
      <p:sp>
        <p:nvSpPr>
          <p:cNvPr id="4" name="Sisällön paikkamerkki 2"/>
          <p:cNvSpPr txBox="1">
            <a:spLocks/>
          </p:cNvSpPr>
          <p:nvPr/>
        </p:nvSpPr>
        <p:spPr>
          <a:xfrm>
            <a:off x="2627784" y="1484784"/>
            <a:ext cx="6203032" cy="4968552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Tiedäthän, että välillämme on jotakin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Siihen syttyy kipinä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Joka kasvaa suureen roihuun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i-FI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Tähdet ja galaksit kohdallaan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Jotain suurempaa on meneillään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Tähdet ja galaksit leimahtaa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Kun välillämme syttyy kipinä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Palaa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Välillämme jotakin </a:t>
            </a:r>
            <a:r>
              <a:rPr kumimoji="0" lang="fi-FI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sua</a:t>
            </a:r>
            <a:r>
              <a:rPr kumimoji="0" lang="fi-FI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halaa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Tää</a:t>
            </a:r>
            <a:r>
              <a:rPr kumimoji="0" lang="fi-FI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hetki on käsillä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Mutta välissämme on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hiljainen avaruus.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i-FI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Tahdon tosissaan </a:t>
            </a:r>
            <a:r>
              <a:rPr kumimoji="0" lang="fi-FI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sun</a:t>
            </a:r>
            <a:r>
              <a:rPr kumimoji="0" lang="fi-FI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rytmiin sukeltaa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Sydämeemme samaan tahtiin hakkaa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Mut</a:t>
            </a:r>
            <a:r>
              <a:rPr kumimoji="0" lang="fi-FI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liian kaukana </a:t>
            </a:r>
            <a:r>
              <a:rPr kumimoji="0" lang="fi-FI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oot</a:t>
            </a:r>
            <a:endParaRPr kumimoji="0" lang="fi-FI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fi-FI" sz="3200" dirty="0" smtClean="0"/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Toinensuunta</a:t>
            </a:r>
            <a:r>
              <a:rPr kumimoji="0" lang="fi-FI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Hiljainen avaruus</a:t>
            </a:r>
            <a:endParaRPr lang="fi-FI" sz="3200" dirty="0" smtClean="0">
              <a:hlinkClick r:id="rId2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fi-FI" sz="3200" dirty="0" smtClean="0">
                <a:hlinkClick r:id="rId2"/>
              </a:rPr>
              <a:t>https</a:t>
            </a:r>
            <a:r>
              <a:rPr lang="fi-FI" sz="3200" dirty="0" smtClean="0">
                <a:hlinkClick r:id="rId2"/>
              </a:rPr>
              <a:t>://</a:t>
            </a:r>
            <a:r>
              <a:rPr lang="fi-FI" sz="3200" dirty="0" smtClean="0">
                <a:hlinkClick r:id="rId2"/>
              </a:rPr>
              <a:t>www.youtube.com/watch?v=j2UIMuFfwL8</a:t>
            </a:r>
            <a:endParaRPr lang="fi-FI" sz="3200" dirty="0" smtClean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fi-FI" sz="32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 descr="kasvot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196752"/>
            <a:ext cx="6741150" cy="4525963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i-FI" dirty="0" smtClean="0"/>
              <a:t>Tiede</a:t>
            </a:r>
            <a:endParaRPr lang="fi-FI" dirty="0"/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smtClean="0"/>
              <a:t>Tutkimus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Virus</a:t>
            </a:r>
          </a:p>
          <a:p>
            <a:pPr marL="0" indent="0">
              <a:buNone/>
            </a:pPr>
            <a:r>
              <a:rPr lang="cs-CZ" dirty="0" err="1" smtClean="0"/>
              <a:t>Eläinkoe</a:t>
            </a:r>
            <a:endParaRPr lang="cs-CZ" dirty="0" smtClean="0"/>
          </a:p>
          <a:p>
            <a:pPr marL="0" indent="0">
              <a:buNone/>
            </a:pPr>
            <a:r>
              <a:rPr lang="cs-CZ" dirty="0" err="1" smtClean="0"/>
              <a:t>Kaksoiskierre</a:t>
            </a:r>
            <a:r>
              <a:rPr lang="cs-CZ" dirty="0" smtClean="0"/>
              <a:t>, </a:t>
            </a:r>
            <a:r>
              <a:rPr lang="cs-CZ" dirty="0" err="1" smtClean="0"/>
              <a:t>spiraali</a:t>
            </a:r>
            <a:endParaRPr lang="cs-CZ" dirty="0" smtClean="0"/>
          </a:p>
          <a:p>
            <a:pPr marL="0" indent="0">
              <a:buNone/>
            </a:pPr>
            <a:r>
              <a:rPr lang="cs-CZ" dirty="0" err="1" smtClean="0"/>
              <a:t>Keksijä</a:t>
            </a:r>
            <a:r>
              <a:rPr lang="cs-CZ" dirty="0" smtClean="0"/>
              <a:t>, </a:t>
            </a:r>
            <a:r>
              <a:rPr lang="cs-CZ" dirty="0" err="1" smtClean="0"/>
              <a:t>keksintö</a:t>
            </a:r>
            <a:endParaRPr lang="cs-CZ" dirty="0" smtClean="0"/>
          </a:p>
          <a:p>
            <a:pPr marL="0" indent="0">
              <a:buNone/>
            </a:pPr>
            <a:r>
              <a:rPr lang="cs-CZ" dirty="0" err="1" smtClean="0"/>
              <a:t>Hapan</a:t>
            </a:r>
            <a:r>
              <a:rPr lang="cs-CZ" dirty="0" smtClean="0"/>
              <a:t> -</a:t>
            </a:r>
            <a:r>
              <a:rPr lang="cs-CZ" dirty="0" err="1" smtClean="0"/>
              <a:t>korppu</a:t>
            </a:r>
            <a:endParaRPr lang="cs-CZ" dirty="0" smtClean="0"/>
          </a:p>
          <a:p>
            <a:pPr marL="0" indent="0">
              <a:buNone/>
            </a:pPr>
            <a:r>
              <a:rPr lang="cs-CZ" dirty="0" err="1" smtClean="0"/>
              <a:t>Höyryn</a:t>
            </a:r>
            <a:r>
              <a:rPr lang="cs-CZ" dirty="0" smtClean="0"/>
              <a:t> </a:t>
            </a:r>
            <a:r>
              <a:rPr lang="cs-CZ" dirty="0" err="1" smtClean="0"/>
              <a:t>aikakausi</a:t>
            </a:r>
            <a:endParaRPr lang="cs-CZ" dirty="0" smtClean="0"/>
          </a:p>
          <a:p>
            <a:pPr marL="0" indent="0">
              <a:buNone/>
            </a:pPr>
            <a:r>
              <a:rPr lang="cs-CZ" dirty="0" err="1" smtClean="0"/>
              <a:t>Esittää</a:t>
            </a:r>
            <a:r>
              <a:rPr lang="cs-CZ" dirty="0" smtClean="0"/>
              <a:t> </a:t>
            </a:r>
            <a:r>
              <a:rPr lang="cs-CZ" dirty="0" err="1" smtClean="0"/>
              <a:t>argumentti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6" name="TextovéPole 3"/>
          <p:cNvSpPr txBox="1"/>
          <p:nvPr/>
        </p:nvSpPr>
        <p:spPr>
          <a:xfrm>
            <a:off x="4283968" y="2420888"/>
            <a:ext cx="46085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Suhteellisuusteoria</a:t>
            </a:r>
            <a:endParaRPr lang="cs-CZ" dirty="0"/>
          </a:p>
          <a:p>
            <a:r>
              <a:rPr lang="cs-CZ" dirty="0" err="1"/>
              <a:t>Happo</a:t>
            </a:r>
            <a:endParaRPr lang="cs-CZ" dirty="0"/>
          </a:p>
          <a:p>
            <a:r>
              <a:rPr lang="cs-CZ" dirty="0" err="1"/>
              <a:t>Opinnäyte</a:t>
            </a:r>
            <a:r>
              <a:rPr lang="cs-CZ" dirty="0"/>
              <a:t> –</a:t>
            </a:r>
            <a:r>
              <a:rPr lang="cs-CZ" dirty="0" err="1"/>
              <a:t>työ</a:t>
            </a:r>
            <a:endParaRPr lang="cs-CZ" dirty="0"/>
          </a:p>
          <a:p>
            <a:r>
              <a:rPr lang="cs-CZ" dirty="0" err="1"/>
              <a:t>Kärppä</a:t>
            </a:r>
            <a:endParaRPr lang="cs-CZ" dirty="0"/>
          </a:p>
          <a:p>
            <a:r>
              <a:rPr lang="cs-CZ" dirty="0" err="1"/>
              <a:t>Evoluutiobiologia</a:t>
            </a:r>
            <a:endParaRPr lang="cs-CZ" dirty="0"/>
          </a:p>
          <a:p>
            <a:r>
              <a:rPr lang="cs-CZ" dirty="0" err="1"/>
              <a:t>Tilasto</a:t>
            </a:r>
            <a:endParaRPr lang="cs-CZ" dirty="0"/>
          </a:p>
          <a:p>
            <a:r>
              <a:rPr lang="cs-CZ" dirty="0" err="1"/>
              <a:t>Määritelmä</a:t>
            </a:r>
            <a:endParaRPr lang="cs-CZ" dirty="0"/>
          </a:p>
          <a:p>
            <a:r>
              <a:rPr lang="cs-CZ" dirty="0" err="1"/>
              <a:t>Laboratorio</a:t>
            </a:r>
            <a:endParaRPr lang="cs-CZ" dirty="0"/>
          </a:p>
          <a:p>
            <a:r>
              <a:rPr lang="cs-CZ" dirty="0" err="1"/>
              <a:t>Solu</a:t>
            </a:r>
            <a:endParaRPr lang="cs-CZ" dirty="0"/>
          </a:p>
          <a:p>
            <a:r>
              <a:rPr lang="cs-CZ" dirty="0" err="1" smtClean="0"/>
              <a:t>Koe</a:t>
            </a:r>
            <a:endParaRPr lang="cs-CZ" dirty="0" smtClean="0"/>
          </a:p>
          <a:p>
            <a:r>
              <a:rPr lang="cs-CZ" dirty="0" err="1" smtClean="0"/>
              <a:t>Prototyyppi</a:t>
            </a:r>
            <a:r>
              <a:rPr lang="cs-CZ" dirty="0" smtClean="0"/>
              <a:t>, </a:t>
            </a:r>
            <a:r>
              <a:rPr lang="cs-CZ" dirty="0" err="1" smtClean="0"/>
              <a:t>koekappale</a:t>
            </a:r>
            <a:endParaRPr lang="cs-CZ" dirty="0" smtClean="0"/>
          </a:p>
          <a:p>
            <a:r>
              <a:rPr lang="cs-CZ" dirty="0" err="1" smtClean="0"/>
              <a:t>Alkemia</a:t>
            </a:r>
            <a:endParaRPr lang="cs-CZ" dirty="0" smtClean="0"/>
          </a:p>
          <a:p>
            <a:r>
              <a:rPr lang="cs-CZ" dirty="0" err="1" smtClean="0"/>
              <a:t>Hypoteesi</a:t>
            </a:r>
            <a:r>
              <a:rPr lang="cs-CZ" dirty="0" smtClean="0"/>
              <a:t>, </a:t>
            </a:r>
            <a:r>
              <a:rPr lang="cs-CZ" dirty="0" err="1" smtClean="0"/>
              <a:t>muodostaa</a:t>
            </a:r>
            <a:r>
              <a:rPr lang="cs-CZ" dirty="0" smtClean="0"/>
              <a:t>.., </a:t>
            </a:r>
            <a:r>
              <a:rPr lang="cs-CZ" dirty="0" err="1" smtClean="0"/>
              <a:t>todistaa</a:t>
            </a:r>
            <a:r>
              <a:rPr lang="cs-CZ" dirty="0" smtClean="0"/>
              <a:t>.., </a:t>
            </a:r>
            <a:r>
              <a:rPr lang="cs-CZ" dirty="0" err="1" smtClean="0"/>
              <a:t>kumota</a:t>
            </a:r>
            <a:r>
              <a:rPr lang="cs-CZ" dirty="0" smtClean="0"/>
              <a:t>…</a:t>
            </a:r>
          </a:p>
          <a:p>
            <a:endParaRPr lang="cs-CZ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82" t="32003" r="26689" b="33610"/>
          <a:stretch/>
        </p:blipFill>
        <p:spPr bwMode="auto">
          <a:xfrm>
            <a:off x="3059832" y="188640"/>
            <a:ext cx="4938834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Taide</a:t>
            </a:r>
            <a:endParaRPr lang="fi-FI" dirty="0"/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err="1" smtClean="0"/>
              <a:t>Ooppera</a:t>
            </a:r>
            <a:endParaRPr lang="cs-CZ" dirty="0" smtClean="0"/>
          </a:p>
          <a:p>
            <a:r>
              <a:rPr lang="cs-CZ" dirty="0" err="1" smtClean="0"/>
              <a:t>Nuottiavain</a:t>
            </a:r>
            <a:endParaRPr lang="cs-CZ" dirty="0" smtClean="0"/>
          </a:p>
          <a:p>
            <a:r>
              <a:rPr lang="cs-CZ" dirty="0" err="1" smtClean="0"/>
              <a:t>Ikoni</a:t>
            </a:r>
            <a:endParaRPr lang="cs-CZ" dirty="0" smtClean="0"/>
          </a:p>
          <a:p>
            <a:r>
              <a:rPr lang="cs-CZ" dirty="0" err="1" smtClean="0"/>
              <a:t>Viulu</a:t>
            </a:r>
            <a:endParaRPr lang="cs-CZ" dirty="0" smtClean="0"/>
          </a:p>
          <a:p>
            <a:r>
              <a:rPr lang="cs-CZ" dirty="0" err="1" smtClean="0"/>
              <a:t>Maalaus</a:t>
            </a:r>
            <a:endParaRPr lang="cs-CZ" dirty="0" smtClean="0"/>
          </a:p>
          <a:p>
            <a:r>
              <a:rPr lang="cs-CZ" dirty="0" err="1" smtClean="0"/>
              <a:t>Sivellin</a:t>
            </a:r>
            <a:endParaRPr lang="cs-CZ" dirty="0" smtClean="0"/>
          </a:p>
          <a:p>
            <a:r>
              <a:rPr lang="cs-CZ" dirty="0" err="1" smtClean="0"/>
              <a:t>Ateljee</a:t>
            </a:r>
            <a:endParaRPr lang="cs-CZ" dirty="0" smtClean="0"/>
          </a:p>
          <a:p>
            <a:r>
              <a:rPr lang="cs-CZ" dirty="0" err="1" smtClean="0"/>
              <a:t>Ihailija</a:t>
            </a:r>
            <a:endParaRPr lang="cs-CZ" dirty="0" smtClean="0"/>
          </a:p>
          <a:p>
            <a:r>
              <a:rPr lang="cs-CZ" dirty="0" err="1" smtClean="0"/>
              <a:t>Patsas</a:t>
            </a:r>
            <a:endParaRPr lang="cs-CZ" dirty="0" smtClean="0"/>
          </a:p>
          <a:p>
            <a:r>
              <a:rPr lang="cs-CZ" dirty="0" err="1" smtClean="0"/>
              <a:t>Lahjakkuus</a:t>
            </a:r>
            <a:r>
              <a:rPr lang="cs-CZ" dirty="0" smtClean="0"/>
              <a:t>, </a:t>
            </a:r>
            <a:r>
              <a:rPr lang="cs-CZ" dirty="0" err="1" smtClean="0"/>
              <a:t>lahjakas</a:t>
            </a:r>
            <a:endParaRPr lang="cs-CZ" dirty="0" smtClean="0"/>
          </a:p>
          <a:p>
            <a:r>
              <a:rPr lang="cs-CZ" dirty="0" err="1" smtClean="0"/>
              <a:t>Luova</a:t>
            </a:r>
            <a:endParaRPr lang="cs-CZ" dirty="0" smtClean="0"/>
          </a:p>
          <a:p>
            <a:r>
              <a:rPr lang="cs-CZ" dirty="0" err="1" smtClean="0"/>
              <a:t>Tehokas</a:t>
            </a:r>
            <a:endParaRPr lang="cs-CZ" dirty="0" smtClean="0"/>
          </a:p>
          <a:p>
            <a:r>
              <a:rPr lang="cs-CZ" dirty="0" err="1" smtClean="0"/>
              <a:t>Taideteos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5" name="TextovéPole 3"/>
          <p:cNvSpPr txBox="1"/>
          <p:nvPr/>
        </p:nvSpPr>
        <p:spPr>
          <a:xfrm>
            <a:off x="3962400" y="1790700"/>
            <a:ext cx="63119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Veistos</a:t>
            </a:r>
            <a:endParaRPr lang="cs-CZ" dirty="0" smtClean="0"/>
          </a:p>
          <a:p>
            <a:r>
              <a:rPr lang="cs-CZ" dirty="0" err="1" smtClean="0"/>
              <a:t>Siveltimenveto</a:t>
            </a:r>
            <a:endParaRPr lang="cs-CZ" dirty="0" smtClean="0"/>
          </a:p>
          <a:p>
            <a:r>
              <a:rPr lang="cs-CZ" dirty="0" err="1" smtClean="0"/>
              <a:t>Nykytaide</a:t>
            </a:r>
            <a:endParaRPr lang="cs-CZ" dirty="0" smtClean="0"/>
          </a:p>
          <a:p>
            <a:r>
              <a:rPr lang="cs-CZ" dirty="0" err="1" smtClean="0"/>
              <a:t>Nuotit</a:t>
            </a:r>
            <a:endParaRPr lang="cs-CZ" dirty="0" smtClean="0"/>
          </a:p>
          <a:p>
            <a:r>
              <a:rPr lang="cs-CZ" dirty="0" err="1" smtClean="0"/>
              <a:t>Öljymaalaus</a:t>
            </a:r>
            <a:endParaRPr lang="cs-CZ" dirty="0" smtClean="0"/>
          </a:p>
          <a:p>
            <a:r>
              <a:rPr lang="cs-CZ" dirty="0" err="1" smtClean="0"/>
              <a:t>Kampiliira</a:t>
            </a:r>
            <a:endParaRPr lang="cs-CZ" dirty="0" smtClean="0"/>
          </a:p>
          <a:p>
            <a:r>
              <a:rPr lang="cs-CZ" dirty="0" err="1" smtClean="0"/>
              <a:t>Kangas</a:t>
            </a:r>
            <a:endParaRPr lang="cs-CZ" dirty="0" smtClean="0"/>
          </a:p>
          <a:p>
            <a:r>
              <a:rPr lang="cs-CZ" dirty="0" err="1" smtClean="0"/>
              <a:t>Auringonkukat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7" name="Zástupný symbol pro obsah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98" t="76028" r="33079" b="11193"/>
          <a:stretch/>
        </p:blipFill>
        <p:spPr>
          <a:xfrm>
            <a:off x="4067944" y="4437112"/>
            <a:ext cx="4245570" cy="1656184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68" y="1484784"/>
            <a:ext cx="2372784" cy="3045074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Uskonnot ja hengellisyys</a:t>
            </a:r>
            <a:endParaRPr lang="fi-FI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060" t="27679" r="7958" b="11574"/>
          <a:stretch>
            <a:fillRect/>
          </a:stretch>
        </p:blipFill>
        <p:spPr bwMode="auto">
          <a:xfrm>
            <a:off x="0" y="1556792"/>
            <a:ext cx="902980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565048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sz="2000" dirty="0" smtClean="0"/>
              <a:t>				</a:t>
            </a:r>
            <a:r>
              <a:rPr lang="cs-CZ" sz="2000" dirty="0"/>
              <a:t>	</a:t>
            </a:r>
            <a:r>
              <a:rPr lang="cs-CZ" sz="2000" dirty="0" smtClean="0"/>
              <a:t>	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				</a:t>
            </a:r>
            <a:br>
              <a:rPr lang="cs-CZ" dirty="0" smtClean="0"/>
            </a:br>
            <a:r>
              <a:rPr lang="cs-CZ" dirty="0" smtClean="0"/>
              <a:t>	</a:t>
            </a:r>
            <a:br>
              <a:rPr lang="cs-CZ" dirty="0" smtClean="0"/>
            </a:br>
            <a:r>
              <a:rPr lang="cs-CZ" sz="3600" dirty="0"/>
              <a:t/>
            </a:r>
            <a:br>
              <a:rPr lang="cs-CZ" sz="3600" dirty="0"/>
            </a:br>
            <a:r>
              <a:rPr lang="fi-FI" sz="3100" dirty="0" smtClean="0"/>
              <a:t>U</a:t>
            </a:r>
            <a:r>
              <a:rPr lang="cs-CZ" sz="3100" dirty="0" smtClean="0"/>
              <a:t>skoa….</a:t>
            </a:r>
            <a:r>
              <a:rPr lang="fi-FI" sz="3100" dirty="0" smtClean="0"/>
              <a:t> e</a:t>
            </a:r>
            <a:r>
              <a:rPr lang="fi-FI" sz="3100" dirty="0" smtClean="0"/>
              <a:t>nkeleihin, aaveisiin, hammaskeijuihin, kuolemanjälkeiseen elämään, joulupukkiin…</a:t>
            </a:r>
            <a:r>
              <a:rPr lang="cs-CZ" sz="3100" dirty="0" smtClean="0"/>
              <a:t>	</a:t>
            </a: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cs-CZ" sz="2000" u="sng" dirty="0" smtClean="0">
                <a:solidFill>
                  <a:schemeClr val="accent5">
                    <a:lumMod val="50000"/>
                  </a:schemeClr>
                </a:solidFill>
              </a:rPr>
              <a:t>Illatiivi: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>Vokaali+n: kau</a:t>
            </a:r>
            <a:r>
              <a:rPr lang="cs-CZ" sz="2000" b="1" dirty="0" smtClean="0"/>
              <a:t>pp</a:t>
            </a:r>
            <a:r>
              <a:rPr lang="cs-CZ" sz="2000" dirty="0" smtClean="0"/>
              <a:t>aan – kun vartalon lopussa on yksi vokaali, jos vartalo e, illatiivin pääte -en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 smtClean="0"/>
              <a:t> -seen: huon</a:t>
            </a:r>
            <a:r>
              <a:rPr lang="cs-CZ" sz="2000" b="1" dirty="0" smtClean="0"/>
              <a:t>ee</a:t>
            </a:r>
            <a:r>
              <a:rPr lang="cs-CZ" sz="2000" dirty="0" smtClean="0"/>
              <a:t>seen: Vartalon lopussa kaksi samanlaista vokaalia ja vartalossa kaksi tai kolme tavua </a:t>
            </a:r>
            <a:br>
              <a:rPr lang="cs-CZ" sz="2000" dirty="0" smtClean="0"/>
            </a:br>
            <a:r>
              <a:rPr lang="cs-CZ" sz="2000" dirty="0" smtClean="0"/>
              <a:t>h+v+n: maahan: vartalo yksitavuinen</a:t>
            </a:r>
            <a:br>
              <a:rPr lang="cs-CZ" sz="2000" dirty="0" smtClean="0"/>
            </a:b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>-HIN: TY</a:t>
            </a:r>
            <a:r>
              <a:rPr lang="cs-CZ" sz="2000" b="1" dirty="0" smtClean="0"/>
              <a:t>TT</a:t>
            </a:r>
            <a:r>
              <a:rPr lang="cs-CZ" sz="2000" dirty="0" smtClean="0"/>
              <a:t>ÖIHIN – KUN MONIKKOVARTALON LOPUSSA ON DIFTONGI – MONIKKOVARTALO: TYT</a:t>
            </a:r>
            <a:r>
              <a:rPr lang="cs-CZ" sz="2000" b="1" dirty="0" smtClean="0"/>
              <a:t>ÖI</a:t>
            </a:r>
            <a:r>
              <a:rPr lang="cs-CZ" sz="2000" dirty="0" smtClean="0"/>
              <a:t>/STÄ</a:t>
            </a:r>
            <a:br>
              <a:rPr lang="cs-CZ" sz="2000" dirty="0" smtClean="0"/>
            </a:br>
            <a:r>
              <a:rPr lang="cs-CZ" sz="2000" dirty="0" smtClean="0"/>
              <a:t>-IN: SATAMIIN – KUN MONIKKOVARTALON LOPUSSA ON YKSI VOKAALI – MONIKKAVARTALO: SATAMI/STA</a:t>
            </a:r>
            <a:br>
              <a:rPr lang="cs-CZ" sz="2000" dirty="0" smtClean="0"/>
            </a:br>
            <a:r>
              <a:rPr lang="cs-CZ" sz="2000" dirty="0" smtClean="0"/>
              <a:t>-siin: huoneisiin – sanatyypeissä huon</a:t>
            </a:r>
            <a:r>
              <a:rPr lang="cs-CZ" sz="2000" b="1" dirty="0" smtClean="0"/>
              <a:t>e</a:t>
            </a:r>
            <a:r>
              <a:rPr lang="cs-CZ" sz="2000" dirty="0" smtClean="0"/>
              <a:t>, tehd</a:t>
            </a:r>
            <a:r>
              <a:rPr lang="cs-CZ" sz="2000" b="1" dirty="0" smtClean="0"/>
              <a:t>as</a:t>
            </a:r>
            <a:r>
              <a:rPr lang="cs-CZ" sz="2000" dirty="0" smtClean="0"/>
              <a:t>, kaun</a:t>
            </a:r>
            <a:r>
              <a:rPr lang="cs-CZ" sz="2000" b="1" dirty="0" smtClean="0"/>
              <a:t>is</a:t>
            </a:r>
            <a:r>
              <a:rPr lang="cs-CZ" sz="2000" dirty="0" smtClean="0"/>
              <a:t>, vap</a:t>
            </a:r>
            <a:r>
              <a:rPr lang="cs-CZ" sz="2000" b="1" dirty="0" smtClean="0"/>
              <a:t>aa</a:t>
            </a:r>
            <a:r>
              <a:rPr lang="cs-CZ" sz="2000" dirty="0" smtClean="0"/>
              <a:t> ja väsy</a:t>
            </a:r>
            <a:r>
              <a:rPr lang="cs-CZ" sz="2000" b="1" dirty="0" smtClean="0"/>
              <a:t>nyt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>Diftongit, pitää olla samassa tavussa: </a:t>
            </a:r>
            <a:r>
              <a:rPr lang="cs-CZ" sz="1800" dirty="0" smtClean="0"/>
              <a:t>yi</a:t>
            </a:r>
            <a:r>
              <a:rPr lang="cs-CZ" sz="1800" dirty="0"/>
              <a:t>, öi, äi, ui, oi, ai, äy, au, yö, öy, uo, ou, ie, ei, eu, iu, ey, iy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fi-FI" dirty="0"/>
              <a:t/>
            </a:r>
            <a:br>
              <a:rPr lang="fi-FI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2050" name="Picture 2" descr="D:\Users\454615\AppData\Local\Microsoft\Windows\Temporary Internet Files\Content.IE5\ZF7822DX\Littleghost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52936"/>
            <a:ext cx="349032" cy="46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6376" y="2924944"/>
            <a:ext cx="34766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81128"/>
            <a:ext cx="34766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5229200"/>
            <a:ext cx="34766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581128"/>
            <a:ext cx="34766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157192"/>
            <a:ext cx="34766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6860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Kiitos kurssista!</a:t>
            </a:r>
            <a:endParaRPr lang="fi-FI" dirty="0"/>
          </a:p>
        </p:txBody>
      </p:sp>
      <p:sp>
        <p:nvSpPr>
          <p:cNvPr id="3" name="Suorakulmio 2"/>
          <p:cNvSpPr/>
          <p:nvPr/>
        </p:nvSpPr>
        <p:spPr>
          <a:xfrm>
            <a:off x="1835696" y="5157192"/>
            <a:ext cx="5742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dirty="0" smtClean="0">
                <a:hlinkClick r:id="rId2"/>
              </a:rPr>
              <a:t>http://wwf.fi/elainlajit/saimaannorppa/#</a:t>
            </a:r>
            <a:r>
              <a:rPr lang="fi-FI" dirty="0" smtClean="0">
                <a:hlinkClick r:id="rId2"/>
              </a:rPr>
              <a:t>norppalive</a:t>
            </a:r>
            <a:endParaRPr lang="fi-FI" dirty="0" smtClean="0"/>
          </a:p>
          <a:p>
            <a:pPr algn="ctr"/>
            <a:endParaRPr lang="fi-FI" dirty="0"/>
          </a:p>
        </p:txBody>
      </p:sp>
      <p:sp>
        <p:nvSpPr>
          <p:cNvPr id="52226" name="AutoShape 2" descr="Kuvahaun tulos haulle norppaliv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52228" name="AutoShape 4" descr="Kuvahaun tulos haulle norppaliv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52230" name="AutoShape 6" descr="Kuvahaun tulos haulle norppaliv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7" name="Kuva 6" descr="norpp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1412776"/>
            <a:ext cx="4968552" cy="336696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 descr="vartal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332656"/>
            <a:ext cx="7488832" cy="597210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3" descr="vaatte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43808" y="260648"/>
            <a:ext cx="4211053" cy="6205462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Kuvailu</a:t>
            </a:r>
            <a:endParaRPr lang="fi-FI" dirty="0"/>
          </a:p>
        </p:txBody>
      </p:sp>
      <p:pic>
        <p:nvPicPr>
          <p:cNvPr id="4" name="Sisällön paikkamerkki 3" descr="ulko-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35634"/>
          <a:stretch>
            <a:fillRect/>
          </a:stretch>
        </p:blipFill>
        <p:spPr>
          <a:xfrm>
            <a:off x="1043608" y="1412776"/>
            <a:ext cx="7100255" cy="4545108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 descr="he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87824" y="1052736"/>
            <a:ext cx="3170531" cy="4525963"/>
          </a:xfrm>
        </p:spPr>
      </p:pic>
      <p:pic>
        <p:nvPicPr>
          <p:cNvPr id="27650" name="Picture 2" descr="Hel Looks - Street Style from Helsin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5085184"/>
            <a:ext cx="942975" cy="942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Sairaus ja terveys</a:t>
            </a:r>
            <a:endParaRPr lang="fi-FI" dirty="0"/>
          </a:p>
        </p:txBody>
      </p:sp>
      <p:pic>
        <p:nvPicPr>
          <p:cNvPr id="4" name="Sisällön paikkamerkki 3" descr="kipeä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00153" y="1600200"/>
            <a:ext cx="5743693" cy="45259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722</Words>
  <Application>Microsoft Office PowerPoint</Application>
  <PresentationFormat>Näytössä katseltava diaesitys (4:3)</PresentationFormat>
  <Paragraphs>201</Paragraphs>
  <Slides>44</Slides>
  <Notes>1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44</vt:i4>
      </vt:variant>
    </vt:vector>
  </HeadingPairs>
  <TitlesOfParts>
    <vt:vector size="45" baseType="lpstr">
      <vt:lpstr>Office-teema</vt:lpstr>
      <vt:lpstr>Kevät 2016</vt:lpstr>
      <vt:lpstr>Ulkonäkö, luonne ja terveys</vt:lpstr>
      <vt:lpstr>Dia 3</vt:lpstr>
      <vt:lpstr>Dia 4</vt:lpstr>
      <vt:lpstr>Dia 5</vt:lpstr>
      <vt:lpstr>Dia 6</vt:lpstr>
      <vt:lpstr>Kuvailu</vt:lpstr>
      <vt:lpstr>Dia 8</vt:lpstr>
      <vt:lpstr>Sairaus ja terveys</vt:lpstr>
      <vt:lpstr>Dia 10</vt:lpstr>
      <vt:lpstr>Dia 11</vt:lpstr>
      <vt:lpstr>Perhe ja asuminen</vt:lpstr>
      <vt:lpstr>Lisää perheenjäseniä…</vt:lpstr>
      <vt:lpstr>Luonne: minkälainen joku perheenjäsenesi on?</vt:lpstr>
      <vt:lpstr>Dia 15</vt:lpstr>
      <vt:lpstr>Dia 16</vt:lpstr>
      <vt:lpstr>Ruoka</vt:lpstr>
      <vt:lpstr>Dia 18</vt:lpstr>
      <vt:lpstr>Dia 19</vt:lpstr>
      <vt:lpstr>Dia 20</vt:lpstr>
      <vt:lpstr>Työelämä</vt:lpstr>
      <vt:lpstr>Työhaastattelussa</vt:lpstr>
      <vt:lpstr>Dia 23</vt:lpstr>
      <vt:lpstr>Vapaa-aika</vt:lpstr>
      <vt:lpstr>Kaupunkielämä</vt:lpstr>
      <vt:lpstr>Monikon partitiivi</vt:lpstr>
      <vt:lpstr>Dia 27</vt:lpstr>
      <vt:lpstr>Luonto</vt:lpstr>
      <vt:lpstr>Dia 29</vt:lpstr>
      <vt:lpstr>Dia 30</vt:lpstr>
      <vt:lpstr>Yhteiskunta</vt:lpstr>
      <vt:lpstr>Ihannevaltio</vt:lpstr>
      <vt:lpstr>Avaruus</vt:lpstr>
      <vt:lpstr>Avaruus: 20 sanaa</vt:lpstr>
      <vt:lpstr>Dia 35</vt:lpstr>
      <vt:lpstr>Dia 36</vt:lpstr>
      <vt:lpstr>Dia 37</vt:lpstr>
      <vt:lpstr>Keskustelua</vt:lpstr>
      <vt:lpstr>Alias:      Levyraati:</vt:lpstr>
      <vt:lpstr>Tiede</vt:lpstr>
      <vt:lpstr>Taide</vt:lpstr>
      <vt:lpstr>Uskonnot ja hengellisyys</vt:lpstr>
      <vt:lpstr>                     Uskoa…. enkeleihin, aaveisiin, hammaskeijuihin, kuolemanjälkeiseen elämään, joulupukkiin…   Illatiivi: Vokaali+n: kauppaan – kun vartalon lopussa on yksi vokaali, jos vartalo e, illatiivin pääte -en  -seen: huoneeseen: Vartalon lopussa kaksi samanlaista vokaalia ja vartalossa kaksi tai kolme tavua  h+v+n: maahan: vartalo yksitavuinen  -HIN: TYTTÖIHIN – KUN MONIKKOVARTALON LOPUSSA ON DIFTONGI – MONIKKOVARTALO: TYTÖI/STÄ -IN: SATAMIIN – KUN MONIKKOVARTALON LOPUSSA ON YKSI VOKAALI – MONIKKAVARTALO: SATAMI/STA -siin: huoneisiin – sanatyypeissä huone, tehdas, kaunis, vapaa ja väsynyt  Diftongit, pitää olla samassa tavussa: yi, öi, äi, ui, oi, ai, äy, au, yö, öy, uo, ou, ie, ei, eu, iu, ey, iy          </vt:lpstr>
      <vt:lpstr>Kiitos kurssista!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Kevät 2016</dc:title>
  <dc:creator>reetta</dc:creator>
  <cp:lastModifiedBy>Reetta</cp:lastModifiedBy>
  <cp:revision>25</cp:revision>
  <dcterms:created xsi:type="dcterms:W3CDTF">2016-04-20T11:20:59Z</dcterms:created>
  <dcterms:modified xsi:type="dcterms:W3CDTF">2016-05-17T21:40:37Z</dcterms:modified>
</cp:coreProperties>
</file>