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2" r:id="rId4"/>
    <p:sldId id="284" r:id="rId5"/>
    <p:sldId id="283" r:id="rId6"/>
    <p:sldId id="285" r:id="rId7"/>
    <p:sldId id="286" r:id="rId8"/>
    <p:sldId id="258" r:id="rId9"/>
    <p:sldId id="259" r:id="rId10"/>
    <p:sldId id="262" r:id="rId11"/>
    <p:sldId id="263" r:id="rId12"/>
    <p:sldId id="260" r:id="rId13"/>
    <p:sldId id="261"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8" r:id="rId28"/>
    <p:sldId id="279" r:id="rId29"/>
    <p:sldId id="280" r:id="rId30"/>
    <p:sldId id="281" r:id="rId31"/>
    <p:sldId id="277" r:id="rId32"/>
    <p:sldId id="288" r:id="rId33"/>
    <p:sldId id="303" r:id="rId34"/>
    <p:sldId id="304" r:id="rId35"/>
    <p:sldId id="295" r:id="rId36"/>
    <p:sldId id="300" r:id="rId37"/>
    <p:sldId id="287" r:id="rId38"/>
    <p:sldId id="291" r:id="rId39"/>
    <p:sldId id="289" r:id="rId40"/>
    <p:sldId id="297" r:id="rId41"/>
    <p:sldId id="298" r:id="rId42"/>
    <p:sldId id="292" r:id="rId43"/>
    <p:sldId id="290" r:id="rId44"/>
    <p:sldId id="293" r:id="rId45"/>
    <p:sldId id="296" r:id="rId46"/>
    <p:sldId id="294" r:id="rId47"/>
    <p:sldId id="302" r:id="rId48"/>
    <p:sldId id="301" r:id="rId4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107" d="100"/>
          <a:sy n="107" d="100"/>
        </p:scale>
        <p:origin x="-294" y="1362"/>
      </p:cViewPr>
      <p:guideLst>
        <p:guide orient="horz" pos="2160"/>
        <p:guide pos="2880"/>
      </p:guideLst>
    </p:cSldViewPr>
  </p:slideViewPr>
  <p:outlineViewPr>
    <p:cViewPr>
      <p:scale>
        <a:sx n="33" d="100"/>
        <a:sy n="33" d="100"/>
      </p:scale>
      <p:origin x="48" y="2497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8B9673EE-4041-492F-BA0E-2F18D990949A}" type="datetimeFigureOut">
              <a:rPr lang="fi-FI" smtClean="0"/>
              <a:pPr/>
              <a:t>15.4.2016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15.4.2016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8B9673EE-4041-492F-BA0E-2F18D990949A}" type="datetimeFigureOut">
              <a:rPr lang="fi-FI" smtClean="0"/>
              <a:pPr/>
              <a:t>15.4.2016</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8B9673EE-4041-492F-BA0E-2F18D990949A}" type="datetimeFigureOut">
              <a:rPr lang="fi-FI" smtClean="0"/>
              <a:pPr/>
              <a:t>15.4.2016</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8B9673EE-4041-492F-BA0E-2F18D990949A}" type="datetimeFigureOut">
              <a:rPr lang="fi-FI" smtClean="0"/>
              <a:pPr/>
              <a:t>15.4.2016</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15.4.2016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8B9673EE-4041-492F-BA0E-2F18D990949A}" type="datetimeFigureOut">
              <a:rPr lang="fi-FI" smtClean="0"/>
              <a:pPr/>
              <a:t>15.4.2016</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96A2528-BFCE-4DA1-8CA6-E7CCE78C7A79}" type="slidenum">
              <a:rPr lang="fi-FI" smtClean="0"/>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673EE-4041-492F-BA0E-2F18D990949A}" type="datetimeFigureOut">
              <a:rPr lang="fi-FI" smtClean="0"/>
              <a:pPr/>
              <a:t>15.4.2016</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A2528-BFCE-4DA1-8CA6-E7CCE78C7A79}"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tieteentermipankki.fi/wiki/Kirjallisuudentutkimus:mimesis" TargetMode="External"/><Relationship Id="rId7" Type="http://schemas.openxmlformats.org/officeDocument/2006/relationships/hyperlink" Target="http://tieteentermipankki.fi/wiki/Kirjallisuudentutkimus:kuvaus" TargetMode="External"/><Relationship Id="rId2" Type="http://schemas.openxmlformats.org/officeDocument/2006/relationships/hyperlink" Target="http://tieteentermipankki.fi/wiki/Kirjallisuudentutkimus:romantiikka" TargetMode="External"/><Relationship Id="rId1" Type="http://schemas.openxmlformats.org/officeDocument/2006/relationships/slideLayout" Target="../slideLayouts/slideLayout2.xml"/><Relationship Id="rId6" Type="http://schemas.openxmlformats.org/officeDocument/2006/relationships/hyperlink" Target="http://tieteentermipankki.fi/wiki/Kirjallisuudentutkimus:henkil%C3%B6hahmo" TargetMode="External"/><Relationship Id="rId5" Type="http://schemas.openxmlformats.org/officeDocument/2006/relationships/hyperlink" Target="http://tieteentermipankki.fi/wiki/Kirjallisuudentutkimus:proosa" TargetMode="External"/><Relationship Id="rId4" Type="http://schemas.openxmlformats.org/officeDocument/2006/relationships/hyperlink" Target="http://tieteentermipankki.fi/wiki/Kirjallisuudentutkimus:romaani"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fi.wikipedia.org/w/index.php?title=Intertekstuaalisuuden&amp;action=edit&amp;redlink=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fi.wikipedia.org/w/index.php?title=Intertekstuaalisuuden&amp;action=edit&amp;redlink=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Workshop on </a:t>
            </a:r>
            <a:r>
              <a:rPr lang="fi-FI" dirty="0" err="1" smtClean="0"/>
              <a:t>Finnish</a:t>
            </a:r>
            <a:r>
              <a:rPr lang="fi-FI" dirty="0" smtClean="0"/>
              <a:t> </a:t>
            </a:r>
            <a:r>
              <a:rPr lang="fi-FI" dirty="0" err="1" smtClean="0"/>
              <a:t>literature</a:t>
            </a:r>
            <a:r>
              <a:rPr lang="fi-FI" dirty="0" smtClean="0"/>
              <a:t>	</a:t>
            </a:r>
            <a:endParaRPr lang="fi-FI" dirty="0"/>
          </a:p>
        </p:txBody>
      </p:sp>
      <p:sp>
        <p:nvSpPr>
          <p:cNvPr id="3" name="Alaotsikko 2"/>
          <p:cNvSpPr>
            <a:spLocks noGrp="1"/>
          </p:cNvSpPr>
          <p:nvPr>
            <p:ph type="subTitle" idx="1"/>
          </p:nvPr>
        </p:nvSpPr>
        <p:spPr/>
        <p:txBody>
          <a:bodyPr/>
          <a:lstStyle/>
          <a:p>
            <a:r>
              <a:rPr lang="fi-FI" dirty="0" smtClean="0"/>
              <a:t>Reetta Minkkinen</a:t>
            </a:r>
            <a:endParaRPr lang="fi-FI"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67544" y="980728"/>
            <a:ext cx="8229600" cy="5472608"/>
          </a:xfrm>
        </p:spPr>
        <p:txBody>
          <a:bodyPr>
            <a:noAutofit/>
          </a:bodyPr>
          <a:lstStyle/>
          <a:p>
            <a:pPr>
              <a:buNone/>
            </a:pPr>
            <a:r>
              <a:rPr lang="fi-FI" sz="2000" dirty="0" smtClean="0"/>
              <a:t>	Leinon runouden varhaistuotannon suuria innoittajia olivat </a:t>
            </a:r>
            <a:r>
              <a:rPr lang="fi-FI" sz="2000" i="1" dirty="0" smtClean="0"/>
              <a:t>Kalevala</a:t>
            </a:r>
            <a:r>
              <a:rPr lang="fi-FI" sz="2000" dirty="0" smtClean="0"/>
              <a:t> ja</a:t>
            </a:r>
          </a:p>
          <a:p>
            <a:pPr>
              <a:buNone/>
            </a:pPr>
            <a:r>
              <a:rPr lang="fi-FI" sz="2000" dirty="0" smtClean="0"/>
              <a:t>suomalainen myyttinen runous. Tältä osin hän liittyi ajan taidevirtaukseen, ja</a:t>
            </a:r>
          </a:p>
          <a:p>
            <a:pPr>
              <a:buNone/>
            </a:pPr>
            <a:r>
              <a:rPr lang="fi-FI" sz="2000" dirty="0" smtClean="0"/>
              <a:t>hänestä tuli kirjallisuudessa kansallisen uusromantiikan ensimmäinen ja</a:t>
            </a:r>
          </a:p>
          <a:p>
            <a:pPr>
              <a:buNone/>
            </a:pPr>
            <a:r>
              <a:rPr lang="fi-FI" sz="2000" dirty="0" smtClean="0"/>
              <a:t>merkittävin muotoilija. Loistavin esimerkki hänen moderneja myyttejä</a:t>
            </a:r>
          </a:p>
          <a:p>
            <a:pPr>
              <a:buNone/>
            </a:pPr>
            <a:r>
              <a:rPr lang="fi-FI" sz="2000" dirty="0" smtClean="0"/>
              <a:t>luovasta mielikuvituksestaan on 1903 ilmestynyt kokoelma </a:t>
            </a:r>
            <a:r>
              <a:rPr lang="fi-FI" sz="2000" i="1" dirty="0" smtClean="0"/>
              <a:t>Helkavirsiä</a:t>
            </a:r>
            <a:r>
              <a:rPr lang="fi-FI" sz="2000" dirty="0" smtClean="0"/>
              <a:t>, jossa</a:t>
            </a:r>
          </a:p>
          <a:p>
            <a:pPr>
              <a:buNone/>
            </a:pPr>
            <a:r>
              <a:rPr lang="fi-FI" sz="2000" dirty="0" smtClean="0"/>
              <a:t>hän on tavoittanut uudenlaisen, häikäisevän synteesin suomalaisesta</a:t>
            </a:r>
          </a:p>
          <a:p>
            <a:pPr>
              <a:buNone/>
            </a:pPr>
            <a:r>
              <a:rPr lang="fi-FI" sz="2000" dirty="0" smtClean="0"/>
              <a:t>kansanrunoudesta ja uusimmista eurooppalaisista kirjallisista virikkeistä.</a:t>
            </a:r>
          </a:p>
          <a:p>
            <a:pPr>
              <a:buNone/>
            </a:pPr>
            <a:r>
              <a:rPr lang="fi-FI" sz="2000" dirty="0" smtClean="0"/>
              <a:t>	</a:t>
            </a:r>
          </a:p>
          <a:p>
            <a:pPr>
              <a:buNone/>
            </a:pPr>
            <a:r>
              <a:rPr lang="fi-FI" sz="2000" dirty="0" smtClean="0"/>
              <a:t>	 </a:t>
            </a:r>
            <a:r>
              <a:rPr lang="fi-FI" sz="2000" i="1" dirty="0" smtClean="0"/>
              <a:t>Helkavirsissä</a:t>
            </a:r>
            <a:r>
              <a:rPr lang="fi-FI" sz="2000" dirty="0" smtClean="0"/>
              <a:t> modernin ihmisen tunteet, tuntemukset ja älylliset</a:t>
            </a:r>
          </a:p>
          <a:p>
            <a:pPr>
              <a:buNone/>
            </a:pPr>
            <a:r>
              <a:rPr lang="fi-FI" sz="2000" dirty="0" smtClean="0"/>
              <a:t>spekulaatiot yhdistyvät syvään ja ikiaikaiseen myyttiseen tietoisuuteen.</a:t>
            </a:r>
          </a:p>
          <a:p>
            <a:pPr>
              <a:buNone/>
            </a:pPr>
            <a:r>
              <a:rPr lang="fi-FI" sz="2000" dirty="0" smtClean="0"/>
              <a:t>Hämmentävimmäksi koettiin runojen uudenlainen, kaikesta selittämisestä</a:t>
            </a:r>
          </a:p>
          <a:p>
            <a:pPr>
              <a:buNone/>
            </a:pPr>
            <a:r>
              <a:rPr lang="fi-FI" sz="2000" dirty="0" smtClean="0"/>
              <a:t>vapautunut kuvallisuus, joka koskettaa ihmisen psyyken hienoimpia, arimpia</a:t>
            </a:r>
          </a:p>
          <a:p>
            <a:pPr>
              <a:buNone/>
            </a:pPr>
            <a:r>
              <a:rPr lang="fi-FI" sz="2000" dirty="0" smtClean="0"/>
              <a:t>ja vaarallisimpia kerroksia. Tuo uusi oli niin häikäisevää, että se sokaisi</a:t>
            </a:r>
          </a:p>
          <a:p>
            <a:pPr>
              <a:buNone/>
            </a:pPr>
            <a:r>
              <a:rPr lang="fi-FI" sz="2000" dirty="0" smtClean="0"/>
              <a:t>suurimman osan kriitikkokuntaa. Vain harvat ymmärsivät tuoreeltaan</a:t>
            </a:r>
          </a:p>
          <a:p>
            <a:pPr>
              <a:buNone/>
            </a:pPr>
            <a:r>
              <a:rPr lang="fi-FI" sz="2000" dirty="0" smtClean="0"/>
              <a:t>runokokoelman merkityksen. </a:t>
            </a:r>
            <a:endParaRPr lang="fi-FI"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a:buNone/>
            </a:pPr>
            <a:r>
              <a:rPr lang="fi-FI" sz="2000" i="1" dirty="0" smtClean="0"/>
              <a:t>Helkavirsiä</a:t>
            </a:r>
            <a:r>
              <a:rPr lang="fi-FI" sz="2000" dirty="0" smtClean="0"/>
              <a:t> on monessa suhteessa avain Leinon</a:t>
            </a:r>
          </a:p>
          <a:p>
            <a:pPr>
              <a:buNone/>
            </a:pPr>
            <a:r>
              <a:rPr lang="fi-FI" sz="2000" dirty="0" smtClean="0"/>
              <a:t>tuotantoon. Taistelu vapaudesta ja totuuden löytämisen problematiikka</a:t>
            </a:r>
          </a:p>
          <a:p>
            <a:pPr>
              <a:buNone/>
            </a:pPr>
            <a:r>
              <a:rPr lang="fi-FI" sz="2000" dirty="0" smtClean="0"/>
              <a:t>lävistävät jokaisen runon. Yhä uudelleen yksilö asetetaan elämän</a:t>
            </a:r>
          </a:p>
          <a:p>
            <a:pPr>
              <a:buNone/>
            </a:pPr>
            <a:r>
              <a:rPr lang="fi-FI" sz="2000" dirty="0" smtClean="0"/>
              <a:t>peruskysymysten eteen. Mikä on hänen suhteensa kuolemaan, </a:t>
            </a:r>
          </a:p>
          <a:p>
            <a:pPr>
              <a:buNone/>
            </a:pPr>
            <a:r>
              <a:rPr lang="fi-FI" sz="2000" dirty="0" smtClean="0"/>
              <a:t>rakkauteen, muihin ihmisiin? Mihin saakka hän voi ulottaa yksilölliset</a:t>
            </a:r>
          </a:p>
          <a:p>
            <a:pPr>
              <a:buNone/>
            </a:pPr>
            <a:r>
              <a:rPr lang="fi-FI" sz="2000" dirty="0" smtClean="0"/>
              <a:t>Vaatimuksensa itseään toteuttaessaan muita loukkaamatta?</a:t>
            </a:r>
          </a:p>
          <a:p>
            <a:pPr>
              <a:buNone/>
            </a:pPr>
            <a:endParaRPr lang="fi-FI" sz="2000" dirty="0" smtClean="0"/>
          </a:p>
          <a:p>
            <a:pPr lvl="8"/>
            <a:r>
              <a:rPr lang="fi-FI" dirty="0" smtClean="0"/>
              <a:t>Lähde: http://www.kansallisbiografia.fi/</a:t>
            </a:r>
          </a:p>
          <a:p>
            <a:pPr>
              <a:buNone/>
            </a:pPr>
            <a:endParaRPr lang="fi-FI"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Muistatko nämä käsitteet?</a:t>
            </a:r>
            <a:endParaRPr lang="fi-FI" dirty="0"/>
          </a:p>
        </p:txBody>
      </p:sp>
      <p:sp>
        <p:nvSpPr>
          <p:cNvPr id="3" name="Sisällön paikkamerkki 2"/>
          <p:cNvSpPr>
            <a:spLocks noGrp="1"/>
          </p:cNvSpPr>
          <p:nvPr>
            <p:ph idx="1"/>
          </p:nvPr>
        </p:nvSpPr>
        <p:spPr/>
        <p:txBody>
          <a:bodyPr>
            <a:normAutofit/>
          </a:bodyPr>
          <a:lstStyle/>
          <a:p>
            <a:r>
              <a:rPr lang="fi-FI" dirty="0" smtClean="0"/>
              <a:t>Säe/säkeistö</a:t>
            </a:r>
          </a:p>
          <a:p>
            <a:r>
              <a:rPr lang="fi-FI" dirty="0" smtClean="0"/>
              <a:t>Mitta/Rytmi</a:t>
            </a:r>
          </a:p>
          <a:p>
            <a:r>
              <a:rPr lang="fi-FI" dirty="0" smtClean="0"/>
              <a:t>Teema</a:t>
            </a:r>
          </a:p>
          <a:p>
            <a:r>
              <a:rPr lang="fi-FI" dirty="0" smtClean="0"/>
              <a:t>Riimi</a:t>
            </a:r>
          </a:p>
          <a:p>
            <a:r>
              <a:rPr lang="fi-FI" dirty="0" smtClean="0"/>
              <a:t>Runon puhuja</a:t>
            </a:r>
          </a:p>
          <a:p>
            <a:r>
              <a:rPr lang="fi-FI" dirty="0" smtClean="0"/>
              <a:t>Kielikuva</a:t>
            </a:r>
          </a:p>
          <a:p>
            <a:endParaRPr lang="fi-FI"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Entä nämä?</a:t>
            </a:r>
            <a:endParaRPr lang="fi-FI" dirty="0"/>
          </a:p>
        </p:txBody>
      </p:sp>
      <p:sp>
        <p:nvSpPr>
          <p:cNvPr id="3" name="Sisällön paikkamerkki 2"/>
          <p:cNvSpPr>
            <a:spLocks noGrp="1"/>
          </p:cNvSpPr>
          <p:nvPr>
            <p:ph idx="1"/>
          </p:nvPr>
        </p:nvSpPr>
        <p:spPr/>
        <p:txBody>
          <a:bodyPr>
            <a:normAutofit/>
          </a:bodyPr>
          <a:lstStyle/>
          <a:p>
            <a:r>
              <a:rPr lang="fi-FI" dirty="0" smtClean="0"/>
              <a:t>Keskeislyriikka/Allegoria</a:t>
            </a:r>
          </a:p>
          <a:p>
            <a:r>
              <a:rPr lang="fi-FI" dirty="0" smtClean="0"/>
              <a:t>Metafora/Metonymia/Symboli</a:t>
            </a:r>
          </a:p>
          <a:p>
            <a:r>
              <a:rPr lang="fi-FI" dirty="0" smtClean="0"/>
              <a:t>Personifikaatio/Synestesia</a:t>
            </a:r>
          </a:p>
          <a:p>
            <a:r>
              <a:rPr lang="fi-FI" dirty="0" smtClean="0"/>
              <a:t>Allitteraatio</a:t>
            </a:r>
          </a:p>
          <a:p>
            <a:r>
              <a:rPr lang="fi-FI" dirty="0" smtClean="0"/>
              <a:t>Asennonvaihto</a:t>
            </a:r>
          </a:p>
          <a:p>
            <a:endParaRPr lang="fi-FI" dirty="0" smtClean="0"/>
          </a:p>
          <a:p>
            <a:endParaRPr lang="fi-FI"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Leinon runot</a:t>
            </a:r>
            <a:endParaRPr lang="fi-FI" dirty="0"/>
          </a:p>
        </p:txBody>
      </p:sp>
      <p:sp>
        <p:nvSpPr>
          <p:cNvPr id="3" name="Sisällön paikkamerkki 2"/>
          <p:cNvSpPr>
            <a:spLocks noGrp="1"/>
          </p:cNvSpPr>
          <p:nvPr>
            <p:ph idx="1"/>
          </p:nvPr>
        </p:nvSpPr>
        <p:spPr/>
        <p:txBody>
          <a:bodyPr/>
          <a:lstStyle/>
          <a:p>
            <a:pPr algn="ctr">
              <a:buNone/>
            </a:pPr>
            <a:endParaRPr lang="fi-FI" dirty="0" smtClean="0"/>
          </a:p>
          <a:p>
            <a:pPr algn="ctr">
              <a:buNone/>
            </a:pPr>
            <a:endParaRPr lang="fi-FI" dirty="0" smtClean="0"/>
          </a:p>
          <a:p>
            <a:pPr algn="ctr">
              <a:buNone/>
            </a:pPr>
            <a:r>
              <a:rPr lang="fi-FI" dirty="0" smtClean="0"/>
              <a:t>Mitä esimerkkejä käsitteistä löydät runosta?</a:t>
            </a:r>
            <a:endParaRPr lang="fi-FI"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Juhani Aho: Helsinkiin (1889)</a:t>
            </a:r>
            <a:endParaRPr lang="fi-FI" dirty="0"/>
          </a:p>
        </p:txBody>
      </p:sp>
      <p:sp>
        <p:nvSpPr>
          <p:cNvPr id="3" name="Sisällön paikkamerkki 2"/>
          <p:cNvSpPr>
            <a:spLocks noGrp="1"/>
          </p:cNvSpPr>
          <p:nvPr>
            <p:ph idx="1"/>
          </p:nvPr>
        </p:nvSpPr>
        <p:spPr/>
        <p:txBody>
          <a:bodyPr/>
          <a:lstStyle/>
          <a:p>
            <a:pPr algn="ctr">
              <a:buNone/>
            </a:pPr>
            <a:r>
              <a:rPr lang="fi-FI" dirty="0" smtClean="0"/>
              <a:t>Pienoisromaanin antama kuva </a:t>
            </a:r>
            <a:r>
              <a:rPr lang="fi-FI" b="1" dirty="0" smtClean="0"/>
              <a:t>ympäröivästä yhteiskunnasta</a:t>
            </a:r>
            <a:r>
              <a:rPr lang="fi-FI" dirty="0" smtClean="0"/>
              <a:t> </a:t>
            </a:r>
            <a:r>
              <a:rPr lang="fi-FI" b="1" dirty="0" smtClean="0"/>
              <a:t>ja ajasta</a:t>
            </a:r>
            <a:r>
              <a:rPr lang="fi-FI" dirty="0" smtClean="0"/>
              <a:t>. </a:t>
            </a:r>
          </a:p>
          <a:p>
            <a:pPr algn="ctr">
              <a:buNone/>
            </a:pPr>
            <a:endParaRPr lang="fi-FI" dirty="0" smtClean="0"/>
          </a:p>
          <a:p>
            <a:pPr algn="ctr">
              <a:buNone/>
            </a:pPr>
            <a:r>
              <a:rPr lang="fi-FI" dirty="0" smtClean="0"/>
              <a:t>Pienoisromaanin </a:t>
            </a:r>
            <a:r>
              <a:rPr lang="fi-FI" b="1" dirty="0" smtClean="0"/>
              <a:t>henkilöhahmot</a:t>
            </a:r>
            <a:r>
              <a:rPr lang="fi-FI" dirty="0" smtClean="0"/>
              <a:t>. </a:t>
            </a:r>
            <a:endParaRPr lang="fi-FI"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
            </a:r>
            <a:br>
              <a:rPr lang="fi-FI" dirty="0" smtClean="0"/>
            </a:br>
            <a:r>
              <a:rPr lang="fi-FI" dirty="0" smtClean="0"/>
              <a:t>Juhani Aho </a:t>
            </a:r>
            <a:r>
              <a:rPr lang="fi-FI" b="1" dirty="0" smtClean="0"/>
              <a:t>(1861 - 1921)</a:t>
            </a:r>
            <a:br>
              <a:rPr lang="fi-FI" b="1" dirty="0" smtClean="0"/>
            </a:br>
            <a:endParaRPr lang="fi-FI" dirty="0"/>
          </a:p>
        </p:txBody>
      </p:sp>
      <p:sp>
        <p:nvSpPr>
          <p:cNvPr id="3" name="Sisällön paikkamerkki 2"/>
          <p:cNvSpPr>
            <a:spLocks noGrp="1"/>
          </p:cNvSpPr>
          <p:nvPr>
            <p:ph idx="1"/>
          </p:nvPr>
        </p:nvSpPr>
        <p:spPr/>
        <p:txBody>
          <a:bodyPr>
            <a:normAutofit fontScale="92500"/>
          </a:bodyPr>
          <a:lstStyle/>
          <a:p>
            <a:r>
              <a:rPr lang="fi-FI" dirty="0" smtClean="0"/>
              <a:t>Juhani Aho oli ensimmäinen suomalainen ammattikirjailija. Häntä on pidetty leimallisesti kansallisena kirjailijana ja modernin kirjasuomen kehittäjänä, mutta samalla hän oli 1800-luvun lopun eurooppalaisen modernismin edustaja ja tavoitteli kansainvälistä yleisöä. Kirjailijantyön ohella Aho toimitti lukuisia lehtiä sekä käänsi kirjallisuutta suomen kielelle. </a:t>
            </a:r>
          </a:p>
          <a:p>
            <a:pPr lvl="1"/>
            <a:r>
              <a:rPr lang="fi-FI" dirty="0" smtClean="0"/>
              <a:t>http://www.kansallisbiografia.fi/kb/artikkeli/2806/</a:t>
            </a:r>
            <a:endParaRPr lang="fi-FI"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Proosan käsitteet</a:t>
            </a:r>
            <a:endParaRPr lang="fi-FI" dirty="0"/>
          </a:p>
        </p:txBody>
      </p:sp>
      <p:sp>
        <p:nvSpPr>
          <p:cNvPr id="3" name="Sisällön paikkamerkki 2"/>
          <p:cNvSpPr>
            <a:spLocks noGrp="1"/>
          </p:cNvSpPr>
          <p:nvPr>
            <p:ph idx="1"/>
          </p:nvPr>
        </p:nvSpPr>
        <p:spPr/>
        <p:txBody>
          <a:bodyPr>
            <a:normAutofit/>
          </a:bodyPr>
          <a:lstStyle/>
          <a:p>
            <a:r>
              <a:rPr lang="fi-FI" dirty="0" smtClean="0"/>
              <a:t>teoksen nimi, laji (genre)</a:t>
            </a:r>
          </a:p>
          <a:p>
            <a:r>
              <a:rPr lang="fi-FI" dirty="0" smtClean="0"/>
              <a:t>aihe, motiivi, teema</a:t>
            </a:r>
          </a:p>
          <a:p>
            <a:r>
              <a:rPr lang="fi-FI" dirty="0" smtClean="0"/>
              <a:t>juoni (tarina), aikasuhteet, kokonaisrakenne</a:t>
            </a:r>
          </a:p>
          <a:p>
            <a:r>
              <a:rPr lang="fi-FI" dirty="0" smtClean="0"/>
              <a:t>miljöö</a:t>
            </a:r>
          </a:p>
          <a:p>
            <a:r>
              <a:rPr lang="fi-FI" dirty="0" smtClean="0"/>
              <a:t>henkilöt</a:t>
            </a:r>
          </a:p>
          <a:p>
            <a:r>
              <a:rPr lang="fi-FI" dirty="0" smtClean="0"/>
              <a:t>kertoja, näkökulma, kerronta, kieli</a:t>
            </a:r>
          </a:p>
          <a:p>
            <a:r>
              <a:rPr lang="fi-FI" dirty="0" smtClean="0"/>
              <a:t>avoimet kohdat, </a:t>
            </a:r>
            <a:r>
              <a:rPr lang="fi-FI" dirty="0" err="1" smtClean="0"/>
              <a:t>intertekstuaalisuus</a:t>
            </a:r>
            <a:endParaRPr lang="fi-FI" dirty="0" smtClean="0"/>
          </a:p>
          <a:p>
            <a:endParaRPr lang="fi-FI"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1. </a:t>
            </a:r>
            <a:r>
              <a:rPr lang="cs-CZ" dirty="0" err="1" smtClean="0"/>
              <a:t>kappale</a:t>
            </a:r>
            <a:endParaRPr lang="cs-CZ" dirty="0"/>
          </a:p>
        </p:txBody>
      </p:sp>
      <p:sp>
        <p:nvSpPr>
          <p:cNvPr id="3" name="Zástupný symbol pro obsah 2"/>
          <p:cNvSpPr>
            <a:spLocks noGrp="1"/>
          </p:cNvSpPr>
          <p:nvPr>
            <p:ph idx="1"/>
          </p:nvPr>
        </p:nvSpPr>
        <p:spPr/>
        <p:txBody>
          <a:bodyPr>
            <a:normAutofit/>
          </a:bodyPr>
          <a:lstStyle/>
          <a:p>
            <a:r>
              <a:rPr lang="fi-FI" dirty="0"/>
              <a:t>Ensimmäisessä kappaleessa kannattaa mainita faktatiedot teoksesta. </a:t>
            </a:r>
            <a:r>
              <a:rPr lang="fi-FI" b="1" dirty="0"/>
              <a:t>Kirjan nimi</a:t>
            </a:r>
            <a:r>
              <a:rPr lang="fi-FI" dirty="0"/>
              <a:t>, </a:t>
            </a:r>
            <a:r>
              <a:rPr lang="fi-FI" b="1" dirty="0"/>
              <a:t>kirjailijan nimi</a:t>
            </a:r>
            <a:r>
              <a:rPr lang="fi-FI" dirty="0"/>
              <a:t>, </a:t>
            </a:r>
            <a:r>
              <a:rPr lang="fi-FI" b="1" dirty="0"/>
              <a:t>teoksen laji</a:t>
            </a:r>
            <a:r>
              <a:rPr lang="fi-FI" dirty="0"/>
              <a:t>, teoksen </a:t>
            </a:r>
            <a:r>
              <a:rPr lang="fi-FI" b="1" dirty="0"/>
              <a:t>ilmestymisvuosi</a:t>
            </a:r>
            <a:r>
              <a:rPr lang="fi-FI" dirty="0"/>
              <a:t> suomeksi. Ensimmäisessä kappaleessa kerrotaan myös teoksen </a:t>
            </a:r>
            <a:r>
              <a:rPr lang="fi-FI" b="1" dirty="0"/>
              <a:t>aiheesta</a:t>
            </a:r>
            <a:r>
              <a:rPr lang="fi-FI" dirty="0"/>
              <a:t> yleisluontoisesti muutamalla lauseella. Esim. </a:t>
            </a:r>
            <a:r>
              <a:rPr lang="fi-FI" i="1" dirty="0"/>
              <a:t>Aleksis Kiven romaani Seitsemän veljestä (1870) kertoo …</a:t>
            </a:r>
            <a:endParaRPr lang="fi-FI" dirty="0"/>
          </a:p>
          <a:p>
            <a:endParaRPr lang="cs-CZ" dirty="0"/>
          </a:p>
        </p:txBody>
      </p:sp>
    </p:spTree>
    <p:extLst>
      <p:ext uri="{BB962C8B-B14F-4D97-AF65-F5344CB8AC3E}">
        <p14:creationId xmlns:p14="http://schemas.microsoft.com/office/powerpoint/2010/main" xmlns="" val="677105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Juoni</a:t>
            </a:r>
            <a:endParaRPr lang="cs-CZ" dirty="0"/>
          </a:p>
        </p:txBody>
      </p:sp>
      <p:sp>
        <p:nvSpPr>
          <p:cNvPr id="3" name="Zástupný symbol pro obsah 2"/>
          <p:cNvSpPr>
            <a:spLocks noGrp="1"/>
          </p:cNvSpPr>
          <p:nvPr>
            <p:ph idx="1"/>
          </p:nvPr>
        </p:nvSpPr>
        <p:spPr/>
        <p:txBody>
          <a:bodyPr>
            <a:normAutofit/>
          </a:bodyPr>
          <a:lstStyle/>
          <a:p>
            <a:r>
              <a:rPr lang="fi-FI" dirty="0"/>
              <a:t>Toisessa kappaleessa voikin jo mennä aiheeseen syvemmälle. Selitä tarkemmin, mistä teos kertoo. Referoi lyhyesti </a:t>
            </a:r>
            <a:r>
              <a:rPr lang="fi-FI" b="1" dirty="0"/>
              <a:t>juonta</a:t>
            </a:r>
            <a:r>
              <a:rPr lang="fi-FI" dirty="0"/>
              <a:t> eli tapahtumasarjaa. Analyysi ei siis tarkoita pelkkää juonen seikkaperäistä selostusta. Älä ota suoria lainauksia teoksesta vaan kerro mieluummin omin sanoin. </a:t>
            </a:r>
            <a:r>
              <a:rPr lang="fi-FI" u="sng" dirty="0"/>
              <a:t>Kerro tapahtumista preesensissä.</a:t>
            </a:r>
            <a:endParaRPr lang="fi-FI" dirty="0"/>
          </a:p>
          <a:p>
            <a:endParaRPr lang="cs-CZ" dirty="0"/>
          </a:p>
        </p:txBody>
      </p:sp>
    </p:spTree>
    <p:extLst>
      <p:ext uri="{BB962C8B-B14F-4D97-AF65-F5344CB8AC3E}">
        <p14:creationId xmlns:p14="http://schemas.microsoft.com/office/powerpoint/2010/main" xmlns="" val="34896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Aikataulu</a:t>
            </a:r>
            <a:endParaRPr lang="fi-FI"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2197146"/>
            <a:ext cx="8229600" cy="33320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t>
            </a:r>
            <a:r>
              <a:rPr lang="fi-FI" dirty="0" smtClean="0"/>
              <a:t>enkilö</a:t>
            </a:r>
            <a:r>
              <a:rPr lang="cs-CZ" dirty="0" err="1" smtClean="0"/>
              <a:t>hahmot</a:t>
            </a:r>
            <a:endParaRPr lang="cs-CZ" dirty="0"/>
          </a:p>
        </p:txBody>
      </p:sp>
      <p:sp>
        <p:nvSpPr>
          <p:cNvPr id="3" name="Zástupný symbol pro obsah 2"/>
          <p:cNvSpPr>
            <a:spLocks noGrp="1"/>
          </p:cNvSpPr>
          <p:nvPr>
            <p:ph idx="1"/>
          </p:nvPr>
        </p:nvSpPr>
        <p:spPr/>
        <p:txBody>
          <a:bodyPr>
            <a:normAutofit fontScale="92500" lnSpcReduction="10000"/>
          </a:bodyPr>
          <a:lstStyle/>
          <a:p>
            <a:r>
              <a:rPr lang="fi-FI" dirty="0"/>
              <a:t>Sitten voit kertoa </a:t>
            </a:r>
            <a:r>
              <a:rPr lang="fi-FI" b="1" dirty="0"/>
              <a:t>henkilöistä</a:t>
            </a:r>
            <a:r>
              <a:rPr lang="fi-FI" dirty="0"/>
              <a:t> tarkemmin. Kuvaile teoksessa esiintyviä henkilöitä. Kuka heistä on keskeisessä asemassa eli on päähenkilö? Mitä tosiasioita henkilöistä saa selville? Mitä heistä voi päätellä? Millaiset suhteet heillä on toisiinsa? Perustele päätelmäsi teoksesta poimimillasi havainnoilla. Jos nimiä on paljon, kaikkia ei ole pakko mainita. Mitä merkitsee, jos nimiä ei ole mainittu lainkaan tai jonkin nimi on jotenkin erikoinen?</a:t>
            </a:r>
          </a:p>
          <a:p>
            <a:endParaRPr lang="cs-CZ" dirty="0"/>
          </a:p>
        </p:txBody>
      </p:sp>
    </p:spTree>
    <p:extLst>
      <p:ext uri="{BB962C8B-B14F-4D97-AF65-F5344CB8AC3E}">
        <p14:creationId xmlns:p14="http://schemas.microsoft.com/office/powerpoint/2010/main" xmlns="" val="1758288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Milj</a:t>
            </a:r>
            <a:r>
              <a:rPr lang="fi-FI" dirty="0" smtClean="0"/>
              <a:t>öö</a:t>
            </a:r>
            <a:endParaRPr lang="cs-CZ" dirty="0"/>
          </a:p>
        </p:txBody>
      </p:sp>
      <p:sp>
        <p:nvSpPr>
          <p:cNvPr id="3" name="Zástupný symbol pro obsah 2"/>
          <p:cNvSpPr>
            <a:spLocks noGrp="1"/>
          </p:cNvSpPr>
          <p:nvPr>
            <p:ph idx="1"/>
          </p:nvPr>
        </p:nvSpPr>
        <p:spPr/>
        <p:txBody>
          <a:bodyPr>
            <a:normAutofit fontScale="92500" lnSpcReduction="10000"/>
          </a:bodyPr>
          <a:lstStyle/>
          <a:p>
            <a:r>
              <a:rPr lang="fi-FI" dirty="0"/>
              <a:t>Tämän jälkeen voit esitellä </a:t>
            </a:r>
            <a:r>
              <a:rPr lang="fi-FI" b="1" dirty="0"/>
              <a:t>miljöötä</a:t>
            </a:r>
            <a:r>
              <a:rPr lang="fi-FI" dirty="0"/>
              <a:t> eli tapahtuma-aikaa ja -paikkaa. Kerro, mihin aikaan teoksen tapahtumat sijoittuvat. Kuinka kauan teoksen kuvaama tapahtumasarja kestää? Eteneekö teos aikajärjestyksessä eli </a:t>
            </a:r>
            <a:r>
              <a:rPr lang="fi-FI" b="1" dirty="0"/>
              <a:t>kronologisesti</a:t>
            </a:r>
            <a:r>
              <a:rPr lang="fi-FI" dirty="0"/>
              <a:t> vai hypähteleekö se ajasta toiseen? Onko mukana </a:t>
            </a:r>
            <a:r>
              <a:rPr lang="fi-FI" b="1" dirty="0"/>
              <a:t>takaumia</a:t>
            </a:r>
            <a:r>
              <a:rPr lang="fi-FI" dirty="0"/>
              <a:t> tai </a:t>
            </a:r>
            <a:r>
              <a:rPr lang="fi-FI" b="1" dirty="0"/>
              <a:t>ennakointeja</a:t>
            </a:r>
            <a:r>
              <a:rPr lang="fi-FI" dirty="0"/>
              <a:t>? Kuvaile myös paikkoja. Onko nimiä mainittu? Mihin yhteiskuntaluokkaan tapahtumat sijoittuvat?</a:t>
            </a:r>
          </a:p>
          <a:p>
            <a:endParaRPr lang="cs-CZ" dirty="0"/>
          </a:p>
        </p:txBody>
      </p:sp>
    </p:spTree>
    <p:extLst>
      <p:ext uri="{BB962C8B-B14F-4D97-AF65-F5344CB8AC3E}">
        <p14:creationId xmlns:p14="http://schemas.microsoft.com/office/powerpoint/2010/main" xmlns="" val="1937333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Kertoja</a:t>
            </a:r>
            <a:endParaRPr lang="cs-CZ" dirty="0"/>
          </a:p>
        </p:txBody>
      </p:sp>
      <p:sp>
        <p:nvSpPr>
          <p:cNvPr id="3" name="Zástupný symbol pro obsah 2"/>
          <p:cNvSpPr>
            <a:spLocks noGrp="1"/>
          </p:cNvSpPr>
          <p:nvPr>
            <p:ph idx="1"/>
          </p:nvPr>
        </p:nvSpPr>
        <p:spPr/>
        <p:txBody>
          <a:bodyPr>
            <a:normAutofit/>
          </a:bodyPr>
          <a:lstStyle/>
          <a:p>
            <a:r>
              <a:rPr lang="fi-FI" b="1" dirty="0"/>
              <a:t>Kertojia</a:t>
            </a:r>
            <a:r>
              <a:rPr lang="fi-FI" dirty="0"/>
              <a:t> voi olla useitakin. Kappaleen verran kannattaa pohdiskella kertojaa ja näkökulmaa. Kenen </a:t>
            </a:r>
            <a:r>
              <a:rPr lang="fi-FI" b="1" dirty="0"/>
              <a:t>näkökulmasta </a:t>
            </a:r>
            <a:r>
              <a:rPr lang="fi-FI" dirty="0"/>
              <a:t>tapahtumista kerrotaan? Onko kertoja mukana teoksen tapahtumissa vai kertooko hän niistä ulkopuolisena, osallistumatta niihin? Uppoutuuko kertoja henkilöiden ajatusmaailmaan? Vaihtuuko kertoja välillä? (minäkertoja, hänkertoja, kaikkitietävä kertoja jne.)</a:t>
            </a:r>
          </a:p>
          <a:p>
            <a:endParaRPr lang="cs-CZ" dirty="0"/>
          </a:p>
        </p:txBody>
      </p:sp>
    </p:spTree>
    <p:extLst>
      <p:ext uri="{BB962C8B-B14F-4D97-AF65-F5344CB8AC3E}">
        <p14:creationId xmlns:p14="http://schemas.microsoft.com/office/powerpoint/2010/main" xmlns="" val="1542422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Kieli</a:t>
            </a:r>
            <a:r>
              <a:rPr lang="cs-CZ" dirty="0" smtClean="0"/>
              <a:t> </a:t>
            </a:r>
            <a:r>
              <a:rPr lang="cs-CZ" dirty="0" err="1" smtClean="0"/>
              <a:t>ja</a:t>
            </a:r>
            <a:r>
              <a:rPr lang="cs-CZ" dirty="0" smtClean="0"/>
              <a:t> </a:t>
            </a:r>
            <a:r>
              <a:rPr lang="cs-CZ" dirty="0" err="1" smtClean="0"/>
              <a:t>kerronta</a:t>
            </a:r>
            <a:endParaRPr lang="cs-CZ" dirty="0"/>
          </a:p>
        </p:txBody>
      </p:sp>
      <p:sp>
        <p:nvSpPr>
          <p:cNvPr id="3" name="Zástupný symbol pro obsah 2"/>
          <p:cNvSpPr>
            <a:spLocks noGrp="1"/>
          </p:cNvSpPr>
          <p:nvPr>
            <p:ph idx="1"/>
          </p:nvPr>
        </p:nvSpPr>
        <p:spPr/>
        <p:txBody>
          <a:bodyPr>
            <a:normAutofit/>
          </a:bodyPr>
          <a:lstStyle/>
          <a:p>
            <a:r>
              <a:rPr lang="fi-FI" b="1" dirty="0"/>
              <a:t>Kieltä </a:t>
            </a:r>
            <a:r>
              <a:rPr lang="fi-FI" dirty="0"/>
              <a:t>pitää luonnehtia ainakin muutamalla virkkeellä. Onko mukana paljon </a:t>
            </a:r>
            <a:r>
              <a:rPr lang="fi-FI" b="1" dirty="0"/>
              <a:t>dialogia</a:t>
            </a:r>
            <a:r>
              <a:rPr lang="fi-FI" dirty="0"/>
              <a:t> eli vuoropuhelua? Millaista on käytetty kieli? Onko koko teos samanlaista kieltä? Erottuuko kerronnassa </a:t>
            </a:r>
            <a:r>
              <a:rPr lang="fi-FI" b="1" dirty="0"/>
              <a:t>kuvausta</a:t>
            </a:r>
            <a:r>
              <a:rPr lang="fi-FI" dirty="0"/>
              <a:t>? Onko sitä paljon vai vähän? Mitä aisteja on hyödynnetty kuvauksessa?</a:t>
            </a:r>
          </a:p>
          <a:p>
            <a:endParaRPr lang="cs-CZ" dirty="0"/>
          </a:p>
        </p:txBody>
      </p:sp>
    </p:spTree>
    <p:extLst>
      <p:ext uri="{BB962C8B-B14F-4D97-AF65-F5344CB8AC3E}">
        <p14:creationId xmlns:p14="http://schemas.microsoft.com/office/powerpoint/2010/main" xmlns="" val="390388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Teema</a:t>
            </a:r>
            <a:r>
              <a:rPr lang="cs-CZ" dirty="0" smtClean="0"/>
              <a:t> </a:t>
            </a:r>
            <a:r>
              <a:rPr lang="cs-CZ" dirty="0" err="1" smtClean="0"/>
              <a:t>ja</a:t>
            </a:r>
            <a:r>
              <a:rPr lang="cs-CZ" dirty="0" smtClean="0"/>
              <a:t> </a:t>
            </a:r>
            <a:r>
              <a:rPr lang="cs-CZ" dirty="0" err="1" smtClean="0"/>
              <a:t>motiivi</a:t>
            </a:r>
            <a:endParaRPr lang="cs-CZ" dirty="0"/>
          </a:p>
        </p:txBody>
      </p:sp>
      <p:sp>
        <p:nvSpPr>
          <p:cNvPr id="3" name="Zástupný symbol pro obsah 2"/>
          <p:cNvSpPr>
            <a:spLocks noGrp="1"/>
          </p:cNvSpPr>
          <p:nvPr>
            <p:ph idx="1"/>
          </p:nvPr>
        </p:nvSpPr>
        <p:spPr/>
        <p:txBody>
          <a:bodyPr>
            <a:normAutofit lnSpcReduction="10000"/>
          </a:bodyPr>
          <a:lstStyle/>
          <a:p>
            <a:r>
              <a:rPr lang="fi-FI" b="1" dirty="0"/>
              <a:t>Teemoja</a:t>
            </a:r>
            <a:r>
              <a:rPr lang="fi-FI" dirty="0"/>
              <a:t> voi olla useita, joten teemoista voi kirjoittaa useammankin kappaleen. Perustele löytämäsi teemat teoksen esimerkeillä. Teemalla tarkoitetaan teoksessa käsiteltyä syvällisempää asiaa tai opetusta. Teemoja voivat olla esimerkiksi rakkaus, anteeksianto, ihmissuhteet, oikea ja väärä jne. Samoin kannattaa mainita </a:t>
            </a:r>
            <a:r>
              <a:rPr lang="fi-FI" b="1" dirty="0"/>
              <a:t>motiiveista</a:t>
            </a:r>
            <a:r>
              <a:rPr lang="fi-FI" dirty="0"/>
              <a:t>, eli teoksessa usein esiintyvistä, toistuvista esineistä tai asioista ja niiden merkityksestä.</a:t>
            </a:r>
          </a:p>
          <a:p>
            <a:endParaRPr lang="cs-CZ" dirty="0"/>
          </a:p>
        </p:txBody>
      </p:sp>
    </p:spTree>
    <p:extLst>
      <p:ext uri="{BB962C8B-B14F-4D97-AF65-F5344CB8AC3E}">
        <p14:creationId xmlns:p14="http://schemas.microsoft.com/office/powerpoint/2010/main" xmlns="" val="885439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Lopetus</a:t>
            </a:r>
            <a:endParaRPr lang="cs-CZ" dirty="0"/>
          </a:p>
        </p:txBody>
      </p:sp>
      <p:sp>
        <p:nvSpPr>
          <p:cNvPr id="3" name="Zástupný symbol pro obsah 2"/>
          <p:cNvSpPr>
            <a:spLocks noGrp="1"/>
          </p:cNvSpPr>
          <p:nvPr>
            <p:ph idx="1"/>
          </p:nvPr>
        </p:nvSpPr>
        <p:spPr/>
        <p:txBody>
          <a:bodyPr/>
          <a:lstStyle/>
          <a:p>
            <a:r>
              <a:rPr lang="fi-FI" b="1" dirty="0"/>
              <a:t>Sanomaan </a:t>
            </a:r>
            <a:r>
              <a:rPr lang="fi-FI" dirty="0"/>
              <a:t>on hyvä lopettaa. Mitä teos viestii tai opettaa lukijalle? Miksi teos on kirjoitettu? Lopussa voi pohtia myös </a:t>
            </a:r>
            <a:r>
              <a:rPr lang="fi-FI" b="1" dirty="0"/>
              <a:t>teoksen nimeä</a:t>
            </a:r>
            <a:r>
              <a:rPr lang="fi-FI" dirty="0"/>
              <a:t>: miten se liittyy luettuun. Vaikka kirjallisuusanalyysi ei olekaan sama asia kuin arvostelu, voit kirjoittaa loppuun lyhyesti oman arviosi lukukokemuksestasi</a:t>
            </a:r>
            <a:r>
              <a:rPr lang="fi-FI" dirty="0" smtClean="0"/>
              <a:t>.</a:t>
            </a:r>
            <a:endParaRPr lang="cs-CZ" dirty="0" smtClean="0"/>
          </a:p>
          <a:p>
            <a:r>
              <a:rPr lang="cs-CZ" dirty="0" err="1" smtClean="0"/>
              <a:t>Lainaus</a:t>
            </a:r>
            <a:r>
              <a:rPr lang="cs-CZ" smtClean="0"/>
              <a:t>?</a:t>
            </a:r>
            <a:endParaRPr lang="fi-FI" dirty="0"/>
          </a:p>
          <a:p>
            <a:endParaRPr lang="cs-CZ" dirty="0"/>
          </a:p>
        </p:txBody>
      </p:sp>
    </p:spTree>
    <p:extLst>
      <p:ext uri="{BB962C8B-B14F-4D97-AF65-F5344CB8AC3E}">
        <p14:creationId xmlns:p14="http://schemas.microsoft.com/office/powerpoint/2010/main" xmlns="" val="1830118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Konteksti</a:t>
            </a:r>
            <a:endParaRPr lang="cs-CZ" dirty="0"/>
          </a:p>
        </p:txBody>
      </p:sp>
      <p:sp>
        <p:nvSpPr>
          <p:cNvPr id="3" name="Zástupný symbol pro obsah 2"/>
          <p:cNvSpPr>
            <a:spLocks noGrp="1"/>
          </p:cNvSpPr>
          <p:nvPr>
            <p:ph idx="1"/>
          </p:nvPr>
        </p:nvSpPr>
        <p:spPr/>
        <p:txBody>
          <a:bodyPr/>
          <a:lstStyle/>
          <a:p>
            <a:pPr marL="0" indent="0" algn="ctr">
              <a:buNone/>
            </a:pPr>
            <a:endParaRPr lang="cs-CZ" dirty="0" smtClean="0"/>
          </a:p>
          <a:p>
            <a:pPr marL="0" indent="0" algn="ctr">
              <a:buNone/>
            </a:pPr>
            <a:endParaRPr lang="cs-CZ" dirty="0"/>
          </a:p>
          <a:p>
            <a:pPr marL="0" indent="0" algn="ctr">
              <a:buNone/>
            </a:pPr>
            <a:r>
              <a:rPr lang="cs-CZ" dirty="0" err="1" smtClean="0"/>
              <a:t>Nousukas-kuvaukset</a:t>
            </a:r>
            <a:endParaRPr lang="cs-CZ" dirty="0"/>
          </a:p>
        </p:txBody>
      </p:sp>
    </p:spTree>
    <p:extLst>
      <p:ext uri="{BB962C8B-B14F-4D97-AF65-F5344CB8AC3E}">
        <p14:creationId xmlns:p14="http://schemas.microsoft.com/office/powerpoint/2010/main" xmlns="" val="2514101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Realismi</a:t>
            </a:r>
            <a:endParaRPr lang="cs-CZ" dirty="0"/>
          </a:p>
        </p:txBody>
      </p:sp>
      <p:sp>
        <p:nvSpPr>
          <p:cNvPr id="3" name="Zástupný symbol pro obsah 2"/>
          <p:cNvSpPr>
            <a:spLocks noGrp="1"/>
          </p:cNvSpPr>
          <p:nvPr>
            <p:ph idx="1"/>
          </p:nvPr>
        </p:nvSpPr>
        <p:spPr/>
        <p:txBody>
          <a:bodyPr>
            <a:normAutofit fontScale="47500" lnSpcReduction="20000"/>
          </a:bodyPr>
          <a:lstStyle/>
          <a:p>
            <a:r>
              <a:rPr lang="fi-FI" dirty="0" smtClean="0"/>
              <a:t>puolueettomaan </a:t>
            </a:r>
            <a:r>
              <a:rPr lang="fi-FI" dirty="0"/>
              <a:t>todellisuuden kuvaamiseen pyrkivä kirjallisuuden suuntaus, joka syntyi Ranskassa 1800-luvun puolivälissä</a:t>
            </a:r>
          </a:p>
          <a:p>
            <a:r>
              <a:rPr lang="fi-FI" i="1" dirty="0" smtClean="0"/>
              <a:t>Realismilla</a:t>
            </a:r>
            <a:r>
              <a:rPr lang="fi-FI" dirty="0" smtClean="0"/>
              <a:t> </a:t>
            </a:r>
            <a:r>
              <a:rPr lang="fi-FI" dirty="0"/>
              <a:t>viitataan sekä tiettyyn kirjallisuushistorialliseen periodiin että fiktion totuudenmukaisuuteen ja </a:t>
            </a:r>
            <a:r>
              <a:rPr lang="fi-FI" dirty="0" smtClean="0"/>
              <a:t>uskottavuuteen</a:t>
            </a:r>
            <a:r>
              <a:rPr lang="cs-CZ" dirty="0" smtClean="0"/>
              <a:t>.</a:t>
            </a:r>
          </a:p>
          <a:p>
            <a:r>
              <a:rPr lang="fi-FI" dirty="0" smtClean="0"/>
              <a:t>Realismi </a:t>
            </a:r>
            <a:r>
              <a:rPr lang="fi-FI" dirty="0"/>
              <a:t>syntyi vastareaktiona </a:t>
            </a:r>
            <a:r>
              <a:rPr lang="fi-FI" dirty="0">
                <a:hlinkClick r:id="rId2" tooltip="Kirjallisuudentutkimus:romantiikka"/>
              </a:rPr>
              <a:t>romantiikan</a:t>
            </a:r>
            <a:r>
              <a:rPr lang="fi-FI" dirty="0"/>
              <a:t> kirjallisuuskäsitykselle, joka oli korostanut tunteiden ja mielikuvituksen herättämisen merkitystä sekä kirjoittamisen että lukemisen perimmäisenä tavoitteena. Realismille on tyypillistä kerronnan keskittyminen yksityiskohtaisiin havaintoihin sekä arkisen ja tunnistettavan aikalaistodellisuuden kuvaus. </a:t>
            </a:r>
          </a:p>
          <a:p>
            <a:r>
              <a:rPr lang="fi-FI" dirty="0"/>
              <a:t>Pyrkimys </a:t>
            </a:r>
            <a:r>
              <a:rPr lang="fi-FI" dirty="0">
                <a:hlinkClick r:id="rId3" tooltip="Kirjallisuudentutkimus:mimesis"/>
              </a:rPr>
              <a:t>mimesikseen</a:t>
            </a:r>
            <a:r>
              <a:rPr lang="fi-FI" dirty="0"/>
              <a:t> eli todellisuuden jäljittelyyn on tunnusomaista kaikelle kirjallisuudelle, mutta realismin tekee poikkeukselliseksi juuri yhteys </a:t>
            </a:r>
            <a:r>
              <a:rPr lang="fi-FI" dirty="0">
                <a:hlinkClick r:id="rId4" tooltip="Kirjallisuudentutkimus:romaani"/>
              </a:rPr>
              <a:t>romaanin</a:t>
            </a:r>
            <a:r>
              <a:rPr lang="fi-FI" dirty="0"/>
              <a:t> kehitykseen. Siinä missä romantiikka oli keskittynyt pääosin runouteen, realismi kehittyi ennen kaikkea kertovan </a:t>
            </a:r>
            <a:r>
              <a:rPr lang="fi-FI" dirty="0">
                <a:hlinkClick r:id="rId5" tooltip="Kirjallisuudentutkimus:proosa"/>
              </a:rPr>
              <a:t>proosan</a:t>
            </a:r>
            <a:r>
              <a:rPr lang="fi-FI" dirty="0"/>
              <a:t> piirissä ja pitkälti realismin ansiosta romaani saavutti nykyisen asemansa kertovan proosan keskeisenä lajina. </a:t>
            </a:r>
            <a:endParaRPr lang="cs-CZ" dirty="0" smtClean="0"/>
          </a:p>
          <a:p>
            <a:r>
              <a:rPr lang="fi-FI" dirty="0"/>
              <a:t>Realismin keskeisinä piirteinä on pidetty yksilöllisiä </a:t>
            </a:r>
            <a:r>
              <a:rPr lang="fi-FI" dirty="0">
                <a:hlinkClick r:id="rId6" tooltip="Kirjallisuudentutkimus:henkilöhahmo"/>
              </a:rPr>
              <a:t>henkilöhahmoja</a:t>
            </a:r>
            <a:r>
              <a:rPr lang="fi-FI" dirty="0"/>
              <a:t> ja kerrotun maailman yksityiskohtaista </a:t>
            </a:r>
            <a:r>
              <a:rPr lang="fi-FI" dirty="0">
                <a:hlinkClick r:id="rId7" tooltip="Kirjallisuudentutkimus:kuvaus"/>
              </a:rPr>
              <a:t>kuvausta</a:t>
            </a:r>
            <a:r>
              <a:rPr lang="fi-FI" dirty="0"/>
              <a:t> (Ian Watt</a:t>
            </a:r>
            <a:r>
              <a:rPr lang="fi-FI" dirty="0" smtClean="0"/>
              <a:t>).</a:t>
            </a:r>
            <a:endParaRPr lang="cs-CZ" dirty="0" smtClean="0"/>
          </a:p>
          <a:p>
            <a:r>
              <a:rPr lang="cs-CZ" i="1" dirty="0" smtClean="0"/>
              <a:t>Vrt. </a:t>
            </a:r>
            <a:r>
              <a:rPr lang="cs-CZ" i="1" dirty="0" err="1" smtClean="0"/>
              <a:t>Naturalismi</a:t>
            </a:r>
            <a:r>
              <a:rPr lang="cs-CZ" i="1" dirty="0" smtClean="0"/>
              <a:t>, </a:t>
            </a:r>
            <a:r>
              <a:rPr lang="cs-CZ" i="1" dirty="0" err="1" smtClean="0"/>
              <a:t>inhorealismi</a:t>
            </a:r>
            <a:r>
              <a:rPr lang="fi-FI" i="1" dirty="0" smtClean="0"/>
              <a:t> </a:t>
            </a:r>
            <a:endParaRPr lang="fi-FI" i="1" dirty="0"/>
          </a:p>
          <a:p>
            <a:pPr marL="0" indent="0">
              <a:buNone/>
            </a:pPr>
            <a:endParaRPr lang="cs-CZ" dirty="0"/>
          </a:p>
          <a:p>
            <a:endParaRPr lang="cs-CZ" dirty="0" smtClean="0"/>
          </a:p>
          <a:p>
            <a:endParaRPr lang="cs-CZ" dirty="0"/>
          </a:p>
          <a:p>
            <a:pPr lvl="4"/>
            <a:r>
              <a:rPr lang="cs-CZ" dirty="0" smtClean="0"/>
              <a:t>http</a:t>
            </a:r>
            <a:r>
              <a:rPr lang="cs-CZ" dirty="0"/>
              <a:t>://tieteentermipankki.fi/wiki/Kirjallisuudentutkimus:realismi</a:t>
            </a:r>
          </a:p>
        </p:txBody>
      </p:sp>
    </p:spTree>
    <p:extLst>
      <p:ext uri="{BB962C8B-B14F-4D97-AF65-F5344CB8AC3E}">
        <p14:creationId xmlns:p14="http://schemas.microsoft.com/office/powerpoint/2010/main" xmlns="" val="2028585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Modernismi</a:t>
            </a:r>
            <a:endParaRPr lang="cs-CZ" dirty="0"/>
          </a:p>
        </p:txBody>
      </p:sp>
      <p:sp>
        <p:nvSpPr>
          <p:cNvPr id="3" name="Zástupný symbol pro obsah 2"/>
          <p:cNvSpPr>
            <a:spLocks noGrp="1"/>
          </p:cNvSpPr>
          <p:nvPr>
            <p:ph idx="1"/>
          </p:nvPr>
        </p:nvSpPr>
        <p:spPr/>
        <p:txBody>
          <a:bodyPr>
            <a:normAutofit fontScale="62500" lnSpcReduction="20000"/>
          </a:bodyPr>
          <a:lstStyle/>
          <a:p>
            <a:r>
              <a:rPr lang="fi-FI" dirty="0" smtClean="0"/>
              <a:t>1800-luvun </a:t>
            </a:r>
            <a:r>
              <a:rPr lang="fi-FI" dirty="0"/>
              <a:t>loppupuolella alkanut kaunokirjallisuuden suuntaus, joka pyrki uudistamaan kirjallisuuden keinoja ja irtautumaan klassisista tyyli- ja muotoihanteista</a:t>
            </a:r>
          </a:p>
          <a:p>
            <a:r>
              <a:rPr lang="fi-FI" dirty="0" smtClean="0"/>
              <a:t>Modernismin </a:t>
            </a:r>
            <a:r>
              <a:rPr lang="fi-FI" dirty="0"/>
              <a:t>syntyajankohtana on usein pidetty 1860-luvun alkua. </a:t>
            </a:r>
            <a:r>
              <a:rPr lang="fi-FI" dirty="0" smtClean="0"/>
              <a:t>Modernismissa korostuu </a:t>
            </a:r>
            <a:r>
              <a:rPr lang="fi-FI" dirty="0"/>
              <a:t>liikkeen ja yksilöllisen kokemuksen merkitys </a:t>
            </a:r>
            <a:r>
              <a:rPr lang="fi-FI" b="1" dirty="0"/>
              <a:t>problemaattiseksi käyneessä maailmassa, jossa on enää vaikea ankkuroitua lopullisiin totuuksiin. </a:t>
            </a:r>
          </a:p>
          <a:p>
            <a:r>
              <a:rPr lang="fi-FI" dirty="0"/>
              <a:t>Kieleen ja muodon uudistamiseen panostava modernistinen kirjallisuus suosii simultaanisuutta, montaasia, rinnastuksia, paradokseja ja monimerkityksisyyttä. </a:t>
            </a:r>
            <a:endParaRPr lang="cs-CZ" dirty="0" smtClean="0"/>
          </a:p>
          <a:p>
            <a:r>
              <a:rPr lang="fi-FI" dirty="0"/>
              <a:t>Suomen kirjallisuudessa modernismin pioneereja olivat 1910-luvun loppupuolelta alkaen suomenruotsalaiset Edith Södergran, Elmer Diktonius, Rabbe Enckell, Hagar Olsson ja Gunnar Björling. Viisikymmen- ja kuusikymmenluku oli myös proosan modernismin kultakautta etenkin Veijo Meren, Antti Hyryn, </a:t>
            </a:r>
            <a:r>
              <a:rPr lang="fi-FI" dirty="0" smtClean="0"/>
              <a:t>Marja</a:t>
            </a:r>
            <a:r>
              <a:rPr lang="cs-CZ" dirty="0" smtClean="0"/>
              <a:t>-</a:t>
            </a:r>
            <a:r>
              <a:rPr lang="fi-FI" dirty="0" smtClean="0"/>
              <a:t>Liisa </a:t>
            </a:r>
            <a:r>
              <a:rPr lang="fi-FI" dirty="0"/>
              <a:t>Vartion ja Paavo Haavikon ansiosta</a:t>
            </a:r>
            <a:r>
              <a:rPr lang="fi-FI" dirty="0" smtClean="0"/>
              <a:t>.</a:t>
            </a:r>
            <a:endParaRPr lang="cs-CZ" dirty="0" smtClean="0"/>
          </a:p>
          <a:p>
            <a:pPr lvl="3"/>
            <a:r>
              <a:rPr lang="cs-CZ" dirty="0"/>
              <a:t>http://tieteentermipankki.fi/wiki/Kirjallisuudentutkimus:modernismi</a:t>
            </a:r>
          </a:p>
        </p:txBody>
      </p:sp>
    </p:spTree>
    <p:extLst>
      <p:ext uri="{BB962C8B-B14F-4D97-AF65-F5344CB8AC3E}">
        <p14:creationId xmlns:p14="http://schemas.microsoft.com/office/powerpoint/2010/main" xmlns="" val="1093601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Postmodernismi</a:t>
            </a:r>
            <a:endParaRPr lang="cs-CZ" dirty="0"/>
          </a:p>
        </p:txBody>
      </p:sp>
      <p:sp>
        <p:nvSpPr>
          <p:cNvPr id="3" name="Zástupný symbol pro obsah 2"/>
          <p:cNvSpPr>
            <a:spLocks noGrp="1"/>
          </p:cNvSpPr>
          <p:nvPr>
            <p:ph idx="1"/>
          </p:nvPr>
        </p:nvSpPr>
        <p:spPr/>
        <p:txBody>
          <a:bodyPr>
            <a:normAutofit fontScale="77500" lnSpcReduction="20000"/>
          </a:bodyPr>
          <a:lstStyle/>
          <a:p>
            <a:r>
              <a:rPr lang="fi-FI" dirty="0"/>
              <a:t>Postmodernismi vastusti modernismin tarkkarajaisuutta, tiukkaa muodollisuutta ja yhdisteli eri aikakausien tyylejä estottomasti. Tyypillistä postmodernismin ajan kirjallisuudelle on </a:t>
            </a:r>
            <a:r>
              <a:rPr lang="fi-FI" dirty="0">
                <a:hlinkClick r:id="rId2" tooltip="Intertekstuaalisuuden (sivua ei ole)"/>
              </a:rPr>
              <a:t>intertekstuaalisuuden</a:t>
            </a:r>
            <a:r>
              <a:rPr lang="fi-FI" dirty="0"/>
              <a:t> käyttäminen, eli viittaukset toisiin teoksiin. Todellisuuden ja fiktion, korkean ja matalan kulttuurin sekoittuminen sai alkunsa, sekä erilaisia tyylejä ja tekstilajeja sekoitettiin vapaammin. Tekstit ja merkit tulivat lajien ja muodollisten erojen tilalle. Muita yleisiä piirteitä postmodernismin ajan kirjallisuudelle ovat parodia, pastissi, leikillisyys ja sirpaleisuus. Ajan näkyvimpiä lajeja ovat jännitys- ja muu aiemmin marginaalinen kirjallisuus</a:t>
            </a:r>
            <a:r>
              <a:rPr lang="fi-FI" dirty="0" smtClean="0"/>
              <a:t>.</a:t>
            </a:r>
            <a:endParaRPr lang="cs-CZ" dirty="0" smtClean="0"/>
          </a:p>
          <a:p>
            <a:pPr lvl="5"/>
            <a:r>
              <a:rPr lang="cs-CZ" dirty="0"/>
              <a:t>https://fi.wikipedia.org/wiki/Postmoderni_kirjallisuus</a:t>
            </a:r>
          </a:p>
        </p:txBody>
      </p:sp>
    </p:spTree>
    <p:extLst>
      <p:ext uri="{BB962C8B-B14F-4D97-AF65-F5344CB8AC3E}">
        <p14:creationId xmlns:p14="http://schemas.microsoft.com/office/powerpoint/2010/main" xmlns="" val="2516104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Graduni…</a:t>
            </a:r>
            <a:endParaRPr lang="fi-FI" dirty="0"/>
          </a:p>
        </p:txBody>
      </p:sp>
      <p:pic>
        <p:nvPicPr>
          <p:cNvPr id="4" name="Sisällön paikkamerkki 3" descr="Maan_ääreen.jpg"/>
          <p:cNvPicPr>
            <a:picLocks noGrp="1" noChangeAspect="1"/>
          </p:cNvPicPr>
          <p:nvPr>
            <p:ph idx="1"/>
          </p:nvPr>
        </p:nvPicPr>
        <p:blipFill>
          <a:blip r:embed="rId2" cstate="print"/>
          <a:stretch>
            <a:fillRect/>
          </a:stretch>
        </p:blipFill>
        <p:spPr>
          <a:xfrm>
            <a:off x="3275856" y="2276872"/>
            <a:ext cx="1892300" cy="2540000"/>
          </a:xfrm>
        </p:spPr>
      </p:pic>
      <p:pic>
        <p:nvPicPr>
          <p:cNvPr id="5" name="Kuva 4" descr="kosmonautti.jpg"/>
          <p:cNvPicPr>
            <a:picLocks noChangeAspect="1"/>
          </p:cNvPicPr>
          <p:nvPr/>
        </p:nvPicPr>
        <p:blipFill>
          <a:blip r:embed="rId3" cstate="print"/>
          <a:stretch>
            <a:fillRect/>
          </a:stretch>
        </p:blipFill>
        <p:spPr>
          <a:xfrm>
            <a:off x="611560" y="548680"/>
            <a:ext cx="2283742" cy="3553490"/>
          </a:xfrm>
          <a:prstGeom prst="rect">
            <a:avLst/>
          </a:prstGeom>
        </p:spPr>
      </p:pic>
      <p:pic>
        <p:nvPicPr>
          <p:cNvPr id="6" name="Kuva 5" descr="hytti.png"/>
          <p:cNvPicPr>
            <a:picLocks noChangeAspect="1"/>
          </p:cNvPicPr>
          <p:nvPr/>
        </p:nvPicPr>
        <p:blipFill>
          <a:blip r:embed="rId4" cstate="print"/>
          <a:stretch>
            <a:fillRect/>
          </a:stretch>
        </p:blipFill>
        <p:spPr>
          <a:xfrm>
            <a:off x="6372200" y="692696"/>
            <a:ext cx="1905266" cy="2410162"/>
          </a:xfrm>
          <a:prstGeom prst="rect">
            <a:avLst/>
          </a:prstGeom>
        </p:spPr>
      </p:pic>
      <p:pic>
        <p:nvPicPr>
          <p:cNvPr id="7" name="Kuva 6" descr="Jokapäiväinen_elämämme_book_cover.jpg"/>
          <p:cNvPicPr>
            <a:picLocks noChangeAspect="1"/>
          </p:cNvPicPr>
          <p:nvPr/>
        </p:nvPicPr>
        <p:blipFill>
          <a:blip r:embed="rId5" cstate="print"/>
          <a:stretch>
            <a:fillRect/>
          </a:stretch>
        </p:blipFill>
        <p:spPr>
          <a:xfrm>
            <a:off x="6012160" y="3645024"/>
            <a:ext cx="1774056" cy="264334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err="1" smtClean="0"/>
              <a:t>Helsinkiin</a:t>
            </a:r>
            <a:endParaRPr lang="cs-CZ" i="1" dirty="0"/>
          </a:p>
        </p:txBody>
      </p:sp>
      <p:sp>
        <p:nvSpPr>
          <p:cNvPr id="3" name="Zástupný symbol pro obsah 2"/>
          <p:cNvSpPr>
            <a:spLocks noGrp="1"/>
          </p:cNvSpPr>
          <p:nvPr>
            <p:ph idx="1"/>
          </p:nvPr>
        </p:nvSpPr>
        <p:spPr/>
        <p:txBody>
          <a:bodyPr>
            <a:normAutofit fontScale="70000" lnSpcReduction="20000"/>
          </a:bodyPr>
          <a:lstStyle/>
          <a:p>
            <a:r>
              <a:rPr lang="fi-FI" dirty="0"/>
              <a:t>Joka paikassa, pitkin koko matkaa, oli outouden ja uusien tuntemattomain ihmisten viehätys. Kaipiaisissa syötiin päivällinen ja juotiin mahtavasti viiniä päälle. Vastapäätä istui hienoja urheilupukuisia ulkomaalaisia, joista muutamalla oli punainen turkkilainen tupsuniekka fetsi päässä. Toisilta asemilta tuli rikkaannäköisiä naisia ja herroja, jotka ajoivat kiiltävillä ajopeleillä ja korskuvilla hevosilla, kuskit ja lakeijat mukana. Ne nousivat kaikki toisen luokan vaunuihin, eikä Antti saanut nähdä heitä muulloin kuin junan seistessä asemilla. Silloin hän meni ulos kävelemään, kulki ikkunasta ikkunaan ja tarkasteli uteliaalla ihmetyksellä noita, jotka nojasivat välinpitämättömästi sohvain selustimiin ja katselivat huolettomasti ulos. Mitähän ne mahtoivat hänestä ajatella? Olikohan hän heidän mielestään hyvin maaseutulaisen näköinen? Voisiko hän koskaan tulla oikein hienoksi herraksi ja istua noin kauniin naisen vieressä ja puhella hänen kanssaan noin hauskasti, kuin tuo näytti tekevän.</a:t>
            </a:r>
            <a:endParaRPr lang="cs-CZ" dirty="0"/>
          </a:p>
        </p:txBody>
      </p:sp>
    </p:spTree>
    <p:extLst>
      <p:ext uri="{BB962C8B-B14F-4D97-AF65-F5344CB8AC3E}">
        <p14:creationId xmlns:p14="http://schemas.microsoft.com/office/powerpoint/2010/main" xmlns="" val="512732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i="1" dirty="0" smtClean="0"/>
              <a:t>Hytti nro 6</a:t>
            </a:r>
            <a:endParaRPr lang="fi-FI" i="1" dirty="0"/>
          </a:p>
        </p:txBody>
      </p:sp>
      <p:sp>
        <p:nvSpPr>
          <p:cNvPr id="3" name="Sisällön paikkamerkki 2"/>
          <p:cNvSpPr>
            <a:spLocks noGrp="1"/>
          </p:cNvSpPr>
          <p:nvPr>
            <p:ph idx="1"/>
          </p:nvPr>
        </p:nvSpPr>
        <p:spPr/>
        <p:txBody>
          <a:bodyPr>
            <a:normAutofit fontScale="70000" lnSpcReduction="20000"/>
          </a:bodyPr>
          <a:lstStyle/>
          <a:p>
            <a:r>
              <a:rPr lang="fi-FI" dirty="0" smtClean="0"/>
              <a:t>Tämä on vielä Moskovaa: mutakuopan keskellä röykkiö yhdensäntoistakerroksisia elemementtitaloja, joiden jäisissä ikkunoissa väpättää himmeä, arka valo, rakennustyömaita, puolivalmiita kerrostaloja, ammottavia aukkoja seinissä. Pian nekin jäävät siluetiksi kaukaisuuteen. Tämä ei ole enää Moskovaa: lumen alle sortunut talo, villinä huojuvaa pakkasen jäätämää mäntymetsää, nietoksien peittämä aukea, kinosten alle jäätynyt lauha höyry, pimeys, yksinäinen pieni hirsitalo valkoisen aavan keskellä, pihalla hoitamaton omenapuu, tönkkölumista sekametsää, huviloiden lauta-aitoja, ränsistynyt puinen vaja. Edessä aukeaa tuntematon jään jähmettämä Venäjänmaa, juna kiitää, uupunutta taivasta vasten piirtyvät kirkkaina loistavat tähdet, syöksyy luontoon, pilvisen, tähdettömän taivaan valaisemaan painostavaan pimeyteen. Kaikki on liikkeessä: lumi, vesi, ilma, puut, pilvet, tuuli, kaupungit, kylät, ihmiset ja ajatukset. Juna jyskyttää halki lumisen maan.</a:t>
            </a:r>
            <a:endParaRPr lang="fi-FI" dirty="0"/>
          </a:p>
        </p:txBody>
      </p:sp>
    </p:spTree>
    <p:extLst>
      <p:ext uri="{BB962C8B-B14F-4D97-AF65-F5344CB8AC3E}">
        <p14:creationId xmlns:p14="http://schemas.microsoft.com/office/powerpoint/2010/main" xmlns="" val="40546720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Novelli palaa!</a:t>
            </a:r>
            <a:br>
              <a:rPr lang="fi-FI" dirty="0" smtClean="0"/>
            </a:br>
            <a:r>
              <a:rPr lang="fi-FI" dirty="0" smtClean="0"/>
              <a:t>Matkanovelleja</a:t>
            </a:r>
            <a:endParaRPr lang="fi-FI" dirty="0"/>
          </a:p>
        </p:txBody>
      </p:sp>
      <p:sp>
        <p:nvSpPr>
          <p:cNvPr id="3" name="Sisällön paikkamerkki 2"/>
          <p:cNvSpPr>
            <a:spLocks noGrp="1"/>
          </p:cNvSpPr>
          <p:nvPr>
            <p:ph idx="1"/>
          </p:nvPr>
        </p:nvSpPr>
        <p:spPr/>
        <p:txBody>
          <a:bodyPr>
            <a:normAutofit fontScale="55000" lnSpcReduction="20000"/>
          </a:bodyPr>
          <a:lstStyle/>
          <a:p>
            <a:pPr lvl="1" algn="ctr">
              <a:buNone/>
            </a:pPr>
            <a:endParaRPr lang="fi-FI" dirty="0" smtClean="0"/>
          </a:p>
          <a:p>
            <a:pPr lvl="1" algn="ctr">
              <a:buNone/>
            </a:pPr>
            <a:r>
              <a:rPr lang="fi-FI" sz="3200" i="1" dirty="0" err="1" smtClean="0"/>
              <a:t>Matkanovelleja</a:t>
            </a:r>
            <a:r>
              <a:rPr lang="fi-FI" sz="3200" dirty="0" err="1" smtClean="0"/>
              <a:t>-antologia</a:t>
            </a:r>
            <a:r>
              <a:rPr lang="fi-FI" sz="3200" dirty="0" smtClean="0"/>
              <a:t> luo </a:t>
            </a:r>
            <a:r>
              <a:rPr lang="fi-FI" sz="3200" dirty="0" err="1" smtClean="0"/>
              <a:t>hyrskyvän</a:t>
            </a:r>
            <a:r>
              <a:rPr lang="fi-FI" sz="3200" dirty="0" smtClean="0"/>
              <a:t> katsauksen suomalaisen novellistiikan nykytilaan. </a:t>
            </a:r>
          </a:p>
          <a:p>
            <a:pPr lvl="1" algn="ctr">
              <a:buNone/>
            </a:pPr>
            <a:endParaRPr lang="fi-FI" sz="3200" dirty="0" smtClean="0"/>
          </a:p>
          <a:p>
            <a:pPr lvl="1" algn="ctr">
              <a:buNone/>
            </a:pPr>
            <a:r>
              <a:rPr lang="fi-FI" sz="3200" dirty="0" smtClean="0"/>
              <a:t>Antologia on Nuoren Voiman Liiton, WSOY:n ja VR:n yhteishanke ja juhlistaa novellin vuotta 2013.</a:t>
            </a:r>
          </a:p>
          <a:p>
            <a:pPr lvl="1" algn="ctr">
              <a:buNone/>
            </a:pPr>
            <a:endParaRPr lang="fi-FI" dirty="0" smtClean="0"/>
          </a:p>
          <a:p>
            <a:pPr algn="ctr">
              <a:buNone/>
            </a:pPr>
            <a:r>
              <a:rPr lang="fi-FI" dirty="0" smtClean="0"/>
              <a:t>VR:n </a:t>
            </a:r>
            <a:r>
              <a:rPr lang="fi-FI" dirty="0" err="1" smtClean="0"/>
              <a:t>Matkaan-lehden</a:t>
            </a:r>
            <a:r>
              <a:rPr lang="fi-FI" dirty="0" smtClean="0"/>
              <a:t> lukijat saivat vuoden ajan tutustua suomalaisen kirjallisuuden kärkinimiin ja nautiskella lyhytproosan herkuista. Sarjassa ilmestyi uusi suomalainen novelli joka kuukauden alussa lokakuusta 2012 lokakuuhun 2013.</a:t>
            </a:r>
          </a:p>
          <a:p>
            <a:pPr algn="ctr">
              <a:buNone/>
            </a:pPr>
            <a:endParaRPr lang="fi-FI" dirty="0" smtClean="0"/>
          </a:p>
          <a:p>
            <a:pPr algn="ctr">
              <a:buNone/>
            </a:pPr>
            <a:r>
              <a:rPr lang="fi-FI" dirty="0" smtClean="0"/>
              <a:t>WSOY julkaisi </a:t>
            </a:r>
            <a:r>
              <a:rPr lang="fi-FI" dirty="0" err="1" smtClean="0"/>
              <a:t>Matkanovelleja-antologian</a:t>
            </a:r>
            <a:r>
              <a:rPr lang="fi-FI" dirty="0" smtClean="0"/>
              <a:t> 27.8.2013 Novelli on irti! -tapahtumassa Ravintola Elielissä Helsingin päärautatieasemalla. Mukana antologiassa ovat muun muassa Jari Tervo, Mikko </a:t>
            </a:r>
            <a:r>
              <a:rPr lang="fi-FI" dirty="0" err="1" smtClean="0"/>
              <a:t>Rimminen</a:t>
            </a:r>
            <a:r>
              <a:rPr lang="fi-FI" dirty="0" smtClean="0"/>
              <a:t>, Rosa </a:t>
            </a:r>
            <a:r>
              <a:rPr lang="fi-FI" dirty="0" err="1" smtClean="0"/>
              <a:t>Liksom</a:t>
            </a:r>
            <a:r>
              <a:rPr lang="fi-FI" dirty="0" smtClean="0"/>
              <a:t>, Monika Fagerholm ja Johanna Sinisalo, ja kirjasta löytyy </a:t>
            </a:r>
            <a:r>
              <a:rPr lang="fi-FI" dirty="0" err="1" smtClean="0"/>
              <a:t>Matkaan-lehden</a:t>
            </a:r>
            <a:r>
              <a:rPr lang="fi-FI" dirty="0" smtClean="0"/>
              <a:t> kahdentoista tarinan lisäksi vielä kymmenen uutta novellia.</a:t>
            </a:r>
          </a:p>
          <a:p>
            <a:pPr lvl="1" algn="ctr">
              <a:buNone/>
            </a:pPr>
            <a:endParaRPr lang="fi-FI"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Novelli</a:t>
            </a:r>
            <a:endParaRPr lang="fi-FI" dirty="0"/>
          </a:p>
        </p:txBody>
      </p:sp>
      <p:sp>
        <p:nvSpPr>
          <p:cNvPr id="3" name="Sisällön paikkamerkki 2"/>
          <p:cNvSpPr>
            <a:spLocks noGrp="1"/>
          </p:cNvSpPr>
          <p:nvPr>
            <p:ph idx="1"/>
          </p:nvPr>
        </p:nvSpPr>
        <p:spPr/>
        <p:txBody>
          <a:bodyPr>
            <a:normAutofit fontScale="40000" lnSpcReduction="20000"/>
          </a:bodyPr>
          <a:lstStyle/>
          <a:p>
            <a:r>
              <a:rPr lang="fi-FI" dirty="0" smtClean="0"/>
              <a:t>Novellin käsite johdetaan usein suoraan sen etymologiasta: Italian sana </a:t>
            </a:r>
            <a:r>
              <a:rPr lang="fi-FI" i="1" dirty="0" err="1" smtClean="0"/>
              <a:t>novella</a:t>
            </a:r>
            <a:r>
              <a:rPr lang="fi-FI" i="1" dirty="0" smtClean="0"/>
              <a:t> </a:t>
            </a:r>
            <a:r>
              <a:rPr lang="fi-FI" dirty="0" smtClean="0"/>
              <a:t>ja sen vastineet tarkoittavat uutta tai </a:t>
            </a:r>
            <a:r>
              <a:rPr lang="fi-FI" dirty="0" smtClean="0"/>
              <a:t>uutista.</a:t>
            </a:r>
            <a:endParaRPr lang="fi-FI" dirty="0" smtClean="0"/>
          </a:p>
          <a:p>
            <a:r>
              <a:rPr lang="fi-FI" dirty="0" smtClean="0"/>
              <a:t>Kirjallisuudenlajina </a:t>
            </a:r>
            <a:r>
              <a:rPr lang="fi-FI" dirty="0" smtClean="0"/>
              <a:t>novelli syntyi 1200–1300-luvuilla, mutta jo 500-luvulla nimitystä novelli käytettiin oikeustapauskertomuksista, jotka auttoivat selvittämään pulmia, joihin ei löytynyt ratkaisua olemassa olevista lakipykälistä. Kertomuksissa esitellään konfliktitilanne, käydään seikkaperäisesti läpi osallisten vaateet ja vastuut ja tehdään lopulta ennakkopäätös, joka toimii kuten uusi, samankaltaisia tapauksia koskeva laki. Juridiset novellit olivat kirjaimellisesti vaikuttavaa kirjallisuutta.</a:t>
            </a:r>
          </a:p>
          <a:p>
            <a:r>
              <a:rPr lang="fi-FI" dirty="0" smtClean="0"/>
              <a:t>Roomalainen 500-luvun lakikokoelma </a:t>
            </a:r>
            <a:r>
              <a:rPr lang="fi-FI" i="1" dirty="0" err="1" smtClean="0"/>
              <a:t>Corpus</a:t>
            </a:r>
            <a:r>
              <a:rPr lang="fi-FI" i="1" dirty="0" smtClean="0"/>
              <a:t> </a:t>
            </a:r>
            <a:r>
              <a:rPr lang="fi-FI" i="1" dirty="0" err="1" smtClean="0"/>
              <a:t>juris</a:t>
            </a:r>
            <a:r>
              <a:rPr lang="fi-FI" i="1" dirty="0" smtClean="0"/>
              <a:t> </a:t>
            </a:r>
            <a:r>
              <a:rPr lang="fi-FI" i="1" dirty="0" err="1" smtClean="0"/>
              <a:t>civilis</a:t>
            </a:r>
            <a:r>
              <a:rPr lang="fi-FI" dirty="0" smtClean="0"/>
              <a:t>, jonka neljäs osa koostuu tällaisista juridisista novelleista, nousi uuteen tietoisuuteen yliopistolaitoksen perustamisen myötä 1100-luvulla. Silloin syntyi oikeustiede omana oppialanaan. Oikeustiedettä opiskeli myös muuan firenzeläinen nuorimies, nimeltään Giovanni Boccaccio. Novellikirjallisuuden ensimmäisen bestsellerin </a:t>
            </a:r>
            <a:r>
              <a:rPr lang="fi-FI" i="1" dirty="0" smtClean="0"/>
              <a:t>Decameronen</a:t>
            </a:r>
            <a:r>
              <a:rPr lang="fi-FI" dirty="0" smtClean="0"/>
              <a:t> kirjoittaja tunsi hyvin roomalaiset oikeustapausnovellit.</a:t>
            </a:r>
          </a:p>
          <a:p>
            <a:r>
              <a:rPr lang="fi-FI" dirty="0" smtClean="0"/>
              <a:t>Juridisesta novellista periytyi kaunokirjalliseen lajiin monia piirteitä. Varhaisten novellikokoelmien – </a:t>
            </a:r>
            <a:r>
              <a:rPr lang="fi-FI" i="1" dirty="0" err="1" smtClean="0"/>
              <a:t>Novellinon</a:t>
            </a:r>
            <a:r>
              <a:rPr lang="fi-FI" i="1" dirty="0" smtClean="0"/>
              <a:t>, Decameronen</a:t>
            </a:r>
            <a:r>
              <a:rPr lang="fi-FI" dirty="0" smtClean="0"/>
              <a:t> ja </a:t>
            </a:r>
            <a:r>
              <a:rPr lang="fi-FI" i="1" dirty="0" err="1" smtClean="0"/>
              <a:t>Heptaméronin</a:t>
            </a:r>
            <a:r>
              <a:rPr lang="fi-FI" i="1" dirty="0" smtClean="0"/>
              <a:t> </a:t>
            </a:r>
            <a:r>
              <a:rPr lang="fi-FI" dirty="0" smtClean="0"/>
              <a:t>– toistuvia teemoja ovat ihmisten väliset konfliktit, esimerkiksi omaisuusriidat, aviokiistat ja arvovaltataistelut. Ratkaisukeskeisissä juonissa pyritään kostamaan pahat teot, palauttamaan katkenneet ystävyys- tai sukulaisuussuhteet sekä korvaamaan aiheetta kärsityt tappiot. Novellikokoelmiin kuuluneissa </a:t>
            </a:r>
            <a:r>
              <a:rPr lang="fi-FI" b="1" dirty="0" smtClean="0"/>
              <a:t>kehyskertomuksissa</a:t>
            </a:r>
            <a:r>
              <a:rPr lang="fi-FI" dirty="0" smtClean="0"/>
              <a:t> novellin ”kuulijat” saattoivat kommentoida ratkaisun oikeudenmukaisuutta ja kohtuullisuutta ikään kuin lautamiesten roolissa</a:t>
            </a:r>
            <a:r>
              <a:rPr lang="fi-FI" dirty="0" smtClean="0"/>
              <a:t>.</a:t>
            </a:r>
          </a:p>
          <a:p>
            <a:r>
              <a:rPr lang="fi-FI" dirty="0" smtClean="0"/>
              <a:t> Novelli </a:t>
            </a:r>
            <a:r>
              <a:rPr lang="fi-FI" dirty="0" smtClean="0"/>
              <a:t>ei siis tarkoita vain uutista ja uutuutta, vaan tekstilajia, joka hienosyisesti tekee eroa oikean ja väärän välille. Juridinen novelli lainasi loppuratkaisua painottavan rakenteensa kaunokirjalliselle juoninovellille. Kun tänä päivänä luemme novellia, jossa päähenkilöiden osat vaihtuvat ja loppuratkaisu sulkee tarinan kaaren, olemme lähellä novellin alkumuotoa, oikeustapauskertomusta.</a:t>
            </a:r>
          </a:p>
          <a:p>
            <a:r>
              <a:rPr lang="fi-FI" dirty="0" smtClean="0"/>
              <a:t>Novellin yhteys samannimiseen juridiseen tapauskertomukseen hälveni vähitellen, eikä sitä nykyään juuri muisteta. </a:t>
            </a:r>
            <a:r>
              <a:rPr lang="fi-FI" dirty="0" smtClean="0"/>
              <a:t>Novelli </a:t>
            </a:r>
            <a:r>
              <a:rPr lang="fi-FI" dirty="0" smtClean="0"/>
              <a:t>jäi kuitenkin monissa eurooppalaisissa kielissä yleistermiksi lyhyille proosakertomuksille. Kirjallisuudentutkimuksessa novellit on perinteisesti jaettu kahteen alalajiin, </a:t>
            </a:r>
            <a:r>
              <a:rPr lang="fi-FI" b="1" dirty="0" smtClean="0"/>
              <a:t>juoninovelliin ja tunnelmanovelliin</a:t>
            </a:r>
            <a:r>
              <a:rPr lang="fi-FI" dirty="0" smtClean="0"/>
              <a:t>, joista edellisen juuret siis ulottuvat roomalaiseen oikeusjärjestelmään asti</a:t>
            </a:r>
            <a:r>
              <a:rPr lang="fi-FI" dirty="0" smtClean="0"/>
              <a:t>. (</a:t>
            </a:r>
            <a:r>
              <a:rPr lang="fi-FI" b="1" dirty="0" smtClean="0"/>
              <a:t>tilannenovelli, absurdi novelli</a:t>
            </a:r>
            <a:r>
              <a:rPr lang="fi-FI" dirty="0" smtClean="0"/>
              <a:t>)</a:t>
            </a:r>
          </a:p>
          <a:p>
            <a:pPr lvl="2">
              <a:buNone/>
            </a:pPr>
            <a:endParaRPr lang="fi-FI" dirty="0" smtClean="0"/>
          </a:p>
          <a:p>
            <a:endParaRPr lang="fi-FI"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smtClean="0"/>
              <a:t>Novellityyppejä</a:t>
            </a:r>
            <a:endParaRPr lang="fi-FI" dirty="0"/>
          </a:p>
        </p:txBody>
      </p:sp>
      <p:sp>
        <p:nvSpPr>
          <p:cNvPr id="3" name="Sisällön paikkamerkki 2"/>
          <p:cNvSpPr>
            <a:spLocks noGrp="1"/>
          </p:cNvSpPr>
          <p:nvPr>
            <p:ph idx="1"/>
          </p:nvPr>
        </p:nvSpPr>
        <p:spPr/>
        <p:txBody>
          <a:bodyPr>
            <a:normAutofit fontScale="25000" lnSpcReduction="20000"/>
          </a:bodyPr>
          <a:lstStyle/>
          <a:p>
            <a:pPr algn="ctr">
              <a:buNone/>
            </a:pPr>
            <a:r>
              <a:rPr lang="fi-FI" sz="5600" dirty="0" smtClean="0"/>
              <a:t>	Novellit </a:t>
            </a:r>
            <a:r>
              <a:rPr lang="fi-FI" sz="5600" dirty="0" smtClean="0"/>
              <a:t>voidaan jakaa kolmeen eri tyyppiin sen mukaan, mikä niissä painottuu. </a:t>
            </a:r>
            <a:r>
              <a:rPr lang="fi-FI" sz="5600" b="1" dirty="0" smtClean="0"/>
              <a:t>Juoninovellissa</a:t>
            </a:r>
            <a:r>
              <a:rPr lang="fi-FI" sz="5600" dirty="0" smtClean="0"/>
              <a:t> korostuvat tapahtumat, </a:t>
            </a:r>
            <a:r>
              <a:rPr lang="fi-FI" sz="5600" b="1" dirty="0" smtClean="0"/>
              <a:t>tunnelmanovellissa </a:t>
            </a:r>
            <a:r>
              <a:rPr lang="fi-FI" sz="5600" dirty="0" smtClean="0"/>
              <a:t>tunnelma ja </a:t>
            </a:r>
            <a:r>
              <a:rPr lang="fi-FI" sz="5600" b="1" dirty="0" smtClean="0"/>
              <a:t>psykologisessa novellissa </a:t>
            </a:r>
            <a:r>
              <a:rPr lang="fi-FI" sz="5600" dirty="0" smtClean="0"/>
              <a:t>henkilöiden tunteet. Novellin loppu voi olla avoin tai suljettu. </a:t>
            </a:r>
            <a:endParaRPr lang="fi-FI" sz="5600" dirty="0" smtClean="0"/>
          </a:p>
          <a:p>
            <a:pPr algn="ctr">
              <a:buNone/>
            </a:pPr>
            <a:r>
              <a:rPr lang="fi-FI" sz="5600" b="1" dirty="0" smtClean="0"/>
              <a:t>TAI:</a:t>
            </a:r>
          </a:p>
          <a:p>
            <a:pPr>
              <a:buNone/>
            </a:pPr>
            <a:endParaRPr lang="fi-FI" sz="4300" b="1" dirty="0" smtClean="0"/>
          </a:p>
          <a:p>
            <a:pPr>
              <a:buNone/>
            </a:pPr>
            <a:r>
              <a:rPr lang="fi-FI" sz="4300" b="1" dirty="0" smtClean="0"/>
              <a:t>Juoninovelli</a:t>
            </a:r>
            <a:endParaRPr lang="fi-FI" sz="4300" dirty="0" smtClean="0"/>
          </a:p>
          <a:p>
            <a:pPr>
              <a:buNone/>
            </a:pPr>
            <a:r>
              <a:rPr lang="fi-FI" sz="4300" dirty="0" smtClean="0"/>
              <a:t>(Giovanni Boccaccio)</a:t>
            </a:r>
          </a:p>
          <a:p>
            <a:pPr>
              <a:buNone/>
            </a:pPr>
            <a:r>
              <a:rPr lang="fi-FI" sz="4300" dirty="0" smtClean="0"/>
              <a:t>-1300-luvun Italiasta  (sana ”novelli” tulee italian sanasta ”</a:t>
            </a:r>
            <a:r>
              <a:rPr lang="fi-FI" sz="4300" dirty="0" err="1" smtClean="0"/>
              <a:t>novella</a:t>
            </a:r>
            <a:r>
              <a:rPr lang="fi-FI" sz="4300" dirty="0" smtClean="0"/>
              <a:t>” eli uutuus)</a:t>
            </a:r>
          </a:p>
          <a:p>
            <a:pPr>
              <a:buNone/>
            </a:pPr>
            <a:r>
              <a:rPr lang="fi-FI" sz="4300" dirty="0" smtClean="0"/>
              <a:t>- suomenkieliseksi vastineeksi ehdotettiin 1800-luvulla sanaa ”</a:t>
            </a:r>
            <a:r>
              <a:rPr lang="fi-FI" sz="4300" dirty="0" err="1" smtClean="0"/>
              <a:t>uutelo</a:t>
            </a:r>
            <a:r>
              <a:rPr lang="fi-FI" sz="4300" dirty="0" smtClean="0"/>
              <a:t>”</a:t>
            </a:r>
          </a:p>
          <a:p>
            <a:pPr>
              <a:buNone/>
            </a:pPr>
            <a:r>
              <a:rPr lang="fi-FI" sz="4300" dirty="0" smtClean="0"/>
              <a:t>- juoninovelli on tiivis ja juoneltaan usein yllättävä</a:t>
            </a:r>
          </a:p>
          <a:p>
            <a:pPr>
              <a:buNone/>
            </a:pPr>
            <a:r>
              <a:rPr lang="fi-FI" sz="4300" dirty="0" smtClean="0"/>
              <a:t>- novellissa </a:t>
            </a:r>
            <a:r>
              <a:rPr lang="fi-FI" sz="4300" dirty="0" smtClean="0"/>
              <a:t>on selvä käännekohta ja tapahtumasarjan päättävä </a:t>
            </a:r>
            <a:r>
              <a:rPr lang="fi-FI" sz="4300" dirty="0" smtClean="0"/>
              <a:t>loppuratkaisu</a:t>
            </a:r>
          </a:p>
          <a:p>
            <a:pPr>
              <a:buNone/>
            </a:pPr>
            <a:r>
              <a:rPr lang="fi-FI" sz="4300" dirty="0" smtClean="0"/>
              <a:t/>
            </a:r>
            <a:br>
              <a:rPr lang="fi-FI" sz="4300" dirty="0" smtClean="0"/>
            </a:br>
            <a:endParaRPr lang="fi-FI" sz="4300" dirty="0" smtClean="0"/>
          </a:p>
          <a:p>
            <a:pPr>
              <a:buNone/>
            </a:pPr>
            <a:r>
              <a:rPr lang="fi-FI" sz="4300" b="1" dirty="0" smtClean="0"/>
              <a:t>Tilannenovelli</a:t>
            </a:r>
            <a:endParaRPr lang="fi-FI" sz="4300" dirty="0" smtClean="0"/>
          </a:p>
          <a:p>
            <a:pPr>
              <a:buNone/>
            </a:pPr>
            <a:r>
              <a:rPr lang="fi-FI" sz="4300" dirty="0" smtClean="0"/>
              <a:t>(Anton </a:t>
            </a:r>
            <a:r>
              <a:rPr lang="fi-FI" sz="4300" dirty="0" err="1" smtClean="0"/>
              <a:t>Tsehov</a:t>
            </a:r>
            <a:r>
              <a:rPr lang="fi-FI" sz="4300" dirty="0" smtClean="0"/>
              <a:t>)</a:t>
            </a:r>
          </a:p>
          <a:p>
            <a:pPr>
              <a:buNone/>
            </a:pPr>
            <a:r>
              <a:rPr lang="fi-FI" sz="4300" dirty="0" smtClean="0"/>
              <a:t>-1800-luvun venäläinen kirjailija</a:t>
            </a:r>
          </a:p>
          <a:p>
            <a:pPr>
              <a:buNone/>
            </a:pPr>
            <a:r>
              <a:rPr lang="fi-FI" sz="4300" dirty="0" smtClean="0"/>
              <a:t>-tilannenovelli eli avoin novelli eli </a:t>
            </a:r>
            <a:r>
              <a:rPr lang="fi-FI" sz="4300" dirty="0" err="1" smtClean="0"/>
              <a:t>tsehovilainen</a:t>
            </a:r>
            <a:r>
              <a:rPr lang="fi-FI" sz="4300" dirty="0" smtClean="0"/>
              <a:t> novelli</a:t>
            </a:r>
          </a:p>
          <a:p>
            <a:pPr>
              <a:buNone/>
            </a:pPr>
            <a:r>
              <a:rPr lang="fi-FI" sz="4300" dirty="0" smtClean="0"/>
              <a:t>- ei välttämättä selvää käännekohtaa tai selväpiirteistä juonta</a:t>
            </a:r>
          </a:p>
          <a:p>
            <a:pPr>
              <a:buNone/>
            </a:pPr>
            <a:r>
              <a:rPr lang="fi-FI" sz="4300" dirty="0" smtClean="0"/>
              <a:t>- esittelee tunnelmia, mielialoja, tuokiokuvia</a:t>
            </a:r>
          </a:p>
          <a:p>
            <a:pPr>
              <a:buNone/>
            </a:pPr>
            <a:r>
              <a:rPr lang="fi-FI" sz="4300" dirty="0" smtClean="0"/>
              <a:t>- valaisee jotain ihmiselämän pulmakohtaa</a:t>
            </a:r>
          </a:p>
          <a:p>
            <a:pPr>
              <a:buNone/>
            </a:pPr>
            <a:r>
              <a:rPr lang="fi-FI" sz="4300" dirty="0" smtClean="0"/>
              <a:t/>
            </a:r>
            <a:br>
              <a:rPr lang="fi-FI" sz="4300" dirty="0" smtClean="0"/>
            </a:br>
            <a:endParaRPr lang="fi-FI" sz="4300" dirty="0" smtClean="0"/>
          </a:p>
          <a:p>
            <a:pPr>
              <a:buNone/>
            </a:pPr>
            <a:r>
              <a:rPr lang="fi-FI" sz="4300" b="1" dirty="0" smtClean="0"/>
              <a:t>Absurdi novelli</a:t>
            </a:r>
            <a:endParaRPr lang="fi-FI" sz="4300" dirty="0" smtClean="0"/>
          </a:p>
          <a:p>
            <a:pPr>
              <a:buNone/>
            </a:pPr>
            <a:r>
              <a:rPr lang="fi-FI" sz="4300" dirty="0" smtClean="0"/>
              <a:t>(Franz Kafka)</a:t>
            </a:r>
          </a:p>
          <a:p>
            <a:pPr>
              <a:buNone/>
            </a:pPr>
            <a:r>
              <a:rPr lang="fi-FI" sz="4300" dirty="0" smtClean="0"/>
              <a:t>-unenomainen, normaalin elämän säännöistä piittaamaton </a:t>
            </a:r>
            <a:r>
              <a:rPr lang="fi-FI" sz="4300" dirty="0" smtClean="0"/>
              <a:t>maailma</a:t>
            </a:r>
          </a:p>
          <a:p>
            <a:pPr>
              <a:buNone/>
            </a:pPr>
            <a:r>
              <a:rPr lang="fi-FI" sz="4300" dirty="0" smtClean="0"/>
              <a:t>	</a:t>
            </a:r>
            <a:r>
              <a:rPr lang="fi-FI" sz="4300" dirty="0" smtClean="0"/>
              <a:t>						lähde: </a:t>
            </a:r>
            <a:r>
              <a:rPr lang="fi-FI" sz="4300" dirty="0" err="1" smtClean="0"/>
              <a:t>opinnot.internetix.fi</a:t>
            </a:r>
            <a:endParaRPr lang="fi-FI" sz="4300" dirty="0" smtClean="0"/>
          </a:p>
          <a:p>
            <a:pPr>
              <a:buNone/>
            </a:pPr>
            <a:endParaRPr lang="fi-FI" sz="4300" dirty="0" smtClean="0"/>
          </a:p>
          <a:p>
            <a:endParaRPr lang="fi-FI"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Novelli</a:t>
            </a:r>
            <a:endParaRPr lang="fi-FI" dirty="0"/>
          </a:p>
        </p:txBody>
      </p:sp>
      <p:sp>
        <p:nvSpPr>
          <p:cNvPr id="3" name="Sisällön paikkamerkki 2"/>
          <p:cNvSpPr>
            <a:spLocks noGrp="1"/>
          </p:cNvSpPr>
          <p:nvPr>
            <p:ph idx="1"/>
          </p:nvPr>
        </p:nvSpPr>
        <p:spPr/>
        <p:txBody>
          <a:bodyPr>
            <a:normAutofit fontScale="47500" lnSpcReduction="20000"/>
          </a:bodyPr>
          <a:lstStyle/>
          <a:p>
            <a:r>
              <a:rPr lang="fi-FI" dirty="0" smtClean="0"/>
              <a:t>Suomen kielessä on novelli-lainasanan rinnalla – ja sitä ennen – käytetty muitakin termejä, esimerkiksi kertomus, tarina, taru ja juttu. Nykyään on muodikasta kirjoittaa ”lyhytproosaa”. Perinteisestä novellista poikkeavan tiiviin proosamuodon yleistyminen sai kriitikko Mervi Kantokorven lanseeraamaan vuonna 2000 uuden käsitteen, </a:t>
            </a:r>
            <a:r>
              <a:rPr lang="fi-FI" dirty="0" err="1" smtClean="0"/>
              <a:t>pätkiksen</a:t>
            </a:r>
            <a:r>
              <a:rPr lang="fi-FI" dirty="0" smtClean="0"/>
              <a:t>.</a:t>
            </a:r>
          </a:p>
          <a:p>
            <a:r>
              <a:rPr lang="fi-FI" dirty="0" err="1" smtClean="0"/>
              <a:t>Pätkikselle</a:t>
            </a:r>
            <a:r>
              <a:rPr lang="fi-FI" dirty="0" smtClean="0"/>
              <a:t> on tyypillistä puheenomaisuus, näkökulmien vaihtelu ja sarjallisuus. Äkkimakeaan minttutryffelimakeiseen assosioituva lajitermi ilmentää jo itsessään puhekielisyyttä, arkisuutta ja katkelmallisuutta ja synnyttää odotuksen humoristisesta vireestä. Novellista pätkis eroaa muotonsa avoimuudessa sekä keskittymisessä puhujan kokemukseen. Lajin ”kantaäidiksi ja jäljittelemättömäksi mestariksi” Kantokorpi nimeää Rosa </a:t>
            </a:r>
            <a:r>
              <a:rPr lang="fi-FI" dirty="0" err="1" smtClean="0"/>
              <a:t>Liksomin</a:t>
            </a:r>
            <a:r>
              <a:rPr lang="fi-FI" dirty="0" smtClean="0"/>
              <a:t>. Muita Kantokorven mainitsemia </a:t>
            </a:r>
            <a:r>
              <a:rPr lang="fi-FI" dirty="0" err="1" smtClean="0"/>
              <a:t>pätkistelijöitä</a:t>
            </a:r>
            <a:r>
              <a:rPr lang="fi-FI" dirty="0" smtClean="0"/>
              <a:t> ovat Juha Seppälä ja Petri Tamminen.</a:t>
            </a:r>
          </a:p>
          <a:p>
            <a:r>
              <a:rPr lang="fi-FI" dirty="0" smtClean="0"/>
              <a:t>Kantokorven napakasta aikalaisanalyysista huolimatta pätkis ei ole reilussa kymmenessä vuodessa vakiintunut suomalaiseen kirjallisuuskeskusteluun. Novelli on tehnyt paluun – yleiskäsite on päivitetty koskemaan myös nykypäivän monimuotoisia lyhytproosatekstejä.</a:t>
            </a:r>
          </a:p>
          <a:p>
            <a:r>
              <a:rPr lang="fi-FI" dirty="0" smtClean="0"/>
              <a:t>Käsite sitoo ilmiön tiettyyn traditioon ja antaa sille tulkintakehyksen. On jossakin määrin sattumaa, mikä käsite sattuu missäkin vaiheessa vakiinnuttamaan asemansa muiden kustannuksella. Se sijaan ei ole samantekevää, mikä tuo käsite on. Kaunokirjallisen novellin käsitehistoriallinen yhteys juridiseen novelliin on unohtunut, mutta yhteys näkyy edelleen kirjallisuudenlajin teemoissa ja rakenteessa</a:t>
            </a:r>
            <a:r>
              <a:rPr lang="fi-FI" dirty="0" smtClean="0"/>
              <a:t>.</a:t>
            </a:r>
          </a:p>
          <a:p>
            <a:pPr lvl="4"/>
            <a:r>
              <a:rPr lang="fi-FI" dirty="0" smtClean="0"/>
              <a:t>http://novelli.fi/novellin-kasitteesta</a:t>
            </a:r>
            <a:r>
              <a:rPr lang="fi-FI" dirty="0" smtClean="0"/>
              <a:t>/</a:t>
            </a:r>
            <a:endParaRPr lang="fi-FI" dirty="0" smtClean="0"/>
          </a:p>
          <a:p>
            <a:pPr lvl="5"/>
            <a:endParaRPr lang="fi-FI"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Proosan käsitteet</a:t>
            </a:r>
            <a:endParaRPr lang="fi-FI" dirty="0"/>
          </a:p>
        </p:txBody>
      </p:sp>
      <p:sp>
        <p:nvSpPr>
          <p:cNvPr id="3" name="Sisällön paikkamerkki 2"/>
          <p:cNvSpPr>
            <a:spLocks noGrp="1"/>
          </p:cNvSpPr>
          <p:nvPr>
            <p:ph idx="1"/>
          </p:nvPr>
        </p:nvSpPr>
        <p:spPr/>
        <p:txBody>
          <a:bodyPr>
            <a:normAutofit/>
          </a:bodyPr>
          <a:lstStyle/>
          <a:p>
            <a:r>
              <a:rPr lang="fi-FI" dirty="0" smtClean="0"/>
              <a:t>teoksen nimi, laji (genre)</a:t>
            </a:r>
          </a:p>
          <a:p>
            <a:r>
              <a:rPr lang="fi-FI" dirty="0" smtClean="0"/>
              <a:t>aihe, motiivi, teema</a:t>
            </a:r>
          </a:p>
          <a:p>
            <a:r>
              <a:rPr lang="fi-FI" dirty="0" smtClean="0"/>
              <a:t>juoni (tarina), aikasuhteet, kokonaisrakenne</a:t>
            </a:r>
          </a:p>
          <a:p>
            <a:r>
              <a:rPr lang="fi-FI" dirty="0" smtClean="0"/>
              <a:t>miljöö</a:t>
            </a:r>
          </a:p>
          <a:p>
            <a:r>
              <a:rPr lang="fi-FI" dirty="0" smtClean="0"/>
              <a:t>henkilöt</a:t>
            </a:r>
          </a:p>
          <a:p>
            <a:r>
              <a:rPr lang="fi-FI" dirty="0" smtClean="0"/>
              <a:t>kertoja, näkökulma, kerronta, kieli</a:t>
            </a:r>
          </a:p>
          <a:p>
            <a:r>
              <a:rPr lang="fi-FI" dirty="0" smtClean="0"/>
              <a:t>avoimet kohdat, </a:t>
            </a:r>
            <a:r>
              <a:rPr lang="fi-FI" dirty="0" err="1" smtClean="0"/>
              <a:t>intertekstuaalisuus</a:t>
            </a:r>
            <a:endParaRPr lang="fi-FI" dirty="0" smtClean="0"/>
          </a:p>
          <a:p>
            <a:endParaRPr lang="fi-FI"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Rosa </a:t>
            </a:r>
            <a:r>
              <a:rPr lang="fi-FI" dirty="0" err="1" smtClean="0"/>
              <a:t>Liksom</a:t>
            </a:r>
            <a:r>
              <a:rPr lang="fi-FI" dirty="0" smtClean="0"/>
              <a:t>: Metsästysretki</a:t>
            </a:r>
            <a:endParaRPr lang="fi-FI" dirty="0"/>
          </a:p>
        </p:txBody>
      </p:sp>
      <p:sp>
        <p:nvSpPr>
          <p:cNvPr id="3" name="Sisällön paikkamerkki 2"/>
          <p:cNvSpPr>
            <a:spLocks noGrp="1"/>
          </p:cNvSpPr>
          <p:nvPr>
            <p:ph idx="1"/>
          </p:nvPr>
        </p:nvSpPr>
        <p:spPr/>
        <p:txBody>
          <a:bodyPr>
            <a:normAutofit fontScale="77500" lnSpcReduction="20000"/>
          </a:bodyPr>
          <a:lstStyle/>
          <a:p>
            <a:r>
              <a:rPr lang="fi-FI" dirty="0" smtClean="0"/>
              <a:t>Rosa </a:t>
            </a:r>
            <a:r>
              <a:rPr lang="fi-FI" dirty="0" err="1" smtClean="0"/>
              <a:t>Liksom</a:t>
            </a:r>
            <a:r>
              <a:rPr lang="fi-FI" dirty="0" smtClean="0"/>
              <a:t> (oik. Anni Ylävaara, s. 1958) on tunnetuimpia suomalaisia lyhytprosaisteja. Hänen esikoisnovellikokoelmansa </a:t>
            </a:r>
            <a:r>
              <a:rPr lang="fi-FI" i="1" dirty="0" smtClean="0"/>
              <a:t>Yhden yön pysäkki </a:t>
            </a:r>
            <a:r>
              <a:rPr lang="fi-FI" dirty="0" smtClean="0"/>
              <a:t>ilmestyi vuonna 1985. Paitsi kirjailija, Rosa </a:t>
            </a:r>
            <a:r>
              <a:rPr lang="fi-FI" dirty="0" err="1" smtClean="0"/>
              <a:t>Liksom</a:t>
            </a:r>
            <a:r>
              <a:rPr lang="fi-FI" dirty="0" smtClean="0"/>
              <a:t> on myös tunnettu kuvataiteilija. Romaanien ja novellikokoelmien lisäksi hän on tehnyt maalauksia, sarjakuvia, lastenkirjoja, näytelmiä ja elokuvia. Hänen teoksiaan on käännetty parillekymmenelle kielelle. </a:t>
            </a:r>
            <a:r>
              <a:rPr lang="fi-FI" dirty="0" err="1" smtClean="0"/>
              <a:t>Liksom</a:t>
            </a:r>
            <a:r>
              <a:rPr lang="fi-FI" dirty="0" smtClean="0"/>
              <a:t> sai Finlandia-palkinnon vuonna 2011 romaanistaan </a:t>
            </a:r>
            <a:r>
              <a:rPr lang="fi-FI" i="1" dirty="0" smtClean="0"/>
              <a:t>Hytti nro 6</a:t>
            </a:r>
            <a:r>
              <a:rPr lang="fi-FI" dirty="0" smtClean="0"/>
              <a:t>, joka kertoo suomalaistytön junamatkasta Neuvostoliitossa Siperian halki samassa hytissä venäläisen rakennustyömiehen kanssa.</a:t>
            </a:r>
          </a:p>
          <a:p>
            <a:r>
              <a:rPr lang="fi-FI" dirty="0" err="1" smtClean="0"/>
              <a:t>Matkaan-lehden</a:t>
            </a:r>
            <a:r>
              <a:rPr lang="fi-FI" dirty="0" smtClean="0"/>
              <a:t> novelli ”Metsästysretki” on ronski ja vauhdikas kuvaus kaverusten metsästysreissusta, joka saa yllättävän käänteen.</a:t>
            </a:r>
          </a:p>
          <a:p>
            <a:endParaRPr lang="fi-FI"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Käsitteet ja kysymykset</a:t>
            </a:r>
            <a:endParaRPr lang="fi-FI" dirty="0"/>
          </a:p>
        </p:txBody>
      </p:sp>
      <p:sp>
        <p:nvSpPr>
          <p:cNvPr id="3" name="Sisällön paikkamerkki 2"/>
          <p:cNvSpPr>
            <a:spLocks noGrp="1"/>
          </p:cNvSpPr>
          <p:nvPr>
            <p:ph idx="1"/>
          </p:nvPr>
        </p:nvSpPr>
        <p:spPr/>
        <p:txBody>
          <a:bodyPr/>
          <a:lstStyle/>
          <a:p>
            <a:r>
              <a:rPr lang="fi-FI" dirty="0" smtClean="0"/>
              <a:t>Mitkä käsitteet nostaisit analyysissä keskiöön?</a:t>
            </a:r>
            <a:endParaRPr lang="fi-FI"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Leena Krohn: Viimeinen esiintyminen</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smtClean="0"/>
              <a:t>Leena Krohnin (s.1947) laaja tuotanto sisältää romaaneja, lastenkirjoja, novelleja sekä esseitä. Krohnin kirjoitusten vaivihkainen huumori ja kuulas kieli puhuvat olemassaolomme kummallisistakin piirteistä rohkeasti ja älykkäästi.</a:t>
            </a:r>
          </a:p>
          <a:p>
            <a:r>
              <a:rPr lang="fi-FI" dirty="0" smtClean="0"/>
              <a:t>Krohn on saanut lukuisia kirjallisuuspalkintoja, muun muassa Finlandia-palkinnon teoksestaan </a:t>
            </a:r>
            <a:r>
              <a:rPr lang="fi-FI" i="1" dirty="0" smtClean="0"/>
              <a:t>Matemaattisia olioita tai jaettuja unia</a:t>
            </a:r>
            <a:r>
              <a:rPr lang="fi-FI" dirty="0" smtClean="0"/>
              <a:t> (WSOY, 1992). Hänen edellinen romaaninsa </a:t>
            </a:r>
            <a:r>
              <a:rPr lang="fi-FI" i="1" dirty="0" smtClean="0"/>
              <a:t>Hotel </a:t>
            </a:r>
            <a:r>
              <a:rPr lang="fi-FI" i="1" dirty="0" err="1" smtClean="0"/>
              <a:t>Sapiens</a:t>
            </a:r>
            <a:r>
              <a:rPr lang="fi-FI" dirty="0" smtClean="0"/>
              <a:t> (Teos) ilmestyi 2013, ja oli sekin Finlandia-ehdokas. Leena Krohn on yksi tunnetuimpia suomalaisia kirjailijoita maailmalla. Hänen kirjojaan on julkaistu parillakymmenellä kielellä.</a:t>
            </a:r>
          </a:p>
          <a:p>
            <a:endParaRPr lang="fi-F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Hytti nro 6</a:t>
            </a:r>
            <a:endParaRPr lang="fi-FI" dirty="0"/>
          </a:p>
        </p:txBody>
      </p:sp>
      <p:sp>
        <p:nvSpPr>
          <p:cNvPr id="3" name="Sisällön paikkamerkki 2"/>
          <p:cNvSpPr>
            <a:spLocks noGrp="1"/>
          </p:cNvSpPr>
          <p:nvPr>
            <p:ph idx="1"/>
          </p:nvPr>
        </p:nvSpPr>
        <p:spPr/>
        <p:txBody>
          <a:bodyPr>
            <a:normAutofit fontScale="70000" lnSpcReduction="20000"/>
          </a:bodyPr>
          <a:lstStyle/>
          <a:p>
            <a:r>
              <a:rPr lang="fi-FI" i="1" dirty="0" smtClean="0"/>
              <a:t>"</a:t>
            </a:r>
            <a:r>
              <a:rPr lang="fi-FI" b="1" i="1" dirty="0" smtClean="0"/>
              <a:t>Tämä on vielä Moskovaa</a:t>
            </a:r>
            <a:r>
              <a:rPr lang="fi-FI" i="1" dirty="0" smtClean="0"/>
              <a:t>: mutakuopan keskellä röykkiö </a:t>
            </a:r>
            <a:r>
              <a:rPr lang="fi-FI" i="1" dirty="0" err="1" smtClean="0"/>
              <a:t>yhdensäntoistakerroksisia</a:t>
            </a:r>
            <a:r>
              <a:rPr lang="fi-FI" i="1" dirty="0" smtClean="0"/>
              <a:t> </a:t>
            </a:r>
            <a:r>
              <a:rPr lang="fi-FI" i="1" dirty="0" err="1" smtClean="0"/>
              <a:t>elemementtitaloja</a:t>
            </a:r>
            <a:r>
              <a:rPr lang="fi-FI" i="1" dirty="0" smtClean="0"/>
              <a:t>, joiden jäisissä ikkunoissa väpättää himmeä, arka valo, rakennustyömaita, puolivalmiita kerrostaloja, ammottavia aukkoja seinissä. Pian nekin jäävät siluetiksi kaukaisuuteen. </a:t>
            </a:r>
            <a:r>
              <a:rPr lang="fi-FI" b="1" i="1" dirty="0" smtClean="0"/>
              <a:t>Tämä ei ole enää Moskovaa</a:t>
            </a:r>
            <a:r>
              <a:rPr lang="fi-FI" i="1" dirty="0" smtClean="0"/>
              <a:t>: lumen alle sortunut talo, villinä huojuvaa pakkasen jäätämää mäntymetsää, nietoksien peittämä aukea, kinosten alle jäätynyt lauha höyry, pimeys, yksinäinen pieni hirsitalo valkoisen aavan keskellä, pihalla hoitamaton omenapuu, tönkkölumista sekametsää, huviloiden lauta-aitoja, ränsistynyt puinen vaja. Edessä aukeaa tuntematon jään jähmettämä Venäjänmaa, juna kiitää, uupunutta taivasta vasten piirtyvät kirkkaina loistavat tähdet, syöksyy luontoon, pilvisen, tähdettömän taivaan valaisemaan painostavaan pimeyteen.</a:t>
            </a:r>
            <a:r>
              <a:rPr lang="fi-FI" b="1" i="1" dirty="0" smtClean="0"/>
              <a:t> Kaikki on liikkeessä: lumi, vesi, ilma, puut, pilvet, tuuli, kaupungit, kylät, ihmiset ja ajatukset. Juna jyskyttää halki lumisen maan.</a:t>
            </a:r>
            <a:r>
              <a:rPr lang="fi-FI" i="1" dirty="0" smtClean="0"/>
              <a:t>"</a:t>
            </a:r>
            <a:endParaRPr lang="fi-FI"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smtClean="0"/>
              <a:t/>
            </a:r>
            <a:br>
              <a:rPr lang="fi-FI" b="1" dirty="0" smtClean="0"/>
            </a:br>
            <a:r>
              <a:rPr lang="fi-FI" dirty="0" smtClean="0"/>
              <a:t>Erehdys (2015)</a:t>
            </a:r>
            <a:br>
              <a:rPr lang="fi-FI" dirty="0" smtClean="0"/>
            </a:br>
            <a:endParaRPr lang="fi-FI" dirty="0"/>
          </a:p>
        </p:txBody>
      </p:sp>
      <p:sp>
        <p:nvSpPr>
          <p:cNvPr id="3" name="Sisällön paikkamerkki 2"/>
          <p:cNvSpPr>
            <a:spLocks noGrp="1"/>
          </p:cNvSpPr>
          <p:nvPr>
            <p:ph idx="1"/>
          </p:nvPr>
        </p:nvSpPr>
        <p:spPr/>
        <p:txBody>
          <a:bodyPr>
            <a:normAutofit fontScale="70000" lnSpcReduction="20000"/>
          </a:bodyPr>
          <a:lstStyle/>
          <a:p>
            <a:r>
              <a:rPr lang="fi-FI" dirty="0" smtClean="0"/>
              <a:t>Kirjailija E:tä on pyydetty yleisötapahtumaan lukemaan novellejaan ja keskustelemaan lukijoidensa kanssa. Jo ajomatka tilaisuuteen horjuttaa kirjailijan uskoa, mutta se ei ole mitään tulevaan verrattuna.</a:t>
            </a:r>
          </a:p>
          <a:p>
            <a:r>
              <a:rPr lang="fi-FI" dirty="0" smtClean="0"/>
              <a:t>Lukutilaisuus on alusta loppuun piinaava. Lannistunut mutta urhea kirjailija lukee kiittämättömälle yleisölle kuitenkin upeita otteita teoksistaan. Kunnes on aika erehtyä vielä kerran.</a:t>
            </a:r>
          </a:p>
          <a:p>
            <a:r>
              <a:rPr lang="fi-FI" dirty="0" smtClean="0"/>
              <a:t>Leena Krohnin uusi romaani on hengästyttävän haikea ja tragikoominen kertomus sekä tarinakokoelma. Kirja puhuu viisaasti muistista, toden ja harhan kaksoisvalotuksesta sekä luopumisesta. Kirjailijan tarinat vievät mukanaan horjahtaneeseen todellisuuteen. Ja toisin kuin julma kuulijakunta antaa ymmärtää, niiden luennan ei soisi koskaan loppuvan.</a:t>
            </a:r>
          </a:p>
          <a:p>
            <a:endParaRPr lang="fi-FI"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Katkelma</a:t>
            </a:r>
            <a:endParaRPr lang="fi-FI" dirty="0"/>
          </a:p>
        </p:txBody>
      </p:sp>
      <p:sp>
        <p:nvSpPr>
          <p:cNvPr id="3" name="Sisällön paikkamerkki 2"/>
          <p:cNvSpPr>
            <a:spLocks noGrp="1"/>
          </p:cNvSpPr>
          <p:nvPr>
            <p:ph idx="1"/>
          </p:nvPr>
        </p:nvSpPr>
        <p:spPr/>
        <p:txBody>
          <a:bodyPr>
            <a:normAutofit fontScale="62500" lnSpcReduction="20000"/>
          </a:bodyPr>
          <a:lstStyle/>
          <a:p>
            <a:r>
              <a:rPr lang="fi-FI" dirty="0" smtClean="0"/>
              <a:t>»Katkelma kirjailija E:n novellista "Täti Angiina": -- Mutta kävellessään Simo huomasi, että kaikkialla ryömi tai virui pieniä kitiinikuorisia olentoja ja vaikka hän yritti olla polkematta niiden päälle ja sovitteli tarkoin askeleitaan, hän ei voinut olla tallaamatta niiden haurautta. Ne olivat muurahaisia, joiden toivioretki oli päättynyt. Sitä mitä ne olivat etsineet, ne eivät olleet löytäneet. Ne olivat tehneet sen, mitä niiden täytyi tehdä, täyttäneet oman heimonsa käskyt, eikä mitään ollut enää tehtävissä. Simo ajatteli, että mitä niiden täytyi tehdä, sitä ne myös halusivat. Niiden pakko oli yhtä kuin niiden tahto. Kuinka toisenlaisia ne olivatkaan kuin ihmiset, myös siinä suhteessa. Ja kun ne murskaantuivat Simon kengänpohjiin, jo valmiiksi puolikuolleina, hän ei voinut olla säälimättä niitä. Hän sääli, mutta tavallaan myös kadehti. Sillä niillä oli ollut juhlansa, ne olivat lunastaneet lentonsa ja saavuttaneet uuden elementin. Siihen saakka ne olivat olleet maan matalimpia asujia, mutta hetkeksi ne kuva Katri Lassila olivat nousseet korkeuteen siivet väristen, valmiina häihin, onneen ja uuteen työhön. Ja kaikessa, mitä ne tekivät, oli mieli ja merkitys, joita Simon oli yhä vaikeampi nähdä ihmiselämässä.</a:t>
            </a:r>
          </a:p>
          <a:p>
            <a:endParaRPr lang="fi-FI"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Käsitteet ja kysymykset</a:t>
            </a:r>
            <a:endParaRPr lang="fi-FI" dirty="0"/>
          </a:p>
        </p:txBody>
      </p:sp>
      <p:sp>
        <p:nvSpPr>
          <p:cNvPr id="3" name="Sisällön paikkamerkki 2"/>
          <p:cNvSpPr>
            <a:spLocks noGrp="1"/>
          </p:cNvSpPr>
          <p:nvPr>
            <p:ph idx="1"/>
          </p:nvPr>
        </p:nvSpPr>
        <p:spPr/>
        <p:txBody>
          <a:bodyPr/>
          <a:lstStyle/>
          <a:p>
            <a:r>
              <a:rPr lang="fi-FI" dirty="0" smtClean="0"/>
              <a:t>Kirjailija E?</a:t>
            </a:r>
            <a:endParaRPr lang="fi-FI"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Jaakko </a:t>
            </a:r>
            <a:r>
              <a:rPr lang="fi-FI" dirty="0" err="1" smtClean="0"/>
              <a:t>Yli-Juonikas</a:t>
            </a:r>
            <a:r>
              <a:rPr lang="fi-FI" dirty="0" smtClean="0"/>
              <a:t>: He lentävät kohti armoa</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Jaakko </a:t>
            </a:r>
            <a:r>
              <a:rPr lang="fi-FI" dirty="0" err="1" smtClean="0"/>
              <a:t>Yli-Juonikkaan</a:t>
            </a:r>
            <a:r>
              <a:rPr lang="fi-FI" dirty="0" smtClean="0"/>
              <a:t> tiiliskiviromaani</a:t>
            </a:r>
            <a:r>
              <a:rPr lang="fi-FI" i="1" dirty="0" smtClean="0"/>
              <a:t> Neuromaani</a:t>
            </a:r>
            <a:r>
              <a:rPr lang="fi-FI" dirty="0" smtClean="0"/>
              <a:t> on epäilemättä kirjasyksyn omaperäisintä satoa. En osaa nimetä sille varsinaisia esikuvia, mutta vertaisryhmänä voi silti mainita monet modernistisen ja postmodernistisen romaanin klassikot kotoa ja maailmalta.</a:t>
            </a:r>
            <a:r>
              <a:rPr lang="fi-FI" i="1" dirty="0" smtClean="0"/>
              <a:t> Neuromaani</a:t>
            </a:r>
            <a:r>
              <a:rPr lang="fi-FI" dirty="0" smtClean="0"/>
              <a:t> on kunnianhimoisuudessaan samantyyppinen ja ehkä jopa -tasoinen saavutus kuin Joycen </a:t>
            </a:r>
            <a:r>
              <a:rPr lang="fi-FI" i="1" dirty="0" err="1" smtClean="0"/>
              <a:t>Ulysses</a:t>
            </a:r>
            <a:r>
              <a:rPr lang="fi-FI" i="1" dirty="0" smtClean="0"/>
              <a:t> (--)</a:t>
            </a:r>
            <a:r>
              <a:rPr lang="fi-FI" dirty="0" smtClean="0"/>
              <a:t> Suurta ja haasteellista teosta ollaan siis hyvin itse- ja traditiotietoisesti tekemässä. </a:t>
            </a:r>
          </a:p>
          <a:p>
            <a:pPr lvl="3"/>
            <a:r>
              <a:rPr lang="fi-FI" dirty="0" smtClean="0"/>
              <a:t>Parnasson kirja-arvostelu romaanista </a:t>
            </a:r>
            <a:r>
              <a:rPr lang="fi-FI" i="1" dirty="0" smtClean="0"/>
              <a:t>Neuromaani</a:t>
            </a:r>
            <a:r>
              <a:rPr lang="fi-FI" dirty="0" smtClean="0"/>
              <a:t> (2012)</a:t>
            </a:r>
            <a:endParaRPr lang="fi-FI"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Käsitteet ja kysymykset</a:t>
            </a:r>
            <a:endParaRPr lang="fi-FI" dirty="0"/>
          </a:p>
        </p:txBody>
      </p:sp>
      <p:sp>
        <p:nvSpPr>
          <p:cNvPr id="3" name="Sisällön paikkamerkki 2"/>
          <p:cNvSpPr>
            <a:spLocks noGrp="1"/>
          </p:cNvSpPr>
          <p:nvPr>
            <p:ph idx="1"/>
          </p:nvPr>
        </p:nvSpPr>
        <p:spPr/>
        <p:txBody>
          <a:bodyPr/>
          <a:lstStyle/>
          <a:p>
            <a:endParaRPr lang="fi-FI"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i="1" dirty="0" smtClean="0"/>
              <a:t>Neuromaani</a:t>
            </a:r>
            <a:endParaRPr lang="fi-FI" dirty="0"/>
          </a:p>
        </p:txBody>
      </p:sp>
      <p:sp>
        <p:nvSpPr>
          <p:cNvPr id="3" name="Sisällön paikkamerkki 2"/>
          <p:cNvSpPr>
            <a:spLocks noGrp="1"/>
          </p:cNvSpPr>
          <p:nvPr>
            <p:ph idx="1"/>
          </p:nvPr>
        </p:nvSpPr>
        <p:spPr/>
        <p:txBody>
          <a:bodyPr>
            <a:normAutofit fontScale="85000" lnSpcReduction="10000"/>
          </a:bodyPr>
          <a:lstStyle/>
          <a:p>
            <a:r>
              <a:rPr lang="fi-FI" i="1" dirty="0" smtClean="0"/>
              <a:t>Neuromaani</a:t>
            </a:r>
            <a:r>
              <a:rPr lang="fi-FI" dirty="0" smtClean="0"/>
              <a:t> on sen verran äärimmäinen suoritus, että väistämättä herää kysymys: mitä seuraavaksi? Joyce johtui ja juuttui </a:t>
            </a:r>
            <a:r>
              <a:rPr lang="fi-FI" i="1" dirty="0" err="1" smtClean="0"/>
              <a:t>Ulysseksensa</a:t>
            </a:r>
            <a:r>
              <a:rPr lang="fi-FI" dirty="0" smtClean="0"/>
              <a:t> jälkeen </a:t>
            </a:r>
            <a:r>
              <a:rPr lang="fi-FI" i="1" dirty="0" err="1" smtClean="0"/>
              <a:t>Finnegans</a:t>
            </a:r>
            <a:r>
              <a:rPr lang="fi-FI" i="1" dirty="0" smtClean="0"/>
              <a:t> </a:t>
            </a:r>
            <a:r>
              <a:rPr lang="fi-FI" i="1" dirty="0" err="1" smtClean="0"/>
              <a:t>Waken</a:t>
            </a:r>
            <a:r>
              <a:rPr lang="fi-FI" dirty="0" smtClean="0"/>
              <a:t> kielileikkeihin, ja sopii pelätä, että jos </a:t>
            </a:r>
            <a:r>
              <a:rPr lang="fi-FI" dirty="0" err="1" smtClean="0"/>
              <a:t>Yli-Juonikas</a:t>
            </a:r>
            <a:r>
              <a:rPr lang="fi-FI" dirty="0" smtClean="0"/>
              <a:t> tahtoo vielä korottaa rimaa, myös hänen tiensä kulkee kohti lukukelvottomuutta. Ehkäpä olisi viisainta, jos kirjailija nyt katsoisi todistaneensa olevansa nimensä veroinen juonenpunoja ja palaisi perinteisempään kerrontaan. Neuromaani on joka tapauksessa kunnioitusta herättävä järkäle, jonka pariin ei arvostelun valmistuttua tee mieli heti palata.</a:t>
            </a:r>
            <a:endParaRPr lang="fi-FI"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Nykynovellistiikka: yhteenveto</a:t>
            </a:r>
            <a:endParaRPr lang="fi-FI" dirty="0"/>
          </a:p>
        </p:txBody>
      </p:sp>
      <p:sp>
        <p:nvSpPr>
          <p:cNvPr id="3" name="Sisällön paikkamerkki 2"/>
          <p:cNvSpPr>
            <a:spLocks noGrp="1"/>
          </p:cNvSpPr>
          <p:nvPr>
            <p:ph idx="1"/>
          </p:nvPr>
        </p:nvSpPr>
        <p:spPr/>
        <p:txBody>
          <a:bodyPr/>
          <a:lstStyle/>
          <a:p>
            <a:r>
              <a:rPr lang="fi-FI" dirty="0" smtClean="0"/>
              <a:t>Modernismia? Postmodernismia?</a:t>
            </a:r>
            <a:endParaRPr lang="fi-FI"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Modernismi</a:t>
            </a:r>
            <a:endParaRPr lang="cs-CZ" dirty="0"/>
          </a:p>
        </p:txBody>
      </p:sp>
      <p:sp>
        <p:nvSpPr>
          <p:cNvPr id="3" name="Zástupný symbol pro obsah 2"/>
          <p:cNvSpPr>
            <a:spLocks noGrp="1"/>
          </p:cNvSpPr>
          <p:nvPr>
            <p:ph idx="1"/>
          </p:nvPr>
        </p:nvSpPr>
        <p:spPr/>
        <p:txBody>
          <a:bodyPr>
            <a:normAutofit fontScale="62500" lnSpcReduction="20000"/>
          </a:bodyPr>
          <a:lstStyle/>
          <a:p>
            <a:r>
              <a:rPr lang="fi-FI" dirty="0" smtClean="0"/>
              <a:t>1800-luvun </a:t>
            </a:r>
            <a:r>
              <a:rPr lang="fi-FI" dirty="0"/>
              <a:t>loppupuolella alkanut kaunokirjallisuuden suuntaus, joka pyrki uudistamaan kirjallisuuden keinoja ja irtautumaan klassisista tyyli- ja muotoihanteista</a:t>
            </a:r>
          </a:p>
          <a:p>
            <a:r>
              <a:rPr lang="fi-FI" dirty="0" smtClean="0"/>
              <a:t>Modernismin </a:t>
            </a:r>
            <a:r>
              <a:rPr lang="fi-FI" dirty="0"/>
              <a:t>syntyajankohtana on usein pidetty 1860-luvun alkua. </a:t>
            </a:r>
            <a:r>
              <a:rPr lang="fi-FI" dirty="0" smtClean="0"/>
              <a:t>Modernismissa korostuu </a:t>
            </a:r>
            <a:r>
              <a:rPr lang="fi-FI" dirty="0"/>
              <a:t>liikkeen ja yksilöllisen kokemuksen merkitys </a:t>
            </a:r>
            <a:r>
              <a:rPr lang="fi-FI" b="1" dirty="0"/>
              <a:t>problemaattiseksi käyneessä maailmassa, jossa on enää vaikea ankkuroitua lopullisiin totuuksiin. </a:t>
            </a:r>
          </a:p>
          <a:p>
            <a:r>
              <a:rPr lang="fi-FI" dirty="0"/>
              <a:t>Kieleen ja muodon uudistamiseen panostava modernistinen kirjallisuus suosii simultaanisuutta, montaasia, rinnastuksia, paradokseja ja monimerkityksisyyttä. </a:t>
            </a:r>
            <a:endParaRPr lang="cs-CZ" dirty="0" smtClean="0"/>
          </a:p>
          <a:p>
            <a:r>
              <a:rPr lang="fi-FI" dirty="0"/>
              <a:t>Suomen kirjallisuudessa modernismin pioneereja olivat 1910-luvun loppupuolelta alkaen suomenruotsalaiset Edith Södergran, Elmer Diktonius, Rabbe Enckell, Hagar Olsson ja Gunnar Björling. Viisikymmen- ja kuusikymmenluku oli myös proosan modernismin kultakautta etenkin Veijo Meren, Antti Hyryn, </a:t>
            </a:r>
            <a:r>
              <a:rPr lang="fi-FI" dirty="0" smtClean="0"/>
              <a:t>Marja</a:t>
            </a:r>
            <a:r>
              <a:rPr lang="cs-CZ" dirty="0" smtClean="0"/>
              <a:t>-</a:t>
            </a:r>
            <a:r>
              <a:rPr lang="fi-FI" dirty="0" smtClean="0"/>
              <a:t>Liisa </a:t>
            </a:r>
            <a:r>
              <a:rPr lang="fi-FI" dirty="0"/>
              <a:t>Vartion ja Paavo Haavikon ansiosta</a:t>
            </a:r>
            <a:r>
              <a:rPr lang="fi-FI" dirty="0" smtClean="0"/>
              <a:t>.</a:t>
            </a:r>
            <a:endParaRPr lang="cs-CZ" dirty="0" smtClean="0"/>
          </a:p>
          <a:p>
            <a:pPr lvl="3"/>
            <a:r>
              <a:rPr lang="cs-CZ" dirty="0"/>
              <a:t>http://tieteentermipankki.fi/wiki/Kirjallisuudentutkimus:modernismi</a:t>
            </a:r>
          </a:p>
        </p:txBody>
      </p:sp>
    </p:spTree>
    <p:extLst>
      <p:ext uri="{BB962C8B-B14F-4D97-AF65-F5344CB8AC3E}">
        <p14:creationId xmlns:p14="http://schemas.microsoft.com/office/powerpoint/2010/main" xmlns="" val="10936013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Postmodernismi</a:t>
            </a:r>
            <a:endParaRPr lang="cs-CZ" dirty="0"/>
          </a:p>
        </p:txBody>
      </p:sp>
      <p:sp>
        <p:nvSpPr>
          <p:cNvPr id="3" name="Zástupný symbol pro obsah 2"/>
          <p:cNvSpPr>
            <a:spLocks noGrp="1"/>
          </p:cNvSpPr>
          <p:nvPr>
            <p:ph idx="1"/>
          </p:nvPr>
        </p:nvSpPr>
        <p:spPr/>
        <p:txBody>
          <a:bodyPr>
            <a:normAutofit fontScale="77500" lnSpcReduction="20000"/>
          </a:bodyPr>
          <a:lstStyle/>
          <a:p>
            <a:r>
              <a:rPr lang="fi-FI" dirty="0"/>
              <a:t>Postmodernismi vastusti modernismin tarkkarajaisuutta, tiukkaa muodollisuutta ja yhdisteli eri aikakausien tyylejä estottomasti. Tyypillistä postmodernismin ajan kirjallisuudelle on </a:t>
            </a:r>
            <a:r>
              <a:rPr lang="fi-FI" dirty="0">
                <a:hlinkClick r:id="rId2" tooltip="Intertekstuaalisuuden (sivua ei ole)"/>
              </a:rPr>
              <a:t>intertekstuaalisuuden</a:t>
            </a:r>
            <a:r>
              <a:rPr lang="fi-FI" dirty="0"/>
              <a:t> käyttäminen, eli viittaukset toisiin teoksiin. Todellisuuden ja fiktion, korkean ja matalan kulttuurin sekoittuminen sai alkunsa, sekä erilaisia tyylejä ja tekstilajeja sekoitettiin vapaammin. Tekstit ja merkit tulivat lajien ja muodollisten erojen tilalle. Muita yleisiä piirteitä postmodernismin ajan kirjallisuudelle ovat parodia, pastissi, leikillisyys ja sirpaleisuus. Ajan näkyvimpiä lajeja ovat jännitys- ja muu aiemmin marginaalinen kirjallisuus</a:t>
            </a:r>
            <a:r>
              <a:rPr lang="fi-FI" dirty="0" smtClean="0"/>
              <a:t>.</a:t>
            </a:r>
            <a:endParaRPr lang="cs-CZ" dirty="0" smtClean="0"/>
          </a:p>
          <a:p>
            <a:pPr lvl="5"/>
            <a:r>
              <a:rPr lang="cs-CZ" dirty="0"/>
              <a:t>https://fi.wikipedia.org/wiki/Postmoderni_kirjallisuus</a:t>
            </a:r>
          </a:p>
        </p:txBody>
      </p:sp>
    </p:spTree>
    <p:extLst>
      <p:ext uri="{BB962C8B-B14F-4D97-AF65-F5344CB8AC3E}">
        <p14:creationId xmlns:p14="http://schemas.microsoft.com/office/powerpoint/2010/main" xmlns="" val="2516104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isällön paikkamerkki 3" descr="hotakainen.png"/>
          <p:cNvPicPr>
            <a:picLocks noGrp="1" noChangeAspect="1"/>
          </p:cNvPicPr>
          <p:nvPr>
            <p:ph idx="1"/>
          </p:nvPr>
        </p:nvPicPr>
        <p:blipFill>
          <a:blip r:embed="rId2" cstate="print"/>
          <a:srcRect b="26182"/>
          <a:stretch>
            <a:fillRect/>
          </a:stretch>
        </p:blipFill>
        <p:spPr>
          <a:xfrm>
            <a:off x="0" y="188639"/>
            <a:ext cx="9189140" cy="652466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Hotakainen: </a:t>
            </a:r>
            <a:r>
              <a:rPr lang="fi-FI" dirty="0" err="1" smtClean="0"/>
              <a:t>Finnhits</a:t>
            </a:r>
            <a:endParaRPr lang="fi-FI" dirty="0"/>
          </a:p>
        </p:txBody>
      </p:sp>
      <p:sp>
        <p:nvSpPr>
          <p:cNvPr id="3" name="Sisällön paikkamerkki 2"/>
          <p:cNvSpPr>
            <a:spLocks noGrp="1"/>
          </p:cNvSpPr>
          <p:nvPr>
            <p:ph idx="1"/>
          </p:nvPr>
        </p:nvSpPr>
        <p:spPr/>
        <p:txBody>
          <a:bodyPr>
            <a:normAutofit fontScale="92500" lnSpcReduction="20000"/>
          </a:bodyPr>
          <a:lstStyle/>
          <a:p>
            <a:pPr>
              <a:buNone/>
            </a:pPr>
            <a:r>
              <a:rPr lang="fi-FI" i="1" dirty="0" smtClean="0"/>
              <a:t>	”</a:t>
            </a:r>
            <a:r>
              <a:rPr lang="fi-FI" dirty="0" smtClean="0"/>
              <a:t>Tämän kirjan puheenvuorot ovat pahassa saumassa lausuttuja sanoja, ja siksi epätavallisia. Tunnistettavuus ja tavallisuus ovat ikään kuin tolppia, joiden varaan viritetyssä sirkusteltassa voi tapahtua outoja ja kummallisia asioita”, Hotakainen kuvailee. Hänen mukaansa uusi kirja syntyi hiukan vahingossa, kun hän meni vuodenvaihteessa työhuoneelleen sekavassa mielentilassa. Tuolloin kirjailijan mieleen juolahtivat vuonna 2003 olutpulloihin tehdyt 72 sanan novellit, ja hän alkoi kirjoittaa uusia mininovelleja.</a:t>
            </a:r>
          </a:p>
          <a:p>
            <a:endParaRPr lang="fi-F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a:buFontTx/>
              <a:buChar char="-"/>
            </a:pPr>
            <a:r>
              <a:rPr lang="fi-FI" dirty="0" smtClean="0"/>
              <a:t>Minua alkoi kiinnostaa sanamäärän rajoittaminen. Vapaus on muutenkin yliarvostettua, pidän rajoituksista. Tässä kirjassa muutamassa tarinassa on satakunta sanaa, mutta kaikki ovat hyvin tiiviitä. Ne eivät ole kokonaisia elämäntarinoita, vaan välähdyksiä ihmisten elämänkohtaloista.</a:t>
            </a:r>
          </a:p>
          <a:p>
            <a:endParaRPr lang="fi-FI"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Lyriikka 4.3.2016</a:t>
            </a:r>
            <a:endParaRPr lang="fi-FI" dirty="0"/>
          </a:p>
        </p:txBody>
      </p:sp>
      <p:sp>
        <p:nvSpPr>
          <p:cNvPr id="3" name="Sisällön paikkamerkki 2"/>
          <p:cNvSpPr>
            <a:spLocks noGrp="1"/>
          </p:cNvSpPr>
          <p:nvPr>
            <p:ph idx="1"/>
          </p:nvPr>
        </p:nvSpPr>
        <p:spPr/>
        <p:txBody>
          <a:bodyPr/>
          <a:lstStyle/>
          <a:p>
            <a:pPr>
              <a:buNone/>
            </a:pPr>
            <a:r>
              <a:rPr lang="fi-FI" dirty="0" smtClean="0"/>
              <a:t>			Hyvä on hiihtäjän hiihdellä:</a:t>
            </a:r>
          </a:p>
          <a:p>
            <a:pPr lvl="0" algn="ctr">
              <a:buNone/>
            </a:pPr>
            <a:r>
              <a:rPr lang="fi-FI" dirty="0" smtClean="0"/>
              <a:t>Jokaisen </a:t>
            </a:r>
            <a:r>
              <a:rPr lang="fi-FI" b="1" dirty="0" smtClean="0"/>
              <a:t>säkeistön</a:t>
            </a:r>
            <a:r>
              <a:rPr lang="fi-FI" dirty="0" smtClean="0"/>
              <a:t> sanoma?</a:t>
            </a:r>
          </a:p>
          <a:p>
            <a:pPr lvl="0" algn="ctr">
              <a:buNone/>
            </a:pPr>
            <a:r>
              <a:rPr lang="fi-FI" dirty="0" smtClean="0"/>
              <a:t> Mikä on </a:t>
            </a:r>
            <a:r>
              <a:rPr lang="fi-FI" b="1" dirty="0" smtClean="0"/>
              <a:t>runon puhujan</a:t>
            </a:r>
            <a:r>
              <a:rPr lang="fi-FI" dirty="0" smtClean="0"/>
              <a:t> viesti?</a:t>
            </a:r>
          </a:p>
          <a:p>
            <a:pPr algn="ctr">
              <a:buNone/>
            </a:pPr>
            <a:endParaRPr lang="fi-FI" dirty="0" smtClean="0"/>
          </a:p>
          <a:p>
            <a:pPr algn="ctr">
              <a:buNone/>
            </a:pPr>
            <a:r>
              <a:rPr lang="fi-FI" dirty="0" smtClean="0"/>
              <a:t>Yksin hiihtäjä:</a:t>
            </a:r>
          </a:p>
          <a:p>
            <a:pPr algn="ctr">
              <a:buNone/>
            </a:pPr>
            <a:r>
              <a:rPr lang="fi-FI" dirty="0" smtClean="0"/>
              <a:t>Minkälainen sävy </a:t>
            </a:r>
            <a:r>
              <a:rPr lang="fi-FI" b="1" dirty="0" smtClean="0"/>
              <a:t>säkeissä</a:t>
            </a:r>
            <a:r>
              <a:rPr lang="fi-FI" dirty="0" smtClean="0"/>
              <a:t> on? </a:t>
            </a:r>
          </a:p>
          <a:p>
            <a:pPr algn="ctr">
              <a:buNone/>
            </a:pPr>
            <a:r>
              <a:rPr lang="fi-FI" smtClean="0"/>
              <a:t>Mitä runossa mielestäsi tapahtuu?</a:t>
            </a:r>
            <a:endParaRPr lang="fi-FI"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t>Eino Leino (1878 - 1926)</a:t>
            </a:r>
          </a:p>
        </p:txBody>
      </p:sp>
      <p:sp>
        <p:nvSpPr>
          <p:cNvPr id="3" name="Sisällön paikkamerkki 2"/>
          <p:cNvSpPr>
            <a:spLocks noGrp="1"/>
          </p:cNvSpPr>
          <p:nvPr>
            <p:ph idx="1"/>
          </p:nvPr>
        </p:nvSpPr>
        <p:spPr>
          <a:xfrm>
            <a:off x="60648" y="1412776"/>
            <a:ext cx="9083352" cy="5445224"/>
          </a:xfrm>
        </p:spPr>
        <p:txBody>
          <a:bodyPr>
            <a:normAutofit fontScale="55000" lnSpcReduction="20000"/>
          </a:bodyPr>
          <a:lstStyle/>
          <a:p>
            <a:pPr>
              <a:buNone/>
            </a:pPr>
            <a:r>
              <a:rPr lang="fi-FI" sz="3800" i="1" dirty="0" smtClean="0"/>
              <a:t>Eino Leino oli synnynnäinen runoilija, joka ensimmäisenä käytti suomen kieltä</a:t>
            </a:r>
          </a:p>
          <a:p>
            <a:pPr>
              <a:buNone/>
            </a:pPr>
            <a:r>
              <a:rPr lang="fi-FI" sz="3800" i="1" dirty="0" smtClean="0"/>
              <a:t>sujuvasti kaikkinaisiin taiteellisiin tarkoituksiin. Kansanperinteestä ja </a:t>
            </a:r>
          </a:p>
          <a:p>
            <a:pPr>
              <a:buNone/>
            </a:pPr>
            <a:r>
              <a:rPr lang="fi-FI" sz="3800" i="1" dirty="0" smtClean="0"/>
              <a:t>kalevalaisesta taustasta Leino laajentui kohti eurooppalaista kirjallisuutta ja</a:t>
            </a:r>
          </a:p>
          <a:p>
            <a:pPr>
              <a:buNone/>
            </a:pPr>
            <a:r>
              <a:rPr lang="fi-FI" sz="3800" i="1" dirty="0" smtClean="0"/>
              <a:t>hänestä tuli henkisesti maailmankansalainen. Leino oli kohtalostaan tietoinen</a:t>
            </a:r>
          </a:p>
          <a:p>
            <a:pPr>
              <a:buNone/>
            </a:pPr>
            <a:r>
              <a:rPr lang="fi-FI" sz="3800" i="1" dirty="0" smtClean="0"/>
              <a:t>taistelija ja taiteilija, jonka suomalaiset yhä tuntevat läheiseksi.</a:t>
            </a:r>
          </a:p>
          <a:p>
            <a:pPr>
              <a:buNone/>
            </a:pPr>
            <a:endParaRPr lang="fi-FI" sz="3800" dirty="0" smtClean="0"/>
          </a:p>
          <a:p>
            <a:pPr>
              <a:buNone/>
            </a:pPr>
            <a:r>
              <a:rPr lang="fi-FI" sz="3800" dirty="0" smtClean="0"/>
              <a:t>	Eino Leino julkaisi ensimmäisen runokokoelmansa 18-vuotiaana 1896. Hänen</a:t>
            </a:r>
          </a:p>
          <a:p>
            <a:pPr>
              <a:buNone/>
            </a:pPr>
            <a:r>
              <a:rPr lang="fi-FI" sz="3800" dirty="0" smtClean="0"/>
              <a:t>runoutensa on yhä läsnä suomalaisten todellisuudessa. Onnittelu- ja</a:t>
            </a:r>
          </a:p>
          <a:p>
            <a:pPr>
              <a:buNone/>
            </a:pPr>
            <a:r>
              <a:rPr lang="fi-FI" sz="3800" dirty="0" smtClean="0"/>
              <a:t>muistosäkeet ovat useammin kuin muiden runoilijoiden juuri Leinon säkeitä.</a:t>
            </a:r>
          </a:p>
          <a:p>
            <a:pPr>
              <a:buNone/>
            </a:pPr>
            <a:r>
              <a:rPr lang="fi-FI" sz="3800" dirty="0" smtClean="0"/>
              <a:t>Ne ovat muuttuneet niin yhteiseksi omaisuudeksi, ettei lähdettä usein edes</a:t>
            </a:r>
          </a:p>
          <a:p>
            <a:pPr>
              <a:buNone/>
            </a:pPr>
            <a:r>
              <a:rPr lang="fi-FI" sz="3800" dirty="0" smtClean="0"/>
              <a:t>mainita. Omana aikanaan Leino ei ollut itsestään selvästi hyväksytty ja kiitetty.</a:t>
            </a:r>
          </a:p>
          <a:p>
            <a:pPr>
              <a:buNone/>
            </a:pPr>
            <a:r>
              <a:rPr lang="fi-FI" sz="3800" dirty="0" smtClean="0"/>
              <a:t>Hän oli uudistaja ja tabujen kaataja monilla kulttuurin aloilla. Boheemin runoilijan</a:t>
            </a:r>
          </a:p>
          <a:p>
            <a:pPr>
              <a:buNone/>
            </a:pPr>
            <a:r>
              <a:rPr lang="fi-FI" sz="3800" dirty="0" smtClean="0"/>
              <a:t>maine on saatellut häntä ja luonut hänen ympärilleen legendan, joka lähestyy</a:t>
            </a:r>
          </a:p>
          <a:p>
            <a:pPr>
              <a:buNone/>
            </a:pPr>
            <a:r>
              <a:rPr lang="fi-FI" sz="3800" dirty="0" smtClean="0"/>
              <a:t>fiktiota. Leinosta tehdyt näytelmät ja elokuvat ovat toistaneet tätä usein</a:t>
            </a:r>
          </a:p>
          <a:p>
            <a:pPr>
              <a:buNone/>
            </a:pPr>
            <a:r>
              <a:rPr lang="fi-FI" sz="3800" dirty="0" smtClean="0"/>
              <a:t>pinnallista taiteilijakuvaa, ja hänen teostensa syvä ja elävä ydin on jäänyt</a:t>
            </a:r>
          </a:p>
          <a:p>
            <a:pPr>
              <a:buNone/>
            </a:pPr>
            <a:r>
              <a:rPr lang="fi-FI" sz="3800" dirty="0" smtClean="0"/>
              <a:t>tavoittamattomiin.</a:t>
            </a:r>
          </a:p>
          <a:p>
            <a:endParaRPr lang="fi-FI"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2849</Words>
  <Application>Microsoft Office PowerPoint</Application>
  <PresentationFormat>Näytössä katseltava diaesitys (4:3)</PresentationFormat>
  <Paragraphs>220</Paragraphs>
  <Slides>48</Slides>
  <Notes>0</Notes>
  <HiddenSlides>0</HiddenSlides>
  <MMClips>0</MMClips>
  <ScaleCrop>false</ScaleCrop>
  <HeadingPairs>
    <vt:vector size="4" baseType="variant">
      <vt:variant>
        <vt:lpstr>Teema</vt:lpstr>
      </vt:variant>
      <vt:variant>
        <vt:i4>1</vt:i4>
      </vt:variant>
      <vt:variant>
        <vt:lpstr>Dian otsikot</vt:lpstr>
      </vt:variant>
      <vt:variant>
        <vt:i4>48</vt:i4>
      </vt:variant>
    </vt:vector>
  </HeadingPairs>
  <TitlesOfParts>
    <vt:vector size="49" baseType="lpstr">
      <vt:lpstr>Office-teema</vt:lpstr>
      <vt:lpstr>Workshop on Finnish literature </vt:lpstr>
      <vt:lpstr>Aikataulu</vt:lpstr>
      <vt:lpstr>Graduni…</vt:lpstr>
      <vt:lpstr>Hytti nro 6</vt:lpstr>
      <vt:lpstr>Dia 5</vt:lpstr>
      <vt:lpstr>Hotakainen: Finnhits</vt:lpstr>
      <vt:lpstr>Dia 7</vt:lpstr>
      <vt:lpstr>Lyriikka 4.3.2016</vt:lpstr>
      <vt:lpstr>Eino Leino (1878 - 1926)</vt:lpstr>
      <vt:lpstr>Dia 10</vt:lpstr>
      <vt:lpstr>Dia 11</vt:lpstr>
      <vt:lpstr>Muistatko nämä käsitteet?</vt:lpstr>
      <vt:lpstr>Entä nämä?</vt:lpstr>
      <vt:lpstr>Leinon runot</vt:lpstr>
      <vt:lpstr>Juhani Aho: Helsinkiin (1889)</vt:lpstr>
      <vt:lpstr> Juhani Aho (1861 - 1921) </vt:lpstr>
      <vt:lpstr>Proosan käsitteet</vt:lpstr>
      <vt:lpstr>1. kappale</vt:lpstr>
      <vt:lpstr>Juoni</vt:lpstr>
      <vt:lpstr>Henkilöhahmot</vt:lpstr>
      <vt:lpstr>Miljöö</vt:lpstr>
      <vt:lpstr>Kertoja</vt:lpstr>
      <vt:lpstr>Kieli ja kerronta</vt:lpstr>
      <vt:lpstr>Teema ja motiivi</vt:lpstr>
      <vt:lpstr>Lopetus</vt:lpstr>
      <vt:lpstr>Konteksti</vt:lpstr>
      <vt:lpstr>Realismi</vt:lpstr>
      <vt:lpstr>Modernismi</vt:lpstr>
      <vt:lpstr>Postmodernismi</vt:lpstr>
      <vt:lpstr>Helsinkiin</vt:lpstr>
      <vt:lpstr>Hytti nro 6</vt:lpstr>
      <vt:lpstr>Novelli palaa! Matkanovelleja</vt:lpstr>
      <vt:lpstr>Novelli</vt:lpstr>
      <vt:lpstr>Novellityyppejä</vt:lpstr>
      <vt:lpstr>Novelli</vt:lpstr>
      <vt:lpstr>Proosan käsitteet</vt:lpstr>
      <vt:lpstr>Rosa Liksom: Metsästysretki</vt:lpstr>
      <vt:lpstr>Käsitteet ja kysymykset</vt:lpstr>
      <vt:lpstr>Leena Krohn: Viimeinen esiintyminen</vt:lpstr>
      <vt:lpstr> Erehdys (2015) </vt:lpstr>
      <vt:lpstr>Katkelma</vt:lpstr>
      <vt:lpstr>Käsitteet ja kysymykset</vt:lpstr>
      <vt:lpstr>Jaakko Yli-Juonikas: He lentävät kohti armoa</vt:lpstr>
      <vt:lpstr>Käsitteet ja kysymykset</vt:lpstr>
      <vt:lpstr>Neuromaani</vt:lpstr>
      <vt:lpstr>Nykynovellistiikka: yhteenveto</vt:lpstr>
      <vt:lpstr>Modernismi</vt:lpstr>
      <vt:lpstr>Postmodernismi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Perjantai 4.3.2016</dc:title>
  <dc:creator>reetta</dc:creator>
  <cp:lastModifiedBy>Reetta</cp:lastModifiedBy>
  <cp:revision>43</cp:revision>
  <dcterms:created xsi:type="dcterms:W3CDTF">2016-03-03T10:57:21Z</dcterms:created>
  <dcterms:modified xsi:type="dcterms:W3CDTF">2016-04-15T08:07:48Z</dcterms:modified>
</cp:coreProperties>
</file>