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64" r:id="rId16"/>
    <p:sldId id="273" r:id="rId17"/>
    <p:sldId id="274" r:id="rId18"/>
    <p:sldId id="275" r:id="rId19"/>
    <p:sldId id="276" r:id="rId20"/>
    <p:sldId id="278" r:id="rId21"/>
    <p:sldId id="280" r:id="rId22"/>
    <p:sldId id="281" r:id="rId23"/>
    <p:sldId id="279" r:id="rId24"/>
    <p:sldId id="277" r:id="rId25"/>
    <p:sldId id="258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E77"/>
    <a:srgbClr val="4E7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76" d="100"/>
          <a:sy n="76" d="100"/>
        </p:scale>
        <p:origin x="-1194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4042F-578B-4162-ABAE-CC6CFA1A6E62}" type="datetimeFigureOut">
              <a:rPr lang="et-EE" smtClean="0"/>
              <a:t>20.03.2016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B329E-194C-4A4D-851A-3CBDBD0B6E3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75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https://www.youtube.com/watch?v=IcFDrA8topY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B329E-194C-4A4D-851A-3CBDBD0B6E34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490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Jaak Panksepp: https://www.youtube.com/watch?v=65e2qScV_K8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B329E-194C-4A4D-851A-3CBDBD0B6E34}" type="slidenum">
              <a:rPr lang="et-EE" smtClean="0"/>
              <a:t>24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3867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2"/>
          <p:cNvSpPr>
            <a:spLocks noGrp="1"/>
          </p:cNvSpPr>
          <p:nvPr>
            <p:ph idx="10"/>
          </p:nvPr>
        </p:nvSpPr>
        <p:spPr>
          <a:xfrm>
            <a:off x="457200" y="1052736"/>
            <a:ext cx="8229600" cy="4464496"/>
          </a:xfrm>
        </p:spPr>
        <p:txBody>
          <a:bodyPr/>
          <a:lstStyle>
            <a:lvl1pPr>
              <a:defRPr sz="3200"/>
            </a:lvl1pPr>
          </a:lstStyle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6878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2"/>
          <p:cNvSpPr>
            <a:spLocks noGrp="1"/>
          </p:cNvSpPr>
          <p:nvPr>
            <p:ph idx="1" hasCustomPrompt="1"/>
          </p:nvPr>
        </p:nvSpPr>
        <p:spPr>
          <a:xfrm>
            <a:off x="457200" y="980729"/>
            <a:ext cx="8229600" cy="648072"/>
          </a:xfrm>
        </p:spPr>
        <p:txBody>
          <a:bodyPr/>
          <a:lstStyle>
            <a:lvl1pPr>
              <a:defRPr sz="4000" b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t-EE" dirty="0" smtClean="0"/>
              <a:t>PEALKIRI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0"/>
          </p:nvPr>
        </p:nvSpPr>
        <p:spPr>
          <a:xfrm>
            <a:off x="457200" y="1772816"/>
            <a:ext cx="8229600" cy="3744416"/>
          </a:xfrm>
        </p:spPr>
        <p:txBody>
          <a:bodyPr/>
          <a:lstStyle>
            <a:lvl1pPr>
              <a:defRPr sz="3200"/>
            </a:lvl1pPr>
          </a:lstStyle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9217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logo är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5105400"/>
            <a:ext cx="36607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773238"/>
            <a:ext cx="68976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28" name="Picture 6" descr="muster är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662940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rgbClr val="525E77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rgbClr val="525E77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25E77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tallinn_joepera_4jj21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8"/>
          <a:stretch>
            <a:fillRect/>
          </a:stretch>
        </p:blipFill>
        <p:spPr bwMode="auto">
          <a:xfrm>
            <a:off x="0" y="0"/>
            <a:ext cx="38750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9" descr="taust är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>
            <a:fillRect/>
          </a:stretch>
        </p:blipFill>
        <p:spPr bwMode="auto">
          <a:xfrm>
            <a:off x="1179513" y="-26988"/>
            <a:ext cx="8061325" cy="69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2971800" y="1066800"/>
            <a:ext cx="5562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sz="3200" b="1" dirty="0">
                <a:solidFill>
                  <a:srgbClr val="525E77"/>
                </a:solidFill>
              </a:rPr>
              <a:t>The innovative Estonia: from top science to e-government</a:t>
            </a:r>
            <a:endParaRPr lang="en-GB" sz="1000" b="1" dirty="0">
              <a:solidFill>
                <a:srgbClr val="525E7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TextBox 7"/>
          <p:cNvSpPr txBox="1">
            <a:spLocks noChangeArrowheads="1"/>
          </p:cNvSpPr>
          <p:nvPr/>
        </p:nvSpPr>
        <p:spPr bwMode="auto">
          <a:xfrm>
            <a:off x="2971800" y="2636838"/>
            <a:ext cx="3314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t-EE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Arko Olesk</a:t>
            </a:r>
          </a:p>
          <a:p>
            <a:r>
              <a:rPr lang="et-EE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Tallinn University/Postimees</a:t>
            </a:r>
          </a:p>
          <a:p>
            <a:endParaRPr lang="et-EE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t-EE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Guest </a:t>
            </a:r>
            <a:r>
              <a:rPr lang="et-E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Lecture Course in</a:t>
            </a:r>
          </a:p>
          <a:p>
            <a:r>
              <a:rPr lang="et-EE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Masaryk University</a:t>
            </a:r>
            <a:endParaRPr lang="et-EE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3" name="Picture 10" descr="logo är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5105400"/>
            <a:ext cx="36607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2490" y="591425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March 21-24, </a:t>
            </a:r>
            <a:r>
              <a:rPr lang="et-EE" dirty="0" smtClean="0"/>
              <a:t>2016</a:t>
            </a: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Karl Ernst von Baer </a:t>
            </a:r>
            <a:r>
              <a:rPr lang="et-EE" sz="2800" dirty="0" smtClean="0"/>
              <a:t>(1792-1876)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199" y="1772816"/>
            <a:ext cx="2486883" cy="3744416"/>
          </a:xfrm>
        </p:spPr>
        <p:txBody>
          <a:bodyPr/>
          <a:lstStyle/>
          <a:p>
            <a:r>
              <a:rPr lang="et-EE" sz="2800" dirty="0" smtClean="0"/>
              <a:t>Discoverer of </a:t>
            </a:r>
            <a:r>
              <a:rPr lang="et-EE" sz="2800" dirty="0"/>
              <a:t>the mammalian ovum</a:t>
            </a:r>
            <a:endParaRPr lang="et-EE" sz="2800" dirty="0" smtClean="0"/>
          </a:p>
          <a:p>
            <a:r>
              <a:rPr lang="et-EE" sz="2800" dirty="0" smtClean="0"/>
              <a:t>Founder of embryology</a:t>
            </a:r>
            <a:endParaRPr lang="et-EE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83" y="1607514"/>
            <a:ext cx="6259732" cy="525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Karl Ernst von </a:t>
            </a:r>
            <a:r>
              <a:rPr lang="et-EE" dirty="0" smtClean="0"/>
              <a:t>Baer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200" y="2078774"/>
            <a:ext cx="4546848" cy="3438458"/>
          </a:xfrm>
        </p:spPr>
        <p:txBody>
          <a:bodyPr/>
          <a:lstStyle/>
          <a:p>
            <a:r>
              <a:rPr lang="et-EE" dirty="0" smtClean="0"/>
              <a:t>Erosion of river banks</a:t>
            </a:r>
          </a:p>
          <a:p>
            <a:r>
              <a:rPr lang="en-US" dirty="0" smtClean="0"/>
              <a:t>founder </a:t>
            </a:r>
            <a:r>
              <a:rPr lang="en-US" dirty="0"/>
              <a:t>of the Russian Geographical </a:t>
            </a:r>
            <a:r>
              <a:rPr lang="en-US" dirty="0" smtClean="0"/>
              <a:t>Society</a:t>
            </a:r>
            <a:endParaRPr lang="et-EE" dirty="0" smtClean="0"/>
          </a:p>
          <a:p>
            <a:r>
              <a:rPr lang="en-US" dirty="0"/>
              <a:t>pioneer in studying biological </a:t>
            </a:r>
            <a:r>
              <a:rPr lang="en-US" dirty="0" smtClean="0"/>
              <a:t>time</a:t>
            </a:r>
            <a:endParaRPr lang="et-EE" dirty="0" smtClean="0"/>
          </a:p>
          <a:p>
            <a:r>
              <a:rPr lang="et-EE" dirty="0" smtClean="0"/>
              <a:t>„</a:t>
            </a:r>
            <a:r>
              <a:rPr lang="et-EE" dirty="0"/>
              <a:t>On Estonians' Endemic </a:t>
            </a:r>
            <a:r>
              <a:rPr lang="et-EE" dirty="0" smtClean="0"/>
              <a:t>Diseases“</a:t>
            </a:r>
          </a:p>
          <a:p>
            <a:endParaRPr lang="et-EE" dirty="0" smtClean="0"/>
          </a:p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288"/>
            <a:ext cx="4146248" cy="2064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78774"/>
            <a:ext cx="4130374" cy="47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Wilhelm Ostwald </a:t>
            </a:r>
            <a:r>
              <a:rPr lang="et-EE" sz="2800" dirty="0" smtClean="0"/>
              <a:t>(1853-1932)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200" y="1772816"/>
            <a:ext cx="6094512" cy="3744416"/>
          </a:xfrm>
        </p:spPr>
        <p:txBody>
          <a:bodyPr/>
          <a:lstStyle/>
          <a:p>
            <a:r>
              <a:rPr lang="et-EE" dirty="0" smtClean="0"/>
              <a:t>Nobel Prize in Chemistry 1909</a:t>
            </a:r>
          </a:p>
          <a:p>
            <a:r>
              <a:rPr lang="en-US" dirty="0"/>
              <a:t>work on catalysis, chemical equilibria and reaction velocities</a:t>
            </a:r>
            <a:endParaRPr lang="et-EE" dirty="0" smtClean="0"/>
          </a:p>
          <a:p>
            <a:r>
              <a:rPr lang="en-US" dirty="0" smtClean="0"/>
              <a:t>Ostwald </a:t>
            </a:r>
            <a:r>
              <a:rPr lang="en-US" dirty="0"/>
              <a:t>process (patent 1902</a:t>
            </a:r>
            <a:r>
              <a:rPr lang="en-US" dirty="0" smtClean="0"/>
              <a:t>) </a:t>
            </a:r>
            <a:r>
              <a:rPr lang="et-EE" dirty="0" smtClean="0"/>
              <a:t>for </a:t>
            </a:r>
            <a:r>
              <a:rPr lang="en-US" dirty="0" smtClean="0"/>
              <a:t>the </a:t>
            </a:r>
            <a:r>
              <a:rPr lang="en-US" dirty="0"/>
              <a:t>manufacture of nitric </a:t>
            </a:r>
            <a:r>
              <a:rPr lang="en-US" dirty="0" smtClean="0"/>
              <a:t>acid</a:t>
            </a:r>
            <a:endParaRPr lang="et-EE" dirty="0" smtClean="0"/>
          </a:p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12" y="1803781"/>
            <a:ext cx="259228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7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2881" y="332657"/>
            <a:ext cx="8229600" cy="648072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Other Tartu professors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200" y="980729"/>
            <a:ext cx="8229600" cy="4536503"/>
          </a:xfrm>
        </p:spPr>
        <p:txBody>
          <a:bodyPr/>
          <a:lstStyle/>
          <a:p>
            <a:r>
              <a:rPr lang="et-EE" dirty="0"/>
              <a:t>Alexander </a:t>
            </a:r>
            <a:r>
              <a:rPr lang="et-EE" dirty="0" smtClean="0"/>
              <a:t>Schmidt - </a:t>
            </a:r>
            <a:r>
              <a:rPr lang="en-US" dirty="0"/>
              <a:t>foundation for the creation of anti-coagulation systems and towards the development of blood </a:t>
            </a:r>
            <a:r>
              <a:rPr lang="en-US" dirty="0" smtClean="0"/>
              <a:t>transfusion</a:t>
            </a:r>
            <a:endParaRPr lang="et-EE" dirty="0" smtClean="0"/>
          </a:p>
          <a:p>
            <a:r>
              <a:rPr lang="et-EE" dirty="0" smtClean="0"/>
              <a:t>Emil Kraepelin - </a:t>
            </a:r>
            <a:r>
              <a:rPr lang="en-US" dirty="0"/>
              <a:t>founder of modern scientific </a:t>
            </a:r>
            <a:r>
              <a:rPr lang="en-US" dirty="0" smtClean="0"/>
              <a:t>psychiatry</a:t>
            </a:r>
            <a:r>
              <a:rPr lang="et-EE" dirty="0" smtClean="0"/>
              <a:t>; diagnosed skizophrenia  </a:t>
            </a:r>
          </a:p>
          <a:p>
            <a:r>
              <a:rPr lang="et-EE" dirty="0"/>
              <a:t>Moritz Jacobi -  study </a:t>
            </a:r>
            <a:r>
              <a:rPr lang="et-EE" dirty="0" smtClean="0"/>
              <a:t>of magnetic motors, discoverer of galvanoplastics</a:t>
            </a:r>
          </a:p>
          <a:p>
            <a:r>
              <a:rPr lang="et-EE" dirty="0"/>
              <a:t>Ivan Kondakov -  invented </a:t>
            </a:r>
            <a:r>
              <a:rPr lang="et-EE" dirty="0" smtClean="0"/>
              <a:t>				synthetic </a:t>
            </a:r>
            <a:r>
              <a:rPr lang="et-EE" dirty="0"/>
              <a:t>rubber</a:t>
            </a:r>
            <a:endParaRPr lang="et-EE" dirty="0" smtClean="0"/>
          </a:p>
          <a:p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633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Other Estonian-born scientists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t-EE" dirty="0"/>
              <a:t>Heinrich </a:t>
            </a:r>
            <a:r>
              <a:rPr lang="et-EE" dirty="0" smtClean="0"/>
              <a:t>Lenz – Lenz’s law „</a:t>
            </a:r>
            <a:r>
              <a:rPr lang="en-US" dirty="0"/>
              <a:t>If an induced current flows, its direction is always such that it will oppose the change which produced it</a:t>
            </a:r>
            <a:r>
              <a:rPr lang="en-US" dirty="0" smtClean="0"/>
              <a:t>.</a:t>
            </a:r>
            <a:r>
              <a:rPr lang="et-EE" dirty="0" smtClean="0"/>
              <a:t>“</a:t>
            </a:r>
          </a:p>
          <a:p>
            <a:r>
              <a:rPr lang="et-EE" dirty="0"/>
              <a:t>Jakob Johann von </a:t>
            </a:r>
            <a:r>
              <a:rPr lang="et-EE" dirty="0" smtClean="0"/>
              <a:t>Uexküll – zoosemiotics, „umwelt“</a:t>
            </a:r>
          </a:p>
        </p:txBody>
      </p:sp>
    </p:spTree>
    <p:extLst>
      <p:ext uri="{BB962C8B-B14F-4D97-AF65-F5344CB8AC3E}">
        <p14:creationId xmlns:p14="http://schemas.microsoft.com/office/powerpoint/2010/main" val="19023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648072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>
                <a:solidFill>
                  <a:schemeClr val="tx1"/>
                </a:solidFill>
              </a:rPr>
              <a:t>Astronomy tradition in Estonia </a:t>
            </a:r>
            <a:endParaRPr lang="et-E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9015" y="332657"/>
            <a:ext cx="8229600" cy="648072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Astronomy tradition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200" y="980729"/>
            <a:ext cx="4402832" cy="4536503"/>
          </a:xfrm>
        </p:spPr>
        <p:txBody>
          <a:bodyPr/>
          <a:lstStyle/>
          <a:p>
            <a:r>
              <a:rPr lang="en-GB" dirty="0"/>
              <a:t>Friedrich Georg Wilhelm Struve </a:t>
            </a:r>
            <a:r>
              <a:rPr lang="et-EE" sz="2800" dirty="0"/>
              <a:t>(</a:t>
            </a:r>
            <a:r>
              <a:rPr lang="en-GB" sz="2800" dirty="0"/>
              <a:t>1793–1864)</a:t>
            </a:r>
            <a:r>
              <a:rPr lang="en-GB" dirty="0"/>
              <a:t> </a:t>
            </a:r>
            <a:endParaRPr lang="et-EE" dirty="0" smtClean="0"/>
          </a:p>
          <a:p>
            <a:r>
              <a:rPr lang="et-EE" dirty="0" smtClean="0"/>
              <a:t>Geodetic arc - </a:t>
            </a:r>
            <a:r>
              <a:rPr lang="en-US" dirty="0"/>
              <a:t>the first accurate measuring of a long segment of a meridian </a:t>
            </a:r>
            <a:r>
              <a:rPr lang="et-EE" dirty="0" smtClean="0"/>
              <a:t>(UNESCO World Heritage object)</a:t>
            </a:r>
            <a:endParaRPr lang="et-EE" dirty="0"/>
          </a:p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3431732" cy="69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1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Astronomy tradition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t-EE" dirty="0" smtClean="0"/>
              <a:t>F</a:t>
            </a:r>
            <a:r>
              <a:rPr lang="en-US" dirty="0" err="1" smtClean="0"/>
              <a:t>irst</a:t>
            </a:r>
            <a:r>
              <a:rPr lang="en-US" dirty="0" smtClean="0"/>
              <a:t> </a:t>
            </a:r>
            <a:r>
              <a:rPr lang="en-US" dirty="0"/>
              <a:t>measurement of </a:t>
            </a:r>
            <a:r>
              <a:rPr lang="en-US" dirty="0" smtClean="0"/>
              <a:t>star</a:t>
            </a:r>
            <a:r>
              <a:rPr lang="et-EE" dirty="0" smtClean="0"/>
              <a:t>’s</a:t>
            </a:r>
            <a:r>
              <a:rPr lang="en-US" dirty="0" smtClean="0"/>
              <a:t> distance</a:t>
            </a:r>
            <a:r>
              <a:rPr lang="et-EE" dirty="0"/>
              <a:t> </a:t>
            </a:r>
            <a:r>
              <a:rPr lang="et-EE" dirty="0" smtClean="0"/>
              <a:t>–</a:t>
            </a:r>
            <a:r>
              <a:rPr lang="en-US" dirty="0" smtClean="0"/>
              <a:t> </a:t>
            </a:r>
            <a:r>
              <a:rPr lang="et-EE" dirty="0" smtClean="0"/>
              <a:t>V</a:t>
            </a:r>
            <a:r>
              <a:rPr lang="en-US" dirty="0" err="1" smtClean="0"/>
              <a:t>ega</a:t>
            </a:r>
            <a:r>
              <a:rPr lang="et-EE" dirty="0" smtClean="0"/>
              <a:t> (1837)</a:t>
            </a:r>
          </a:p>
          <a:p>
            <a:r>
              <a:rPr lang="et-EE" dirty="0" smtClean="0"/>
              <a:t>First observed supernova from outside our Galaxy (1885)</a:t>
            </a:r>
          </a:p>
        </p:txBody>
      </p:sp>
    </p:spTree>
    <p:extLst>
      <p:ext uri="{BB962C8B-B14F-4D97-AF65-F5344CB8AC3E}">
        <p14:creationId xmlns:p14="http://schemas.microsoft.com/office/powerpoint/2010/main" val="21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Ernst Öpik </a:t>
            </a:r>
            <a:r>
              <a:rPr lang="et-EE" sz="2800" dirty="0" smtClean="0"/>
              <a:t>(1893-1985)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200" y="1772816"/>
            <a:ext cx="5554960" cy="3744416"/>
          </a:xfrm>
        </p:spPr>
        <p:txBody>
          <a:bodyPr/>
          <a:lstStyle/>
          <a:p>
            <a:r>
              <a:rPr lang="et-EE" dirty="0"/>
              <a:t>d</a:t>
            </a:r>
            <a:r>
              <a:rPr lang="et-EE" dirty="0" smtClean="0"/>
              <a:t>istance to Andromeda galaxy</a:t>
            </a:r>
          </a:p>
          <a:p>
            <a:r>
              <a:rPr lang="et-EE" dirty="0"/>
              <a:t>d</a:t>
            </a:r>
            <a:r>
              <a:rPr lang="et-EE" dirty="0" smtClean="0"/>
              <a:t>ensity of white dwarfs</a:t>
            </a:r>
          </a:p>
          <a:p>
            <a:r>
              <a:rPr lang="en-US" dirty="0"/>
              <a:t>predicted the frequency of craters on Mars</a:t>
            </a:r>
            <a:endParaRPr lang="et-EE" dirty="0" smtClean="0"/>
          </a:p>
          <a:p>
            <a:r>
              <a:rPr lang="et-EE" dirty="0"/>
              <a:t>t</a:t>
            </a:r>
            <a:r>
              <a:rPr lang="et-EE" dirty="0" smtClean="0"/>
              <a:t>hermonuclear reactions as stellar energy source</a:t>
            </a:r>
          </a:p>
          <a:p>
            <a:r>
              <a:rPr lang="et-EE" dirty="0" smtClean="0"/>
              <a:t>Öpik-Oort cloud – origin of comets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93" y="1526437"/>
            <a:ext cx="2618207" cy="39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5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Jaan Einasto </a:t>
            </a:r>
            <a:r>
              <a:rPr lang="et-EE" sz="2800" dirty="0" smtClean="0"/>
              <a:t>(b. 1929)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3" y="1988840"/>
            <a:ext cx="4836931" cy="39604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5220072" y="2924944"/>
            <a:ext cx="3466728" cy="2591619"/>
          </a:xfrm>
        </p:spPr>
        <p:txBody>
          <a:bodyPr/>
          <a:lstStyle/>
          <a:p>
            <a:r>
              <a:rPr lang="et-EE" dirty="0" smtClean="0"/>
              <a:t>Large-scale structure of the Universe</a:t>
            </a:r>
          </a:p>
          <a:p>
            <a:r>
              <a:rPr lang="et-EE" dirty="0" smtClean="0"/>
              <a:t>Dark matter</a:t>
            </a:r>
            <a:endParaRPr lang="et-E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r="5337"/>
          <a:stretch/>
        </p:blipFill>
        <p:spPr>
          <a:xfrm>
            <a:off x="5482551" y="332656"/>
            <a:ext cx="3181612" cy="23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Outline of the course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History of Science in Estonia</a:t>
            </a:r>
            <a:endParaRPr lang="et-EE" dirty="0"/>
          </a:p>
          <a:p>
            <a:r>
              <a:rPr lang="en-US" dirty="0"/>
              <a:t>Current Cutting-Edge Estonian Science</a:t>
            </a:r>
            <a:endParaRPr lang="et-EE" dirty="0"/>
          </a:p>
          <a:p>
            <a:r>
              <a:rPr lang="et-EE" dirty="0"/>
              <a:t>E-stonia: Pioneering Public e-Services</a:t>
            </a:r>
          </a:p>
          <a:p>
            <a:r>
              <a:rPr lang="en-US" dirty="0"/>
              <a:t>Not just Skype: the Sweet Fruits of Estonian Start-Up Culture</a:t>
            </a:r>
            <a:endParaRPr lang="et-EE" dirty="0"/>
          </a:p>
          <a:p>
            <a:r>
              <a:rPr lang="et-EE" dirty="0"/>
              <a:t>Science and Innovation Communication and Education in </a:t>
            </a:r>
            <a:r>
              <a:rPr lang="et-EE" dirty="0" smtClean="0"/>
              <a:t>Estonia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680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Science in Independent Estonia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200" y="1772816"/>
            <a:ext cx="5482952" cy="3744416"/>
          </a:xfrm>
        </p:spPr>
        <p:txBody>
          <a:bodyPr/>
          <a:lstStyle/>
          <a:p>
            <a:r>
              <a:rPr lang="et-EE" dirty="0" smtClean="0"/>
              <a:t>Focus on national sciences</a:t>
            </a:r>
          </a:p>
          <a:p>
            <a:endParaRPr lang="et-EE" dirty="0"/>
          </a:p>
          <a:p>
            <a:r>
              <a:rPr lang="et-EE" dirty="0" smtClean="0"/>
              <a:t>Ludvig Puusepp – </a:t>
            </a:r>
            <a:r>
              <a:rPr lang="en-US" dirty="0"/>
              <a:t>world's first professor of </a:t>
            </a:r>
            <a:r>
              <a:rPr lang="en-US" dirty="0" smtClean="0"/>
              <a:t>neurosurgery</a:t>
            </a:r>
            <a:endParaRPr lang="et-EE" dirty="0" smtClean="0"/>
          </a:p>
          <a:p>
            <a:r>
              <a:rPr lang="et-EE" dirty="0" smtClean="0"/>
              <a:t>Aleksander Paldrok – treatments of leprosy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145" y="1916831"/>
            <a:ext cx="2831192" cy="37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0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Oil shale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t-EE" dirty="0" smtClean="0"/>
              <a:t>1838 – first studies</a:t>
            </a:r>
          </a:p>
          <a:p>
            <a:r>
              <a:rPr lang="et-EE" dirty="0" smtClean="0"/>
              <a:t>1916 – first mines</a:t>
            </a:r>
          </a:p>
          <a:p>
            <a:r>
              <a:rPr lang="et-EE" dirty="0" smtClean="0"/>
              <a:t>1918 – start of chemical industry</a:t>
            </a:r>
          </a:p>
          <a:p>
            <a:r>
              <a:rPr lang="et-EE" dirty="0" smtClean="0"/>
              <a:t>1959 – large-scale electricity production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4202316" cy="1826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88818"/>
            <a:ext cx="3384376" cy="223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0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Inventors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t-EE" dirty="0" smtClean="0"/>
              <a:t>Bernhard Schmidt</a:t>
            </a:r>
          </a:p>
          <a:p>
            <a:endParaRPr lang="et-EE" dirty="0" smtClean="0"/>
          </a:p>
          <a:p>
            <a:endParaRPr lang="et-EE" dirty="0"/>
          </a:p>
          <a:p>
            <a:endParaRPr lang="et-EE" dirty="0" smtClean="0"/>
          </a:p>
          <a:p>
            <a:endParaRPr lang="et-EE" dirty="0"/>
          </a:p>
          <a:p>
            <a:r>
              <a:rPr lang="et-EE" dirty="0" smtClean="0"/>
              <a:t>Walter Zapp – Minox camera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04864"/>
            <a:ext cx="2000250" cy="2952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6" y="2456670"/>
            <a:ext cx="4528840" cy="22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Tartu-Moscow </a:t>
            </a:r>
            <a:r>
              <a:rPr lang="et-EE" dirty="0"/>
              <a:t>Semiotic School</a:t>
            </a:r>
          </a:p>
          <a:p>
            <a:pPr marL="0" indent="0">
              <a:buNone/>
            </a:pP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200" y="1772816"/>
            <a:ext cx="3466728" cy="3744416"/>
          </a:xfrm>
        </p:spPr>
        <p:txBody>
          <a:bodyPr/>
          <a:lstStyle/>
          <a:p>
            <a:r>
              <a:rPr lang="et-EE" sz="2400" dirty="0" smtClean="0"/>
              <a:t>Juri Lotman</a:t>
            </a:r>
          </a:p>
          <a:p>
            <a:r>
              <a:rPr lang="en-US" sz="2400" dirty="0"/>
              <a:t>The language of art, cultural rules, religion etc. are secondary modelling systems, or more complex languages built upon natural language. </a:t>
            </a:r>
            <a:endParaRPr lang="et-EE" sz="2400" dirty="0" smtClean="0"/>
          </a:p>
          <a:p>
            <a:r>
              <a:rPr lang="et-EE" sz="2400" dirty="0" smtClean="0"/>
              <a:t>semiosphere</a:t>
            </a:r>
            <a:endParaRPr lang="et-EE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88840"/>
            <a:ext cx="4939538" cy="283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Estonian science in exile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246522" y="4321172"/>
            <a:ext cx="2862497" cy="1217914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Jaak Panksepp </a:t>
            </a:r>
          </a:p>
          <a:p>
            <a:pPr marL="0" indent="0">
              <a:buNone/>
            </a:pPr>
            <a:r>
              <a:rPr lang="et-EE" sz="2000" dirty="0" smtClean="0"/>
              <a:t>neural </a:t>
            </a:r>
            <a:r>
              <a:rPr lang="et-EE" sz="2000" dirty="0"/>
              <a:t>mechanisms of </a:t>
            </a:r>
            <a:r>
              <a:rPr lang="et-EE" sz="2000" dirty="0" smtClean="0"/>
              <a:t>emotion, functions of play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16097"/>
            <a:ext cx="2857500" cy="2505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11823"/>
            <a:ext cx="2483743" cy="2509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26934"/>
            <a:ext cx="2026568" cy="2494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0486" y="4330300"/>
            <a:ext cx="248374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solidFill>
                  <a:srgbClr val="525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Endel </a:t>
            </a:r>
            <a:r>
              <a:rPr lang="et-EE" sz="3200" dirty="0" smtClean="0">
                <a:solidFill>
                  <a:srgbClr val="525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Tulving</a:t>
            </a:r>
            <a:r>
              <a:rPr lang="et-EE" dirty="0" smtClean="0">
                <a:solidFill>
                  <a:srgbClr val="525E77"/>
                </a:solidFill>
              </a:rPr>
              <a:t> </a:t>
            </a:r>
            <a:r>
              <a:rPr lang="et-EE" sz="2000" dirty="0">
                <a:solidFill>
                  <a:srgbClr val="525E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distinction of episodic and semantic memory</a:t>
            </a:r>
          </a:p>
          <a:p>
            <a:endParaRPr lang="et-EE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4330300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solidFill>
                  <a:srgbClr val="525E77"/>
                </a:solidFill>
                <a:latin typeface="+mj-lt"/>
                <a:cs typeface="Arial" panose="020B0604020202020204" pitchFamily="34" charset="0"/>
              </a:rPr>
              <a:t>Svante </a:t>
            </a:r>
            <a:r>
              <a:rPr lang="et-EE" sz="3200" dirty="0" smtClean="0">
                <a:solidFill>
                  <a:srgbClr val="525E77"/>
                </a:solidFill>
                <a:latin typeface="+mj-lt"/>
                <a:cs typeface="Arial" panose="020B0604020202020204" pitchFamily="34" charset="0"/>
              </a:rPr>
              <a:t>Pääbo </a:t>
            </a:r>
            <a:r>
              <a:rPr lang="et-EE" sz="2000" dirty="0">
                <a:solidFill>
                  <a:srgbClr val="525E77"/>
                </a:solidFill>
                <a:latin typeface="+mj-lt"/>
              </a:rPr>
              <a:t>Neanderthal genome</a:t>
            </a:r>
          </a:p>
          <a:p>
            <a:endParaRPr lang="et-EE" dirty="0">
              <a:solidFill>
                <a:srgbClr val="525E7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95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4" descr="pi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61381" y="956094"/>
            <a:ext cx="2818656" cy="648072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ESTONIA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0" y="0"/>
            <a:ext cx="5899463" cy="630932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12160" y="1772816"/>
            <a:ext cx="267464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rgbClr val="525E77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rgbClr val="525E77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525E77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800" dirty="0" smtClean="0"/>
              <a:t>Area: 45 339 sq.km</a:t>
            </a:r>
          </a:p>
          <a:p>
            <a:r>
              <a:rPr lang="et-EE" sz="2800" dirty="0" smtClean="0"/>
              <a:t>Population: </a:t>
            </a:r>
            <a:r>
              <a:rPr lang="et-EE" sz="2800" dirty="0"/>
              <a:t>1 311 </a:t>
            </a:r>
            <a:r>
              <a:rPr lang="et-EE" sz="2800" dirty="0" smtClean="0"/>
              <a:t>800</a:t>
            </a:r>
          </a:p>
          <a:p>
            <a:r>
              <a:rPr lang="et-EE" sz="2800" dirty="0" smtClean="0"/>
              <a:t>Capital: Tallinn</a:t>
            </a:r>
            <a:endParaRPr lang="et-EE" sz="2800" dirty="0"/>
          </a:p>
        </p:txBody>
      </p:sp>
    </p:spTree>
    <p:extLst>
      <p:ext uri="{BB962C8B-B14F-4D97-AF65-F5344CB8AC3E}">
        <p14:creationId xmlns:p14="http://schemas.microsoft.com/office/powerpoint/2010/main" val="13784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Extremely short Estonian history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t-EE" dirty="0" smtClean="0"/>
              <a:t>First traces of settlement approx. 9000 BC</a:t>
            </a:r>
          </a:p>
          <a:p>
            <a:r>
              <a:rPr lang="et-EE" dirty="0" smtClean="0"/>
              <a:t>Independent tribes until 13th Century</a:t>
            </a:r>
          </a:p>
          <a:p>
            <a:r>
              <a:rPr lang="et-EE" dirty="0" smtClean="0"/>
              <a:t>The Estonian Crusade 1208-1227</a:t>
            </a:r>
          </a:p>
          <a:p>
            <a:r>
              <a:rPr lang="et-EE" dirty="0" smtClean="0"/>
              <a:t>-&gt; Danish, Swedish, German, Polish, Russian control</a:t>
            </a:r>
          </a:p>
          <a:p>
            <a:r>
              <a:rPr lang="et-EE" dirty="0" smtClean="0"/>
              <a:t>Independence in 1918 (February 24)</a:t>
            </a:r>
          </a:p>
          <a:p>
            <a:r>
              <a:rPr lang="et-EE" dirty="0" smtClean="0"/>
              <a:t>Occupied between 1940-1991</a:t>
            </a:r>
          </a:p>
          <a:p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662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648072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University of Tartu</a:t>
            </a:r>
            <a:endParaRPr lang="et-EE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29733" y="5517232"/>
            <a:ext cx="8229600" cy="1340768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1802 – Universität Dorpat</a:t>
            </a:r>
          </a:p>
          <a:p>
            <a:pPr marL="0" indent="0">
              <a:buNone/>
            </a:pPr>
            <a:r>
              <a:rPr lang="et-E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1919 – University of Tartu </a:t>
            </a:r>
          </a:p>
          <a:p>
            <a:pPr marL="0" indent="0">
              <a:buNone/>
            </a:pPr>
            <a:endParaRPr lang="et-EE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836712"/>
            <a:ext cx="61584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1632 – Academia Gustaviana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059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Explorers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1588"/>
            <a:ext cx="2143125" cy="2695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7" y="4468391"/>
            <a:ext cx="2143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Johann Adam von </a:t>
            </a:r>
            <a:r>
              <a:rPr lang="et-EE" b="1" dirty="0" smtClean="0"/>
              <a:t>Krusenstern</a:t>
            </a:r>
          </a:p>
          <a:p>
            <a:r>
              <a:rPr lang="et-EE" dirty="0" smtClean="0"/>
              <a:t>- First Russian circumnavigation (1803-06)</a:t>
            </a:r>
          </a:p>
          <a:p>
            <a:r>
              <a:rPr lang="et-EE" dirty="0" smtClean="0"/>
              <a:t>- „South Sea Atlas“</a:t>
            </a:r>
            <a:endParaRPr lang="et-E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43" y="1791587"/>
            <a:ext cx="1967041" cy="2695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4743" y="4453146"/>
            <a:ext cx="1967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Otto von Kotzebue</a:t>
            </a:r>
            <a:endParaRPr lang="et-EE" dirty="0"/>
          </a:p>
          <a:p>
            <a:r>
              <a:rPr lang="et-EE" dirty="0" smtClean="0"/>
              <a:t>- Two circum-navigations (1815-18, 1823-26)</a:t>
            </a:r>
          </a:p>
          <a:p>
            <a:r>
              <a:rPr lang="et-EE" dirty="0" smtClean="0"/>
              <a:t>- Oceanographic study of the Pacific</a:t>
            </a:r>
            <a:endParaRPr lang="et-E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91588"/>
            <a:ext cx="2021681" cy="2695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8024" y="4453146"/>
            <a:ext cx="2021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Fabian Gottlieb von </a:t>
            </a:r>
            <a:r>
              <a:rPr lang="et-EE" b="1" dirty="0" smtClean="0"/>
              <a:t>Bellingshausen - </a:t>
            </a:r>
            <a:r>
              <a:rPr lang="et-EE" dirty="0" smtClean="0"/>
              <a:t>Antarctic expe-dition </a:t>
            </a:r>
            <a:r>
              <a:rPr lang="et-EE" dirty="0"/>
              <a:t>in 1819-21</a:t>
            </a:r>
          </a:p>
          <a:p>
            <a:endParaRPr lang="et-E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789199"/>
            <a:ext cx="2011680" cy="26791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48264" y="4453146"/>
            <a:ext cx="201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/>
              <a:t>Ferdinand von </a:t>
            </a:r>
            <a:r>
              <a:rPr lang="et-EE" b="1" dirty="0" smtClean="0"/>
              <a:t>Wrangel</a:t>
            </a:r>
            <a:endParaRPr lang="et-EE" b="1" dirty="0"/>
          </a:p>
          <a:p>
            <a:r>
              <a:rPr lang="et-EE" dirty="0" smtClean="0"/>
              <a:t>- Arctic Sea travels 1820-24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117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7" t="38885" r="29445" b="17468"/>
          <a:stretch/>
        </p:blipFill>
        <p:spPr bwMode="auto">
          <a:xfrm>
            <a:off x="0" y="-100631"/>
            <a:ext cx="9144000" cy="695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79512" y="5673258"/>
            <a:ext cx="8229600" cy="1080120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http://www.muuseum.ut.ee/teadlased-maailmakaardil/</a:t>
            </a:r>
          </a:p>
        </p:txBody>
      </p:sp>
    </p:spTree>
    <p:extLst>
      <p:ext uri="{BB962C8B-B14F-4D97-AF65-F5344CB8AC3E}">
        <p14:creationId xmlns:p14="http://schemas.microsoft.com/office/powerpoint/2010/main" val="23387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11960" y="980729"/>
            <a:ext cx="4474840" cy="648072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Georg Wilhelm </a:t>
            </a:r>
            <a:r>
              <a:rPr lang="et-EE" dirty="0" smtClean="0"/>
              <a:t>Richmann </a:t>
            </a:r>
            <a:r>
              <a:rPr lang="et-EE" sz="2400" dirty="0" smtClean="0"/>
              <a:t>(1711-1753)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3964780" cy="6858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55976" y="3356992"/>
            <a:ext cx="433082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rgbClr val="525E77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rgbClr val="525E77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525E77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dirty="0"/>
              <a:t>P</a:t>
            </a:r>
            <a:r>
              <a:rPr lang="en-US" dirty="0" smtClean="0"/>
              <a:t>roved </a:t>
            </a:r>
            <a:r>
              <a:rPr lang="en-US" dirty="0"/>
              <a:t>that thunder clouds contain electric charge.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2731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Thomas Johann </a:t>
            </a:r>
            <a:r>
              <a:rPr lang="et-EE" dirty="0" smtClean="0"/>
              <a:t>Seebeck </a:t>
            </a:r>
            <a:r>
              <a:rPr lang="et-EE" sz="2800" dirty="0" smtClean="0"/>
              <a:t>(1770-1831)</a:t>
            </a:r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200" y="1772816"/>
            <a:ext cx="3814936" cy="3744416"/>
          </a:xfrm>
        </p:spPr>
        <p:txBody>
          <a:bodyPr/>
          <a:lstStyle/>
          <a:p>
            <a:r>
              <a:rPr lang="et-EE" dirty="0"/>
              <a:t>d</a:t>
            </a:r>
            <a:r>
              <a:rPr lang="et-EE" dirty="0" smtClean="0"/>
              <a:t>iscoverer of </a:t>
            </a:r>
            <a:r>
              <a:rPr lang="et-EE" dirty="0"/>
              <a:t>the thermoelectric </a:t>
            </a:r>
            <a:r>
              <a:rPr lang="et-EE" dirty="0" smtClean="0"/>
              <a:t>effect</a:t>
            </a:r>
          </a:p>
          <a:p>
            <a:endParaRPr lang="et-EE" dirty="0" smtClean="0"/>
          </a:p>
          <a:p>
            <a:r>
              <a:rPr lang="en-US" dirty="0" smtClean="0"/>
              <a:t>described </a:t>
            </a:r>
            <a:r>
              <a:rPr lang="en-US" dirty="0"/>
              <a:t>the action of the spectrum of light on the chloride of silver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36" y="2747365"/>
            <a:ext cx="4871864" cy="41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9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on_busine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lassikaline Office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Presentatioon_business</Template>
  <TotalTime>9997</TotalTime>
  <Words>600</Words>
  <Application>Microsoft Office PowerPoint</Application>
  <PresentationFormat>On-screen Show (4:3)</PresentationFormat>
  <Paragraphs>111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Presentatioon_business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MadisK</dc:creator>
  <cp:lastModifiedBy>arko</cp:lastModifiedBy>
  <cp:revision>39</cp:revision>
  <dcterms:created xsi:type="dcterms:W3CDTF">2013-01-23T08:03:35Z</dcterms:created>
  <dcterms:modified xsi:type="dcterms:W3CDTF">2016-03-21T11:26:24Z</dcterms:modified>
</cp:coreProperties>
</file>