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71" r:id="rId5"/>
    <p:sldId id="261" r:id="rId6"/>
    <p:sldId id="262" r:id="rId7"/>
    <p:sldId id="263" r:id="rId8"/>
    <p:sldId id="266" r:id="rId9"/>
    <p:sldId id="268" r:id="rId10"/>
    <p:sldId id="270" r:id="rId11"/>
    <p:sldId id="269" r:id="rId12"/>
    <p:sldId id="267" r:id="rId13"/>
    <p:sldId id="264" r:id="rId14"/>
    <p:sldId id="265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77"/>
    <a:srgbClr val="4E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 snapToObjects="1"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D6A2-875F-440A-81B1-F688F796A0AF}" type="datetimeFigureOut">
              <a:rPr lang="et-EE" smtClean="0"/>
              <a:t>21.03.2016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5CDB-A961-489B-8DA6-D42632AD1CE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109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https://www.youtube.com/watch?v=xBQQ1dQ_2Ow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CDB-A961-489B-8DA6-D42632AD1CE4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614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https://app.cyfe.com/dashboards/195223/5587fe4e52036102283711615553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CDB-A961-489B-8DA6-D42632AD1CE4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539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/>
          <p:cNvSpPr>
            <a:spLocks noGrp="1"/>
          </p:cNvSpPr>
          <p:nvPr>
            <p:ph idx="10"/>
          </p:nvPr>
        </p:nvSpPr>
        <p:spPr>
          <a:xfrm>
            <a:off x="457200" y="1052736"/>
            <a:ext cx="8229600" cy="4464496"/>
          </a:xfrm>
        </p:spPr>
        <p:txBody>
          <a:bodyPr/>
          <a:lstStyle>
            <a:lvl1pPr>
              <a:defRPr sz="3200"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6878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/>
          <p:cNvSpPr>
            <a:spLocks noGrp="1"/>
          </p:cNvSpPr>
          <p:nvPr>
            <p:ph idx="1" hasCustomPrompt="1"/>
          </p:nvPr>
        </p:nvSpPr>
        <p:spPr>
          <a:xfrm>
            <a:off x="457200" y="980729"/>
            <a:ext cx="8229600" cy="648072"/>
          </a:xfr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3744416"/>
          </a:xfrm>
        </p:spPr>
        <p:txBody>
          <a:bodyPr/>
          <a:lstStyle>
            <a:lvl1pPr>
              <a:defRPr sz="3200"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9217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 ä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105400"/>
            <a:ext cx="3660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73238"/>
            <a:ext cx="6897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8" name="Picture 6" descr="muster är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6294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525E77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25E77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25E77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tallinn_joepera_4jj21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/>
          <a:stretch>
            <a:fillRect/>
          </a:stretch>
        </p:blipFill>
        <p:spPr bwMode="auto">
          <a:xfrm>
            <a:off x="0" y="0"/>
            <a:ext cx="38750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9" descr="taust ä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>
            <a:fillRect/>
          </a:stretch>
        </p:blipFill>
        <p:spPr bwMode="auto">
          <a:xfrm>
            <a:off x="1179513" y="-26988"/>
            <a:ext cx="8061325" cy="69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2971800" y="1066800"/>
            <a:ext cx="5562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stonia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Pioneering Public e-Services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2971800" y="2636988"/>
            <a:ext cx="36884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 b="1" dirty="0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t-EE" sz="2000" b="1" dirty="0" smtClean="0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of course ‘The innovative Estonia’</a:t>
            </a:r>
          </a:p>
          <a:p>
            <a:endParaRPr lang="en-US" sz="2000" b="1" dirty="0">
              <a:solidFill>
                <a:srgbClr val="525E7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Arko</a:t>
            </a:r>
            <a:r>
              <a:rPr lang="en-US" sz="2000" b="1" dirty="0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Olesk</a:t>
            </a:r>
            <a:endParaRPr lang="en-US" sz="2000" b="1" dirty="0">
              <a:solidFill>
                <a:srgbClr val="525E7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Tallinn University/</a:t>
            </a:r>
            <a:r>
              <a:rPr lang="en-US" sz="2000" b="1" dirty="0" err="1">
                <a:solidFill>
                  <a:srgbClr val="525E77"/>
                </a:solidFill>
                <a:latin typeface="Arial" pitchFamily="34" charset="0"/>
                <a:cs typeface="Arial" pitchFamily="34" charset="0"/>
              </a:rPr>
              <a:t>Postimees</a:t>
            </a:r>
            <a:endParaRPr lang="en-US" sz="2000" b="1" dirty="0">
              <a:solidFill>
                <a:srgbClr val="525E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10" descr="logo ä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105400"/>
            <a:ext cx="3660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E-residents can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• Digitally sign documents and contracts</a:t>
            </a:r>
          </a:p>
          <a:p>
            <a:pPr marL="0" indent="0">
              <a:buNone/>
            </a:pPr>
            <a:r>
              <a:rPr lang="en-US" sz="2400" dirty="0"/>
              <a:t>• Verify the authenticity of signed documents</a:t>
            </a:r>
          </a:p>
          <a:p>
            <a:pPr marL="0" indent="0">
              <a:buNone/>
            </a:pPr>
            <a:r>
              <a:rPr lang="en-US" sz="2400" dirty="0"/>
              <a:t>• Encrypt and transmit documents securely.</a:t>
            </a:r>
          </a:p>
          <a:p>
            <a:pPr marL="0" indent="0">
              <a:buNone/>
            </a:pPr>
            <a:r>
              <a:rPr lang="en-US" sz="2400" dirty="0"/>
              <a:t>• Establish an Estonian company online within a day.</a:t>
            </a:r>
          </a:p>
          <a:p>
            <a:pPr marL="0" indent="0">
              <a:buNone/>
            </a:pPr>
            <a:r>
              <a:rPr lang="en-US" sz="2400" dirty="0"/>
              <a:t>• Administer the company from anywhere in the world.</a:t>
            </a:r>
          </a:p>
          <a:p>
            <a:pPr marL="0" indent="0">
              <a:buNone/>
            </a:pPr>
            <a:r>
              <a:rPr lang="en-US" sz="2400" dirty="0"/>
              <a:t>• Conduct e-banking and remote money transfers.</a:t>
            </a:r>
          </a:p>
          <a:p>
            <a:pPr marL="0" indent="0">
              <a:buNone/>
            </a:pPr>
            <a:r>
              <a:rPr lang="en-US" sz="2400" dirty="0"/>
              <a:t>• Access online payment service providers</a:t>
            </a:r>
          </a:p>
          <a:p>
            <a:pPr marL="0" indent="0">
              <a:buNone/>
            </a:pPr>
            <a:r>
              <a:rPr lang="et-EE" sz="2400" dirty="0"/>
              <a:t>• Declare Estonian taxes online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8031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T</a:t>
            </a:r>
            <a:r>
              <a:rPr lang="et-EE" dirty="0" smtClean="0"/>
              <a:t>he future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Cross-border services</a:t>
            </a:r>
          </a:p>
          <a:p>
            <a:r>
              <a:rPr lang="et-EE" dirty="0" smtClean="0"/>
              <a:t>EU standard</a:t>
            </a:r>
          </a:p>
          <a:p>
            <a:r>
              <a:rPr lang="et-EE" dirty="0" smtClean="0"/>
              <a:t>Invisible government</a:t>
            </a:r>
          </a:p>
          <a:p>
            <a:r>
              <a:rPr lang="et-EE" dirty="0" smtClean="0"/>
              <a:t>Data embassies</a:t>
            </a:r>
          </a:p>
          <a:p>
            <a:r>
              <a:rPr lang="et-EE" dirty="0" smtClean="0"/>
              <a:t>Open data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47089" r="27219" b="12842"/>
          <a:stretch/>
        </p:blipFill>
        <p:spPr bwMode="auto">
          <a:xfrm>
            <a:off x="4637577" y="3140968"/>
            <a:ext cx="4393621" cy="20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X-road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3238"/>
            <a:ext cx="8496944" cy="50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Encryption</a:t>
            </a:r>
          </a:p>
          <a:p>
            <a:r>
              <a:rPr lang="et-EE" dirty="0" smtClean="0"/>
              <a:t>Transparency</a:t>
            </a:r>
          </a:p>
          <a:p>
            <a:r>
              <a:rPr lang="et-EE" dirty="0" smtClean="0"/>
              <a:t>Trust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9" y="1821998"/>
            <a:ext cx="5054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Cyber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772816"/>
            <a:ext cx="5410944" cy="3744416"/>
          </a:xfrm>
        </p:spPr>
        <p:txBody>
          <a:bodyPr/>
          <a:lstStyle/>
          <a:p>
            <a:r>
              <a:rPr lang="et-EE" dirty="0" smtClean="0"/>
              <a:t>Bronze night in 2007</a:t>
            </a:r>
          </a:p>
          <a:p>
            <a:r>
              <a:rPr lang="et-EE" dirty="0"/>
              <a:t>NATO Cooperative </a:t>
            </a:r>
            <a:r>
              <a:rPr lang="et-EE" dirty="0" smtClean="0"/>
              <a:t>Cyber Defence </a:t>
            </a:r>
            <a:r>
              <a:rPr lang="et-EE" dirty="0"/>
              <a:t>Centre of Excellence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96" y="1105688"/>
            <a:ext cx="2174091" cy="4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pi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3" descr="muster ä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6294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The beginnings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Clean sheet in 1991</a:t>
            </a:r>
          </a:p>
          <a:p>
            <a:r>
              <a:rPr lang="et-EE" dirty="0" smtClean="0"/>
              <a:t>Widespread adoption of ICT – schools, public access points</a:t>
            </a:r>
          </a:p>
          <a:p>
            <a:r>
              <a:rPr lang="et-EE" dirty="0" smtClean="0"/>
              <a:t>Internet access as </a:t>
            </a:r>
            <a:r>
              <a:rPr lang="et-EE" dirty="0"/>
              <a:t>a </a:t>
            </a:r>
            <a:r>
              <a:rPr lang="et-EE" dirty="0" smtClean="0"/>
              <a:t>social right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45" y="4199199"/>
            <a:ext cx="3382060" cy="22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Indicators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/>
              <a:t>Entire country is covered with </a:t>
            </a:r>
            <a:r>
              <a:rPr lang="en-US" sz="2800" dirty="0" smtClean="0"/>
              <a:t>a</a:t>
            </a:r>
            <a:r>
              <a:rPr lang="et-EE" sz="2800" dirty="0" smtClean="0"/>
              <a:t> broadband</a:t>
            </a:r>
          </a:p>
          <a:p>
            <a:r>
              <a:rPr lang="en-US" sz="2800" dirty="0"/>
              <a:t>99,8 % of bank transfers </a:t>
            </a:r>
            <a:r>
              <a:rPr lang="en-US" sz="2800" dirty="0" smtClean="0"/>
              <a:t>are</a:t>
            </a:r>
            <a:r>
              <a:rPr lang="et-EE" sz="2800" dirty="0" smtClean="0"/>
              <a:t> performed electronically</a:t>
            </a:r>
          </a:p>
          <a:p>
            <a:r>
              <a:rPr lang="en-US" sz="2800" dirty="0"/>
              <a:t>98% of income tax declarations made </a:t>
            </a:r>
            <a:r>
              <a:rPr lang="en-US" sz="2800" dirty="0" smtClean="0"/>
              <a:t>via</a:t>
            </a:r>
            <a:r>
              <a:rPr lang="et-EE" sz="2800" dirty="0" smtClean="0"/>
              <a:t> the </a:t>
            </a:r>
            <a:r>
              <a:rPr lang="et-EE" sz="2800" dirty="0"/>
              <a:t>e-Tax </a:t>
            </a:r>
            <a:r>
              <a:rPr lang="et-EE" sz="2800" dirty="0" smtClean="0"/>
              <a:t>Board</a:t>
            </a:r>
          </a:p>
          <a:p>
            <a:r>
              <a:rPr lang="en-US" sz="2800" dirty="0"/>
              <a:t>Over </a:t>
            </a:r>
            <a:r>
              <a:rPr lang="en-US" sz="2800" dirty="0" smtClean="0"/>
              <a:t>30% </a:t>
            </a:r>
            <a:r>
              <a:rPr lang="en-US" sz="2800" dirty="0"/>
              <a:t>of votes were cast </a:t>
            </a:r>
            <a:r>
              <a:rPr lang="en-US" sz="2800" dirty="0" smtClean="0"/>
              <a:t>over</a:t>
            </a:r>
            <a:r>
              <a:rPr lang="et-EE" sz="2800" dirty="0" smtClean="0"/>
              <a:t> the </a:t>
            </a:r>
            <a:r>
              <a:rPr lang="et-EE" sz="2800" dirty="0"/>
              <a:t>internet in </a:t>
            </a:r>
            <a:r>
              <a:rPr lang="et-EE" sz="2800" dirty="0" smtClean="0"/>
              <a:t>2015</a:t>
            </a:r>
          </a:p>
          <a:p>
            <a:r>
              <a:rPr lang="en-US" sz="2800" dirty="0" smtClean="0"/>
              <a:t>9</a:t>
            </a:r>
            <a:r>
              <a:rPr lang="et-EE" sz="2800" dirty="0" smtClean="0"/>
              <a:t>8</a:t>
            </a:r>
            <a:r>
              <a:rPr lang="en-US" sz="2800" dirty="0" smtClean="0"/>
              <a:t>% </a:t>
            </a:r>
            <a:r>
              <a:rPr lang="en-US" sz="2800" dirty="0"/>
              <a:t>of </a:t>
            </a:r>
            <a:r>
              <a:rPr lang="en-US" sz="2800" dirty="0" smtClean="0"/>
              <a:t>medication</a:t>
            </a:r>
            <a:r>
              <a:rPr lang="et-EE" sz="28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bought</a:t>
            </a:r>
            <a:r>
              <a:rPr lang="et-EE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 </a:t>
            </a:r>
            <a:r>
              <a:rPr lang="en-US" sz="2800" dirty="0" smtClean="0"/>
              <a:t>digital</a:t>
            </a:r>
            <a:r>
              <a:rPr lang="et-EE" sz="2800" dirty="0" smtClean="0"/>
              <a:t> prescription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1530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Some achievements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2000</a:t>
            </a:r>
            <a:r>
              <a:rPr lang="en-US" sz="2400" dirty="0"/>
              <a:t>: Launch of e-Tax Board</a:t>
            </a:r>
          </a:p>
          <a:p>
            <a:r>
              <a:rPr lang="en-US" sz="2400" dirty="0"/>
              <a:t>2000: Launch of m-Parking</a:t>
            </a:r>
          </a:p>
          <a:p>
            <a:r>
              <a:rPr lang="en-US" sz="2400" dirty="0"/>
              <a:t>2003: Launch of ID bus ticket</a:t>
            </a:r>
          </a:p>
          <a:p>
            <a:r>
              <a:rPr lang="en-US" sz="2400" dirty="0"/>
              <a:t>2005: </a:t>
            </a:r>
            <a:r>
              <a:rPr lang="en-US" sz="2400" dirty="0" err="1"/>
              <a:t>i</a:t>
            </a:r>
            <a:r>
              <a:rPr lang="en-US" sz="2400" dirty="0"/>
              <a:t>-Voting was introduced</a:t>
            </a:r>
          </a:p>
          <a:p>
            <a:r>
              <a:rPr lang="en-US" sz="2400" dirty="0"/>
              <a:t>2007: Launch of e-Police system</a:t>
            </a:r>
          </a:p>
          <a:p>
            <a:r>
              <a:rPr lang="en-US" sz="2400" dirty="0"/>
              <a:t>2008: Launch of e-Health system</a:t>
            </a:r>
          </a:p>
          <a:p>
            <a:r>
              <a:rPr lang="en-US" sz="2400" dirty="0"/>
              <a:t>2010: Launch of e-Prescription</a:t>
            </a:r>
          </a:p>
          <a:p>
            <a:r>
              <a:rPr lang="en-US" sz="2400" dirty="0"/>
              <a:t>2013: X-Road Europe introduced</a:t>
            </a:r>
          </a:p>
          <a:p>
            <a:r>
              <a:rPr lang="en-US" sz="2400" dirty="0"/>
              <a:t>2013: Online Border-Crossing System</a:t>
            </a:r>
          </a:p>
          <a:p>
            <a:r>
              <a:rPr lang="en-US" sz="2400" dirty="0"/>
              <a:t>2014: e-Residency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3630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National ID Card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772816"/>
            <a:ext cx="4186808" cy="3744416"/>
          </a:xfrm>
        </p:spPr>
        <p:txBody>
          <a:bodyPr/>
          <a:lstStyle/>
          <a:p>
            <a:r>
              <a:rPr lang="et-EE" dirty="0" smtClean="0"/>
              <a:t>Digital name:</a:t>
            </a:r>
          </a:p>
          <a:p>
            <a:pPr lvl="1"/>
            <a:r>
              <a:rPr lang="et-EE" dirty="0" smtClean="0"/>
              <a:t>38101222744</a:t>
            </a:r>
          </a:p>
          <a:p>
            <a:r>
              <a:rPr lang="et-EE" dirty="0" smtClean="0"/>
              <a:t>Introduction in 2002</a:t>
            </a:r>
          </a:p>
          <a:p>
            <a:r>
              <a:rPr lang="et-EE" dirty="0" smtClean="0"/>
              <a:t>Compulsory</a:t>
            </a:r>
          </a:p>
          <a:p>
            <a:r>
              <a:rPr lang="et-EE" dirty="0" smtClean="0"/>
              <a:t>Contains certificates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3724"/>
            <a:ext cx="39116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National ID card application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Secure log-in / prove identity (PIN1)</a:t>
            </a:r>
          </a:p>
          <a:p>
            <a:r>
              <a:rPr lang="et-EE" dirty="0" smtClean="0"/>
              <a:t>Digital signatures (PIN2)</a:t>
            </a:r>
          </a:p>
          <a:p>
            <a:endParaRPr lang="et-EE" dirty="0"/>
          </a:p>
          <a:p>
            <a:r>
              <a:rPr lang="et-EE" dirty="0" smtClean="0"/>
              <a:t>Mobile ID</a:t>
            </a:r>
          </a:p>
          <a:p>
            <a:r>
              <a:rPr lang="et-EE" dirty="0" smtClean="0"/>
              <a:t>NFC chip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94245"/>
            <a:ext cx="5415908" cy="24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Services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E-services portal: eesti.ee</a:t>
            </a:r>
          </a:p>
          <a:p>
            <a:r>
              <a:rPr lang="et-EE" dirty="0" smtClean="0"/>
              <a:t>E-tax</a:t>
            </a:r>
          </a:p>
          <a:p>
            <a:r>
              <a:rPr lang="et-EE" dirty="0" smtClean="0"/>
              <a:t>Setting up a business</a:t>
            </a:r>
          </a:p>
          <a:p>
            <a:r>
              <a:rPr lang="et-EE" dirty="0" smtClean="0"/>
              <a:t>National databases</a:t>
            </a:r>
          </a:p>
          <a:p>
            <a:r>
              <a:rPr lang="et-EE" dirty="0" smtClean="0"/>
              <a:t>E-health (health record, prescriptions)</a:t>
            </a:r>
          </a:p>
          <a:p>
            <a:r>
              <a:rPr lang="et-EE" dirty="0" smtClean="0"/>
              <a:t>E-school</a:t>
            </a:r>
          </a:p>
          <a:p>
            <a:r>
              <a:rPr lang="et-EE" dirty="0" smtClean="0"/>
              <a:t>etc...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44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00B0F0"/>
                </a:solidFill>
              </a:rPr>
              <a:t>Internet based voting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196752"/>
            <a:ext cx="8229600" cy="3744416"/>
          </a:xfrm>
        </p:spPr>
        <p:txBody>
          <a:bodyPr/>
          <a:lstStyle/>
          <a:p>
            <a:r>
              <a:rPr lang="et-EE" dirty="0" smtClean="0">
                <a:solidFill>
                  <a:srgbClr val="00B0F0"/>
                </a:solidFill>
              </a:rPr>
              <a:t>Since 2005</a:t>
            </a:r>
          </a:p>
          <a:p>
            <a:r>
              <a:rPr lang="et-EE" dirty="0" smtClean="0">
                <a:solidFill>
                  <a:srgbClr val="00B0F0"/>
                </a:solidFill>
              </a:rPr>
              <a:t>30% of votes in 2015</a:t>
            </a:r>
          </a:p>
          <a:p>
            <a:r>
              <a:rPr lang="et-EE" dirty="0" smtClean="0">
                <a:solidFill>
                  <a:srgbClr val="00B0F0"/>
                </a:solidFill>
              </a:rPr>
              <a:t>Not allowed on election day</a:t>
            </a:r>
            <a:endParaRPr lang="et-E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E-residency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Since 2014</a:t>
            </a:r>
          </a:p>
          <a:p>
            <a:r>
              <a:rPr lang="et-EE" dirty="0" smtClean="0"/>
              <a:t>More than 9000 e-residents</a:t>
            </a:r>
          </a:p>
          <a:p>
            <a:r>
              <a:rPr lang="et-EE" dirty="0" smtClean="0"/>
              <a:t>10 million by 2025?</a:t>
            </a:r>
          </a:p>
          <a:p>
            <a:r>
              <a:rPr lang="et-EE" dirty="0"/>
              <a:t>Development of </a:t>
            </a:r>
            <a:r>
              <a:rPr lang="et-EE" dirty="0" smtClean="0"/>
              <a:t>services - ‘app-store’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4932040" cy="23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on_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Presentatioon_business</Template>
  <TotalTime>2686</TotalTime>
  <Words>336</Words>
  <Application>Microsoft Office PowerPoint</Application>
  <PresentationFormat>On-screen Show (4:3)</PresentationFormat>
  <Paragraphs>82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Presentatioon_business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MadisK</dc:creator>
  <cp:lastModifiedBy>arko</cp:lastModifiedBy>
  <cp:revision>18</cp:revision>
  <dcterms:created xsi:type="dcterms:W3CDTF">2013-01-23T08:03:35Z</dcterms:created>
  <dcterms:modified xsi:type="dcterms:W3CDTF">2016-03-23T07:48:40Z</dcterms:modified>
</cp:coreProperties>
</file>