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5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175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61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66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7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06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70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691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43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243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36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A283-B47C-45E9-B06F-B3796E698C1E}" type="datetimeFigureOut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18.4.2016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6FF43-29EA-4953-87E5-F6DB6BF250CE}" type="slidenum">
              <a:rPr lang="cs-CZ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cs-CZ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78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2D6512-AFD7-4F75-96F7-13C031975A4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6EF6DA-FB22-4A4B-9D47-E41F874BAA9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83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1143000"/>
          </a:xfrm>
        </p:spPr>
        <p:txBody>
          <a:bodyPr/>
          <a:lstStyle/>
          <a:p>
            <a:r>
              <a:rPr lang="cs-CZ" dirty="0"/>
              <a:t>Studium fantastické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r>
              <a:rPr lang="en-US" dirty="0"/>
              <a:t>Encyclopedia of Science </a:t>
            </a:r>
            <a:r>
              <a:rPr lang="en-US" dirty="0" smtClean="0"/>
              <a:t>Fiction</a:t>
            </a:r>
            <a:r>
              <a:rPr lang="cs-CZ" dirty="0" smtClean="0"/>
              <a:t>, </a:t>
            </a:r>
            <a:r>
              <a:rPr lang="en-US" dirty="0" smtClean="0"/>
              <a:t>Encyclopedia </a:t>
            </a:r>
            <a:r>
              <a:rPr lang="en-US" dirty="0"/>
              <a:t>of Fantasy</a:t>
            </a:r>
            <a:r>
              <a:rPr lang="en-US" dirty="0" smtClean="0"/>
              <a:t>: </a:t>
            </a:r>
            <a:r>
              <a:rPr lang="en-US" u="sng" dirty="0">
                <a:solidFill>
                  <a:srgbClr val="C00000"/>
                </a:solidFill>
              </a:rPr>
              <a:t>http://www.sf-encyclopedia.com</a:t>
            </a:r>
            <a:r>
              <a:rPr lang="en-US" u="sng" dirty="0" smtClean="0">
                <a:solidFill>
                  <a:srgbClr val="C00000"/>
                </a:solidFill>
              </a:rPr>
              <a:t>/</a:t>
            </a:r>
            <a:endParaRPr lang="en-US" u="sng" dirty="0">
              <a:solidFill>
                <a:srgbClr val="C00000"/>
              </a:solidFill>
            </a:endParaRPr>
          </a:p>
          <a:p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dirty="0"/>
              <a:t>International Association for the Fantastic in the Arts: </a:t>
            </a:r>
            <a:r>
              <a:rPr lang="en-US" u="sng" dirty="0">
                <a:solidFill>
                  <a:srgbClr val="C00000"/>
                </a:solidFill>
              </a:rPr>
              <a:t>http://</a:t>
            </a:r>
            <a:r>
              <a:rPr lang="en-US" u="sng" dirty="0" smtClean="0">
                <a:solidFill>
                  <a:srgbClr val="C00000"/>
                </a:solidFill>
              </a:rPr>
              <a:t>wiz.cath.vt.edu/iafa/abt-iafa.htm</a:t>
            </a:r>
            <a:endParaRPr lang="en-US" u="sng" dirty="0">
              <a:solidFill>
                <a:srgbClr val="C00000"/>
              </a:solidFill>
            </a:endParaRPr>
          </a:p>
          <a:p>
            <a:r>
              <a:rPr lang="en-US" dirty="0"/>
              <a:t>Science Fiction Research Association: </a:t>
            </a:r>
            <a:r>
              <a:rPr lang="en-US" u="sng" dirty="0">
                <a:solidFill>
                  <a:srgbClr val="C00000"/>
                </a:solidFill>
              </a:rPr>
              <a:t>http://sfra.org/about</a:t>
            </a:r>
          </a:p>
          <a:p>
            <a:r>
              <a:rPr lang="en-US" dirty="0"/>
              <a:t>The Society for Utopian Studies</a:t>
            </a:r>
            <a:r>
              <a:rPr lang="en-US" u="sng" dirty="0">
                <a:solidFill>
                  <a:srgbClr val="C00000"/>
                </a:solidFill>
              </a:rPr>
              <a:t>: http://utopian-studies.org/</a:t>
            </a:r>
          </a:p>
          <a:p>
            <a:r>
              <a:rPr lang="en-US" dirty="0"/>
              <a:t>The Utopian Studies Society: </a:t>
            </a:r>
            <a:r>
              <a:rPr lang="en-US" u="sng" dirty="0">
                <a:solidFill>
                  <a:srgbClr val="C00000"/>
                </a:solidFill>
              </a:rPr>
              <a:t>http://www.utopianstudieseurope.org/index.php</a:t>
            </a:r>
          </a:p>
          <a:p>
            <a:r>
              <a:rPr lang="en-US" dirty="0"/>
              <a:t>The Science Fiction Foundation: </a:t>
            </a:r>
            <a:r>
              <a:rPr lang="en-US" u="sng" dirty="0">
                <a:solidFill>
                  <a:srgbClr val="C00000"/>
                </a:solidFill>
              </a:rPr>
              <a:t>http://www.sf-foundation.org/</a:t>
            </a:r>
          </a:p>
          <a:p>
            <a:r>
              <a:rPr lang="en-US" dirty="0"/>
              <a:t>The Finnish Society for Science Fiction and Fantasy Research: </a:t>
            </a:r>
            <a:r>
              <a:rPr lang="en-US" u="sng" dirty="0">
                <a:solidFill>
                  <a:srgbClr val="C00000"/>
                </a:solidFill>
              </a:rPr>
              <a:t>http://finfar.org/en/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4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cs-CZ" sz="4400" b="1" dirty="0">
                <a:effectLst>
                  <a:reflection blurRad="6350" stA="55000" endA="300" endPos="45500" dir="5400000" sy="-100000" algn="bl" rotWithShape="0"/>
                </a:effectLst>
              </a:rPr>
              <a:t>Odborné </a:t>
            </a:r>
            <a:r>
              <a:rPr lang="cs-CZ" sz="4400" b="1" dirty="0" smtClean="0">
                <a:effectLst>
                  <a:reflection blurRad="6350" stA="55000" endA="300" endPos="45500" dir="5400000" sy="-100000" algn="bl" rotWithShape="0"/>
                </a:effectLst>
              </a:rPr>
              <a:t>časopisy</a:t>
            </a:r>
          </a:p>
          <a:p>
            <a:endParaRPr lang="cs-CZ" sz="4400" dirty="0" smtClean="0"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45720" indent="0">
              <a:buNone/>
            </a:pPr>
            <a:r>
              <a:rPr lang="en-US" dirty="0" smtClean="0">
                <a:effectLst/>
              </a:rPr>
              <a:t>Journal </a:t>
            </a:r>
            <a:r>
              <a:rPr lang="en-US" dirty="0">
                <a:effectLst/>
              </a:rPr>
              <a:t>of the Fantastic in the Arts: </a:t>
            </a:r>
            <a:r>
              <a:rPr lang="en-US" u="sng" dirty="0">
                <a:solidFill>
                  <a:srgbClr val="C00000"/>
                </a:solidFill>
                <a:effectLst/>
              </a:rPr>
              <a:t>http://www.fantastic-arts.org/jfa/</a:t>
            </a:r>
          </a:p>
          <a:p>
            <a:pPr marL="45720" indent="0">
              <a:buNone/>
            </a:pPr>
            <a:r>
              <a:rPr lang="en-US" dirty="0">
                <a:effectLst/>
              </a:rPr>
              <a:t>Science Fiction Studies: </a:t>
            </a:r>
            <a:r>
              <a:rPr lang="en-US" u="sng" dirty="0">
                <a:solidFill>
                  <a:srgbClr val="C00000"/>
                </a:solidFill>
                <a:effectLst/>
              </a:rPr>
              <a:t>http://www.depauw.edu/sfs/</a:t>
            </a:r>
          </a:p>
          <a:p>
            <a:pPr marL="45720" indent="0">
              <a:buNone/>
            </a:pPr>
            <a:r>
              <a:rPr lang="en-US" dirty="0">
                <a:effectLst/>
              </a:rPr>
              <a:t>Foundation: The International Review of Science Fiction: </a:t>
            </a:r>
            <a:r>
              <a:rPr lang="en-US" u="sng" dirty="0">
                <a:solidFill>
                  <a:srgbClr val="C00000"/>
                </a:solidFill>
                <a:effectLst/>
              </a:rPr>
              <a:t>http://www.sf-foundation.org/publications/foundation/index.html</a:t>
            </a:r>
          </a:p>
          <a:p>
            <a:pPr marL="45720" indent="0">
              <a:buNone/>
            </a:pPr>
            <a:r>
              <a:rPr lang="en-US" dirty="0">
                <a:effectLst/>
              </a:rPr>
              <a:t>Extrapolation: </a:t>
            </a:r>
            <a:r>
              <a:rPr lang="en-US" u="sng" dirty="0">
                <a:solidFill>
                  <a:srgbClr val="C00000"/>
                </a:solidFill>
                <a:effectLst/>
              </a:rPr>
              <a:t>http://extrapolation.liverpooluniversitypress.co.uk/</a:t>
            </a:r>
          </a:p>
          <a:p>
            <a:pPr marL="45720" indent="0">
              <a:buNone/>
            </a:pPr>
            <a:r>
              <a:rPr lang="en-US" dirty="0">
                <a:effectLst/>
              </a:rPr>
              <a:t>Fafnir – Nordic Journal of Science Fiction and Fantasy Research: </a:t>
            </a:r>
            <a:r>
              <a:rPr lang="en-US" u="sng" dirty="0">
                <a:solidFill>
                  <a:srgbClr val="C00000"/>
                </a:solidFill>
                <a:effectLst/>
              </a:rPr>
              <a:t>http://journal.finfar.org/journal/</a:t>
            </a:r>
          </a:p>
          <a:p>
            <a:pPr marL="45720" indent="0">
              <a:buNone/>
            </a:pPr>
            <a:r>
              <a:rPr lang="en-US" dirty="0">
                <a:effectLst/>
              </a:rPr>
              <a:t>The Eaton Journal of Archival Research in Science Fiction: </a:t>
            </a:r>
            <a:r>
              <a:rPr lang="en-US" u="sng" dirty="0">
                <a:solidFill>
                  <a:srgbClr val="C00000"/>
                </a:solidFill>
                <a:effectLst/>
              </a:rPr>
              <a:t>http://eatonjournal.ucr.edu</a:t>
            </a:r>
            <a:r>
              <a:rPr lang="en-US" u="sng" dirty="0" smtClean="0">
                <a:solidFill>
                  <a:srgbClr val="C00000"/>
                </a:solidFill>
                <a:effectLst/>
              </a:rPr>
              <a:t>/</a:t>
            </a:r>
            <a:endParaRPr lang="cs-CZ" u="sng" dirty="0" smtClean="0">
              <a:solidFill>
                <a:srgbClr val="C00000"/>
              </a:solidFill>
              <a:effectLst/>
            </a:endParaRPr>
          </a:p>
          <a:p>
            <a:pPr marL="45720" indent="0">
              <a:buNone/>
            </a:pPr>
            <a:endParaRPr lang="cs-CZ" sz="2000" u="sng" dirty="0" smtClean="0">
              <a:solidFill>
                <a:srgbClr val="C00000"/>
              </a:solidFill>
              <a:effectLst/>
            </a:endParaRPr>
          </a:p>
          <a:p>
            <a:pPr marL="45720" indent="0">
              <a:buNone/>
            </a:pPr>
            <a:endParaRPr lang="en-US" sz="2000" u="sng" dirty="0">
              <a:solidFill>
                <a:srgbClr val="C00000"/>
              </a:solidFill>
              <a:effectLst/>
            </a:endParaRPr>
          </a:p>
          <a:p>
            <a:pPr marL="45720" indent="0">
              <a:buNone/>
            </a:pPr>
            <a:endParaRPr lang="cs-CZ" sz="20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944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676456" cy="1167894"/>
          </a:xfrm>
        </p:spPr>
        <p:txBody>
          <a:bodyPr/>
          <a:lstStyle/>
          <a:p>
            <a:r>
              <a:rPr lang="cs-CZ" dirty="0"/>
              <a:t>Konference, diskuzní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1196752"/>
            <a:ext cx="8856984" cy="5544616"/>
          </a:xfrm>
        </p:spPr>
        <p:txBody>
          <a:bodyPr/>
          <a:lstStyle/>
          <a:p>
            <a:r>
              <a:rPr lang="en-US" dirty="0"/>
              <a:t>International Conference on the Fantastic in the Arts (ICFA) - </a:t>
            </a:r>
            <a:r>
              <a:rPr lang="en-US" u="sng" dirty="0">
                <a:solidFill>
                  <a:srgbClr val="C00000"/>
                </a:solidFill>
              </a:rPr>
              <a:t>http://www.fantastic-arts.org/annual-conference/next-2/</a:t>
            </a:r>
          </a:p>
          <a:p>
            <a:r>
              <a:rPr lang="en-US" dirty="0"/>
              <a:t>Eaton Science Fiction Conference - </a:t>
            </a:r>
            <a:r>
              <a:rPr lang="en-US" u="sng" dirty="0">
                <a:solidFill>
                  <a:srgbClr val="C00000"/>
                </a:solidFill>
              </a:rPr>
              <a:t>http://eatonconference.ucr.edu/about.html</a:t>
            </a:r>
          </a:p>
          <a:p>
            <a:r>
              <a:rPr lang="en-US" dirty="0"/>
              <a:t>Science Fiction Research Association Conference (SFRA) -  </a:t>
            </a:r>
            <a:r>
              <a:rPr lang="en-US" u="sng" dirty="0">
                <a:solidFill>
                  <a:srgbClr val="C00000"/>
                </a:solidFill>
              </a:rPr>
              <a:t>http://sfra.org/sfra2015</a:t>
            </a:r>
          </a:p>
          <a:p>
            <a:r>
              <a:rPr lang="en-US" dirty="0"/>
              <a:t>British Society for Literature and Science Conference, University of Liverpool  - </a:t>
            </a:r>
            <a:r>
              <a:rPr lang="en-US" u="sng" dirty="0">
                <a:solidFill>
                  <a:srgbClr val="C00000"/>
                </a:solidFill>
              </a:rPr>
              <a:t>http://www.sfra.org/node/72</a:t>
            </a:r>
          </a:p>
          <a:p>
            <a:r>
              <a:rPr lang="en-US" u="sng" dirty="0">
                <a:solidFill>
                  <a:srgbClr val="FF0000"/>
                </a:solidFill>
              </a:rPr>
              <a:t>https://www.uni-muenster.de/Anglistik/GFF2016/cfp/index.html</a:t>
            </a:r>
            <a:endParaRPr lang="en-US" u="sng" dirty="0">
              <a:solidFill>
                <a:srgbClr val="FF0000"/>
              </a:solidFill>
            </a:endParaRPr>
          </a:p>
          <a:p>
            <a:r>
              <a:rPr lang="en-US" dirty="0"/>
              <a:t>the International Association for the Fantastic in the Arts Public Listserv - </a:t>
            </a:r>
            <a:r>
              <a:rPr lang="en-US" u="sng" dirty="0">
                <a:solidFill>
                  <a:srgbClr val="C00000"/>
                </a:solidFill>
              </a:rPr>
              <a:t>http://www.fantastic-arts.org/blog-archive</a:t>
            </a:r>
            <a:r>
              <a:rPr lang="en-US" u="sng" dirty="0" smtClean="0">
                <a:solidFill>
                  <a:srgbClr val="C00000"/>
                </a:solidFill>
              </a:rPr>
              <a:t>/</a:t>
            </a:r>
            <a:endParaRPr lang="cs-CZ" u="sng" dirty="0" smtClean="0">
              <a:solidFill>
                <a:srgbClr val="C00000"/>
              </a:solidFill>
            </a:endParaRPr>
          </a:p>
          <a:p>
            <a:endParaRPr lang="en-US" u="sng" dirty="0">
              <a:solidFill>
                <a:srgbClr val="C00000"/>
              </a:solidFill>
            </a:endParaRPr>
          </a:p>
          <a:p>
            <a:r>
              <a:rPr lang="en-US" dirty="0"/>
              <a:t>LEGIE - </a:t>
            </a:r>
            <a:r>
              <a:rPr lang="en-US" dirty="0" err="1"/>
              <a:t>databáze</a:t>
            </a:r>
            <a:r>
              <a:rPr lang="en-US" dirty="0"/>
              <a:t> </a:t>
            </a:r>
            <a:r>
              <a:rPr lang="en-US" dirty="0" err="1"/>
              <a:t>knih</a:t>
            </a:r>
            <a:r>
              <a:rPr lang="en-US" dirty="0"/>
              <a:t> Fantasy a Sci-Fi - </a:t>
            </a:r>
            <a:r>
              <a:rPr lang="en-US" u="sng" dirty="0">
                <a:solidFill>
                  <a:srgbClr val="C00000"/>
                </a:solidFill>
              </a:rPr>
              <a:t>http://www.legie.info/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19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234</Words>
  <Application>Microsoft Office PowerPoint</Application>
  <PresentationFormat>Předvádění na obrazovce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Aerodynamika</vt:lpstr>
      <vt:lpstr>Studium fantastické literatury</vt:lpstr>
      <vt:lpstr>Prezentace aplikace PowerPoint</vt:lpstr>
      <vt:lpstr>Konference, diskuzní skupiny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Studium fantastické literatury</dc:title>
  <dc:creator>jesterka</dc:creator>
  <cp:lastModifiedBy>jesterka</cp:lastModifiedBy>
  <cp:revision>2</cp:revision>
  <dcterms:created xsi:type="dcterms:W3CDTF">2016-04-18T13:54:48Z</dcterms:created>
  <dcterms:modified xsi:type="dcterms:W3CDTF">2016-04-18T13:57:09Z</dcterms:modified>
</cp:coreProperties>
</file>