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A470-DC84-4C9F-ADFF-96A02695963C}" type="datetimeFigureOut">
              <a:rPr lang="cs-CZ" smtClean="0"/>
              <a:pPr/>
              <a:t>22.2.2012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DE09-C1B9-4A67-8ACF-41371C6587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A470-DC84-4C9F-ADFF-96A02695963C}" type="datetimeFigureOut">
              <a:rPr lang="cs-CZ" smtClean="0"/>
              <a:pPr/>
              <a:t>22.2.2012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DE09-C1B9-4A67-8ACF-41371C6587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A470-DC84-4C9F-ADFF-96A02695963C}" type="datetimeFigureOut">
              <a:rPr lang="cs-CZ" smtClean="0"/>
              <a:pPr/>
              <a:t>22.2.2012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DE09-C1B9-4A67-8ACF-41371C6587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A470-DC84-4C9F-ADFF-96A02695963C}" type="datetimeFigureOut">
              <a:rPr lang="cs-CZ" smtClean="0"/>
              <a:pPr/>
              <a:t>22.2.2012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DE09-C1B9-4A67-8ACF-41371C6587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A470-DC84-4C9F-ADFF-96A02695963C}" type="datetimeFigureOut">
              <a:rPr lang="cs-CZ" smtClean="0"/>
              <a:pPr/>
              <a:t>22.2.2012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DE09-C1B9-4A67-8ACF-41371C6587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A470-DC84-4C9F-ADFF-96A02695963C}" type="datetimeFigureOut">
              <a:rPr lang="cs-CZ" smtClean="0"/>
              <a:pPr/>
              <a:t>22.2.2012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DE09-C1B9-4A67-8ACF-41371C6587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A470-DC84-4C9F-ADFF-96A02695963C}" type="datetimeFigureOut">
              <a:rPr lang="cs-CZ" smtClean="0"/>
              <a:pPr/>
              <a:t>22.2.2012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DE09-C1B9-4A67-8ACF-41371C6587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A470-DC84-4C9F-ADFF-96A02695963C}" type="datetimeFigureOut">
              <a:rPr lang="cs-CZ" smtClean="0"/>
              <a:pPr/>
              <a:t>22.2.2012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DE09-C1B9-4A67-8ACF-41371C6587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A470-DC84-4C9F-ADFF-96A02695963C}" type="datetimeFigureOut">
              <a:rPr lang="cs-CZ" smtClean="0"/>
              <a:pPr/>
              <a:t>22.2.2012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DE09-C1B9-4A67-8ACF-41371C6587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A470-DC84-4C9F-ADFF-96A02695963C}" type="datetimeFigureOut">
              <a:rPr lang="cs-CZ" smtClean="0"/>
              <a:pPr/>
              <a:t>22.2.2012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DE09-C1B9-4A67-8ACF-41371C6587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A470-DC84-4C9F-ADFF-96A02695963C}" type="datetimeFigureOut">
              <a:rPr lang="cs-CZ" smtClean="0"/>
              <a:pPr/>
              <a:t>22.2.2012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DE09-C1B9-4A67-8ACF-41371C6587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0A470-DC84-4C9F-ADFF-96A02695963C}" type="datetimeFigureOut">
              <a:rPr lang="cs-CZ" smtClean="0"/>
              <a:pPr/>
              <a:t>22.2.2012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EDE09-C1B9-4A67-8ACF-41371C65877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Řecka I.</a:t>
            </a:r>
            <a:b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04856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téma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topografie mykénského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řecka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1242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424" y="2924944"/>
            <a:ext cx="76200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60648"/>
            <a:ext cx="311385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9506" y="332656"/>
            <a:ext cx="2482974" cy="22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48871" cy="634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67627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931994"/>
            <a:ext cx="5387727" cy="268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888433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01008"/>
            <a:ext cx="8944285" cy="291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04664"/>
            <a:ext cx="364559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" y="332656"/>
            <a:ext cx="41148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3664" y="3212976"/>
            <a:ext cx="41148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651" y="620688"/>
            <a:ext cx="428536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598532"/>
            <a:ext cx="3528392" cy="55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tomgatreuscutawa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996952"/>
            <a:ext cx="4176464" cy="36196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afplio_National_Bank_of_Greece.JP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3923928" y="2952328"/>
            <a:ext cx="4860032" cy="3645024"/>
          </a:xfrm>
          <a:prstGeom prst="rect">
            <a:avLst/>
          </a:prstGeom>
        </p:spPr>
      </p:pic>
      <p:pic>
        <p:nvPicPr>
          <p:cNvPr id="3" name="Obrázek 2" descr="nationalbankofgreecenafplio4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4752528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>
          <a:xfrm>
            <a:off x="2915816" y="332656"/>
            <a:ext cx="3024336" cy="936104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40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Mykény</a:t>
            </a: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Obrázek 2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5" y="1196752"/>
            <a:ext cx="4726977" cy="5328592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750264"/>
            <a:ext cx="2664296" cy="405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869" y="548680"/>
            <a:ext cx="8419595" cy="571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404664"/>
            <a:ext cx="399528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Greece_Mycenae_Citadel.jpg"/>
          <p:cNvPicPr>
            <a:picLocks noChangeAspect="1"/>
          </p:cNvPicPr>
          <p:nvPr/>
        </p:nvPicPr>
        <p:blipFill>
          <a:blip r:embed="rId3" cstate="print">
            <a:lum bright="-20000"/>
          </a:blip>
          <a:stretch>
            <a:fillRect/>
          </a:stretch>
        </p:blipFill>
        <p:spPr>
          <a:xfrm>
            <a:off x="3563888" y="3056658"/>
            <a:ext cx="5159896" cy="350442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07477"/>
            <a:ext cx="9001000" cy="611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56328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938" y="260648"/>
            <a:ext cx="394151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464px-Mykene_Loewentor_mit_Doerpfeld_und_Schlieman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429000"/>
            <a:ext cx="2448272" cy="3160592"/>
          </a:xfrm>
          <a:prstGeom prst="rect">
            <a:avLst/>
          </a:prstGeom>
        </p:spPr>
      </p:pic>
      <p:pic>
        <p:nvPicPr>
          <p:cNvPr id="5" name="Obrázek 4" descr="Myke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501008"/>
            <a:ext cx="3898102" cy="313407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5"/>
            <a:ext cx="2520280" cy="337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32656"/>
            <a:ext cx="2244499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861048"/>
            <a:ext cx="19335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6537" y="3849960"/>
            <a:ext cx="19335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825" y="3861048"/>
            <a:ext cx="19335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2163" y="836712"/>
            <a:ext cx="307630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72649"/>
            <a:ext cx="4896544" cy="632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7856" y="3789461"/>
            <a:ext cx="4254624" cy="287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grave_circl_rec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260648"/>
            <a:ext cx="5122717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8640"/>
            <a:ext cx="328286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777" y="3212976"/>
            <a:ext cx="17049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23145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221643"/>
            <a:ext cx="3186286" cy="44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92488" cy="257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682" y="332656"/>
            <a:ext cx="390879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40968"/>
            <a:ext cx="2376264" cy="342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635202"/>
            <a:ext cx="30956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140968"/>
            <a:ext cx="394199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5" y="188640"/>
            <a:ext cx="518457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954" y="4365104"/>
            <a:ext cx="4279390" cy="187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293096"/>
            <a:ext cx="4114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60648"/>
            <a:ext cx="340629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3384376" cy="357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1" y="764704"/>
            <a:ext cx="5345567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40px-Nestorbecher_Mykene_(Nationalmuseum_Athen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2862318" cy="3816424"/>
          </a:xfrm>
          <a:prstGeom prst="rect">
            <a:avLst/>
          </a:prstGeom>
        </p:spPr>
      </p:pic>
      <p:pic>
        <p:nvPicPr>
          <p:cNvPr id="4" name="Obrázek 3" descr="MycenaeSiegeRhytonCo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556792"/>
            <a:ext cx="508635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2656"/>
            <a:ext cx="4723215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647" y="188640"/>
            <a:ext cx="7069745" cy="645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8931248" cy="494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ykeny okol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097041" cy="6120680"/>
          </a:xfrm>
          <a:prstGeom prst="rect">
            <a:avLst/>
          </a:prstGeom>
        </p:spPr>
      </p:pic>
      <p:pic>
        <p:nvPicPr>
          <p:cNvPr id="3" name="Obrázek 2" descr="mycenae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38584"/>
            <a:ext cx="4572000" cy="2946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23561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054" y="3573016"/>
            <a:ext cx="4054174" cy="301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71155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60648"/>
            <a:ext cx="5811416" cy="327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86557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cly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645024"/>
            <a:ext cx="4392488" cy="2986892"/>
          </a:xfrm>
          <a:prstGeom prst="rect">
            <a:avLst/>
          </a:prstGeom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26154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530080" cy="339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492896"/>
            <a:ext cx="5426968" cy="401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3188" y="188640"/>
            <a:ext cx="6103148" cy="642384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09144"/>
            <a:ext cx="5104284" cy="435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AtreusTreasEnt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4642483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38851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224608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188479"/>
            <a:ext cx="2499429" cy="333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4392488" cy="292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1929"/>
            <a:ext cx="2664296" cy="456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32656"/>
            <a:ext cx="56769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92261"/>
            <a:ext cx="9144000" cy="407347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>
          <a:xfrm>
            <a:off x="2915816" y="332656"/>
            <a:ext cx="3024336" cy="936104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40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Tíryns</a:t>
            </a: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864806"/>
            <a:ext cx="9142436" cy="350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4864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885982"/>
            <a:ext cx="4536951" cy="371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332656"/>
            <a:ext cx="3888433" cy="283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01008"/>
            <a:ext cx="3888432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04664"/>
            <a:ext cx="273691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108882"/>
            <a:ext cx="2342381" cy="349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88640"/>
            <a:ext cx="2730070" cy="325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01008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60040"/>
            <a:ext cx="4742656" cy="35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861048"/>
            <a:ext cx="2016224" cy="277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>
          <a:xfrm>
            <a:off x="2915816" y="188640"/>
            <a:ext cx="3024336" cy="936104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40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Pylos</a:t>
            </a: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84100"/>
            <a:ext cx="6494512" cy="582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3890" y="476672"/>
            <a:ext cx="432835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12034"/>
            <a:ext cx="3456384" cy="258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2113" y="3933056"/>
            <a:ext cx="3428319" cy="25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68222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8640"/>
            <a:ext cx="468587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367240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5971" y="3645024"/>
            <a:ext cx="4184501" cy="283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404664"/>
            <a:ext cx="856895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Literatura</a:t>
            </a:r>
          </a:p>
          <a:p>
            <a:endParaRPr lang="cs-CZ" sz="2000" dirty="0" smtClean="0"/>
          </a:p>
          <a:p>
            <a:pPr>
              <a:buFont typeface="Courier New" pitchFamily="49" charset="0"/>
              <a:buChar char="o"/>
            </a:pPr>
            <a:r>
              <a:rPr lang="cs-CZ" sz="2000" dirty="0" smtClean="0"/>
              <a:t> </a:t>
            </a:r>
            <a:r>
              <a:rPr lang="cs-CZ" sz="2400" dirty="0" smtClean="0"/>
              <a:t>ANTONÍN, Bartoněk. </a:t>
            </a:r>
            <a:r>
              <a:rPr lang="cs-CZ" sz="2400" i="1" dirty="0" smtClean="0"/>
              <a:t>Zlaté Mykény</a:t>
            </a:r>
            <a:r>
              <a:rPr lang="cs-CZ" sz="2400" dirty="0" smtClean="0"/>
              <a:t>. </a:t>
            </a:r>
            <a:r>
              <a:rPr lang="cs-CZ" sz="2400" dirty="0" smtClean="0"/>
              <a:t>Praha: </a:t>
            </a:r>
            <a:r>
              <a:rPr lang="cs-CZ" sz="2400" dirty="0" smtClean="0"/>
              <a:t>Panorama, 1983.</a:t>
            </a: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HIGGINS, </a:t>
            </a:r>
            <a:r>
              <a:rPr lang="cs-CZ" sz="2400" dirty="0" err="1" smtClean="0"/>
              <a:t>Reynold</a:t>
            </a:r>
            <a:r>
              <a:rPr lang="cs-CZ" sz="2400" dirty="0" smtClean="0"/>
              <a:t> </a:t>
            </a:r>
            <a:r>
              <a:rPr lang="cs-CZ" sz="2400" dirty="0" err="1" smtClean="0"/>
              <a:t>Alleyne</a:t>
            </a:r>
            <a:r>
              <a:rPr lang="cs-CZ" sz="2400" dirty="0" smtClean="0"/>
              <a:t>; BENDA, Klement. </a:t>
            </a:r>
            <a:r>
              <a:rPr lang="cs-CZ" sz="2400" i="1" dirty="0" smtClean="0"/>
              <a:t>Minojské a </a:t>
            </a:r>
            <a:br>
              <a:rPr lang="cs-CZ" sz="2400" i="1" dirty="0" smtClean="0"/>
            </a:br>
            <a:r>
              <a:rPr lang="cs-CZ" sz="2400" i="1" dirty="0" smtClean="0"/>
              <a:t>    mykénské umění</a:t>
            </a:r>
            <a:r>
              <a:rPr lang="cs-CZ" sz="2400" dirty="0" smtClean="0"/>
              <a:t>. Praha: Odeon, 1973. </a:t>
            </a:r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CAH. vol I, part 2 – </a:t>
            </a:r>
            <a:r>
              <a:rPr lang="cs-CZ" sz="2400" dirty="0" err="1" smtClean="0"/>
              <a:t>Early</a:t>
            </a:r>
            <a:r>
              <a:rPr lang="cs-CZ" sz="2400" dirty="0" smtClean="0"/>
              <a:t> </a:t>
            </a:r>
            <a:r>
              <a:rPr lang="cs-CZ" sz="2400" dirty="0" err="1" smtClean="0"/>
              <a:t>history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Middle</a:t>
            </a:r>
            <a:r>
              <a:rPr lang="cs-CZ" sz="2400" dirty="0" smtClean="0"/>
              <a:t> </a:t>
            </a:r>
            <a:r>
              <a:rPr lang="cs-CZ" sz="2400" dirty="0" err="1" smtClean="0"/>
              <a:t>East</a:t>
            </a:r>
            <a:r>
              <a:rPr lang="cs-CZ" sz="2400" dirty="0" smtClean="0"/>
              <a:t>, </a:t>
            </a:r>
            <a:r>
              <a:rPr lang="cs-CZ" sz="2400" dirty="0" err="1" smtClean="0"/>
              <a:t>chapter</a:t>
            </a:r>
            <a:r>
              <a:rPr lang="cs-CZ" sz="2400" dirty="0" smtClean="0"/>
              <a:t> </a:t>
            </a:r>
            <a:r>
              <a:rPr lang="cs-CZ" sz="2400" dirty="0" smtClean="0"/>
              <a:t>XXVII</a:t>
            </a:r>
            <a:r>
              <a:rPr lang="cs-CZ" sz="2400" dirty="0" smtClean="0"/>
              <a:t>, </a:t>
            </a:r>
            <a:br>
              <a:rPr lang="cs-CZ" sz="2400" dirty="0" smtClean="0"/>
            </a:br>
            <a:r>
              <a:rPr lang="cs-CZ" sz="2400" dirty="0" smtClean="0"/>
              <a:t>    p. </a:t>
            </a:r>
            <a:r>
              <a:rPr lang="cs-CZ" sz="2400" dirty="0" smtClean="0"/>
              <a:t>824-876.</a:t>
            </a: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CAH. vol II, part 1 – </a:t>
            </a:r>
            <a:r>
              <a:rPr lang="cs-CZ" sz="2400" dirty="0" err="1" smtClean="0"/>
              <a:t>History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Middle</a:t>
            </a:r>
            <a:r>
              <a:rPr lang="cs-CZ" sz="2400" dirty="0" smtClean="0"/>
              <a:t> </a:t>
            </a:r>
            <a:r>
              <a:rPr lang="cs-CZ" sz="2400" dirty="0" err="1" smtClean="0"/>
              <a:t>East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Aegean</a:t>
            </a:r>
            <a:r>
              <a:rPr lang="cs-CZ" sz="2400" dirty="0" smtClean="0"/>
              <a:t> </a:t>
            </a:r>
            <a:br>
              <a:rPr lang="cs-CZ" sz="2400" dirty="0" smtClean="0"/>
            </a:br>
            <a:r>
              <a:rPr lang="cs-CZ" sz="2400" dirty="0" smtClean="0"/>
              <a:t>    region </a:t>
            </a:r>
            <a:r>
              <a:rPr lang="cs-CZ" sz="2400" dirty="0" err="1" smtClean="0"/>
              <a:t>c</a:t>
            </a:r>
            <a:r>
              <a:rPr lang="cs-CZ" sz="2400" dirty="0" smtClean="0"/>
              <a:t>. 1800-1380 B.C.,  </a:t>
            </a:r>
            <a:r>
              <a:rPr lang="cs-CZ" sz="2400" dirty="0" err="1" smtClean="0"/>
              <a:t>chapter</a:t>
            </a:r>
            <a:r>
              <a:rPr lang="cs-CZ" sz="2400" dirty="0" smtClean="0"/>
              <a:t> XIII(b), </a:t>
            </a:r>
            <a:r>
              <a:rPr lang="cs-CZ" sz="2400" dirty="0" smtClean="0"/>
              <a:t>p. </a:t>
            </a:r>
            <a:r>
              <a:rPr lang="cs-CZ" sz="2400" dirty="0" smtClean="0"/>
              <a:t>609-626.</a:t>
            </a: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 </a:t>
            </a:r>
            <a:r>
              <a:rPr lang="cs-CZ" sz="2400" dirty="0" smtClean="0"/>
              <a:t>CAH. vol II, part 1 – </a:t>
            </a:r>
            <a:r>
              <a:rPr lang="cs-CZ" sz="2400" dirty="0" err="1" smtClean="0"/>
              <a:t>History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Middle</a:t>
            </a:r>
            <a:r>
              <a:rPr lang="cs-CZ" sz="2400" dirty="0" smtClean="0"/>
              <a:t> </a:t>
            </a:r>
            <a:r>
              <a:rPr lang="cs-CZ" sz="2400" dirty="0" err="1" smtClean="0"/>
              <a:t>East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Aegean</a:t>
            </a:r>
            <a:r>
              <a:rPr lang="cs-CZ" sz="2400" dirty="0" smtClean="0"/>
              <a:t> </a:t>
            </a:r>
            <a:br>
              <a:rPr lang="cs-CZ" sz="2400" dirty="0" smtClean="0"/>
            </a:br>
            <a:r>
              <a:rPr lang="cs-CZ" sz="2400" dirty="0" smtClean="0"/>
              <a:t>     region </a:t>
            </a:r>
            <a:r>
              <a:rPr lang="cs-CZ" sz="2400" dirty="0" err="1" smtClean="0"/>
              <a:t>c</a:t>
            </a:r>
            <a:r>
              <a:rPr lang="cs-CZ" sz="2400" dirty="0" smtClean="0"/>
              <a:t>. 1800-1380 B.C., </a:t>
            </a:r>
            <a:r>
              <a:rPr lang="cs-CZ" sz="2400" dirty="0" err="1" smtClean="0"/>
              <a:t>chapter</a:t>
            </a:r>
            <a:r>
              <a:rPr lang="cs-CZ" sz="2400" dirty="0" smtClean="0"/>
              <a:t> </a:t>
            </a:r>
            <a:r>
              <a:rPr lang="cs-CZ" sz="2400" dirty="0" smtClean="0"/>
              <a:t>XIV, </a:t>
            </a:r>
            <a:r>
              <a:rPr lang="cs-CZ" sz="2400" dirty="0" smtClean="0"/>
              <a:t>p. </a:t>
            </a:r>
            <a:r>
              <a:rPr lang="cs-CZ" sz="2400" dirty="0" smtClean="0"/>
              <a:t>627-658.</a:t>
            </a:r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CAH. vol </a:t>
            </a:r>
            <a:r>
              <a:rPr lang="cs-CZ" sz="2400" dirty="0" smtClean="0"/>
              <a:t>II, </a:t>
            </a:r>
            <a:r>
              <a:rPr lang="cs-CZ" sz="2400" dirty="0" smtClean="0"/>
              <a:t>part </a:t>
            </a:r>
            <a:r>
              <a:rPr lang="cs-CZ" sz="2400" dirty="0" smtClean="0"/>
              <a:t>2 </a:t>
            </a:r>
            <a:r>
              <a:rPr lang="cs-CZ" sz="2400" dirty="0" smtClean="0"/>
              <a:t>– </a:t>
            </a:r>
            <a:r>
              <a:rPr lang="cs-CZ" sz="2400" dirty="0" err="1" smtClean="0"/>
              <a:t>History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Middle</a:t>
            </a:r>
            <a:r>
              <a:rPr lang="cs-CZ" sz="2400" dirty="0" smtClean="0"/>
              <a:t> </a:t>
            </a:r>
            <a:r>
              <a:rPr lang="cs-CZ" sz="2400" dirty="0" err="1" smtClean="0"/>
              <a:t>East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Aegean</a:t>
            </a:r>
            <a:r>
              <a:rPr lang="cs-CZ" sz="2400" dirty="0" smtClean="0"/>
              <a:t> </a:t>
            </a:r>
            <a:br>
              <a:rPr lang="cs-CZ" sz="2400" dirty="0" smtClean="0"/>
            </a:br>
            <a:r>
              <a:rPr lang="cs-CZ" sz="2400" dirty="0" smtClean="0"/>
              <a:t>     region </a:t>
            </a:r>
            <a:r>
              <a:rPr lang="cs-CZ" sz="2400" dirty="0" err="1" smtClean="0"/>
              <a:t>c</a:t>
            </a:r>
            <a:r>
              <a:rPr lang="cs-CZ" sz="2400" dirty="0" smtClean="0"/>
              <a:t>. </a:t>
            </a:r>
            <a:r>
              <a:rPr lang="cs-CZ" sz="2400" dirty="0" smtClean="0"/>
              <a:t>1380-1000 B.C</a:t>
            </a:r>
            <a:r>
              <a:rPr lang="cs-CZ" sz="2400" dirty="0" smtClean="0"/>
              <a:t>., </a:t>
            </a:r>
            <a:r>
              <a:rPr lang="cs-CZ" sz="2400" dirty="0" err="1" smtClean="0"/>
              <a:t>chapter</a:t>
            </a:r>
            <a:r>
              <a:rPr lang="cs-CZ" sz="2400" dirty="0" smtClean="0"/>
              <a:t> </a:t>
            </a:r>
            <a:r>
              <a:rPr lang="cs-CZ" sz="2400" dirty="0" smtClean="0"/>
              <a:t>XXII(a) </a:t>
            </a:r>
            <a:r>
              <a:rPr lang="cs-CZ" sz="2400" dirty="0" smtClean="0"/>
              <a:t>p. </a:t>
            </a:r>
            <a:r>
              <a:rPr lang="cs-CZ" sz="2400" dirty="0" smtClean="0"/>
              <a:t>165-187.</a:t>
            </a:r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CAH. vol II, part 2 – </a:t>
            </a:r>
            <a:r>
              <a:rPr lang="cs-CZ" sz="2400" dirty="0" err="1" smtClean="0"/>
              <a:t>History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Middle</a:t>
            </a:r>
            <a:r>
              <a:rPr lang="cs-CZ" sz="2400" dirty="0" smtClean="0"/>
              <a:t> </a:t>
            </a:r>
            <a:r>
              <a:rPr lang="cs-CZ" sz="2400" dirty="0" err="1" smtClean="0"/>
              <a:t>East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Aegean</a:t>
            </a:r>
            <a:r>
              <a:rPr lang="cs-CZ" sz="2400" dirty="0" smtClean="0"/>
              <a:t> </a:t>
            </a:r>
            <a:br>
              <a:rPr lang="cs-CZ" sz="2400" dirty="0" smtClean="0"/>
            </a:br>
            <a:r>
              <a:rPr lang="cs-CZ" sz="2400" dirty="0" smtClean="0"/>
              <a:t>     region </a:t>
            </a:r>
            <a:r>
              <a:rPr lang="cs-CZ" sz="2400" dirty="0" err="1" smtClean="0"/>
              <a:t>c</a:t>
            </a:r>
            <a:r>
              <a:rPr lang="cs-CZ" sz="2400" dirty="0" smtClean="0"/>
              <a:t>. 1380-1000 B.C., </a:t>
            </a:r>
            <a:r>
              <a:rPr lang="cs-CZ" sz="2400" dirty="0" err="1" smtClean="0"/>
              <a:t>chapter</a:t>
            </a:r>
            <a:r>
              <a:rPr lang="cs-CZ" sz="2400" dirty="0" smtClean="0"/>
              <a:t> </a:t>
            </a:r>
            <a:r>
              <a:rPr lang="cs-CZ" sz="2400" dirty="0" smtClean="0"/>
              <a:t>XXVII, </a:t>
            </a:r>
            <a:r>
              <a:rPr lang="cs-CZ" sz="2400" dirty="0" smtClean="0"/>
              <a:t>p. </a:t>
            </a:r>
            <a:r>
              <a:rPr lang="cs-CZ" sz="2400" smtClean="0"/>
              <a:t>338-358.</a:t>
            </a:r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ncient_Regions_Mainland_Gree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0591" y="0"/>
            <a:ext cx="59228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600px-Ancient_Regions_Peloponne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44624"/>
            <a:ext cx="6741367" cy="67413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ncient_Regions_Central_Gree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hronolog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184" y="260648"/>
            <a:ext cx="7786256" cy="64481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79512" y="202506"/>
            <a:ext cx="3859242" cy="322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2875"/>
            <a:ext cx="4762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C10 Lerna 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756616"/>
            <a:ext cx="3624072" cy="2840736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645024"/>
            <a:ext cx="4044107" cy="303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37</Words>
  <Application>Microsoft Office PowerPoint</Application>
  <PresentationFormat>Předvádění na obrazovce (4:3)</PresentationFormat>
  <Paragraphs>14</Paragraphs>
  <Slides>47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Motiv sady Office</vt:lpstr>
      <vt:lpstr>Dějiny Řecka I.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Řecka I. seminář</dc:title>
  <dc:creator>Silvie</dc:creator>
  <cp:lastModifiedBy>Silvie</cp:lastModifiedBy>
  <cp:revision>38</cp:revision>
  <dcterms:created xsi:type="dcterms:W3CDTF">2012-02-17T23:08:51Z</dcterms:created>
  <dcterms:modified xsi:type="dcterms:W3CDTF">2012-02-22T19:50:16Z</dcterms:modified>
</cp:coreProperties>
</file>