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41.png" ContentType="image/png"/>
  <Override PartName="/ppt/media/image8.jpeg" ContentType="image/jpeg"/>
  <Override PartName="/ppt/media/image6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cs-CZ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Kliknutím lze upravit styl.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lze upravit styl předlohy.</a:t>
            </a:r>
            <a:endParaRPr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10. 2. 2016</a:t>
            </a:r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5D82197-4860-4335-9C09-F47841196604}" type="slidenum">
              <a:rPr lang="cs-CZ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Klikněte pro úpravu formátu textu osnovy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 osnovy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 osnovy</a:t>
            </a:r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Šestá úroveň</a:t>
            </a:r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Sedmá úroveň</a:t>
            </a:r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Kliknutím lze upravit styl.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Klikněte pro úpravu formátu textu osnovy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 osnovy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 osnovy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Šestá úroveň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Sedmá úroveňKliknutím lze upravit styly předlohy textu.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10. 2. 2016</a:t>
            </a:r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0BBACD5-2E1A-4082-ABD5-7B7838E42A3D}" type="slidenum">
              <a:rPr lang="cs-CZ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art.jib.cz/" TargetMode="External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hyperlink" Target="http://www.jib.cz/V?RN=844830507" TargetMode="External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://www.udu.cas.cz/cs/bibliografie/" TargetMode="External"/><Relationship Id="rId2" Type="http://schemas.openxmlformats.org/officeDocument/2006/relationships/hyperlink" Target="http://www.udu.cas.cz/cs/bibliografie/" TargetMode="External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://portaro.eu/huav/" TargetMode="External"/><Relationship Id="rId2" Type="http://schemas.openxmlformats.org/officeDocument/2006/relationships/hyperlink" Target="http://www.hiu.cas.cz/" TargetMode="External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://www.proquest.com/products-services/artbm-set-c.html" TargetMode="External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://www.oxfordartonline.com/public/;jsessionid=EFA78E80E06AA7FFE200431E32AF69CD" TargetMode="External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://www.mzk.cz/" TargetMode="External"/><Relationship Id="rId2" Type="http://schemas.openxmlformats.org/officeDocument/2006/relationships/hyperlink" Target="http://knihovna.phil.muni.cz/" TargetMode="External"/><Relationship Id="rId3" Type="http://schemas.openxmlformats.org/officeDocument/2006/relationships/hyperlink" Target="http://tinweb.moravska-galerie.cz/" TargetMode="External"/><Relationship Id="rId4" Type="http://schemas.openxmlformats.org/officeDocument/2006/relationships/hyperlink" Target="https://www.nkp.cz/katalogy-a-db" TargetMode="External"/><Relationship Id="rId5" Type="http://schemas.openxmlformats.org/officeDocument/2006/relationships/hyperlink" Target="http://www.ngprague.cz/knihovna-1" TargetMode="External"/><Relationship Id="rId6" Type="http://schemas.openxmlformats.org/officeDocument/2006/relationships/hyperlink" Target="http://www.nm.cz/Katalogy-a-databaze/" TargetMode="External"/><Relationship Id="rId7" Type="http://schemas.openxmlformats.org/officeDocument/2006/relationships/hyperlink" Target="http://www.onb.ac.at/bibliothek/kataloge_datenbanken.htm" TargetMode="External"/><Relationship Id="rId8" Type="http://schemas.openxmlformats.org/officeDocument/2006/relationships/hyperlink" Target="http://www.onb.ac.at/bibliothek/kataloge_datenbanken.htm" TargetMode="External"/><Relationship Id="rId9" Type="http://schemas.openxmlformats.org/officeDocument/2006/relationships/hyperlink" Target="http://www.onb.ac.at/bibliothek/kataloge_datenbanken.htm" TargetMode="External"/><Relationship Id="rId10" Type="http://schemas.openxmlformats.org/officeDocument/2006/relationships/hyperlink" Target="http://www.onb.ac.at/bibliothek/kataloge_datenbanken.htm" TargetMode="External"/><Relationship Id="rId11" Type="http://schemas.openxmlformats.org/officeDocument/2006/relationships/hyperlink" Target="http://bibliothek.univie.ac.at/fb-kunstgeschichte/kataloge.html" TargetMode="External"/><Relationship Id="rId12" Type="http://schemas.openxmlformats.org/officeDocument/2006/relationships/hyperlink" Target="http://bibliothek.univie.ac.at/fb-kunstgeschichte/kataloge.html" TargetMode="External"/><Relationship Id="rId13" Type="http://schemas.openxmlformats.org/officeDocument/2006/relationships/hyperlink" Target="http://bibliothek.univie.ac.at/fb-kunstgeschichte/kataloge.html" TargetMode="External"/><Relationship Id="rId14" Type="http://schemas.openxmlformats.org/officeDocument/2006/relationships/hyperlink" Target="http://bibliothek.univie.ac.at/fb-kunstgeschichte/kataloge.html" TargetMode="External"/><Relationship Id="rId15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://www.jstor.org/" TargetMode="External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hyperlink" Target="http://aleph.mpg.de/F?func=file&amp;file_name=find-b&amp;local_base=kub01" TargetMode="External"/><Relationship Id="rId2" Type="http://schemas.openxmlformats.org/officeDocument/2006/relationships/hyperlink" Target="http://www.khi.fi.it/" TargetMode="External"/><Relationship Id="rId3" Type="http://schemas.openxmlformats.org/officeDocument/2006/relationships/hyperlink" Target="http://www.zikg.eu/" TargetMode="External"/><Relationship Id="rId4" Type="http://schemas.openxmlformats.org/officeDocument/2006/relationships/hyperlink" Target="http://www.dt-forum.org/" TargetMode="External"/><Relationship Id="rId5" Type="http://schemas.openxmlformats.org/officeDocument/2006/relationships/hyperlink" Target="http://www.biblhertz.it/" TargetMode="External"/><Relationship Id="rId6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https://www.ebscohost.com/academic/art-full-text" TargetMode="External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hyperlink" Target="http://kramerius4.nkp.cz/search/" TargetMode="External"/><Relationship Id="rId3" Type="http://schemas.openxmlformats.org/officeDocument/2006/relationships/hyperlink" Target="http://kramerius4.nkp.cz/search/" TargetMode="External"/><Relationship Id="rId4" Type="http://schemas.openxmlformats.org/officeDocument/2006/relationships/hyperlink" Target="http://kramerius.mzk.cz/search/" TargetMode="External"/><Relationship Id="rId5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hyperlink" Target="http://www.e-enlightenment.com/" TargetMode="External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hyperlink" Target="http://library.muni.cz/ezdroje/" TargetMode="External"/><Relationship Id="rId2" Type="http://schemas.openxmlformats.org/officeDocument/2006/relationships/hyperlink" Target="https://www.phil.muni.cz/dejum/content/informace/online_zdroje.php" TargetMode="External"/><Relationship Id="rId3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hyperlink" Target="http://library.muni.cz/ezdroje/" TargetMode="External"/><Relationship Id="rId2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hyperlink" Target="http://aplikace.mvcr.cz/archivni-fondy-cr/default.aspx" TargetMode="External"/><Relationship Id="rId2" Type="http://schemas.openxmlformats.org/officeDocument/2006/relationships/hyperlink" Target="http://www.badatelna.eu/" TargetMode="External"/><Relationship Id="rId3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hyperlink" Target="http://www.bildindex.de/#|home" TargetMode="External"/><Relationship Id="rId2" Type="http://schemas.openxmlformats.org/officeDocument/2006/relationships/hyperlink" Target="http://www.bildindex.de/#|home" TargetMode="External"/><Relationship Id="rId3" Type="http://schemas.openxmlformats.org/officeDocument/2006/relationships/hyperlink" Target="http://www.iconclass.nl/" TargetMode="External"/><Relationship Id="rId4" Type="http://schemas.openxmlformats.org/officeDocument/2006/relationships/hyperlink" Target="http://gallery.albertina.at/eMuseum/code/emuseum.asp" TargetMode="External"/><Relationship Id="rId5" Type="http://schemas.openxmlformats.org/officeDocument/2006/relationships/hyperlink" Target="http://www.fotomarburg.de/" TargetMode="External"/><Relationship Id="rId6" Type="http://schemas.openxmlformats.org/officeDocument/2006/relationships/hyperlink" Target="http://www.fotomarburg.de/" TargetMode="External"/><Relationship Id="rId7" Type="http://schemas.openxmlformats.org/officeDocument/2006/relationships/hyperlink" Target="http://www.fotomarburg.de/" TargetMode="External"/><Relationship Id="rId8" Type="http://schemas.openxmlformats.org/officeDocument/2006/relationships/hyperlink" Target="http://prometheus-bildarchiv.de/en/" TargetMode="External"/><Relationship Id="rId9" Type="http://schemas.openxmlformats.org/officeDocument/2006/relationships/hyperlink" Target="http://prometheus-bildarchiv.de/en/" TargetMode="External"/><Relationship Id="rId10" Type="http://schemas.openxmlformats.org/officeDocument/2006/relationships/hyperlink" Target="http://www.wga.hu/" TargetMode="External"/><Relationship Id="rId11" Type="http://schemas.openxmlformats.org/officeDocument/2006/relationships/hyperlink" Target="http://www.photo.rmn.fr/C.aspx?VP3=CMS3&amp;VF=Home" TargetMode="External"/><Relationship Id="rId12" Type="http://schemas.openxmlformats.org/officeDocument/2006/relationships/hyperlink" Target="http://www.photo.rmn.fr/C.aspx?VP3=CMS3&amp;VF=Home" TargetMode="External"/><Relationship Id="rId13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hyperlink" Target="http://www.umeni-art.cz/cz/norm.aspx" TargetMode="External"/><Relationship Id="rId2" Type="http://schemas.openxmlformats.org/officeDocument/2006/relationships/hyperlink" Target="http://www.citace.com/" TargetMode="External"/><Relationship Id="rId3" Type="http://schemas.openxmlformats.org/officeDocument/2006/relationships/hyperlink" Target="https://www.phil.muni.cz/dejum/content/kurzy/jak_psat.pdf" TargetMode="External"/><Relationship Id="rId4" Type="http://schemas.openxmlformats.org/officeDocument/2006/relationships/hyperlink" Target="https://www.phil.muni.cz/dejum/content/kurzy/jak_referovat.pdf" TargetMode="External"/><Relationship Id="rId5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cs-CZ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Kde hledat informace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Knihovny, online zdroje, archivy, obrazové databáze</a:t>
            </a:r>
            <a:endParaRPr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0" y="6087960"/>
            <a:ext cx="12191760" cy="76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90000"/>
              </a:lnSpc>
            </a:pPr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DU0105 Písemná postupová zkouška</a:t>
            </a:r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	</a:t>
            </a:r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	</a:t>
            </a:r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jaro 2016</a:t>
            </a:r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	</a:t>
            </a:r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	</a:t>
            </a:r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Mgr. Lucie Urbánková, Mgr. Martin Šolc</a:t>
            </a:r>
            <a:endParaRPr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A) Bibliografické zdroje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Oborová brána Umění a architektura (ART)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Česká uměleckohistorická bibliografie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Bibliografická databáze Historického ústavu AVČR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ARTbibliographies Modern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Avery Index to Architectural Periodical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Bibliography of the History of Art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DAAI: Design And Applied Arts Index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Oborová brána Umění a architektura (ART)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Oborová brána ART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umožňuje uživatelům paralelně prohledávat různé české a zahraniční zdroje (katalogy knihoven, souborné katalogy, plnotextové databáze atd.) z oblasti dějin architektury, sochařství, malířství, kresby, uměleckého řemesla, uměleckého průmyslu, designu, fotografie, teorie a kritiky umění, památkové péče, archeologie, genealogie, restaurátorství apod.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 současné době nabízí portál ART pět předvybraných skupin zdrojů: Katalog VUK, Další knihovny ČR, Zahraniční knihovny, Databáze článků a časopisů, samostatnou skupinu tvoří Manuscriptorium.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Obrázek 7" descr=""/>
          <p:cNvPicPr/>
          <p:nvPr/>
        </p:nvPicPr>
        <p:blipFill>
          <a:blip r:embed="rId1"/>
          <a:stretch/>
        </p:blipFill>
        <p:spPr>
          <a:xfrm>
            <a:off x="1095480" y="61920"/>
            <a:ext cx="10000800" cy="673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Obrázek 3" descr=""/>
          <p:cNvPicPr/>
          <p:nvPr/>
        </p:nvPicPr>
        <p:blipFill>
          <a:blip r:embed="rId1"/>
          <a:stretch/>
        </p:blipFill>
        <p:spPr>
          <a:xfrm>
            <a:off x="123840" y="584280"/>
            <a:ext cx="12037680" cy="549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Obrázek 3" descr=""/>
          <p:cNvPicPr/>
          <p:nvPr/>
        </p:nvPicPr>
        <p:blipFill>
          <a:blip r:embed="rId1"/>
          <a:stretch/>
        </p:blipFill>
        <p:spPr>
          <a:xfrm>
            <a:off x="1133640" y="72360"/>
            <a:ext cx="10053360" cy="678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" descr=""/>
          <p:cNvPicPr/>
          <p:nvPr/>
        </p:nvPicPr>
        <p:blipFill>
          <a:blip r:embed="rId1"/>
          <a:stretch/>
        </p:blipFill>
        <p:spPr>
          <a:xfrm>
            <a:off x="847800" y="0"/>
            <a:ext cx="104961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144000" y="1685160"/>
            <a:ext cx="11926440" cy="3368160"/>
          </a:xfrm>
          <a:prstGeom prst="rect">
            <a:avLst/>
          </a:prstGeom>
          <a:ln>
            <a:noFill/>
          </a:ln>
        </p:spPr>
      </p:pic>
      <p:sp>
        <p:nvSpPr>
          <p:cNvPr id="11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Jednotná informační brána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Česká uměleckohistorická bibliografie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Obsahuje záznamy knih, sborníků, článků z periodik a katalogů výstav za léta 1988–1991, 1994–2003 a digitalizované ročníky 1971–1987 a 1992–1993. Databáze je projektem Programu podpory cíleného výzkumu a vývoje Akademie věd České republiky.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Bibliografii zpracovává: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Ústav dějin umění AV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ČR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Obrázek 4" descr=""/>
          <p:cNvPicPr/>
          <p:nvPr/>
        </p:nvPicPr>
        <p:blipFill>
          <a:blip r:embed="rId1"/>
          <a:stretch/>
        </p:blipFill>
        <p:spPr>
          <a:xfrm>
            <a:off x="0" y="687240"/>
            <a:ext cx="12186000" cy="454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Obrázek 3" descr=""/>
          <p:cNvPicPr/>
          <p:nvPr/>
        </p:nvPicPr>
        <p:blipFill>
          <a:blip r:embed="rId1"/>
          <a:stretch/>
        </p:blipFill>
        <p:spPr>
          <a:xfrm>
            <a:off x="0" y="619560"/>
            <a:ext cx="12191760" cy="551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838080" y="11523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cs-CZ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Knihovny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Online zdroje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A) Bibliografické zdroje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B) Encyklopedie s texty a obrazy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C) Databáze s abstraktem, případně plným textem a obrazy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D) Databáze historická a kulturně historická pro dějiny 18. století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460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Archivní fondy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460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Obrazové databáze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Obrázek 3" descr=""/>
          <p:cNvPicPr/>
          <p:nvPr/>
        </p:nvPicPr>
        <p:blipFill>
          <a:blip r:embed="rId1"/>
          <a:stretch/>
        </p:blipFill>
        <p:spPr>
          <a:xfrm>
            <a:off x="1766880" y="252360"/>
            <a:ext cx="8945280" cy="639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Bibliografické databáze Historického ústavu AV ČR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838080" y="21398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BDČZ poskytuje na webu veřejný bezplatný přístup do databází, které v současnosti obsahují více než 300 000 záznamů odborné literatury od r. 1990, výběrově od r. 1945.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Databáze zachycuje knihy a články v časopisech a sbornících z oboru historie vydané po roce 1990, které mají bohemikální charakter (český autor, české téma, vydáno v Čechách).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Bibliografii zpracovává: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Knihovna Historického ústavu AV ČR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rázek 3" descr=""/>
          <p:cNvPicPr/>
          <p:nvPr/>
        </p:nvPicPr>
        <p:blipFill>
          <a:blip r:embed="rId1"/>
          <a:stretch/>
        </p:blipFill>
        <p:spPr>
          <a:xfrm>
            <a:off x="0" y="511200"/>
            <a:ext cx="12175560" cy="550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Obrázek 3" descr=""/>
          <p:cNvPicPr/>
          <p:nvPr/>
        </p:nvPicPr>
        <p:blipFill>
          <a:blip r:embed="rId1"/>
          <a:stretch/>
        </p:blipFill>
        <p:spPr>
          <a:xfrm>
            <a:off x="0" y="460440"/>
            <a:ext cx="12147480" cy="5495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ARTbibliographies Modern (ABM)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902520" y="17740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Bibliografická databáze abstraktů o moderním a současném umění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Zaměřuje se speciálně na abstrahování literatury o moderním a současném umění z celého světa. Umožňuje rychlý přístup k uměleckým časopisům, muzejním bulletinům, katalogům výstav, knihám, esejům a disertačním pracím pokrývajícím umění 20. století. Zahrnují celou řadu uměleckých oborů včetně fotografie, textilního umění, designu interiérů a nábytku, grafického designu, počítačového a elektronického umění, etnické umění, návrh známek, video, šperkařství, keramiku, scénická umění, ilustrace, koberce, návrh medailí, grafitti, módní návrhářství, kaligrafii, sklo apod. Retrospektiva od roku 1974.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Obrázek 3" descr=""/>
          <p:cNvPicPr/>
          <p:nvPr/>
        </p:nvPicPr>
        <p:blipFill>
          <a:blip r:embed="rId1"/>
          <a:stretch/>
        </p:blipFill>
        <p:spPr>
          <a:xfrm>
            <a:off x="1662120" y="0"/>
            <a:ext cx="88362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5" descr=""/>
          <p:cNvPicPr/>
          <p:nvPr/>
        </p:nvPicPr>
        <p:blipFill>
          <a:blip r:embed="rId1"/>
          <a:stretch/>
        </p:blipFill>
        <p:spPr>
          <a:xfrm>
            <a:off x="343080" y="0"/>
            <a:ext cx="11658240" cy="675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Obrázek 4" descr=""/>
          <p:cNvPicPr/>
          <p:nvPr/>
        </p:nvPicPr>
        <p:blipFill>
          <a:blip r:embed="rId1"/>
          <a:stretch/>
        </p:blipFill>
        <p:spPr>
          <a:xfrm>
            <a:off x="1469880" y="0"/>
            <a:ext cx="88401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B) Encyklopedie s texty a obrazy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36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Oxford Art Online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Knihovny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838080" y="1605240"/>
            <a:ext cx="10515240" cy="4811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Brno:   Gettyho knihovna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Moravská zemská knihovna (MZK)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knihovna Masarykovy univerzity, FF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knihovny galerií, zejm.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Moravská galerie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(MG)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Praha:  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4"/>
              </a:rPr>
              <a:t>Národní knihovna (NK)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5"/>
              </a:rPr>
              <a:t>knihovna Národní galerie (NG)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6"/>
              </a:rPr>
              <a:t>knihovna Národního muzea (NM)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Vídeň:   Museumsbibliothek, Kunsthistorisches Museum  (KHM)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7"/>
              </a:rPr>
              <a:t>Österreichische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8"/>
              </a:rPr>
              <a:t>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9"/>
              </a:rPr>
              <a:t>Nationalbibliothek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0"/>
              </a:rPr>
              <a:t> 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(ÖNB)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1"/>
              </a:rPr>
              <a:t>Fachbereichsbibliothek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2"/>
              </a:rPr>
              <a:t>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3"/>
              </a:rPr>
              <a:t>Kunstgeschichte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4"/>
              </a:rPr>
              <a:t> 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(Uni Wien)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2700720" y="0"/>
            <a:ext cx="620532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38080" y="365040"/>
            <a:ext cx="10515240" cy="1934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C) Databáze s abstraktem, případně plným textem a obrazy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838080" y="2506680"/>
            <a:ext cx="10515240" cy="339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JSTOR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Kubikat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Art Full Text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Art Index Retrospective: 1929-1984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Art Source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JSTOR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Plné texty vědeckých (humanitních) časopisů.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 multioborové databázi je rovněž 55 titulů časopisů s texty článků (ty si můžete vytisknout v pdf-formátu) z oblasti dějin umění, mimo jiné: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American Art Journal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The Art Bulletin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Art Journal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October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Oxford Art Journal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Artibus et Historiae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The Burlington Magazine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Garden History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Journal of the Warburg and Courtauld Institutes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Master Drawings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Marburger Jahrbuch fur Kunstwissenschaft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i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Zeitschrift fuer Kunstgeschichte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rázek 3" descr=""/>
          <p:cNvPicPr/>
          <p:nvPr/>
        </p:nvPicPr>
        <p:blipFill>
          <a:blip r:embed="rId1"/>
          <a:stretch/>
        </p:blipFill>
        <p:spPr>
          <a:xfrm>
            <a:off x="1077840" y="0"/>
            <a:ext cx="981432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rázek 3" descr=""/>
          <p:cNvPicPr/>
          <p:nvPr/>
        </p:nvPicPr>
        <p:blipFill>
          <a:blip r:embed="rId1"/>
          <a:stretch/>
        </p:blipFill>
        <p:spPr>
          <a:xfrm>
            <a:off x="971640" y="52560"/>
            <a:ext cx="10248480" cy="675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Obrázek 5" descr=""/>
          <p:cNvPicPr/>
          <p:nvPr/>
        </p:nvPicPr>
        <p:blipFill>
          <a:blip r:embed="rId1"/>
          <a:stretch/>
        </p:blipFill>
        <p:spPr>
          <a:xfrm>
            <a:off x="0" y="171360"/>
            <a:ext cx="12080520" cy="650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Kubikat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Společný katalog německých univerzitních knihoven, obsahuje volně dostupné (případně placené) plné texty vědeckých (humanitních) časopisů, studií, knih.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Spolupodílejí se následující instituce: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Kunsthistorisches Institut in Florenz, Max-Planck-Institut (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www.khi.fi.it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Zentralinstitut für Kunstgeschichte in München (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www.zikg.eu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- Träger: Bayerisches Staatsministerium für Bildung und Kultus, Wissenschaft und Kunst 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Deutsches Forum für Kunstgeschichte / Centre allemand d'histoire de l'art in Paris (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4"/>
              </a:rPr>
              <a:t>www.dt-forum.org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- Träger: Max Weber Stiftung - Deutsche Geisteswissenschaftliche Institute im Ausland 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Bibliotheca Hertziana, Max Planck-Institut für Kunstgeschichte in Rom (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5"/>
              </a:rPr>
              <a:t>www.biblhertz.it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4" descr=""/>
          <p:cNvPicPr/>
          <p:nvPr/>
        </p:nvPicPr>
        <p:blipFill>
          <a:blip r:embed="rId1"/>
          <a:stretch/>
        </p:blipFill>
        <p:spPr>
          <a:xfrm>
            <a:off x="1347840" y="0"/>
            <a:ext cx="949608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Obrázek 5" descr=""/>
          <p:cNvPicPr/>
          <p:nvPr/>
        </p:nvPicPr>
        <p:blipFill>
          <a:blip r:embed="rId1"/>
          <a:stretch/>
        </p:blipFill>
        <p:spPr>
          <a:xfrm>
            <a:off x="509760" y="0"/>
            <a:ext cx="111726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Monografie, slovníky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Velmi často obsahují na konci rozsáhlou bibliografii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rázek 4" descr=""/>
          <p:cNvPicPr/>
          <p:nvPr/>
        </p:nvPicPr>
        <p:blipFill>
          <a:blip r:embed="rId1"/>
          <a:stretch/>
        </p:blipFill>
        <p:spPr>
          <a:xfrm>
            <a:off x="509760" y="0"/>
            <a:ext cx="111726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Obrázek 3" descr=""/>
          <p:cNvPicPr/>
          <p:nvPr/>
        </p:nvPicPr>
        <p:blipFill>
          <a:blip r:embed="rId1"/>
          <a:stretch/>
        </p:blipFill>
        <p:spPr>
          <a:xfrm>
            <a:off x="2633760" y="0"/>
            <a:ext cx="718812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Art Full Text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Databáze je spolehlivým zdrojem informací o všech uměleckých oborech počínaje rokem 1984. Pokrývá umělecké aspekty oborů archeologie, architektury, historie umění, urbanistiky, malířství, průmyslové grafiky, filmu a fotografie a dalších oborů. Obsah databází je získáván z více než 500 světových periodik celé řadě jazyků a z dalších dokumentů, jako jsou např. muzejní publikace. Přes 60% záznamů se týká publikací vycházejících mimo USA. Celkem 1.8 mil. záznamů s ročním přírůstkem 30 000. Záznam je doplněn abstraktem, plný text je dosažitelný ze 160 titulů periodik. Vyhledává se pomocí vlastního předmětového thesauru. Přístup je rovněž k 100 000 ilustrací v: Art Museum Image Gallery.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Obrázek 3" descr=""/>
          <p:cNvPicPr/>
          <p:nvPr/>
        </p:nvPicPr>
        <p:blipFill>
          <a:blip r:embed="rId1"/>
          <a:stretch/>
        </p:blipFill>
        <p:spPr>
          <a:xfrm>
            <a:off x="1236600" y="0"/>
            <a:ext cx="92181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Kramerius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6" name="Picture 3" descr=""/>
          <p:cNvPicPr/>
          <p:nvPr/>
        </p:nvPicPr>
        <p:blipFill>
          <a:blip r:embed="rId1"/>
          <a:stretch/>
        </p:blipFill>
        <p:spPr>
          <a:xfrm>
            <a:off x="5562000" y="563400"/>
            <a:ext cx="6146280" cy="5738400"/>
          </a:xfrm>
          <a:prstGeom prst="rect">
            <a:avLst/>
          </a:prstGeom>
          <a:ln>
            <a:noFill/>
          </a:ln>
        </p:spPr>
      </p:pic>
      <p:sp>
        <p:nvSpPr>
          <p:cNvPr id="147" name="TextShape 2"/>
          <p:cNvSpPr txBox="1"/>
          <p:nvPr/>
        </p:nvSpPr>
        <p:spPr>
          <a:xfrm>
            <a:off x="838080" y="1825560"/>
            <a:ext cx="454176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digitální knihovna pro zpřístupnění kulturního a digitálního dědictví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koordinátorem je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Národní knihovna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ČR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 40 knihoven,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4"/>
              </a:rPr>
              <a:t>MZK Brno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D) Databáze historická a kulturně historická pro dějiny 18. století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838080" y="2228760"/>
            <a:ext cx="10515240" cy="3947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Electronic Enlightenment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cs-CZ" sz="44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Electronic Enlightenment</a:t>
            </a:r>
            <a:r>
              <a:rPr b="1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Jedná se o zcela nově přístupnou databázi, která by se měla postupně rozšiřovat na celé dějiny kultury osvícenství. V databázi jsou dnes zpřístupněny originály korespondence význačných osob, největších myslitelů, zakladatelů moderního světa, žijících v 18. století, kterou si vyměňovali se svými přáteli a rodinnými příslušníky, bankéři, knihkupci, příznivci a vydavateli. K dispozici je na 53 000 dopisů a dokumentů přibližně 6 000 pisatelů, uvedeno na 80 000 zdrojů, skoro 230 000 odborných poznámek - v angličtině, francouzštině, němčině, italštině a dalších jazycích. Informace jsou doplněny linky na některé další zdroje, jež je možné využívat. Aktualizace dvakrát ročně.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Obrázek 3" descr=""/>
          <p:cNvPicPr/>
          <p:nvPr/>
        </p:nvPicPr>
        <p:blipFill>
          <a:blip r:embed="rId1"/>
          <a:stretch/>
        </p:blipFill>
        <p:spPr>
          <a:xfrm>
            <a:off x="2293200" y="93240"/>
            <a:ext cx="7681680" cy="676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rázek 3" descr=""/>
          <p:cNvPicPr/>
          <p:nvPr/>
        </p:nvPicPr>
        <p:blipFill>
          <a:blip r:embed="rId1"/>
          <a:stretch/>
        </p:blipFill>
        <p:spPr>
          <a:xfrm>
            <a:off x="654120" y="0"/>
            <a:ext cx="4818240" cy="685764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811800" y="0"/>
            <a:ext cx="4818240" cy="6857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Obrázek 4" descr=""/>
          <p:cNvPicPr/>
          <p:nvPr/>
        </p:nvPicPr>
        <p:blipFill>
          <a:blip r:embed="rId2"/>
          <a:stretch/>
        </p:blipFill>
        <p:spPr>
          <a:xfrm>
            <a:off x="5790240" y="0"/>
            <a:ext cx="56714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i="1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Více viz: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Informační zdroje přístupné z hlavního portálu Masarykovy univerzity: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http://library.muni.cz/ezdroje/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Volně dostupné české online zdroje: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 u="sng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https://www.mzk.cz/katalogy-databaze/databaze/volne-dostupne-ceske-online-zdroje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Online zdroje SDU FF MU: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https://www.phil.muni.cz/dejum/content/informace/online_zdroje.php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Portál elektronických informačních zdrojů MU</a:t>
            </a:r>
            <a:r>
              <a:rPr b="1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http://library.muni.cz/ezdroje/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Elektronické informační zdroje (EIZ) pro vědu, výzkum a výuku na MU. Jedná se především o "licencované zdroje" – komerční informační zdroje, pro něž má MU uhrazen přístupový poplatek. Tyto zdroje jsou dostupné pouze zaměstnancům a studentům Masarykovy univerzity a výhradně jen pro jejich akademickou potřebu.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Přístup k licencovaným zdrojům (a služby s tím spojené) je povolen z počítačů zapojených v počítačové síti MU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Obrázek 8" descr=""/>
          <p:cNvPicPr/>
          <p:nvPr/>
        </p:nvPicPr>
        <p:blipFill>
          <a:blip r:embed="rId1"/>
          <a:stretch/>
        </p:blipFill>
        <p:spPr>
          <a:xfrm>
            <a:off x="0" y="546120"/>
            <a:ext cx="12151800" cy="552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 3" descr=""/>
          <p:cNvPicPr/>
          <p:nvPr/>
        </p:nvPicPr>
        <p:blipFill>
          <a:blip r:embed="rId1"/>
          <a:stretch/>
        </p:blipFill>
        <p:spPr>
          <a:xfrm>
            <a:off x="0" y="565200"/>
            <a:ext cx="12185280" cy="5530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Archivní fondy v ČR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Archivní fondy a sbírky v České republice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http://aplikace.mvcr.cz/archivni-fondy-cr/default.aspx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Badatelna, paměťové instituce on-line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http://www.badatelna.eu/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Obrázek 4" descr=""/>
          <p:cNvPicPr/>
          <p:nvPr/>
        </p:nvPicPr>
        <p:blipFill>
          <a:blip r:embed="rId1"/>
          <a:stretch/>
        </p:blipFill>
        <p:spPr>
          <a:xfrm>
            <a:off x="923760" y="81000"/>
            <a:ext cx="10343880" cy="669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Obrázek 3" descr=""/>
          <p:cNvPicPr/>
          <p:nvPr/>
        </p:nvPicPr>
        <p:blipFill>
          <a:blip r:embed="rId1"/>
          <a:stretch/>
        </p:blipFill>
        <p:spPr>
          <a:xfrm>
            <a:off x="905040" y="214200"/>
            <a:ext cx="10382040" cy="642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Obrázek 6" descr=""/>
          <p:cNvPicPr/>
          <p:nvPr/>
        </p:nvPicPr>
        <p:blipFill>
          <a:blip r:embed="rId1"/>
          <a:stretch/>
        </p:blipFill>
        <p:spPr>
          <a:xfrm>
            <a:off x="966960" y="252360"/>
            <a:ext cx="10285560" cy="633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ázek 1" descr=""/>
          <p:cNvPicPr/>
          <p:nvPr/>
        </p:nvPicPr>
        <p:blipFill>
          <a:blip r:embed="rId1"/>
          <a:stretch/>
        </p:blipFill>
        <p:spPr>
          <a:xfrm>
            <a:off x="985680" y="200160"/>
            <a:ext cx="10337400" cy="650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Obrázek 3" descr=""/>
          <p:cNvPicPr/>
          <p:nvPr/>
        </p:nvPicPr>
        <p:blipFill>
          <a:blip r:embed="rId1"/>
          <a:stretch/>
        </p:blipFill>
        <p:spPr>
          <a:xfrm>
            <a:off x="1386000" y="190440"/>
            <a:ext cx="9419760" cy="647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Obrázek 3" descr=""/>
          <p:cNvPicPr/>
          <p:nvPr/>
        </p:nvPicPr>
        <p:blipFill>
          <a:blip r:embed="rId1"/>
          <a:stretch/>
        </p:blipFill>
        <p:spPr>
          <a:xfrm>
            <a:off x="0" y="431640"/>
            <a:ext cx="12176280" cy="565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Obrázek 4" descr=""/>
          <p:cNvPicPr/>
          <p:nvPr/>
        </p:nvPicPr>
        <p:blipFill>
          <a:blip r:embed="rId1"/>
          <a:stretch/>
        </p:blipFill>
        <p:spPr>
          <a:xfrm>
            <a:off x="0" y="685800"/>
            <a:ext cx="12191760" cy="559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Obrázek 3" descr=""/>
          <p:cNvPicPr/>
          <p:nvPr/>
        </p:nvPicPr>
        <p:blipFill>
          <a:blip r:embed="rId1"/>
          <a:stretch/>
        </p:blipFill>
        <p:spPr>
          <a:xfrm>
            <a:off x="0" y="749160"/>
            <a:ext cx="12218040" cy="499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Obrazové databáze:</a:t>
            </a: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http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://www.bildindex.de/#|home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http://www.iconclass.nl/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4"/>
              </a:rPr>
              <a:t>http://gallery.albertina.at/eMuseum/code/emuseum.asp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9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5"/>
              </a:rPr>
              <a:t>http</a:t>
            </a:r>
            <a:r>
              <a:rPr lang="cs-CZ" sz="29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6"/>
              </a:rPr>
              <a:t>://www.fotomarburg.de</a:t>
            </a:r>
            <a:r>
              <a:rPr lang="cs-CZ" sz="29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7"/>
              </a:rPr>
              <a:t>/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9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8"/>
              </a:rPr>
              <a:t>http://prometheus-bildarchiv.de/en</a:t>
            </a:r>
            <a:r>
              <a:rPr lang="cs-CZ" sz="29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9"/>
              </a:rPr>
              <a:t>/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9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0"/>
              </a:rPr>
              <a:t>http://www.wga.hu/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1"/>
              </a:rPr>
              <a:t>http://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2"/>
              </a:rPr>
              <a:t>www.photo.rmn.fr/C.aspx?VP3=CMS3&amp;VF=Home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Citace a formální stránky zpracování textu:</a:t>
            </a: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Norma časopisu Umění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Automatické citační generátory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Návody na SDU: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jak psát referát</a:t>
            </a:r>
            <a:r>
              <a:rPr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– </a:t>
            </a:r>
            <a:r>
              <a:rPr lang="cs-CZ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4"/>
              </a:rPr>
              <a:t>jak přednášet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408600" y="228600"/>
            <a:ext cx="2086200" cy="2646360"/>
          </a:xfrm>
          <a:prstGeom prst="rect">
            <a:avLst/>
          </a:prstGeom>
          <a:ln>
            <a:noFill/>
          </a:ln>
        </p:spPr>
      </p:pic>
      <p:pic>
        <p:nvPicPr>
          <p:cNvPr id="92" name="Picture 3" descr=""/>
          <p:cNvPicPr/>
          <p:nvPr/>
        </p:nvPicPr>
        <p:blipFill>
          <a:blip r:embed="rId2"/>
          <a:stretch/>
        </p:blipFill>
        <p:spPr>
          <a:xfrm>
            <a:off x="2656440" y="228600"/>
            <a:ext cx="2078280" cy="2646360"/>
          </a:xfrm>
          <a:prstGeom prst="rect">
            <a:avLst/>
          </a:prstGeom>
          <a:ln>
            <a:noFill/>
          </a:ln>
        </p:spPr>
      </p:pic>
      <p:pic>
        <p:nvPicPr>
          <p:cNvPr id="93" name="Picture 4" descr=""/>
          <p:cNvPicPr/>
          <p:nvPr/>
        </p:nvPicPr>
        <p:blipFill>
          <a:blip r:embed="rId3"/>
          <a:stretch/>
        </p:blipFill>
        <p:spPr>
          <a:xfrm>
            <a:off x="4903560" y="228600"/>
            <a:ext cx="2055960" cy="2646360"/>
          </a:xfrm>
          <a:prstGeom prst="rect">
            <a:avLst/>
          </a:prstGeom>
          <a:ln>
            <a:noFill/>
          </a:ln>
        </p:spPr>
      </p:pic>
      <p:pic>
        <p:nvPicPr>
          <p:cNvPr id="94" name="Picture 5" descr=""/>
          <p:cNvPicPr/>
          <p:nvPr/>
        </p:nvPicPr>
        <p:blipFill>
          <a:blip r:embed="rId4"/>
          <a:stretch/>
        </p:blipFill>
        <p:spPr>
          <a:xfrm>
            <a:off x="408600" y="3429000"/>
            <a:ext cx="3238200" cy="2066400"/>
          </a:xfrm>
          <a:prstGeom prst="rect">
            <a:avLst/>
          </a:prstGeom>
          <a:ln>
            <a:noFill/>
          </a:ln>
        </p:spPr>
      </p:pic>
      <p:pic>
        <p:nvPicPr>
          <p:cNvPr id="95" name="Picture 6" descr=""/>
          <p:cNvPicPr/>
          <p:nvPr/>
        </p:nvPicPr>
        <p:blipFill>
          <a:blip r:embed="rId5"/>
          <a:stretch/>
        </p:blipFill>
        <p:spPr>
          <a:xfrm>
            <a:off x="3839400" y="3429000"/>
            <a:ext cx="2404440" cy="2066400"/>
          </a:xfrm>
          <a:prstGeom prst="rect">
            <a:avLst/>
          </a:prstGeom>
          <a:ln>
            <a:noFill/>
          </a:ln>
        </p:spPr>
      </p:pic>
      <p:pic>
        <p:nvPicPr>
          <p:cNvPr id="96" name="Picture 7" descr=""/>
          <p:cNvPicPr/>
          <p:nvPr/>
        </p:nvPicPr>
        <p:blipFill>
          <a:blip r:embed="rId6"/>
          <a:stretch/>
        </p:blipFill>
        <p:spPr>
          <a:xfrm>
            <a:off x="7362000" y="983160"/>
            <a:ext cx="1863720" cy="2445480"/>
          </a:xfrm>
          <a:prstGeom prst="rect">
            <a:avLst/>
          </a:prstGeom>
          <a:ln>
            <a:noFill/>
          </a:ln>
        </p:spPr>
      </p:pic>
      <p:pic>
        <p:nvPicPr>
          <p:cNvPr id="97" name="Picture 8" descr=""/>
          <p:cNvPicPr/>
          <p:nvPr/>
        </p:nvPicPr>
        <p:blipFill>
          <a:blip r:embed="rId7"/>
          <a:stretch/>
        </p:blipFill>
        <p:spPr>
          <a:xfrm>
            <a:off x="7362000" y="3564360"/>
            <a:ext cx="1863720" cy="2858040"/>
          </a:xfrm>
          <a:prstGeom prst="rect">
            <a:avLst/>
          </a:prstGeom>
          <a:ln>
            <a:noFill/>
          </a:ln>
        </p:spPr>
      </p:pic>
      <p:pic>
        <p:nvPicPr>
          <p:cNvPr id="98" name="Picture 9" descr=""/>
          <p:cNvPicPr/>
          <p:nvPr/>
        </p:nvPicPr>
        <p:blipFill>
          <a:blip r:embed="rId8"/>
          <a:stretch/>
        </p:blipFill>
        <p:spPr>
          <a:xfrm>
            <a:off x="9803520" y="3079080"/>
            <a:ext cx="1717920" cy="2416680"/>
          </a:xfrm>
          <a:prstGeom prst="rect">
            <a:avLst/>
          </a:prstGeom>
          <a:ln>
            <a:noFill/>
          </a:ln>
        </p:spPr>
      </p:pic>
      <p:pic>
        <p:nvPicPr>
          <p:cNvPr id="99" name="Picture 10" descr=""/>
          <p:cNvPicPr/>
          <p:nvPr/>
        </p:nvPicPr>
        <p:blipFill>
          <a:blip r:embed="rId9"/>
          <a:stretch/>
        </p:blipFill>
        <p:spPr>
          <a:xfrm>
            <a:off x="9803160" y="400680"/>
            <a:ext cx="1717920" cy="230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cs-CZ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Online zdroje</a:t>
            </a:r>
            <a:endParaRPr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arenR"/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Bibliografické zdroje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B) Encyklopedie s texty a obrazy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C) Databáze s abstraktem, případně plným textem a obrazy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D) Databáze historická a kulturně historická pro dějiny 18. století</a:t>
            </a:r>
            <a:endParaRPr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Application>LibreOffice/5.0.4.2$Windows_x86 LibreOffice_project/2b9802c1994aa0b7dc6079e128979269cf95bc78</Application>
  <Paragraphs>125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2015-01-18T09:45:54Z</dcterms:created>
  <dc:creator>Lucie Urbánková</dc:creator>
  <dc:language>cs-CZ</dc:language>
  <dcterms:modified xsi:type="dcterms:W3CDTF">2016-02-10T21:46:36Z</dcterms:modified>
  <cp:revision>106</cp:revision>
  <dc:title>Práce s literaturou a informačními zdroji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Vlastní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67</vt:i4>
  </property>
</Properties>
</file>