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345" r:id="rId4"/>
    <p:sldId id="348" r:id="rId5"/>
    <p:sldId id="343" r:id="rId6"/>
    <p:sldId id="34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47" r:id="rId17"/>
    <p:sldId id="268" r:id="rId18"/>
    <p:sldId id="346" r:id="rId19"/>
    <p:sldId id="269" r:id="rId20"/>
    <p:sldId id="354" r:id="rId21"/>
    <p:sldId id="270" r:id="rId22"/>
    <p:sldId id="349" r:id="rId23"/>
    <p:sldId id="272" r:id="rId24"/>
    <p:sldId id="274" r:id="rId25"/>
    <p:sldId id="275" r:id="rId26"/>
    <p:sldId id="276" r:id="rId27"/>
    <p:sldId id="277" r:id="rId28"/>
    <p:sldId id="278" r:id="rId29"/>
    <p:sldId id="279" r:id="rId30"/>
    <p:sldId id="286" r:id="rId31"/>
    <p:sldId id="280" r:id="rId32"/>
    <p:sldId id="281" r:id="rId33"/>
    <p:sldId id="282" r:id="rId34"/>
    <p:sldId id="283" r:id="rId35"/>
    <p:sldId id="284" r:id="rId36"/>
    <p:sldId id="287" r:id="rId37"/>
    <p:sldId id="288" r:id="rId38"/>
    <p:sldId id="289" r:id="rId39"/>
    <p:sldId id="290" r:id="rId40"/>
    <p:sldId id="292" r:id="rId41"/>
    <p:sldId id="293" r:id="rId42"/>
    <p:sldId id="294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5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51" r:id="rId88"/>
    <p:sldId id="352" r:id="rId89"/>
    <p:sldId id="353" r:id="rId9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CEC8E-DD8F-4D27-9108-47B0A072D260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9D8D3-AE33-4CAA-BAF1-0C8EBB5676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92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2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47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195B87-84B3-4119-BDFB-D570DC7AFE39}" type="slidenum">
              <a:rPr lang="cs-CZ" altLang="cs-CZ"/>
              <a:pPr eaLnBrk="1" hangingPunct="1">
                <a:spcBef>
                  <a:spcPct val="0"/>
                </a:spcBef>
              </a:pPr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056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46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A508A1-4D86-4A47-8D17-B4E7B26367D4}" type="slidenum">
              <a:rPr lang="cs-CZ" altLang="cs-CZ"/>
              <a:pPr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853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48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82618B-E1FA-4BDF-91DF-533E752EE917}" type="slidenum">
              <a:rPr lang="cs-CZ" altLang="cs-CZ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398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9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14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83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92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28094-C437-47F2-AD77-9D1CDA79D9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044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23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67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8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99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86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60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9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56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81500-ADA2-463C-A3A1-FBBAC360E4BD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A5021-70ED-4A8D-9E06-29732A9B3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4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mitary.com/archives/durer-melancholia-02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url?sa=i&amp;rct=j&amp;q=&amp;esrc=s&amp;source=images&amp;cd=&amp;cad=rja&amp;uact=8&amp;ved=0ahUKEwj5ru-mzo3LAhVGGw8KHX3HBe4QjRwIBw&amp;url=http://www.academia.cz/pravda-zvitezila.html&amp;psig=AFQjCNEl3PFFXip3tKwk-pB3iqoBs84CTQ&amp;ust=1456306625535818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hyperlink" Target="http://www.google.cz/url?sa=i&amp;rct=j&amp;q=&amp;esrc=s&amp;source=images&amp;cd=&amp;cad=rja&amp;uact=8&amp;ved=0ahUKEwiWp4O9zo3LAhVBig8KHcDCDUcQjRwIBw&amp;url=http://ceeforum.eu/en/category/authors/milena-bartlova/&amp;psig=AFQjCNGkLfuFibw6Vlq36Vpqy2iOgd7exQ&amp;ust=1456306679923756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cz/url?sa=i&amp;rct=j&amp;q=&amp;esrc=s&amp;frm=1&amp;source=images&amp;cd=&amp;cad=rja&amp;uact=8&amp;ved=0CAcQjRw&amp;url=http://knihy.heureka.sk/svet-stredovekych-gest-jean-claude-schmitt/&amp;ei=7NT2VIHHCY3VOPeVgdgI&amp;psig=AFQjCNFJWoCBXpyg6msgGj7YSL3QtLJFug&amp;ust=1425548883177796" TargetMode="Externa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google.cz/url?sa=i&amp;rct=j&amp;q=&amp;esrc=s&amp;frm=1&amp;source=images&amp;cd=&amp;cad=rja&amp;uact=8&amp;ved=0CAcQjRw&amp;url=http://it.wikipedia.org/wiki/Villa_Aldobrandini_(Frascati)&amp;ei=xtX2VOSFA8W-PY39gegH&amp;psig=AFQjCNERTqYVZtDjpKmqxaS0AM5kvf1fcQ&amp;ust=1425549090151459" TargetMode="Externa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5/50/Zamosc_pierzeja_polnocna.jpg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6938" y="1285876"/>
            <a:ext cx="7631112" cy="2016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600" b="1" dirty="0">
                <a:latin typeface="+mn-lt"/>
                <a:ea typeface="Arial Unicode MS" pitchFamily="34" charset="-128"/>
                <a:cs typeface="Arial Unicode MS" pitchFamily="34" charset="-128"/>
              </a:rPr>
              <a:t>Rezidence v raném novověku</a:t>
            </a:r>
            <a:br>
              <a:rPr lang="cs-CZ" sz="36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cs-CZ" sz="3600" b="1" dirty="0">
                <a:latin typeface="+mn-lt"/>
                <a:ea typeface="Arial Unicode MS" pitchFamily="34" charset="-128"/>
                <a:cs typeface="Arial Unicode MS" pitchFamily="34" charset="-128"/>
              </a:rPr>
              <a:t>Nositel významu/ů</a:t>
            </a:r>
            <a:br>
              <a:rPr lang="cs-CZ" sz="36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cs-CZ" sz="3600" b="1" dirty="0">
                <a:latin typeface="+mn-lt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sz="36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endParaRPr lang="cs-CZ" sz="3600" b="1" dirty="0"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508501"/>
            <a:ext cx="6400800" cy="720725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009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/>
              <a:t>Umělecké dílo a otázky historika umění: </a:t>
            </a:r>
            <a:br>
              <a:rPr lang="cs-CZ" altLang="cs-CZ" sz="2800" b="1"/>
            </a:br>
            <a:r>
              <a:rPr lang="cs-CZ" altLang="cs-CZ" sz="2800" b="1"/>
              <a:t>vztah k historické skutečnosti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7900988" cy="34718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Jakob </a:t>
            </a:r>
            <a:r>
              <a:rPr lang="cs-CZ" dirty="0" err="1" smtClean="0"/>
              <a:t>Burkhardt</a:t>
            </a:r>
            <a:r>
              <a:rPr lang="cs-CZ" dirty="0" smtClean="0"/>
              <a:t>: </a:t>
            </a:r>
            <a:r>
              <a:rPr lang="cs-CZ" i="1" dirty="0" smtClean="0"/>
              <a:t>Naším hlavním úkolem je změřit se na </a:t>
            </a:r>
            <a:r>
              <a:rPr lang="cs-CZ" b="1" i="1" dirty="0" smtClean="0"/>
              <a:t>historický obsah </a:t>
            </a:r>
            <a:r>
              <a:rPr lang="cs-CZ" i="1" dirty="0" smtClean="0"/>
              <a:t>všech památek</a:t>
            </a:r>
            <a:r>
              <a:rPr lang="cs-CZ" dirty="0" smtClean="0"/>
              <a:t>“. (1868)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err="1" smtClean="0"/>
              <a:t>Dagobert</a:t>
            </a:r>
            <a:r>
              <a:rPr lang="cs-CZ" dirty="0" smtClean="0"/>
              <a:t> </a:t>
            </a:r>
            <a:r>
              <a:rPr lang="cs-CZ" dirty="0" err="1" smtClean="0"/>
              <a:t>Frey</a:t>
            </a:r>
            <a:r>
              <a:rPr lang="cs-CZ" dirty="0" smtClean="0"/>
              <a:t>: „…odhalovat </a:t>
            </a:r>
            <a:r>
              <a:rPr lang="cs-CZ" i="1" dirty="0" smtClean="0"/>
              <a:t>jeho původní </a:t>
            </a:r>
            <a:r>
              <a:rPr lang="cs-CZ" b="1" i="1" dirty="0" smtClean="0"/>
              <a:t>účel, užití</a:t>
            </a:r>
            <a:r>
              <a:rPr lang="cs-CZ" i="1" dirty="0" smtClean="0"/>
              <a:t>, jeho zapojení do všední skutečnosti, nalézat v něm živoucí hodnotu</a:t>
            </a:r>
            <a:r>
              <a:rPr lang="cs-CZ" dirty="0" smtClean="0"/>
              <a:t>.“ (1946)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Ernst H. </a:t>
            </a:r>
            <a:r>
              <a:rPr lang="cs-CZ" dirty="0" err="1" smtClean="0"/>
              <a:t>Gombrich</a:t>
            </a:r>
            <a:r>
              <a:rPr lang="cs-CZ" dirty="0" smtClean="0"/>
              <a:t>:  „</a:t>
            </a:r>
            <a:r>
              <a:rPr lang="cs-CZ" i="1" dirty="0" smtClean="0"/>
              <a:t>Jakou jedinečnou </a:t>
            </a:r>
            <a:r>
              <a:rPr lang="cs-CZ" b="1" i="1" dirty="0" smtClean="0"/>
              <a:t>funkci </a:t>
            </a:r>
            <a:r>
              <a:rPr lang="cs-CZ" i="1" dirty="0" smtClean="0"/>
              <a:t>měly v minulosti ty výrobky, které dnes nazýváme uměním.</a:t>
            </a:r>
            <a:r>
              <a:rPr lang="cs-CZ" dirty="0" smtClean="0"/>
              <a:t>“ (1972)</a:t>
            </a:r>
          </a:p>
          <a:p>
            <a:pPr>
              <a:buFont typeface="Arial" charset="0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0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Erwin Panofsky (1882-1968)</a:t>
            </a:r>
            <a:br>
              <a:rPr lang="cs-CZ" altLang="cs-CZ" sz="3200"/>
            </a:br>
            <a:endParaRPr lang="cs-CZ" altLang="cs-CZ" sz="320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8196" name="Picture 2" descr="http://www.socialhistoryofart.com/photos/Mentors-Self-Portrai/Panof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341438"/>
            <a:ext cx="3986212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3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9219" name="Picture 2" descr="G:\Brno\LS2013\Forma a funkce\04 Panofsky\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3" y="476250"/>
            <a:ext cx="4248150" cy="5448300"/>
          </a:xfrm>
          <a:noFill/>
        </p:spPr>
      </p:pic>
    </p:spTree>
    <p:extLst>
      <p:ext uri="{BB962C8B-B14F-4D97-AF65-F5344CB8AC3E}">
        <p14:creationId xmlns:p14="http://schemas.microsoft.com/office/powerpoint/2010/main" val="40754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sz="3600"/>
              <a:t>Platón vs. Aristoteles</a:t>
            </a:r>
          </a:p>
        </p:txBody>
      </p:sp>
      <p:pic>
        <p:nvPicPr>
          <p:cNvPr id="10243" name="Picture 2" descr="G:\Brno\LS2013\Forma a funkce\04 Panofsky\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"/>
          <a:stretch>
            <a:fillRect/>
          </a:stretch>
        </p:blipFill>
        <p:spPr>
          <a:xfrm>
            <a:off x="1992313" y="1268414"/>
            <a:ext cx="7739062" cy="5521325"/>
          </a:xfrm>
          <a:noFill/>
        </p:spPr>
      </p:pic>
    </p:spTree>
    <p:extLst>
      <p:ext uri="{BB962C8B-B14F-4D97-AF65-F5344CB8AC3E}">
        <p14:creationId xmlns:p14="http://schemas.microsoft.com/office/powerpoint/2010/main" val="37767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1267" name="Picture 2" descr="G:\Brno\LS2013\Forma a funkce\04 Panofsky\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88914"/>
            <a:ext cx="7648575" cy="5761037"/>
          </a:xfrm>
          <a:noFill/>
        </p:spPr>
      </p:pic>
    </p:spTree>
    <p:extLst>
      <p:ext uri="{BB962C8B-B14F-4D97-AF65-F5344CB8AC3E}">
        <p14:creationId xmlns:p14="http://schemas.microsoft.com/office/powerpoint/2010/main" val="9748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i="1"/>
              <a:t>This is indeed „rationalism“</a:t>
            </a:r>
            <a:endParaRPr lang="cs-CZ" altLang="cs-CZ" sz="2800"/>
          </a:p>
        </p:txBody>
      </p:sp>
      <p:pic>
        <p:nvPicPr>
          <p:cNvPr id="12291" name="Picture 2" descr="G:\Brno\LS2013\Forma a funkce\04 Panofsky\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3" y="1341439"/>
            <a:ext cx="4743450" cy="3571875"/>
          </a:xfrm>
          <a:noFill/>
        </p:spPr>
      </p:pic>
      <p:pic>
        <p:nvPicPr>
          <p:cNvPr id="12292" name="Picture 3" descr="G:\Brno\LS2013\Forma a funkce\04 Panofsky\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1341439"/>
            <a:ext cx="3929063" cy="5216525"/>
          </a:xfrm>
          <a:noFill/>
        </p:spPr>
      </p:pic>
    </p:spTree>
    <p:extLst>
      <p:ext uri="{BB962C8B-B14F-4D97-AF65-F5344CB8AC3E}">
        <p14:creationId xmlns:p14="http://schemas.microsoft.com/office/powerpoint/2010/main" val="71544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E. Panofsky (1943)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9460" name="Picture 2" descr="http://de.academic.ru/pictures/dewiki/83/Selbstbildnis_mit_Binde_%28Duerer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90" y="2786276"/>
            <a:ext cx="39068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Albrecht Durer: Melanchol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00" y="1370012"/>
            <a:ext cx="41052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696036" y="274638"/>
            <a:ext cx="9971964" cy="1031874"/>
          </a:xfrm>
        </p:spPr>
        <p:txBody>
          <a:bodyPr/>
          <a:lstStyle/>
          <a:p>
            <a:pPr algn="l"/>
            <a:r>
              <a:rPr lang="cs-CZ" altLang="cs-CZ" sz="2200" dirty="0"/>
              <a:t>Edward H. </a:t>
            </a:r>
            <a:r>
              <a:rPr lang="cs-CZ" altLang="cs-CZ" sz="2200" dirty="0" err="1"/>
              <a:t>Corbould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Hetty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Captain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Donnithorne</a:t>
            </a:r>
            <a:r>
              <a:rPr lang="cs-CZ" altLang="cs-CZ" sz="2200" dirty="0"/>
              <a:t>  v </a:t>
            </a:r>
            <a:r>
              <a:rPr lang="cs-CZ" altLang="cs-CZ" sz="2200" dirty="0" smtClean="0"/>
              <a:t>mlékárně </a:t>
            </a:r>
            <a:r>
              <a:rPr lang="cs-CZ" altLang="cs-CZ" sz="2200" dirty="0"/>
              <a:t>paní Mrs. </a:t>
            </a:r>
            <a:r>
              <a:rPr lang="cs-CZ" altLang="cs-CZ" sz="2200" dirty="0" err="1"/>
              <a:t>Poyserové</a:t>
            </a:r>
            <a:r>
              <a:rPr lang="cs-CZ" altLang="cs-CZ" sz="2200" dirty="0"/>
              <a:t>, 1861</a:t>
            </a:r>
            <a:br>
              <a:rPr lang="cs-CZ" altLang="cs-CZ" sz="2200" dirty="0"/>
            </a:br>
            <a:r>
              <a:rPr lang="cs-CZ" altLang="cs-CZ" sz="2200" dirty="0"/>
              <a:t>				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340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342" name="Picture 6" descr="http://cdn.royalcollection.org.uk/cdn/farfuture/r_YNGuxkgD30X8pVz87r_lZLKrUFJtM_O_XUlW6Y8o4/mtime:1423384268/sites/royalcollection.org.uk/files/collection-online/8/7/261089-1331571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87" y="928997"/>
            <a:ext cx="4258813" cy="58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3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pPr algn="l"/>
            <a:r>
              <a:rPr lang="cs-CZ" altLang="cs-CZ" sz="2200"/>
              <a:t>Edward H. Corbould, Hetty a Captain Donnithorne  v mlékarně paní Mrs. Poyserové, 1861</a:t>
            </a:r>
            <a:br>
              <a:rPr lang="cs-CZ" altLang="cs-CZ" sz="2200"/>
            </a:br>
            <a:r>
              <a:rPr lang="cs-CZ" altLang="cs-CZ" sz="2200"/>
              <a:t>				 Cornelis de Man, Hráči šachu, po 1760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340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341" name="Picture 4" descr="http://www.azerbaijanrugs.com/mp-img/mp-img-bg/The%20Chess%20Play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706564"/>
            <a:ext cx="44831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ttp://cdn.royalcollection.org.uk/cdn/farfuture/r_YNGuxkgD30X8pVz87r_lZLKrUFJtM_O_XUlW6Y8o4/mtime:1423384268/sites/royalcollection.org.uk/files/collection-online/8/7/261089-1331571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1"/>
            <a:ext cx="36385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310314" y="274638"/>
            <a:ext cx="3900487" cy="1225550"/>
          </a:xfrm>
        </p:spPr>
        <p:txBody>
          <a:bodyPr/>
          <a:lstStyle/>
          <a:p>
            <a:r>
              <a:rPr lang="cs-CZ" altLang="cs-CZ" sz="2400"/>
              <a:t>E</a:t>
            </a:r>
            <a:r>
              <a:rPr lang="en-US" altLang="cs-CZ" sz="2400"/>
              <a:t>dward James Muybridge </a:t>
            </a:r>
            <a:r>
              <a:rPr lang="en-US" altLang="cs-CZ" sz="2400" i="1"/>
              <a:t>Merced River, Yosemite Valley</a:t>
            </a:r>
            <a:r>
              <a:rPr lang="en-US" altLang="cs-CZ" sz="2400"/>
              <a:t>, ca. 1874</a:t>
            </a:r>
            <a:endParaRPr lang="cs-CZ" altLang="cs-CZ" sz="2400"/>
          </a:p>
        </p:txBody>
      </p:sp>
      <p:sp>
        <p:nvSpPr>
          <p:cNvPr id="1536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536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5365" name="Picture 2" descr="Popular Landscaping for Inspiring American Landscape Painters 19th Century and american landscape paintings 18th cen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149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Muybridge_The_Domes_ll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3276"/>
            <a:ext cx="4572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1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cs-CZ" altLang="cs-CZ" sz="3200"/>
              <a:t>Architektur als Bedeutungsträger)</a:t>
            </a:r>
            <a:r>
              <a:rPr lang="cs-CZ" altLang="cs-CZ" sz="3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cs-CZ" altLang="cs-CZ" sz="3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cs-CZ" altLang="cs-CZ" sz="3200"/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4524376" y="1600201"/>
            <a:ext cx="6143625" cy="4525963"/>
          </a:xfrm>
        </p:spPr>
        <p:txBody>
          <a:bodyPr/>
          <a:lstStyle/>
          <a:p>
            <a:r>
              <a:rPr lang="de-DE" altLang="cs-CZ"/>
              <a:t>Sabine Glaser,</a:t>
            </a:r>
            <a:br>
              <a:rPr lang="de-DE" altLang="cs-CZ"/>
            </a:br>
            <a:r>
              <a:rPr lang="de-DE" altLang="cs-CZ" i="1"/>
              <a:t>Il Cataio. Die Ikonographie einer Villa im Veneto,</a:t>
            </a:r>
            <a:br>
              <a:rPr lang="de-DE" altLang="cs-CZ" i="1"/>
            </a:br>
            <a:r>
              <a:rPr lang="de-DE" altLang="cs-CZ" i="1"/>
              <a:t>München-Berlin, Deutscher Kunstverlag, 2003 ("Kunstwissenschaftliche Studien", 96</a:t>
            </a:r>
            <a:endParaRPr lang="cs-CZ" altLang="cs-CZ"/>
          </a:p>
        </p:txBody>
      </p:sp>
      <p:pic>
        <p:nvPicPr>
          <p:cNvPr id="3076" name="Picture 2" descr="http://www.veneziacinquecento.it/immagini/gl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5" y="1690688"/>
            <a:ext cx="3471863" cy="484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7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0" y="-113440"/>
            <a:ext cx="10515600" cy="1325563"/>
          </a:xfrm>
        </p:spPr>
        <p:txBody>
          <a:bodyPr/>
          <a:lstStyle/>
          <a:p>
            <a:r>
              <a:rPr lang="cs-CZ" altLang="cs-CZ" sz="2800" dirty="0"/>
              <a:t>Tapiserie z </a:t>
            </a:r>
            <a:r>
              <a:rPr lang="cs-CZ" altLang="cs-CZ" sz="2800" dirty="0" err="1"/>
              <a:t>Bayeaux</a:t>
            </a:r>
            <a:r>
              <a:rPr lang="cs-CZ" altLang="cs-CZ" sz="2800" dirty="0"/>
              <a:t>: Role a smysl obrazu </a:t>
            </a:r>
            <a:br>
              <a:rPr lang="cs-CZ" altLang="cs-CZ" sz="2800" dirty="0"/>
            </a:br>
            <a:r>
              <a:rPr lang="cs-CZ" altLang="cs-CZ" sz="2800" dirty="0"/>
              <a:t>(ilustrace nebo reprezentace?)</a:t>
            </a:r>
          </a:p>
        </p:txBody>
      </p:sp>
      <p:pic>
        <p:nvPicPr>
          <p:cNvPr id="16388" name="Picture 6" descr="The Oath scene 1 - Bayeux Tape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64" y="1392832"/>
            <a:ext cx="6929438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s://cluster6-files.instructure.com/courses/200544/files/2586336/course%20files/16-Romanesque/Bayeux-Harold-O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83590"/>
            <a:ext cx="50768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Administrator\Dokumenty\Brno\Přednášky a semináře\2008_ZS\Umění a konfesionalita ve věku (proti)reformace\Obrazy\3aMoxey\1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21744"/>
            <a:ext cx="8129588" cy="2927459"/>
          </a:xfrm>
        </p:spPr>
      </p:pic>
      <p:sp>
        <p:nvSpPr>
          <p:cNvPr id="2" name="Obdélník 1"/>
          <p:cNvSpPr/>
          <p:nvPr/>
        </p:nvSpPr>
        <p:spPr>
          <a:xfrm>
            <a:off x="8383424" y="4645845"/>
            <a:ext cx="3956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 err="1"/>
              <a:t>Barthel</a:t>
            </a:r>
            <a:r>
              <a:rPr lang="cs-CZ" altLang="cs-CZ" dirty="0"/>
              <a:t> </a:t>
            </a:r>
            <a:r>
              <a:rPr lang="cs-CZ" altLang="cs-CZ" dirty="0" err="1"/>
              <a:t>Beham</a:t>
            </a:r>
            <a:r>
              <a:rPr lang="cs-CZ" altLang="cs-CZ" dirty="0"/>
              <a:t>, Selská slavnost, </a:t>
            </a:r>
            <a:endParaRPr lang="cs-CZ" altLang="cs-CZ" dirty="0" smtClean="0"/>
          </a:p>
          <a:p>
            <a:r>
              <a:rPr lang="cs-CZ" altLang="cs-CZ" dirty="0" smtClean="0"/>
              <a:t>po </a:t>
            </a:r>
            <a:r>
              <a:rPr lang="cs-CZ" altLang="cs-CZ" dirty="0"/>
              <a:t>1530, dřevořez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482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1091729" cy="4351338"/>
          </a:xfrm>
        </p:spPr>
        <p:txBody>
          <a:bodyPr/>
          <a:lstStyle/>
          <a:p>
            <a:r>
              <a:rPr lang="cs-CZ" dirty="0" smtClean="0"/>
              <a:t>Do 15. 3. specifikovat  téma – „problém“ vybrané rezidence, ne monografické zpracování</a:t>
            </a:r>
          </a:p>
          <a:p>
            <a:r>
              <a:rPr lang="cs-CZ" dirty="0" smtClean="0"/>
              <a:t>29. 3. dokončit heuristiku a představit anotaci konferenčního příspěvku</a:t>
            </a:r>
          </a:p>
          <a:p>
            <a:r>
              <a:rPr lang="cs-CZ" dirty="0" smtClean="0"/>
              <a:t>19. 4. a 26. 4. prezentace (konference) – odevzdání textů</a:t>
            </a:r>
          </a:p>
          <a:p>
            <a:r>
              <a:rPr lang="cs-CZ" dirty="0" smtClean="0"/>
              <a:t>3. 5. „redakční“ debata nad texty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 smtClean="0"/>
              <a:t>Text: </a:t>
            </a:r>
            <a:r>
              <a:rPr lang="cs-CZ" dirty="0" smtClean="0"/>
              <a:t>5-10 normostran, základní obrazová dokumentace, popisky, poznámky, podklad pro resumé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8435" name="Obrázek 30" descr="C:\Users\Jakubecon\Documents\HABILITACE_ROŽMBERKOVÉ\Obr\mirror-fron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064" y="0"/>
            <a:ext cx="5000625" cy="6643688"/>
          </a:xfrm>
        </p:spPr>
      </p:pic>
    </p:spTree>
    <p:extLst>
      <p:ext uri="{BB962C8B-B14F-4D97-AF65-F5344CB8AC3E}">
        <p14:creationId xmlns:p14="http://schemas.microsoft.com/office/powerpoint/2010/main" val="807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4"/>
          <p:cNvSpPr>
            <a:spLocks noGrp="1"/>
          </p:cNvSpPr>
          <p:nvPr>
            <p:ph type="title"/>
          </p:nvPr>
        </p:nvSpPr>
        <p:spPr>
          <a:xfrm>
            <a:off x="6096000" y="274639"/>
            <a:ext cx="4114800" cy="1138237"/>
          </a:xfrm>
        </p:spPr>
        <p:txBody>
          <a:bodyPr/>
          <a:lstStyle/>
          <a:p>
            <a:r>
              <a:rPr lang="cs-CZ" altLang="cs-CZ" sz="2400"/>
              <a:t>Bučovice, Náměšť nad Oslavou 60.-80. léta 16. století</a:t>
            </a:r>
          </a:p>
        </p:txBody>
      </p:sp>
      <p:pic>
        <p:nvPicPr>
          <p:cNvPr id="20483" name="Picture 2" descr="C:\Documents and Settings\Administrator\Dokumenty\Foto\Bučovice\P11602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3" y="0"/>
            <a:ext cx="4038600" cy="3028950"/>
          </a:xfrm>
        </p:spPr>
      </p:pic>
      <p:pic>
        <p:nvPicPr>
          <p:cNvPr id="20484" name="Picture 3" descr="C:\Documents and Settings\Administrator\Dokumenty\Foto\Náměšť n. Osl\P10404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071688"/>
            <a:ext cx="4038600" cy="3028950"/>
          </a:xfrm>
        </p:spPr>
      </p:pic>
      <p:pic>
        <p:nvPicPr>
          <p:cNvPr id="20485" name="Picture 4" descr="C:\Documents and Settings\Administrator\Dokumenty\Foto\Náměšť n. Osl\P10404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500439"/>
            <a:ext cx="4025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1524001" y="274639"/>
            <a:ext cx="4786313" cy="1011237"/>
          </a:xfrm>
        </p:spPr>
        <p:txBody>
          <a:bodyPr/>
          <a:lstStyle/>
          <a:p>
            <a:r>
              <a:rPr lang="cs-CZ" altLang="cs-CZ" sz="2200"/>
              <a:t>Ivanovice na Hané, zámek, </a:t>
            </a:r>
            <a:br>
              <a:rPr lang="cs-CZ" altLang="cs-CZ" sz="2200"/>
            </a:br>
            <a:r>
              <a:rPr lang="cs-CZ" altLang="cs-CZ" sz="2200"/>
              <a:t>Jan Bukůvky z Bukůvky, 1608-1611</a:t>
            </a:r>
          </a:p>
        </p:txBody>
      </p:sp>
      <p:pic>
        <p:nvPicPr>
          <p:cNvPr id="21507" name="Picture 2" descr="C:\Documents and Settings\Administrator\Dokumenty\Foto\Ivanovice\Ivanovice\DSCN17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1" y="1643063"/>
            <a:ext cx="3394075" cy="4525962"/>
          </a:xfrm>
        </p:spPr>
      </p:pic>
      <p:pic>
        <p:nvPicPr>
          <p:cNvPr id="21508" name="Picture 3" descr="C:\Documents and Settings\Administrator\Dokumenty\Foto\Ivanovice\Ivanovice\DSCN16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314" y="714375"/>
            <a:ext cx="4357687" cy="5810250"/>
          </a:xfrm>
        </p:spPr>
      </p:pic>
    </p:spTree>
    <p:extLst>
      <p:ext uri="{BB962C8B-B14F-4D97-AF65-F5344CB8AC3E}">
        <p14:creationId xmlns:p14="http://schemas.microsoft.com/office/powerpoint/2010/main" val="2627978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2531" name="Picture 2" descr="C:\Documents and Settings\Administrator\Dokumenty\Foto\Ivanovice\Ivanovice\01 (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4476750" cy="3357563"/>
          </a:xfrm>
        </p:spPr>
      </p:pic>
      <p:pic>
        <p:nvPicPr>
          <p:cNvPr id="22532" name="Picture 3" descr="C:\Documents and Settings\Administrator\Dokumenty\Foto\Ivanovice\Ivanovice\01 (8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0" y="0"/>
            <a:ext cx="4038600" cy="3028950"/>
          </a:xfrm>
        </p:spPr>
      </p:pic>
      <p:pic>
        <p:nvPicPr>
          <p:cNvPr id="22533" name="Picture 4" descr="C:\Documents and Settings\Administrator\Dokumenty\Foto\Ivanovice\Ivanovice\01 (10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57563"/>
            <a:ext cx="4357688" cy="3268662"/>
          </a:xfrm>
        </p:spPr>
      </p:pic>
      <p:pic>
        <p:nvPicPr>
          <p:cNvPr id="22534" name="Picture 5" descr="C:\Documents and Settings\Administrator\Dokumenty\Foto\Ivanovice\Ivanovice\01 (1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32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3555" name="Picture 2" descr="C:\Documents and Settings\Administrator\Dokumenty\Foto\Ivanovice\Ivanovice\02 (1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4357688" cy="3268663"/>
          </a:xfrm>
        </p:spPr>
      </p:pic>
      <p:pic>
        <p:nvPicPr>
          <p:cNvPr id="23556" name="Picture 3" descr="C:\Documents and Settings\Administrator\Dokumenty\Foto\Ivanovice\Ivanovice\04 (26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314" y="1"/>
            <a:ext cx="4357687" cy="3268663"/>
          </a:xfrm>
        </p:spPr>
      </p:pic>
      <p:pic>
        <p:nvPicPr>
          <p:cNvPr id="23557" name="Picture 4" descr="C:\Documents and Settings\Administrator\Dokumenty\Foto\Ivanovice\Ivanovice\DSCN15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643314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C:\Documents and Settings\Administrator\Dokumenty\Foto\Ivanovice\Ivanovice\DSCN16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644900"/>
            <a:ext cx="4286250" cy="3213100"/>
          </a:xfrm>
        </p:spPr>
      </p:pic>
    </p:spTree>
    <p:extLst>
      <p:ext uri="{BB962C8B-B14F-4D97-AF65-F5344CB8AC3E}">
        <p14:creationId xmlns:p14="http://schemas.microsoft.com/office/powerpoint/2010/main" val="279557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4579" name="Picture 2" descr="C:\Documents and Settings\Administrator\Dokumenty\Foto\Ivanovice\Ivanovice\04 (29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667250" cy="3500438"/>
          </a:xfrm>
        </p:spPr>
      </p:pic>
      <p:pic>
        <p:nvPicPr>
          <p:cNvPr id="24580" name="Picture 3" descr="C:\Documents and Settings\Administrator\Dokumenty\Foto\Ivanovice\Ivanovice\04 (24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188" y="1000125"/>
            <a:ext cx="5715000" cy="4286250"/>
          </a:xfrm>
        </p:spPr>
      </p:pic>
      <p:pic>
        <p:nvPicPr>
          <p:cNvPr id="24581" name="Picture 4" descr="C:\Documents and Settings\Administrator\Dokumenty\Foto\Ivanovice\Ivanovice\04 (15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86126"/>
            <a:ext cx="4381500" cy="3286125"/>
          </a:xfrm>
        </p:spPr>
      </p:pic>
    </p:spTree>
    <p:extLst>
      <p:ext uri="{BB962C8B-B14F-4D97-AF65-F5344CB8AC3E}">
        <p14:creationId xmlns:p14="http://schemas.microsoft.com/office/powerpoint/2010/main" val="2267854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6"/>
          <p:cNvSpPr>
            <a:spLocks noGrp="1"/>
          </p:cNvSpPr>
          <p:nvPr>
            <p:ph idx="1"/>
          </p:nvPr>
        </p:nvSpPr>
        <p:spPr>
          <a:xfrm>
            <a:off x="491319" y="285750"/>
            <a:ext cx="6533369" cy="550068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400" b="1" dirty="0"/>
              <a:t>	Arkády v Ivanovicích na Hané </a:t>
            </a:r>
            <a:br>
              <a:rPr lang="cs-CZ" altLang="cs-CZ" sz="2400" b="1" dirty="0"/>
            </a:br>
            <a:r>
              <a:rPr lang="cs-CZ" altLang="cs-CZ" sz="2400" b="1" dirty="0"/>
              <a:t>– několik možností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	a) umělecké dílo – derivace vysokého umění panských zámků (forma/styl)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	b) materiál pro </a:t>
            </a:r>
            <a:r>
              <a:rPr lang="cs-CZ" altLang="cs-CZ" sz="2400" dirty="0" err="1"/>
              <a:t>prosopografickou</a:t>
            </a:r>
            <a:r>
              <a:rPr lang="cs-CZ" altLang="cs-CZ" sz="2400" dirty="0"/>
              <a:t> studii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	c) materiál pro heraldickou či epigrafickou analýzu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400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	d) východisko pro historicko-antropologickou interpretaci stavební úlohy zámku a jejího významu pro </a:t>
            </a:r>
            <a:r>
              <a:rPr lang="cs-CZ" altLang="cs-CZ" sz="2400" i="1" dirty="0"/>
              <a:t>konkrétního</a:t>
            </a:r>
            <a:r>
              <a:rPr lang="cs-CZ" altLang="cs-CZ" sz="2400" dirty="0"/>
              <a:t> objednavatele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	=  „umělecké dílo</a:t>
            </a:r>
            <a:r>
              <a:rPr lang="cs-CZ" altLang="cs-CZ" sz="2400" dirty="0" smtClean="0"/>
              <a:t>“ jako </a:t>
            </a:r>
            <a:r>
              <a:rPr lang="cs-CZ" altLang="cs-CZ" sz="2400" dirty="0"/>
              <a:t>„symptom</a:t>
            </a:r>
            <a:r>
              <a:rPr lang="cs-CZ" altLang="cs-CZ" sz="2400" dirty="0" smtClean="0"/>
              <a:t>“ (médium) sociálně-historické či </a:t>
            </a:r>
            <a:r>
              <a:rPr lang="cs-CZ" altLang="cs-CZ" sz="2400" dirty="0"/>
              <a:t>kulturně-historické </a:t>
            </a:r>
            <a:r>
              <a:rPr lang="cs-CZ" altLang="cs-CZ" sz="2400" dirty="0" smtClean="0"/>
              <a:t>skutečnosti či </a:t>
            </a:r>
            <a:r>
              <a:rPr lang="cs-CZ" altLang="cs-CZ" sz="2400" dirty="0"/>
              <a:t>jisté mentality (habitu)</a:t>
            </a:r>
          </a:p>
        </p:txBody>
      </p:sp>
      <p:pic>
        <p:nvPicPr>
          <p:cNvPr id="25603" name="Picture 3" descr="C:\Documents and Settings\Administrator\Dokumenty\Foto\Ivanovice\Ivanovice\04 (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61" y="106836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2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obsah 2"/>
          <p:cNvSpPr>
            <a:spLocks noGrp="1"/>
          </p:cNvSpPr>
          <p:nvPr>
            <p:ph sz="half" idx="1"/>
          </p:nvPr>
        </p:nvSpPr>
        <p:spPr>
          <a:xfrm>
            <a:off x="696037" y="928049"/>
            <a:ext cx="10536070" cy="5472752"/>
          </a:xfrm>
        </p:spPr>
        <p:txBody>
          <a:bodyPr/>
          <a:lstStyle/>
          <a:p>
            <a:r>
              <a:rPr lang="cs-CZ" sz="2400" dirty="0" smtClean="0"/>
              <a:t>Richard </a:t>
            </a:r>
            <a:r>
              <a:rPr lang="cs-CZ" sz="2400" dirty="0" err="1" smtClean="0"/>
              <a:t>Krautheimer</a:t>
            </a:r>
            <a:r>
              <a:rPr lang="cs-CZ" sz="2400" dirty="0" smtClean="0"/>
              <a:t>, </a:t>
            </a:r>
            <a:r>
              <a:rPr lang="cs-CZ" sz="2400" dirty="0" err="1"/>
              <a:t>Introduction</a:t>
            </a:r>
            <a:r>
              <a:rPr lang="cs-CZ" sz="2400" dirty="0"/>
              <a:t> to </a:t>
            </a:r>
            <a:r>
              <a:rPr lang="cs-CZ" sz="2400" dirty="0" err="1"/>
              <a:t>an</a:t>
            </a:r>
            <a:r>
              <a:rPr lang="cs-CZ" sz="2400" dirty="0"/>
              <a:t> "</a:t>
            </a:r>
            <a:r>
              <a:rPr lang="cs-CZ" sz="2400" dirty="0" err="1"/>
              <a:t>Iconography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mediaeval</a:t>
            </a:r>
            <a:r>
              <a:rPr lang="cs-CZ" sz="2400" dirty="0"/>
              <a:t> </a:t>
            </a:r>
            <a:r>
              <a:rPr lang="cs-CZ" sz="2400" dirty="0" err="1"/>
              <a:t>architecture</a:t>
            </a:r>
            <a:r>
              <a:rPr lang="cs-CZ" sz="2400" dirty="0" smtClean="0"/>
              <a:t>“, </a:t>
            </a:r>
            <a:r>
              <a:rPr lang="cs-CZ" sz="2400" i="1" dirty="0" err="1" smtClean="0"/>
              <a:t>Journal</a:t>
            </a:r>
            <a:r>
              <a:rPr lang="cs-CZ" sz="2400" i="1" dirty="0" smtClean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the</a:t>
            </a:r>
            <a:r>
              <a:rPr lang="cs-CZ" sz="2400" i="1" dirty="0"/>
              <a:t> Warburg and </a:t>
            </a:r>
            <a:r>
              <a:rPr lang="cs-CZ" sz="2400" i="1" dirty="0" err="1"/>
              <a:t>Courtauld</a:t>
            </a:r>
            <a:r>
              <a:rPr lang="cs-CZ" sz="2400" i="1" dirty="0"/>
              <a:t> </a:t>
            </a:r>
            <a:r>
              <a:rPr lang="cs-CZ" sz="2400" i="1" dirty="0" err="1"/>
              <a:t>Institutes</a:t>
            </a:r>
            <a:r>
              <a:rPr lang="cs-CZ" sz="2400" dirty="0"/>
              <a:t> 5, 1942, s. 1–33.</a:t>
            </a:r>
          </a:p>
          <a:p>
            <a:r>
              <a:rPr lang="cs-CZ" sz="2400" dirty="0" err="1" smtClean="0"/>
              <a:t>Günther</a:t>
            </a:r>
            <a:r>
              <a:rPr lang="cs-CZ" sz="2400" dirty="0" smtClean="0"/>
              <a:t> </a:t>
            </a:r>
            <a:r>
              <a:rPr lang="cs-CZ" sz="2400" dirty="0" err="1"/>
              <a:t>Bandmann</a:t>
            </a:r>
            <a:r>
              <a:rPr lang="cs-CZ" sz="2400" dirty="0"/>
              <a:t>, Ikonologie der Architektur, </a:t>
            </a:r>
            <a:r>
              <a:rPr lang="cs-CZ" sz="2400" i="1" dirty="0" err="1"/>
              <a:t>Jahrbuch</a:t>
            </a:r>
            <a:r>
              <a:rPr lang="cs-CZ" sz="2400" i="1" dirty="0"/>
              <a:t> für </a:t>
            </a:r>
            <a:r>
              <a:rPr lang="cs-CZ" sz="2400" i="1" dirty="0" err="1"/>
              <a:t>Aesthetik</a:t>
            </a:r>
            <a:r>
              <a:rPr lang="cs-CZ" sz="2400" i="1" dirty="0"/>
              <a:t> </a:t>
            </a:r>
            <a:r>
              <a:rPr lang="cs-CZ" sz="2400" i="1" dirty="0" err="1"/>
              <a:t>und</a:t>
            </a:r>
            <a:r>
              <a:rPr lang="cs-CZ" sz="2400" i="1" dirty="0"/>
              <a:t> </a:t>
            </a:r>
            <a:r>
              <a:rPr lang="cs-CZ" sz="2400" i="1" dirty="0" err="1"/>
              <a:t>algemeine</a:t>
            </a:r>
            <a:r>
              <a:rPr lang="cs-CZ" sz="2400" i="1" dirty="0"/>
              <a:t> </a:t>
            </a:r>
            <a:r>
              <a:rPr lang="cs-CZ" sz="2400" i="1" dirty="0" err="1"/>
              <a:t>Kunstwissenschaft</a:t>
            </a:r>
            <a:r>
              <a:rPr lang="cs-CZ" sz="2400" dirty="0"/>
              <a:t> 1, 1951, s. 67–109.</a:t>
            </a:r>
          </a:p>
          <a:p>
            <a:r>
              <a:rPr lang="cs-CZ" altLang="cs-CZ" sz="2400" dirty="0" smtClean="0"/>
              <a:t>Henry </a:t>
            </a:r>
            <a:r>
              <a:rPr lang="cs-CZ" altLang="cs-CZ" sz="2400" dirty="0"/>
              <a:t>A. </a:t>
            </a:r>
            <a:r>
              <a:rPr lang="cs-CZ" altLang="cs-CZ" sz="2400" dirty="0" err="1"/>
              <a:t>Millon</a:t>
            </a:r>
            <a:r>
              <a:rPr lang="cs-CZ" altLang="cs-CZ" sz="2400" dirty="0"/>
              <a:t> – Linda </a:t>
            </a:r>
            <a:r>
              <a:rPr lang="cs-CZ" altLang="cs-CZ" sz="2400" dirty="0" err="1"/>
              <a:t>Nochlin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eds</a:t>
            </a:r>
            <a:r>
              <a:rPr lang="cs-CZ" altLang="cs-CZ" sz="2400" dirty="0"/>
              <a:t>.), </a:t>
            </a:r>
            <a:r>
              <a:rPr lang="cs-CZ" altLang="cs-CZ" sz="2400" i="1" dirty="0"/>
              <a:t>Art and </a:t>
            </a:r>
            <a:r>
              <a:rPr lang="cs-CZ" altLang="cs-CZ" sz="2400" i="1" dirty="0" err="1"/>
              <a:t>Architecture</a:t>
            </a:r>
            <a:r>
              <a:rPr lang="cs-CZ" altLang="cs-CZ" sz="2400" i="1" dirty="0"/>
              <a:t> in </a:t>
            </a:r>
            <a:r>
              <a:rPr lang="cs-CZ" altLang="cs-CZ" sz="2400" i="1" dirty="0" err="1"/>
              <a:t>the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Service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of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Politics</a:t>
            </a:r>
            <a:r>
              <a:rPr lang="cs-CZ" altLang="cs-CZ" sz="2400" dirty="0"/>
              <a:t>, Cambridge (</a:t>
            </a:r>
            <a:r>
              <a:rPr lang="cs-CZ" altLang="cs-CZ" sz="2400" dirty="0" err="1"/>
              <a:t>Mass</a:t>
            </a:r>
            <a:r>
              <a:rPr lang="cs-CZ" altLang="cs-CZ" sz="2400" dirty="0"/>
              <a:t>.) – London 1978. </a:t>
            </a:r>
          </a:p>
          <a:p>
            <a:r>
              <a:rPr lang="cs-CZ" altLang="cs-CZ" sz="2400" dirty="0"/>
              <a:t>Klaus von </a:t>
            </a:r>
            <a:r>
              <a:rPr lang="cs-CZ" altLang="cs-CZ" sz="2400" dirty="0" err="1"/>
              <a:t>Beyme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Politische</a:t>
            </a:r>
            <a:r>
              <a:rPr lang="cs-CZ" altLang="cs-CZ" sz="2400" dirty="0"/>
              <a:t> Ikonologie des Architektur, in: Hermann </a:t>
            </a:r>
            <a:r>
              <a:rPr lang="cs-CZ" altLang="cs-CZ" sz="2400" dirty="0" err="1"/>
              <a:t>Hipp</a:t>
            </a:r>
            <a:r>
              <a:rPr lang="cs-CZ" altLang="cs-CZ" sz="2400" dirty="0"/>
              <a:t> – Ernst Seidl (</a:t>
            </a:r>
            <a:r>
              <a:rPr lang="cs-CZ" altLang="cs-CZ" sz="2400" dirty="0" err="1"/>
              <a:t>eds</a:t>
            </a:r>
            <a:r>
              <a:rPr lang="cs-CZ" altLang="cs-CZ" sz="2400" dirty="0"/>
              <a:t>.), </a:t>
            </a:r>
            <a:r>
              <a:rPr lang="cs-CZ" altLang="cs-CZ" sz="2400" i="1" dirty="0"/>
              <a:t>Architektur als </a:t>
            </a:r>
            <a:r>
              <a:rPr lang="cs-CZ" altLang="cs-CZ" sz="2400" i="1" dirty="0" err="1"/>
              <a:t>politische</a:t>
            </a:r>
            <a:r>
              <a:rPr lang="cs-CZ" altLang="cs-CZ" sz="2400" i="1" dirty="0"/>
              <a:t> Kultur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Berlin</a:t>
            </a:r>
            <a:r>
              <a:rPr lang="cs-CZ" altLang="cs-CZ" sz="2400" dirty="0"/>
              <a:t> 1996, s. 19–32. </a:t>
            </a:r>
          </a:p>
          <a:p>
            <a:r>
              <a:rPr lang="cs-CZ" altLang="cs-CZ" sz="2400" dirty="0"/>
              <a:t> Wolfgang </a:t>
            </a:r>
            <a:r>
              <a:rPr lang="cs-CZ" altLang="cs-CZ" sz="2400" dirty="0" err="1"/>
              <a:t>Schenkluhn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ed</a:t>
            </a:r>
            <a:r>
              <a:rPr lang="cs-CZ" altLang="cs-CZ" sz="2400" dirty="0"/>
              <a:t>.), </a:t>
            </a:r>
            <a:r>
              <a:rPr lang="cs-CZ" altLang="cs-CZ" sz="2400" i="1" dirty="0" err="1"/>
              <a:t>Ikonographie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und</a:t>
            </a:r>
            <a:r>
              <a:rPr lang="cs-CZ" altLang="cs-CZ" sz="2400" i="1" dirty="0"/>
              <a:t> Ikonologie </a:t>
            </a:r>
            <a:r>
              <a:rPr lang="cs-CZ" altLang="cs-CZ" sz="2400" i="1" dirty="0" err="1"/>
              <a:t>mittelalterlicher</a:t>
            </a:r>
            <a:r>
              <a:rPr lang="cs-CZ" altLang="cs-CZ" sz="2400" i="1" dirty="0"/>
              <a:t> Architektur</a:t>
            </a:r>
            <a:r>
              <a:rPr lang="cs-CZ" altLang="cs-CZ" sz="2400" dirty="0"/>
              <a:t>, Halle </a:t>
            </a:r>
            <a:r>
              <a:rPr lang="cs-CZ" altLang="cs-CZ" sz="2400" dirty="0" err="1"/>
              <a:t>a.d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Saale</a:t>
            </a:r>
            <a:r>
              <a:rPr lang="cs-CZ" altLang="cs-CZ" sz="2400" dirty="0"/>
              <a:t> 1999 </a:t>
            </a:r>
          </a:p>
          <a:p>
            <a:r>
              <a:rPr lang="cs-CZ" altLang="cs-CZ" sz="2400" dirty="0"/>
              <a:t>Barbara </a:t>
            </a:r>
            <a:r>
              <a:rPr lang="cs-CZ" altLang="cs-CZ" sz="2400" dirty="0" err="1"/>
              <a:t>Baert</a:t>
            </a:r>
            <a:r>
              <a:rPr lang="cs-CZ" altLang="cs-CZ" sz="2400" dirty="0"/>
              <a:t> – Ann-Sophie </a:t>
            </a:r>
            <a:r>
              <a:rPr lang="cs-CZ" altLang="cs-CZ" sz="2400" dirty="0" err="1"/>
              <a:t>Lehmann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Jenke</a:t>
            </a:r>
            <a:r>
              <a:rPr lang="cs-CZ" altLang="cs-CZ" sz="2400" dirty="0"/>
              <a:t> van den </a:t>
            </a:r>
            <a:r>
              <a:rPr lang="cs-CZ" altLang="cs-CZ" sz="2400" dirty="0" err="1"/>
              <a:t>Akkerveken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eds</a:t>
            </a:r>
            <a:r>
              <a:rPr lang="cs-CZ" altLang="cs-CZ" sz="2400" dirty="0"/>
              <a:t>.), </a:t>
            </a:r>
            <a:r>
              <a:rPr lang="cs-CZ" altLang="cs-CZ" sz="2400" i="1" dirty="0"/>
              <a:t>New </a:t>
            </a:r>
            <a:r>
              <a:rPr lang="cs-CZ" altLang="cs-CZ" sz="2400" i="1" dirty="0" err="1"/>
              <a:t>Perspectives</a:t>
            </a:r>
            <a:r>
              <a:rPr lang="cs-CZ" altLang="cs-CZ" sz="2400" i="1" dirty="0"/>
              <a:t> in </a:t>
            </a:r>
            <a:r>
              <a:rPr lang="cs-CZ" altLang="cs-CZ" sz="2400" i="1" dirty="0" err="1"/>
              <a:t>Iconology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Brussel</a:t>
            </a:r>
            <a:r>
              <a:rPr lang="cs-CZ" altLang="cs-CZ" sz="2400" dirty="0"/>
              <a:t> 2011.</a:t>
            </a:r>
          </a:p>
          <a:p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1704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2771" name="Zástupný symbol pro obsah 3" descr="P1030793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303947" cy="4729274"/>
          </a:xfrm>
        </p:spPr>
      </p:pic>
      <p:pic>
        <p:nvPicPr>
          <p:cNvPr id="32772" name="Picture 4" descr="HPIM72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4643" y="3202933"/>
            <a:ext cx="4634669" cy="3490576"/>
          </a:xfrm>
        </p:spPr>
      </p:pic>
    </p:spTree>
    <p:extLst>
      <p:ext uri="{BB962C8B-B14F-4D97-AF65-F5344CB8AC3E}">
        <p14:creationId xmlns:p14="http://schemas.microsoft.com/office/powerpoint/2010/main" val="15478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1738314" y="274639"/>
            <a:ext cx="8929687" cy="796925"/>
          </a:xfrm>
        </p:spPr>
        <p:txBody>
          <a:bodyPr/>
          <a:lstStyle/>
          <a:p>
            <a:r>
              <a:rPr lang="cs-CZ" altLang="cs-CZ" sz="2400"/>
              <a:t>Tomáš Knoz, </a:t>
            </a:r>
            <a:r>
              <a:rPr lang="cs-CZ" altLang="cs-CZ" sz="2400" i="1"/>
              <a:t>Renesance a manýrismus na zámku v Rosicích </a:t>
            </a:r>
            <a:r>
              <a:rPr lang="cs-CZ" altLang="cs-CZ" sz="2400"/>
              <a:t>(1996)</a:t>
            </a:r>
          </a:p>
        </p:txBody>
      </p:sp>
      <p:pic>
        <p:nvPicPr>
          <p:cNvPr id="26627" name="Picture 2" descr="C:\Documents and Settings\Administrator\Dokumenty\Foto\Rosice\P10307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375" y="1071564"/>
            <a:ext cx="7715250" cy="5786437"/>
          </a:xfrm>
        </p:spPr>
      </p:pic>
    </p:spTree>
    <p:extLst>
      <p:ext uri="{BB962C8B-B14F-4D97-AF65-F5344CB8AC3E}">
        <p14:creationId xmlns:p14="http://schemas.microsoft.com/office/powerpoint/2010/main" val="27490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1309687" y="428625"/>
            <a:ext cx="3000376" cy="1582738"/>
          </a:xfrm>
        </p:spPr>
        <p:txBody>
          <a:bodyPr/>
          <a:lstStyle/>
          <a:p>
            <a:r>
              <a:rPr lang="cs-CZ" altLang="cs-CZ" sz="2000"/>
              <a:t>Talent</a:t>
            </a:r>
            <a:br>
              <a:rPr lang="cs-CZ" altLang="cs-CZ" sz="2000"/>
            </a:br>
            <a:r>
              <a:rPr lang="cs-CZ" altLang="cs-CZ" sz="2000"/>
              <a:t>(Cesare Ripa, Iconologia)</a:t>
            </a:r>
          </a:p>
        </p:txBody>
      </p:sp>
      <p:pic>
        <p:nvPicPr>
          <p:cNvPr id="27651" name="Picture 2" descr="E:\DCIM\104_PANA\P1040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13841"/>
          <a:stretch>
            <a:fillRect/>
          </a:stretch>
        </p:blipFill>
        <p:spPr>
          <a:xfrm>
            <a:off x="1524000" y="3571875"/>
            <a:ext cx="3060700" cy="3028950"/>
          </a:xfrm>
        </p:spPr>
      </p:pic>
      <p:pic>
        <p:nvPicPr>
          <p:cNvPr id="27652" name="Picture 4" descr="C:\Documents and Settings\Administrator\Dokumenty\Foto\Rosice\P10307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0" y="1"/>
            <a:ext cx="6286500" cy="4714875"/>
          </a:xfrm>
        </p:spPr>
      </p:pic>
    </p:spTree>
    <p:extLst>
      <p:ext uri="{BB962C8B-B14F-4D97-AF65-F5344CB8AC3E}">
        <p14:creationId xmlns:p14="http://schemas.microsoft.com/office/powerpoint/2010/main" val="3793516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6310314" y="274639"/>
            <a:ext cx="3900487" cy="1296987"/>
          </a:xfrm>
        </p:spPr>
        <p:txBody>
          <a:bodyPr/>
          <a:lstStyle/>
          <a:p>
            <a:r>
              <a:rPr lang="cs-CZ" altLang="cs-CZ" sz="2000"/>
              <a:t>Hojnost (Cesare Ripa, Iconologia)</a:t>
            </a:r>
          </a:p>
        </p:txBody>
      </p:sp>
      <p:pic>
        <p:nvPicPr>
          <p:cNvPr id="28675" name="Picture 2" descr="E:\DCIM\104_PANA\P10404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921"/>
          <a:stretch>
            <a:fillRect/>
          </a:stretch>
        </p:blipFill>
        <p:spPr>
          <a:xfrm>
            <a:off x="6881813" y="1928813"/>
            <a:ext cx="3340100" cy="3028950"/>
          </a:xfrm>
        </p:spPr>
      </p:pic>
      <p:pic>
        <p:nvPicPr>
          <p:cNvPr id="28676" name="Picture 2" descr="C:\Documents and Settings\Administrator\Dokumenty\Foto\Rosice\P10307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3" y="357188"/>
            <a:ext cx="4500562" cy="6000750"/>
          </a:xfrm>
        </p:spPr>
      </p:pic>
    </p:spTree>
    <p:extLst>
      <p:ext uri="{BB962C8B-B14F-4D97-AF65-F5344CB8AC3E}">
        <p14:creationId xmlns:p14="http://schemas.microsoft.com/office/powerpoint/2010/main" val="2127263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9699" name="Zástupný symbol pro obsah 4" descr="P103068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6" y="0"/>
            <a:ext cx="3643313" cy="4857750"/>
          </a:xfrm>
        </p:spPr>
      </p:pic>
      <p:pic>
        <p:nvPicPr>
          <p:cNvPr id="29700" name="Zástupný symbol pro obsah 5" descr="P1030714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1564" y="2371726"/>
            <a:ext cx="5786437" cy="4340225"/>
          </a:xfrm>
        </p:spPr>
      </p:pic>
    </p:spTree>
    <p:extLst>
      <p:ext uri="{BB962C8B-B14F-4D97-AF65-F5344CB8AC3E}">
        <p14:creationId xmlns:p14="http://schemas.microsoft.com/office/powerpoint/2010/main" val="340201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15238" cy="368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200" dirty="0" err="1"/>
              <a:t>Joachim</a:t>
            </a:r>
            <a:r>
              <a:rPr lang="cs-CZ" sz="2200" dirty="0"/>
              <a:t> </a:t>
            </a:r>
            <a:r>
              <a:rPr lang="cs-CZ" sz="2200" dirty="0" err="1"/>
              <a:t>Camerarius</a:t>
            </a:r>
            <a:r>
              <a:rPr lang="cs-CZ" sz="2200" dirty="0"/>
              <a:t>, </a:t>
            </a:r>
            <a:r>
              <a:rPr lang="cs-CZ" sz="2200" dirty="0" err="1"/>
              <a:t>Symbolorum</a:t>
            </a:r>
            <a:r>
              <a:rPr lang="cs-CZ" sz="2200" dirty="0"/>
              <a:t> </a:t>
            </a:r>
            <a:r>
              <a:rPr lang="cs-CZ" sz="2200" dirty="0" err="1"/>
              <a:t>et</a:t>
            </a:r>
            <a:r>
              <a:rPr lang="cs-CZ" sz="2200" dirty="0"/>
              <a:t> </a:t>
            </a:r>
            <a:r>
              <a:rPr lang="cs-CZ" sz="2200" dirty="0" err="1"/>
              <a:t>emblematum</a:t>
            </a:r>
            <a:r>
              <a:rPr lang="cs-CZ" sz="2200" dirty="0"/>
              <a:t>, 1596. </a:t>
            </a:r>
          </a:p>
        </p:txBody>
      </p:sp>
      <p:pic>
        <p:nvPicPr>
          <p:cNvPr id="30723" name="Picture 2" descr="E:\DCIM\104_PANA\P10404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5" y="1285875"/>
            <a:ext cx="2914650" cy="2185988"/>
          </a:xfrm>
        </p:spPr>
      </p:pic>
      <p:pic>
        <p:nvPicPr>
          <p:cNvPr id="30724" name="Picture 3" descr="E:\DCIM\104_PANA\P10404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5" y="3929064"/>
            <a:ext cx="2916238" cy="2187575"/>
          </a:xfrm>
        </p:spPr>
      </p:pic>
      <p:pic>
        <p:nvPicPr>
          <p:cNvPr id="30725" name="Picture 2" descr="C:\Documents and Settings\Administrator\Dokumenty\Foto\Rosice\P1030712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r="13841"/>
          <a:stretch>
            <a:fillRect/>
          </a:stretch>
        </p:blipFill>
        <p:spPr>
          <a:xfrm>
            <a:off x="5502276" y="928688"/>
            <a:ext cx="5165725" cy="5357812"/>
          </a:xfrm>
        </p:spPr>
      </p:pic>
    </p:spTree>
    <p:extLst>
      <p:ext uri="{BB962C8B-B14F-4D97-AF65-F5344CB8AC3E}">
        <p14:creationId xmlns:p14="http://schemas.microsoft.com/office/powerpoint/2010/main" val="192407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Rétorika – elokvence architektury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half" idx="1"/>
          </p:nvPr>
        </p:nvSpPr>
        <p:spPr>
          <a:xfrm>
            <a:off x="1524000" y="1500188"/>
            <a:ext cx="4038600" cy="4525962"/>
          </a:xfrm>
        </p:spPr>
        <p:txBody>
          <a:bodyPr/>
          <a:lstStyle/>
          <a:p>
            <a:r>
              <a:rPr lang="cs-CZ" altLang="cs-CZ" sz="2000"/>
              <a:t>Lex Hermans, The Rules of Rhetoric as Manual for Reading Classicist Architecture, in</a:t>
            </a:r>
            <a:r>
              <a:rPr lang="cs-CZ" altLang="cs-CZ" sz="2000" i="1"/>
              <a:t>Theory of Interpretation 12, 2008, Nr. 2</a:t>
            </a:r>
          </a:p>
          <a:p>
            <a:r>
              <a:rPr lang="cs-CZ" altLang="cs-CZ" sz="2000"/>
              <a:t>Lex Hermans,Built-in Eloquence. Rhetorik in Architecture and the Villa Barbaro at Maser, </a:t>
            </a:r>
            <a:r>
              <a:rPr lang="cs-CZ" altLang="cs-CZ" sz="2000" i="1"/>
              <a:t>Notizie dia Palazzo Albani. Rivista di storia e toeria delle arti</a:t>
            </a:r>
            <a:r>
              <a:rPr lang="cs-CZ" altLang="cs-CZ" sz="2000"/>
              <a:t>34–35,2005–2006,s.53–74.</a:t>
            </a:r>
          </a:p>
          <a:p>
            <a:endParaRPr lang="cs-CZ" altLang="cs-CZ" sz="2000" i="1"/>
          </a:p>
        </p:txBody>
      </p:sp>
      <p:pic>
        <p:nvPicPr>
          <p:cNvPr id="33796" name="Picture 5" descr="mas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3888" y="2857501"/>
            <a:ext cx="4964112" cy="3071813"/>
          </a:xfrm>
        </p:spPr>
      </p:pic>
    </p:spTree>
    <p:extLst>
      <p:ext uri="{BB962C8B-B14F-4D97-AF65-F5344CB8AC3E}">
        <p14:creationId xmlns:p14="http://schemas.microsoft.com/office/powerpoint/2010/main" val="659985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7010400" y="0"/>
            <a:ext cx="3276600" cy="1219200"/>
          </a:xfrm>
        </p:spPr>
        <p:txBody>
          <a:bodyPr/>
          <a:lstStyle/>
          <a:p>
            <a:r>
              <a:rPr lang="cs-CZ" altLang="cs-CZ" sz="2800"/>
              <a:t>Elokvence </a:t>
            </a:r>
            <a:br>
              <a:rPr lang="cs-CZ" altLang="cs-CZ" sz="2800"/>
            </a:br>
            <a:r>
              <a:rPr lang="cs-CZ" altLang="cs-CZ" sz="2800"/>
              <a:t>(„rétorika vily“)</a:t>
            </a:r>
          </a:p>
        </p:txBody>
      </p:sp>
      <p:pic>
        <p:nvPicPr>
          <p:cNvPr id="34819" name="Picture 2" descr="C:\Documents and Settings\Administrator\Dokumenty\Brno\Přednášky a semináře\2012_LS\Palladio a palladianismus\Obr\palladio_Ragulová\villa+tempietto barbaro, maser\IMG_2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5319713" cy="3989388"/>
          </a:xfrm>
        </p:spPr>
      </p:pic>
      <p:pic>
        <p:nvPicPr>
          <p:cNvPr id="34820" name="Picture 2" descr="C:\Documents and Settings\Administrator\Dokumenty\Brno\Přednášky a semináře\2012_LS\Palladio a palladianismus\Obr\palladio_Ragulová\villa+tempietto barbaro, maser\IMG_24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1295400"/>
            <a:ext cx="4470400" cy="3352800"/>
          </a:xfrm>
        </p:spPr>
      </p:pic>
      <p:pic>
        <p:nvPicPr>
          <p:cNvPr id="34821" name="Picture 2" descr="C:\Documents and Settings\Administrator\Dokumenty\Brno\Přednášky a semináře\2012_LS\Palladio a palladianismus\Obr\palladio_Ragulová\villa+tempietto barbaro, maser\Kopie - IMG_24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7226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78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5"/>
          <p:cNvSpPr>
            <a:spLocks noGrp="1"/>
          </p:cNvSpPr>
          <p:nvPr>
            <p:ph idx="1"/>
          </p:nvPr>
        </p:nvSpPr>
        <p:spPr>
          <a:xfrm>
            <a:off x="1881188" y="57150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/>
              <a:t>Carsten-Peter Warncke, Rhetorik der Architektur in der frühen Neuzeit, in: Klaus Bußmann – Florian Matzner – Ulrich Schulze (eds.), Johann Conrad Schlaun, 1695–1773. Architektur des Spätbarock in Europa, Stuttgart 1995, s. 612–621. </a:t>
            </a:r>
          </a:p>
          <a:p>
            <a:r>
              <a:rPr lang="cs-CZ" altLang="cs-CZ" sz="2400"/>
              <a:t>Friedrich Polleroß, Docent et delectant. Architektur und Rhetorik am Beispiel von Johann Bernhard Fischer von Erlach, Wiener Jahrbuch für Kunstgeschichte 49, 1996, s. 165–206. </a:t>
            </a:r>
          </a:p>
          <a:p>
            <a:r>
              <a:rPr lang="cs-CZ" altLang="cs-CZ" sz="2400"/>
              <a:t>Christine Smith, Architecture in the Culture of Early Humanism. Ethics, Aesthetics, and Eloquence 1400–1470, Oxford 1992. </a:t>
            </a:r>
          </a:p>
          <a:p>
            <a:r>
              <a:rPr lang="cs-CZ" altLang="cs-CZ" sz="2400"/>
              <a:t>Petr Fidler, Über den Quellencharakter der frühneuzeitlichen Architektur, in: Josef Pauser – Martin Scheutz – Thomas Winkelbauer (eds.), Quellenkunde der Habsburgermonarchie (16.–18. Jahrhundert). Ein exemplarisches Handbuch, Wien – München 2004, s. 952–970</a:t>
            </a:r>
          </a:p>
        </p:txBody>
      </p:sp>
    </p:spTree>
    <p:extLst>
      <p:ext uri="{BB962C8B-B14F-4D97-AF65-F5344CB8AC3E}">
        <p14:creationId xmlns:p14="http://schemas.microsoft.com/office/powerpoint/2010/main" val="3006495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Julius Bernhard von Rohr, </a:t>
            </a:r>
            <a:r>
              <a:rPr lang="cs-CZ" altLang="cs-CZ" sz="2800" i="1"/>
              <a:t>Einleitung zur Ceremoniel-Wissenchafft der Privat-Personen</a:t>
            </a:r>
            <a:r>
              <a:rPr lang="cs-CZ" altLang="cs-CZ" sz="2800"/>
              <a:t>, 1728, frontispise.</a:t>
            </a:r>
          </a:p>
        </p:txBody>
      </p:sp>
      <p:pic>
        <p:nvPicPr>
          <p:cNvPr id="36867" name="Obrázek 5" descr="C:\Users\Jakubecon\Documents\HABILITACE_ROŽMBERKOVÉ\P1350799 - kopie (2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5814" y="1428750"/>
            <a:ext cx="2928937" cy="5214938"/>
          </a:xfrm>
        </p:spPr>
      </p:pic>
    </p:spTree>
    <p:extLst>
      <p:ext uri="{BB962C8B-B14F-4D97-AF65-F5344CB8AC3E}">
        <p14:creationId xmlns:p14="http://schemas.microsoft.com/office/powerpoint/2010/main" val="36593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academia.cz/img/knihy/obalky1/lrg/pravda-zvitezil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70" y="747400"/>
            <a:ext cx="4344828" cy="55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eeforum.eu/wp-content/uploads/2012/11/milenaBartlov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00" y="1657988"/>
            <a:ext cx="2971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992313" y="836614"/>
            <a:ext cx="8229600" cy="5184775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cs-CZ" dirty="0" smtClean="0"/>
              <a:t>	Existuje tolik dějin umění, kolik je druhů historiků umění, kteří se ubírají k předmětu svého bádání různými cestami, protože:</a:t>
            </a:r>
          </a:p>
          <a:p>
            <a:pPr>
              <a:buFont typeface="Arial" charset="0"/>
              <a:buNone/>
              <a:defRPr/>
            </a:pPr>
            <a:endParaRPr lang="cs-CZ" dirty="0" smtClean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si kladou různé otázky a zaměřují se na odlišné problémy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volí různé způsoby interpretace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mají různá východiska/zázemí/povolání;</a:t>
            </a:r>
            <a:br>
              <a:rPr lang="cs-CZ" dirty="0" smtClean="0"/>
            </a:br>
            <a:r>
              <a:rPr lang="cs-CZ" dirty="0" smtClean="0"/>
              <a:t>jinak se o umělecké dílo zajímá akademik </a:t>
            </a:r>
            <a:br>
              <a:rPr lang="cs-CZ" dirty="0" smtClean="0"/>
            </a:br>
            <a:r>
              <a:rPr lang="cs-CZ" dirty="0" smtClean="0"/>
              <a:t>a jinak kurátor v muzeu (např.)</a:t>
            </a:r>
          </a:p>
          <a:p>
            <a:pPr>
              <a:buFont typeface="Arial" charset="0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52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1209675"/>
          </a:xfrm>
        </p:spPr>
        <p:txBody>
          <a:bodyPr/>
          <a:lstStyle/>
          <a:p>
            <a:r>
              <a:rPr lang="cs-CZ" altLang="cs-CZ" sz="2800"/>
              <a:t>Používají se autonomní a heteronomní přístupy</a:t>
            </a:r>
            <a:br>
              <a:rPr lang="cs-CZ" altLang="cs-CZ" sz="2800"/>
            </a:br>
            <a:r>
              <a:rPr lang="cs-CZ" altLang="cs-CZ" sz="2800"/>
              <a:t> v dějinách umění</a:t>
            </a:r>
          </a:p>
        </p:txBody>
      </p:sp>
      <p:sp>
        <p:nvSpPr>
          <p:cNvPr id="39939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2400" b="1"/>
              <a:t>Autonomní </a:t>
            </a:r>
            <a:r>
              <a:rPr lang="cs-CZ" altLang="cs-CZ" sz="2400"/>
              <a:t>(umělecké dílo)</a:t>
            </a:r>
          </a:p>
          <a:p>
            <a:r>
              <a:rPr lang="cs-CZ" altLang="cs-CZ" sz="2400"/>
              <a:t>Znalectví (autor, datace, škola, kvalita</a:t>
            </a:r>
          </a:p>
          <a:p>
            <a:r>
              <a:rPr lang="cs-CZ" altLang="cs-CZ" sz="2400"/>
              <a:t>Formální a stylová analýza</a:t>
            </a:r>
          </a:p>
          <a:p>
            <a:r>
              <a:rPr lang="cs-CZ" altLang="cs-CZ" sz="2400"/>
              <a:t>Ikonografie a ikonologie</a:t>
            </a:r>
          </a:p>
          <a:p>
            <a:r>
              <a:rPr lang="cs-CZ" altLang="cs-CZ" sz="2400"/>
              <a:t>Receptivní estetika (vztah vnímatele, strategie tvůrce)</a:t>
            </a:r>
          </a:p>
          <a:p>
            <a:r>
              <a:rPr lang="cs-CZ" altLang="cs-CZ" sz="2400"/>
              <a:t>(Umělecko)historicko-antropologický přístup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  <p:sp>
        <p:nvSpPr>
          <p:cNvPr id="39940" name="Zástupný symbol pro obsah 4"/>
          <p:cNvSpPr>
            <a:spLocks noGrp="1"/>
          </p:cNvSpPr>
          <p:nvPr>
            <p:ph sz="half" idx="2"/>
          </p:nvPr>
        </p:nvSpPr>
        <p:spPr>
          <a:xfrm>
            <a:off x="6248400" y="1600201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/>
              <a:t>Heteronomní</a:t>
            </a:r>
            <a:r>
              <a:rPr lang="cs-CZ" altLang="cs-CZ" sz="2400"/>
              <a:t> (umění)</a:t>
            </a:r>
          </a:p>
          <a:p>
            <a:r>
              <a:rPr lang="cs-CZ" altLang="cs-CZ" sz="2400"/>
              <a:t>Přírodní vědy</a:t>
            </a:r>
          </a:p>
          <a:p>
            <a:r>
              <a:rPr lang="cs-CZ" altLang="cs-CZ" sz="2400"/>
              <a:t>Estetika, umělecká kritika</a:t>
            </a:r>
          </a:p>
          <a:p>
            <a:r>
              <a:rPr lang="cs-CZ" altLang="cs-CZ" sz="2400"/>
              <a:t>Sémiotika</a:t>
            </a:r>
          </a:p>
          <a:p>
            <a:r>
              <a:rPr lang="cs-CZ" altLang="cs-CZ" sz="2400"/>
              <a:t>Psychologie, psychoanalýza, neurovědy</a:t>
            </a:r>
          </a:p>
          <a:p>
            <a:r>
              <a:rPr lang="cs-CZ" altLang="cs-CZ" sz="2400"/>
              <a:t>Historie</a:t>
            </a:r>
          </a:p>
          <a:p>
            <a:r>
              <a:rPr lang="cs-CZ" altLang="cs-CZ" sz="2400"/>
              <a:t>Sociologie</a:t>
            </a:r>
          </a:p>
          <a:p>
            <a:r>
              <a:rPr lang="cs-CZ" altLang="cs-CZ" sz="2400"/>
              <a:t>Antropologie </a:t>
            </a:r>
          </a:p>
          <a:p>
            <a:r>
              <a:rPr lang="cs-CZ" altLang="cs-CZ" sz="2400"/>
              <a:t>Religionistika</a:t>
            </a:r>
          </a:p>
        </p:txBody>
      </p:sp>
    </p:spTree>
    <p:extLst>
      <p:ext uri="{BB962C8B-B14F-4D97-AF65-F5344CB8AC3E}">
        <p14:creationId xmlns:p14="http://schemas.microsoft.com/office/powerpoint/2010/main" val="3123531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1524000" y="419101"/>
            <a:ext cx="9144000" cy="993775"/>
          </a:xfrm>
        </p:spPr>
        <p:txBody>
          <a:bodyPr/>
          <a:lstStyle/>
          <a:p>
            <a:r>
              <a:rPr lang="cs-CZ" altLang="cs-CZ" sz="2800"/>
              <a:t>Tři základní typy historika umění (dle Heinricha Lützelera)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57738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1) Znalecký: </a:t>
            </a:r>
            <a:r>
              <a:rPr lang="cs-CZ" dirty="0" err="1" smtClean="0"/>
              <a:t>atribuce</a:t>
            </a:r>
            <a:r>
              <a:rPr lang="cs-CZ" dirty="0" smtClean="0"/>
              <a:t>, datace, rozpoznání kvality díla </a:t>
            </a:r>
            <a:br>
              <a:rPr lang="cs-CZ" dirty="0" smtClean="0"/>
            </a:br>
            <a:r>
              <a:rPr lang="cs-CZ" dirty="0" smtClean="0"/>
              <a:t>a katalogizace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2) Vysvětlující: spojuje formální analýzu uměl. díla s interpretací, kterou zprostředkovává cestu uměl. díla k divákovi/posluchači/čtenáři. Prostředník – zasazuje dílo do celku – příběhu dějin umění či biografie velkého umělce. Zaměřuje se na obsah – zejm. ve smyslu biografie umělce a stylové epochy.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3) Porozumívající: vychází z předchozího, uvědomuje si, že umění se historicky proměňuje a my už mu plně nerozumíme. Permanentní snaha rekonstruovat dílo </a:t>
            </a:r>
            <a:br>
              <a:rPr lang="cs-CZ" dirty="0" smtClean="0"/>
            </a:br>
            <a:r>
              <a:rPr lang="cs-CZ" dirty="0" smtClean="0"/>
              <a:t>v jeho původním kontextu; Otázka </a:t>
            </a:r>
            <a:r>
              <a:rPr lang="cs-CZ" b="1" dirty="0" smtClean="0"/>
              <a:t>„proč“</a:t>
            </a:r>
            <a:r>
              <a:rPr lang="cs-CZ" dirty="0" smtClean="0"/>
              <a:t>, nikoliv </a:t>
            </a:r>
            <a:r>
              <a:rPr lang="cs-CZ" b="1" dirty="0" smtClean="0"/>
              <a:t>„jak“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3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6"/>
          <p:cNvSpPr>
            <a:spLocks noGrp="1"/>
          </p:cNvSpPr>
          <p:nvPr>
            <p:ph type="title"/>
          </p:nvPr>
        </p:nvSpPr>
        <p:spPr>
          <a:xfrm>
            <a:off x="1703388" y="274638"/>
            <a:ext cx="3251200" cy="1143000"/>
          </a:xfrm>
        </p:spPr>
        <p:txBody>
          <a:bodyPr/>
          <a:lstStyle/>
          <a:p>
            <a:r>
              <a:rPr lang="cs-CZ" altLang="cs-CZ" sz="2800"/>
              <a:t>Kratochvíle </a:t>
            </a:r>
            <a:br>
              <a:rPr lang="cs-CZ" altLang="cs-CZ" sz="2800"/>
            </a:br>
            <a:r>
              <a:rPr lang="cs-CZ" altLang="cs-CZ" sz="2800"/>
              <a:t>u Netolic, 1583-1590</a:t>
            </a:r>
          </a:p>
        </p:txBody>
      </p:sp>
      <p:pic>
        <p:nvPicPr>
          <p:cNvPr id="43011" name="Picture 2" descr="J:\Články\Opuscula_Kratochvíle\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2060575"/>
            <a:ext cx="3479801" cy="2235200"/>
          </a:xfrm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4967288" y="0"/>
            <a:ext cx="5700712" cy="6858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1900" b="1" dirty="0"/>
              <a:t>      Kratochvíle – vždy trochu jiný objekt:</a:t>
            </a:r>
            <a:endParaRPr lang="cs-CZ" sz="1900" dirty="0"/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jako „čistá architektura“ – jako forma 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jako příklad stavební typologie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jako druh výzdoby, resp. pozdně renesanční souhra nejrůznějších výtvarných a dekorativních elementů 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jako „symptom něčeho jiného“</a:t>
            </a:r>
          </a:p>
          <a:p>
            <a:pPr marL="0" indent="0">
              <a:buNone/>
              <a:defRPr/>
            </a:pPr>
            <a:r>
              <a:rPr lang="cs-CZ" sz="1900" dirty="0"/>
              <a:t>V rámci toho tedy stavbu můžeme vnímat jako např.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architekturu 16. století ve smyslu modelového formální řešení určité stavební úlohy (vily, lovecké vily, </a:t>
            </a:r>
            <a:r>
              <a:rPr lang="cs-CZ" sz="1900" dirty="0" err="1"/>
              <a:t>nupciální</a:t>
            </a:r>
            <a:r>
              <a:rPr lang="cs-CZ" sz="1900" dirty="0"/>
              <a:t> architektury, vedlejšího sídla...)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ukázku výzdoby aristokrat. rezidence – typ. příklad „vzorníkové dekorace“  (štuk, fresky)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nástroj společenské reprezentace Viléma z Rožmberka – zázemí pro politická jednání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ukázku Vilémova kulturního přehledu – nápodoba italských či habsburských příkladů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zašifrovaný vzkaz o Vilémovi a jeho rodu a jeho ctnostech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zašifrovaný vzkaz směřovaný k manželce</a:t>
            </a:r>
          </a:p>
          <a:p>
            <a:pPr>
              <a:buFont typeface="Arial" charset="0"/>
              <a:buChar char="•"/>
              <a:defRPr/>
            </a:pPr>
            <a:r>
              <a:rPr lang="cs-CZ" sz="1900" dirty="0"/>
              <a:t>zašifrovaný vzkaz někomu jinému o jeho manželce…</a:t>
            </a:r>
          </a:p>
          <a:p>
            <a:pPr>
              <a:buFont typeface="Arial" charset="0"/>
              <a:buChar char="•"/>
              <a:defRPr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515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Různé a přitom stále totéž umělecké dílo očima různých historiků umění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cs-CZ" dirty="0" smtClean="0"/>
              <a:t>Konstrukce významu díla: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jako formy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jako sdělení – ikonograf.-ikonolog.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jako instrumentu – skrytý význam psychologický či politicko-instrumentální smysl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jako sociální </a:t>
            </a:r>
            <a:r>
              <a:rPr lang="cs-CZ" dirty="0"/>
              <a:t>(mnohostranné) funkce (</a:t>
            </a:r>
            <a:r>
              <a:rPr lang="cs-CZ" dirty="0" smtClean="0"/>
              <a:t>zábavná, didaktická, reprezentační, náboženská, kultovní, dekorativní, ekonomická, devocionální…</a:t>
            </a:r>
          </a:p>
          <a:p>
            <a:pPr>
              <a:buFont typeface="Arial" charset="0"/>
              <a:buNone/>
              <a:defRPr/>
            </a:pPr>
            <a:r>
              <a:rPr lang="cs-CZ" dirty="0" smtClean="0"/>
              <a:t>	…..</a:t>
            </a:r>
            <a:r>
              <a:rPr lang="cs-CZ" dirty="0" err="1" smtClean="0"/>
              <a:t>etc</a:t>
            </a:r>
            <a:r>
              <a:rPr lang="cs-CZ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4233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Rezidence v raném novověku jako badatelský problém</a:t>
            </a:r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>
          <a:xfrm>
            <a:off x="2024063" y="1784350"/>
            <a:ext cx="8229600" cy="5073650"/>
          </a:xfrm>
        </p:spPr>
        <p:txBody>
          <a:bodyPr/>
          <a:lstStyle/>
          <a:p>
            <a:r>
              <a:rPr lang="cs-CZ" altLang="cs-CZ" smtClean="0"/>
              <a:t>rezidence jako stavební, architektonický, typologický, ale i symbolicko-patriarchální systém – provázané s dvorskými strukturami </a:t>
            </a:r>
            <a:endParaRPr lang="cs-CZ" altLang="cs-CZ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mtClean="0">
                <a:latin typeface="Arial" panose="020B0604020202020204" pitchFamily="34" charset="0"/>
              </a:rPr>
              <a:t>	- </a:t>
            </a:r>
            <a:r>
              <a:rPr lang="cs-CZ" altLang="cs-CZ" smtClean="0"/>
              <a:t>rezidence jako symbol „vladaře“</a:t>
            </a:r>
            <a:endParaRPr lang="cs-CZ" altLang="cs-CZ" smtClean="0">
              <a:latin typeface="Arial" panose="020B0604020202020204" pitchFamily="34" charset="0"/>
            </a:endParaRPr>
          </a:p>
          <a:p>
            <a:endParaRPr lang="cs-CZ" altLang="cs-CZ" smtClean="0">
              <a:latin typeface="Arial" panose="020B0604020202020204" pitchFamily="34" charset="0"/>
            </a:endParaRPr>
          </a:p>
          <a:p>
            <a:r>
              <a:rPr lang="cs-CZ" altLang="cs-CZ" smtClean="0"/>
              <a:t>různé „funkční“ pohledy (hospodářská, správní, rezidenční síť)</a:t>
            </a:r>
            <a:endParaRPr lang="cs-CZ" altLang="cs-CZ" smtClean="0">
              <a:latin typeface="Arial" panose="020B0604020202020204" pitchFamily="34" charset="0"/>
            </a:endParaRPr>
          </a:p>
          <a:p>
            <a:endParaRPr lang="cs-CZ" altLang="cs-CZ" smtClean="0">
              <a:latin typeface="Arial" panose="020B0604020202020204" pitchFamily="34" charset="0"/>
            </a:endParaRPr>
          </a:p>
          <a:p>
            <a:r>
              <a:rPr lang="cs-CZ" altLang="cs-CZ" smtClean="0"/>
              <a:t>rezidence jako prostor pro dvůr</a:t>
            </a:r>
            <a:endParaRPr lang="cs-CZ" altLang="cs-CZ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mtClean="0">
              <a:latin typeface="Arial" panose="020B0604020202020204" pitchFamily="34" charset="0"/>
            </a:endParaRP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38749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Co je rezidence?</a:t>
            </a:r>
            <a:br>
              <a:rPr lang="cs-CZ" altLang="cs-CZ" sz="3600"/>
            </a:br>
            <a:r>
              <a:rPr lang="cs-CZ" altLang="cs-CZ" sz="3600"/>
              <a:t>Středověk – Raný novověk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Klaus Neitmann, Was ist eine Residenz?, in: </a:t>
            </a:r>
            <a:br>
              <a:rPr lang="cs-CZ" altLang="cs-CZ" smtClean="0"/>
            </a:br>
            <a:r>
              <a:rPr lang="cs-CZ" altLang="cs-CZ" smtClean="0"/>
              <a:t>P. Johanek (ed.), </a:t>
            </a:r>
            <a:r>
              <a:rPr lang="cs-CZ" altLang="cs-CZ" i="1" smtClean="0"/>
              <a:t>Vorträge und Forschung zur Residenzfrage</a:t>
            </a:r>
            <a:r>
              <a:rPr lang="cs-CZ" altLang="cs-CZ" smtClean="0"/>
              <a:t>, Sigmaringen 1990.</a:t>
            </a:r>
          </a:p>
          <a:p>
            <a:r>
              <a:rPr lang="cs-CZ" altLang="cs-CZ" smtClean="0"/>
              <a:t>Hans Patze – Werner Paravicini (eds.), </a:t>
            </a:r>
            <a:r>
              <a:rPr lang="cs-CZ" altLang="cs-CZ" i="1" smtClean="0"/>
              <a:t>Fürstliche Residenzen im spätmittelalterlichen Europa</a:t>
            </a:r>
            <a:r>
              <a:rPr lang="cs-CZ" altLang="cs-CZ" smtClean="0"/>
              <a:t>, Sigmaringen 1991.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022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P. Johanek (ed.), </a:t>
            </a:r>
            <a:r>
              <a:rPr lang="cs-CZ" altLang="cs-CZ" i="1" smtClean="0"/>
              <a:t>Residenzforschungen. Vorträge und Forschungen zur Residenzenfrage</a:t>
            </a:r>
            <a:r>
              <a:rPr lang="cs-CZ" altLang="cs-CZ" smtClean="0"/>
              <a:t>, Sigmarinegn 1990.</a:t>
            </a:r>
          </a:p>
          <a:p>
            <a:r>
              <a:rPr lang="cs-CZ" altLang="cs-CZ" smtClean="0"/>
              <a:t>Mitteilungen der Residenzen-Kommission der Akademie der Wissenschaften zu Göttingen.</a:t>
            </a:r>
          </a:p>
        </p:txBody>
      </p:sp>
    </p:spTree>
    <p:extLst>
      <p:ext uri="{BB962C8B-B14F-4D97-AF65-F5344CB8AC3E}">
        <p14:creationId xmlns:p14="http://schemas.microsoft.com/office/powerpoint/2010/main" val="12011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rmAutofit fontScale="90000"/>
          </a:bodyPr>
          <a:lstStyle/>
          <a:p>
            <a:r>
              <a:rPr lang="cs-CZ" altLang="cs-CZ" sz="2000"/>
              <a:t>Mitteilungen der Residenzen-Kommission der Akademie der Wissenschaften zu Göttingen</a:t>
            </a:r>
          </a:p>
        </p:txBody>
      </p:sp>
      <p:pic>
        <p:nvPicPr>
          <p:cNvPr id="48131" name="Picture 2" descr="C:\Documents and Settings\Administrator\Dokumenty\Brno\Přednášky a semináře\2010_LS\Seminář_Moravský arkádový zámek\01_Úvod\Goetting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375" y="928688"/>
            <a:ext cx="7412038" cy="5929312"/>
          </a:xfrm>
          <a:noFill/>
        </p:spPr>
      </p:pic>
    </p:spTree>
    <p:extLst>
      <p:ext uri="{BB962C8B-B14F-4D97-AF65-F5344CB8AC3E}">
        <p14:creationId xmlns:p14="http://schemas.microsoft.com/office/powerpoint/2010/main" val="3212007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cs-CZ" altLang="cs-CZ" sz="2000"/>
              <a:t>Arbeitsstelle Kiel der Residenzen-Kommission </a:t>
            </a:r>
            <a:br>
              <a:rPr lang="cs-CZ" altLang="cs-CZ" sz="2000"/>
            </a:br>
            <a:r>
              <a:rPr lang="cs-CZ" altLang="cs-CZ" sz="2000"/>
              <a:t>der Akademie der Wissenschaften zu Göttingen</a:t>
            </a:r>
            <a:br>
              <a:rPr lang="cs-CZ" altLang="cs-CZ" sz="2000"/>
            </a:br>
            <a:r>
              <a:rPr lang="cs-CZ" altLang="cs-CZ" sz="1800"/>
              <a:t>http://resikom.adw-goettingen.gwdg.de/maphb1.php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219200"/>
            <a:ext cx="7467600" cy="5543550"/>
          </a:xfrm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524001" y="90101"/>
            <a:ext cx="11483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Telč </a:t>
            </a:r>
            <a:r>
              <a:rPr lang="cs-CZ" altLang="cs-CZ" sz="1200">
                <a:latin typeface="Tahoma" panose="020B060403050404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 Zachari</a:t>
            </a:r>
            <a:r>
              <a:rPr lang="cs-CZ" altLang="cs-CZ" sz="1200">
                <a:latin typeface="Tahoma" panose="020B0604030504040204" pitchFamily="34" charset="0"/>
                <a:cs typeface="Times New Roman" panose="02020603050405020304" pitchFamily="18" charset="0"/>
              </a:rPr>
              <a:t>áš</a:t>
            </a: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>
                <a:latin typeface="Tahoma" panose="020B060403050404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Lep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ší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 jest skroimný život pod svopu valůstn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 prkennou střechou v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é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sti, než rozko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š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ný pod jinou</a:t>
            </a: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 čo Jan z</a:t>
            </a:r>
            <a:r>
              <a:rPr lang="cs-CZ" altLang="cs-CZ" sz="1200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Pern</a:t>
            </a:r>
            <a:r>
              <a:rPr lang="cs-CZ" altLang="cs-CZ" sz="1200">
                <a:latin typeface="Tahoma" panose="020B0604030504040204" pitchFamily="34" charset="0"/>
                <a:cs typeface="Times New Roman" panose="02020603050405020304" pitchFamily="18" charset="0"/>
              </a:rPr>
              <a:t>š</a:t>
            </a:r>
            <a:r>
              <a:rPr lang="cs-CZ" altLang="cs-CZ" sz="1200">
                <a:latin typeface="Garamond" panose="02020404030301010803" pitchFamily="18" charset="0"/>
                <a:cs typeface="Times New Roman" panose="02020603050405020304" pitchFamily="18" charset="0"/>
              </a:rPr>
              <a:t>tejna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 Raději v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chalupě svůj chlůeba j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sti budu, nežli v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malovaných pokoj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ch zic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200" i="1">
                <a:latin typeface="Garamond" panose="02020404030301010803" pitchFamily="18" charset="0"/>
                <a:cs typeface="Times New Roman" panose="02020603050405020304" pitchFamily="18" charset="0"/>
              </a:rPr>
              <a:t>ch </a:t>
            </a:r>
            <a:r>
              <a:rPr lang="cs-CZ" altLang="cs-CZ" sz="1200" i="1">
                <a:latin typeface="Tahoma" panose="020B0604030504040204" pitchFamily="34" charset="0"/>
                <a:cs typeface="Times New Roman" panose="02020603050405020304" pitchFamily="18" charset="0"/>
              </a:rPr>
              <a:t>–</a:t>
            </a:r>
            <a:endParaRPr lang="cs-CZ" altLang="cs-CZ" sz="18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0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6810" y="365126"/>
            <a:ext cx="6420718" cy="1463674"/>
          </a:xfrm>
        </p:spPr>
        <p:txBody>
          <a:bodyPr>
            <a:noAutofit/>
          </a:bodyPr>
          <a:lstStyle/>
          <a:p>
            <a:r>
              <a:rPr lang="cs-CZ" sz="3200" dirty="0" smtClean="0"/>
              <a:t>Bystrá, Slovensko, pomník Vasila Biľaka, odhalen KSS 21. 2. 2015</a:t>
            </a:r>
            <a:br>
              <a:rPr lang="cs-CZ" sz="3200" dirty="0" smtClean="0"/>
            </a:br>
            <a:endParaRPr lang="cs-CZ" sz="32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0" y="2330591"/>
            <a:ext cx="652700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07" y="191069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Matthias Müller, </a:t>
            </a:r>
            <a:r>
              <a:rPr lang="cs-CZ" altLang="cs-CZ" sz="2000" i="1"/>
              <a:t>Das Schloß als Bild des Fürsten. Herrschaftliche Metaphorik in der Residenzarchitektur des Alten Reichs (1470–1618)</a:t>
            </a:r>
            <a:r>
              <a:rPr lang="cs-CZ" altLang="cs-CZ" sz="2000"/>
              <a:t>, Göttingen 2004.</a:t>
            </a:r>
          </a:p>
          <a:p>
            <a:r>
              <a:rPr lang="cs-CZ" altLang="cs-CZ" sz="2000"/>
              <a:t>Peter-Michael Hahn, Das Residenzschloss der frühen Neuzeit. Dynastisches Monument und </a:t>
            </a:r>
            <a:r>
              <a:rPr lang="cs-CZ" altLang="cs-CZ" sz="2000" b="1"/>
              <a:t>Instrument </a:t>
            </a:r>
            <a:r>
              <a:rPr lang="cs-CZ" altLang="cs-CZ" sz="2000"/>
              <a:t>fürstlicher Herrschaft, in: Werner Paravicini (ed.), </a:t>
            </a:r>
            <a:r>
              <a:rPr lang="cs-CZ" altLang="cs-CZ" sz="2000" i="1"/>
              <a:t>Das Gehäuse der Macht. Der Raum der Herrschaft im interkulturellen Vergleich. Antike, Mittelalter, Frühe Neuzeit </a:t>
            </a:r>
            <a:r>
              <a:rPr lang="cs-CZ" altLang="cs-CZ" sz="2000"/>
              <a:t>(Mitteilungen der Residenz-Kommission der Akademie der Wissenschaft zu Göttingen. Sonderheft 7), Kiel 2005.</a:t>
            </a:r>
          </a:p>
          <a:p>
            <a:r>
              <a:rPr lang="cs-CZ" altLang="cs-CZ" sz="2000"/>
              <a:t>Peter-Michael Hahn, Fürstliche Wahrnehmung höfischer </a:t>
            </a:r>
            <a:r>
              <a:rPr lang="cs-CZ" altLang="cs-CZ" sz="2000" b="1"/>
              <a:t>Zeichen</a:t>
            </a:r>
            <a:r>
              <a:rPr lang="cs-CZ" altLang="cs-CZ" sz="2000"/>
              <a:t>systeme und zeremonieller Handlungen im Ancient Régime, in: Idem – Ulrich Schütte (ed.), </a:t>
            </a:r>
            <a:r>
              <a:rPr lang="cs-CZ" altLang="cs-CZ" sz="2000" i="1"/>
              <a:t>Zeichen und Raum. Ausstattung und höfischen Zeremoniell in de deutschen Schlössern der Frühen Neuzeit</a:t>
            </a:r>
            <a:r>
              <a:rPr lang="cs-CZ" altLang="cs-CZ" sz="2000"/>
              <a:t>, München – Berlin 2006.</a:t>
            </a:r>
          </a:p>
        </p:txBody>
      </p:sp>
    </p:spTree>
    <p:extLst>
      <p:ext uri="{BB962C8B-B14F-4D97-AF65-F5344CB8AC3E}">
        <p14:creationId xmlns:p14="http://schemas.microsoft.com/office/powerpoint/2010/main" val="42321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1524000" y="214314"/>
            <a:ext cx="9144000" cy="6429375"/>
          </a:xfrm>
        </p:spPr>
        <p:txBody>
          <a:bodyPr>
            <a:normAutofit lnSpcReduction="10000"/>
          </a:bodyPr>
          <a:lstStyle/>
          <a:p>
            <a:r>
              <a:rPr lang="cs-CZ" altLang="cs-CZ" sz="1500"/>
              <a:t>Thomas DaCosta Kaufmann, Court, Cloister, and City. The Art and Culture of Central Europe 1450–1800. Chicago 1995</a:t>
            </a:r>
          </a:p>
          <a:p>
            <a:r>
              <a:rPr lang="cs-CZ" altLang="cs-CZ" sz="1500"/>
              <a:t>E. Hubala, Die Baukunst der mährischen Renaissance, in: F. Seibt (hg.), Renaissance in Böhmen. München 1985, s. 114–167.</a:t>
            </a:r>
          </a:p>
          <a:p>
            <a:r>
              <a:rPr lang="cs-CZ" altLang="cs-CZ" sz="1500"/>
              <a:t>P. Chotěbor, K architektonické podobě českých tvrzí v období renesance a manýrismu, Umění 39, 1991, s. 101nn.</a:t>
            </a:r>
          </a:p>
          <a:p>
            <a:r>
              <a:rPr lang="cs-CZ" altLang="cs-CZ" sz="1500"/>
              <a:t> T. Knoz, Renesance a manýrismus na zámku v Rosicích. Rosice 1996.</a:t>
            </a:r>
          </a:p>
          <a:p>
            <a:r>
              <a:rPr lang="cs-CZ" altLang="cs-CZ" sz="1500"/>
              <a:t>T. Knoz, Renesanční zámky na Moravě, in: Idem (ed.), Morava v době renesance a reformace, Brno 2001, s. 46–58.</a:t>
            </a:r>
          </a:p>
          <a:p>
            <a:r>
              <a:rPr lang="cs-CZ" altLang="cs-CZ" sz="1500"/>
              <a:t>T. Knoz, K osudům moravských hradů, zámků a tvrzí v pobělohorských konfiskacích, Časopis moravského muzea LXVII, 1992, s. 240–263.</a:t>
            </a:r>
          </a:p>
          <a:p>
            <a:r>
              <a:rPr lang="cs-CZ" altLang="cs-CZ" sz="1500"/>
              <a:t>J. Krčálová, Ke knize Evy Šamánkové "Architektura české renesance". Umění X, 1962, s. 74–89.</a:t>
            </a:r>
          </a:p>
          <a:p>
            <a:r>
              <a:rPr lang="cs-CZ" altLang="cs-CZ" sz="1500"/>
              <a:t>J. Krčálová, Renesanční architektura v Čechách a na Moravě, in: DČVU II, 1. Praha 1989, s. 6–69. (1989a).</a:t>
            </a:r>
          </a:p>
          <a:p>
            <a:r>
              <a:rPr lang="cs-CZ" altLang="cs-CZ" sz="1500"/>
              <a:t>J. Kroupa, Palazzo in fortezza und palazzo in villa in Mähren. Zur kulturgeschichtlichen Bedeutung der Bauaufgabe um 1600, in: L. Konečný – B. Bukovinská – I. Muchka (edd.), Rudolf II, Prague and the World,  Prague 1998, s. 64–69.</a:t>
            </a:r>
          </a:p>
          <a:p>
            <a:r>
              <a:rPr lang="cs-CZ" altLang="cs-CZ" sz="1500"/>
              <a:t>J. Kroupa, Funkce, forma a mentality v raně novověké profánní architektuře, Památková péče na Moravě 8, 2004, s. 7–22.</a:t>
            </a:r>
          </a:p>
          <a:p>
            <a:r>
              <a:rPr lang="cs-CZ" altLang="cs-CZ" sz="1500"/>
              <a:t>J. Kubeš, Vývoj obytné jednotky v sídlech vyšší šlechty z českých zemí (1550–1750), Svorník 6, 2008, s. 79–90.</a:t>
            </a:r>
          </a:p>
          <a:p>
            <a:r>
              <a:rPr lang="cs-CZ" altLang="cs-CZ" sz="1500"/>
              <a:t>I. Muchka, Dispozice renesančního a barokního zámku. PP I, 1976, s. 137–142, 152–159, 191,192.</a:t>
            </a:r>
          </a:p>
          <a:p>
            <a:r>
              <a:rPr lang="cs-CZ" altLang="cs-CZ" sz="1500"/>
              <a:t>I. Muchka Renesanční architektura. Deset století architektury. Katalog výstavy. Správa Pražského hradu. Praha 2001.</a:t>
            </a:r>
          </a:p>
          <a:p>
            <a:r>
              <a:rPr lang="cs-CZ" altLang="cs-CZ" sz="1500"/>
              <a:t>I. P. Muchka, Hlava čtvrtá 1526–1620, in: Petr Kratochvíl (ed.), Velké dějiny Koruny české. Tematická řada. Architektura, Praha 2009.</a:t>
            </a:r>
          </a:p>
          <a:p>
            <a:r>
              <a:rPr lang="cs-CZ" altLang="cs-CZ" sz="1500"/>
              <a:t>P. Vlček, Ilustrovaná encyklopedie českých zámků Praha 1999</a:t>
            </a:r>
          </a:p>
        </p:txBody>
      </p:sp>
    </p:spTree>
    <p:extLst>
      <p:ext uri="{BB962C8B-B14F-4D97-AF65-F5344CB8AC3E}">
        <p14:creationId xmlns:p14="http://schemas.microsoft.com/office/powerpoint/2010/main" val="2064360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J. Štulc, Hrady a zámky mezi konzervací a rekonstrukcí. (ke specifickým nárokům na péči o památky zpřístupněné veřejnosti) ZPP 60, 2000, s. 21–25.</a:t>
            </a:r>
          </a:p>
          <a:p>
            <a:r>
              <a:rPr lang="cs-CZ" altLang="cs-CZ"/>
              <a:t>J. Varhaník, Ad Hrady a zámky mezi konzervací a rekonstrukcí. ZPP 60, 2000, s. 214–216.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1467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1600" b="1">
                <a:latin typeface="Tahoma" panose="020B0604030504040204" pitchFamily="34" charset="0"/>
              </a:rPr>
              <a:t>Hranice</a:t>
            </a:r>
            <a:br>
              <a:rPr lang="cs-CZ" altLang="cs-CZ" sz="1600" b="1">
                <a:latin typeface="Tahoma" panose="020B0604030504040204" pitchFamily="34" charset="0"/>
              </a:rPr>
            </a:br>
            <a:r>
              <a:rPr lang="cs-CZ" altLang="cs-CZ" sz="1600">
                <a:latin typeface="Tahoma" panose="020B0604030504040204" pitchFamily="34" charset="0"/>
              </a:rPr>
              <a:t>Jan mladší ze Žerotína</a:t>
            </a:r>
            <a:br>
              <a:rPr lang="cs-CZ" altLang="cs-CZ" sz="1600">
                <a:latin typeface="Tahoma" panose="020B0604030504040204" pitchFamily="34" charset="0"/>
              </a:rPr>
            </a:br>
            <a:r>
              <a:rPr lang="cs-CZ" altLang="cs-CZ" sz="1600">
                <a:latin typeface="Tahoma" panose="020B0604030504040204" pitchFamily="34" charset="0"/>
              </a:rPr>
              <a:t>Jan Jet</a:t>
            </a:r>
            <a:r>
              <a:rPr lang="cs-CZ" altLang="cs-CZ" sz="1600">
                <a:latin typeface="Lucida Grande CE" pitchFamily="84" charset="-18"/>
              </a:rPr>
              <a:t>ř</a:t>
            </a:r>
            <a:r>
              <a:rPr lang="cs-CZ" altLang="cs-CZ" sz="1600">
                <a:latin typeface="Tahoma" panose="020B0604030504040204" pitchFamily="34" charset="0"/>
              </a:rPr>
              <a:t>ich z Kunovic</a:t>
            </a:r>
            <a:br>
              <a:rPr lang="cs-CZ" altLang="cs-CZ" sz="1600">
                <a:latin typeface="Tahoma" panose="020B0604030504040204" pitchFamily="34" charset="0"/>
              </a:rPr>
            </a:br>
            <a:r>
              <a:rPr lang="cs-CZ" altLang="cs-CZ" sz="1600">
                <a:latin typeface="Tahoma" panose="020B0604030504040204" pitchFamily="34" charset="0"/>
              </a:rPr>
              <a:t>1581-1584</a:t>
            </a:r>
            <a:br>
              <a:rPr lang="cs-CZ" altLang="cs-CZ" sz="1600">
                <a:latin typeface="Tahoma" panose="020B0604030504040204" pitchFamily="34" charset="0"/>
              </a:rPr>
            </a:br>
            <a:endParaRPr lang="cs-CZ" altLang="cs-CZ" sz="1600">
              <a:latin typeface="Tahoma" panose="020B0604030504040204" pitchFamily="34" charset="0"/>
            </a:endParaRPr>
          </a:p>
        </p:txBody>
      </p:sp>
      <p:pic>
        <p:nvPicPr>
          <p:cNvPr id="53251" name="Picture 4" descr="C:\Documents and Settings\Administrator\Dokumenty\Foto\Hranice\DSCN33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438" y="357188"/>
            <a:ext cx="4572000" cy="6096000"/>
          </a:xfrm>
          <a:noFill/>
        </p:spPr>
      </p:pic>
    </p:spTree>
    <p:extLst>
      <p:ext uri="{BB962C8B-B14F-4D97-AF65-F5344CB8AC3E}">
        <p14:creationId xmlns:p14="http://schemas.microsoft.com/office/powerpoint/2010/main" val="33980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4" y="0"/>
            <a:ext cx="487838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415086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sah 2"/>
          <p:cNvSpPr>
            <a:spLocks noGrp="1"/>
          </p:cNvSpPr>
          <p:nvPr>
            <p:ph idx="1"/>
          </p:nvPr>
        </p:nvSpPr>
        <p:spPr>
          <a:xfrm>
            <a:off x="1981200" y="714375"/>
            <a:ext cx="8229600" cy="5411788"/>
          </a:xfrm>
        </p:spPr>
        <p:txBody>
          <a:bodyPr/>
          <a:lstStyle/>
          <a:p>
            <a:r>
              <a:rPr lang="cs-CZ" altLang="cs-CZ" sz="2000"/>
              <a:t>L. Bobková (ed.), </a:t>
            </a:r>
            <a:r>
              <a:rPr lang="cs-CZ" altLang="cs-CZ" sz="2000" i="1"/>
              <a:t>Život na šlechtickém sídle v XVI. – XVIII. století</a:t>
            </a:r>
            <a:r>
              <a:rPr lang="cs-CZ" altLang="cs-CZ" sz="2000"/>
              <a:t>. Ústí nad Labem 1992.</a:t>
            </a:r>
          </a:p>
          <a:p>
            <a:r>
              <a:rPr lang="cs-CZ" altLang="cs-CZ" sz="2000"/>
              <a:t>V. Bůžek (ed.), </a:t>
            </a:r>
            <a:r>
              <a:rPr lang="cs-CZ" altLang="cs-CZ" sz="2000" i="1"/>
              <a:t>Život na dvorech a v rezidenčních městech posledních Rožmberků</a:t>
            </a:r>
            <a:r>
              <a:rPr lang="cs-CZ" altLang="cs-CZ" sz="2000"/>
              <a:t>. Opera historica 3. České Budějovice 1993.</a:t>
            </a:r>
          </a:p>
          <a:p>
            <a:r>
              <a:rPr lang="cs-CZ" altLang="cs-CZ" sz="2000"/>
              <a:t>V. Bůžek–P. Král, (edd.), </a:t>
            </a:r>
            <a:r>
              <a:rPr lang="cs-CZ" altLang="cs-CZ" sz="2000" i="1"/>
              <a:t>Aristokratické rezidence a dvory v raném novověku</a:t>
            </a:r>
            <a:r>
              <a:rPr lang="cs-CZ" altLang="cs-CZ" sz="2000"/>
              <a:t>. Opera historica 7. České Budějovice 1999.</a:t>
            </a:r>
          </a:p>
          <a:p>
            <a:r>
              <a:rPr lang="cs-CZ" altLang="cs-CZ" sz="2000"/>
              <a:t>Radmila Pavlíčková, </a:t>
            </a:r>
            <a:r>
              <a:rPr lang="cs-CZ" altLang="cs-CZ" sz="2000" i="1"/>
              <a:t>Sídla olomouckých biskupů. Mecenáš a stavebník Karel z Liechtensteinu-Castelkorna 1664–1695</a:t>
            </a:r>
            <a:r>
              <a:rPr lang="cs-CZ" altLang="cs-CZ" sz="2000"/>
              <a:t>. Olomouc 2001.</a:t>
            </a:r>
          </a:p>
          <a:p>
            <a:r>
              <a:rPr lang="cs-CZ" altLang="cs-CZ" sz="2000"/>
              <a:t>V. Bůžek–P. Král, (edd.), </a:t>
            </a:r>
            <a:r>
              <a:rPr lang="cs-CZ" altLang="cs-CZ" sz="2000" i="1"/>
              <a:t>Paměť urozenosti</a:t>
            </a:r>
            <a:r>
              <a:rPr lang="cs-CZ" altLang="cs-CZ" sz="2000"/>
              <a:t>, Praha 2007.</a:t>
            </a:r>
          </a:p>
          <a:p>
            <a:r>
              <a:rPr lang="cs-CZ" altLang="cs-CZ" sz="2000"/>
              <a:t>L. Bobková – J. Konvičná (eds.), </a:t>
            </a:r>
            <a:r>
              <a:rPr lang="cs-CZ" altLang="cs-CZ" sz="2000" i="1"/>
              <a:t>Rezidence a správní sídla v zemích České koruny   ve 14.-17. století</a:t>
            </a:r>
            <a:r>
              <a:rPr lang="cs-CZ" altLang="cs-CZ" sz="2000"/>
              <a:t>, Praha 2006.</a:t>
            </a:r>
          </a:p>
          <a:p>
            <a:r>
              <a:rPr lang="cs-CZ" altLang="cs-CZ" sz="2000"/>
              <a:t>Petr Maťa, Svět české aristokracie či zvl. Soumrak venkovských rezidencí. Urbanizace české aristokracie mezi stavovstvím a absolutismem, in: sb. V. Bůžek, </a:t>
            </a:r>
            <a:r>
              <a:rPr lang="cs-CZ" altLang="cs-CZ" sz="2000" i="1"/>
              <a:t>Aristokratické rezidence a dvory v raném novověku</a:t>
            </a:r>
            <a:r>
              <a:rPr lang="cs-CZ" altLang="cs-CZ" sz="2000"/>
              <a:t>, 1999, s. 139nn</a:t>
            </a:r>
          </a:p>
          <a:p>
            <a:endParaRPr lang="cs-CZ" altLang="cs-CZ" sz="2000"/>
          </a:p>
          <a:p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2524362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rmAutofit fontScale="90000"/>
          </a:bodyPr>
          <a:lstStyle/>
          <a:p>
            <a:r>
              <a:rPr lang="cs-CZ" altLang="cs-CZ" sz="2400"/>
              <a:t>Mobilita- Itineráře</a:t>
            </a:r>
            <a:br>
              <a:rPr lang="cs-CZ" altLang="cs-CZ" sz="2400"/>
            </a:br>
            <a:r>
              <a:rPr lang="cs-CZ" altLang="cs-CZ" sz="2400"/>
              <a:t>Olomoucký biskup Stanislav II. Pavlovský</a:t>
            </a:r>
          </a:p>
        </p:txBody>
      </p:sp>
      <p:pic>
        <p:nvPicPr>
          <p:cNvPr id="56323" name="Picture 4" descr="C:\Documents and Settings\Administrator\Dokumenty\Brno\Přednášky a semináře\2012_LS\Dvory_viz 2009LS\01_Úvod rezidence\P11503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689" y="1071564"/>
            <a:ext cx="6715125" cy="5411787"/>
          </a:xfrm>
          <a:noFill/>
        </p:spPr>
      </p:pic>
    </p:spTree>
    <p:extLst>
      <p:ext uri="{BB962C8B-B14F-4D97-AF65-F5344CB8AC3E}">
        <p14:creationId xmlns:p14="http://schemas.microsoft.com/office/powerpoint/2010/main" val="2174739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7347" name="Picture 2" descr="C:\Documents and Settings\Administrator\Dokumenty\Brno\Přednášky a semináře\2012_LS\Dvory_viz 2009LS\01_Úvod rezidence\P11503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8438" y="0"/>
            <a:ext cx="654685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7053646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837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8372" name="Picture 2" descr="C:\Documents and Settings\Administrator\Dokumenty\Brno\Přednášky a semináře\2009_LS\Umění a kultura na evropských dvorech raného novověku\04_Biskupský dvůr v Olomouci\P11807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1" y="0"/>
            <a:ext cx="4208463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482937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J. Macek, Hrad a zámek. Studie historicko-sémantická, Český časopis historický 90, 1992, s. 1–16. </a:t>
            </a:r>
          </a:p>
          <a:p>
            <a:r>
              <a:rPr lang="cs-CZ" altLang="cs-CZ" smtClean="0"/>
              <a:t>Robert Šimůnek, Hrad jako symbol v myšlení české středověké šlechty, </a:t>
            </a:r>
            <a:r>
              <a:rPr lang="cs-CZ" altLang="cs-CZ" i="1" smtClean="0"/>
              <a:t>Český časopis historický </a:t>
            </a:r>
            <a:r>
              <a:rPr lang="cs-CZ" altLang="cs-CZ" smtClean="0"/>
              <a:t>108, 2010, s. 185–219</a:t>
            </a:r>
          </a:p>
        </p:txBody>
      </p:sp>
    </p:spTree>
    <p:extLst>
      <p:ext uri="{BB962C8B-B14F-4D97-AF65-F5344CB8AC3E}">
        <p14:creationId xmlns:p14="http://schemas.microsoft.com/office/powerpoint/2010/main" val="385370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6" y="569842"/>
            <a:ext cx="6525089" cy="542411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05" y="1027906"/>
            <a:ext cx="4479237" cy="293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0419" name="Picture 2" descr="C:\Documents and Settings\Administrator\Dokumenty\Brno\Přednášky a semináře\2009_LS\Architektura českého středověku\Přednášky\07_Lucemburská architektura\1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188" y="285751"/>
            <a:ext cx="4038600" cy="4081463"/>
          </a:xfrm>
          <a:noFill/>
        </p:spPr>
      </p:pic>
      <p:pic>
        <p:nvPicPr>
          <p:cNvPr id="60420" name="Picture 3" descr="C:\Documents and Settings\Administrator\Dokumenty\Foto\Bučovice\HPIM07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3214688"/>
            <a:ext cx="4322763" cy="3255962"/>
          </a:xfrm>
          <a:noFill/>
        </p:spPr>
      </p:pic>
    </p:spTree>
    <p:extLst>
      <p:ext uri="{BB962C8B-B14F-4D97-AF65-F5344CB8AC3E}">
        <p14:creationId xmlns:p14="http://schemas.microsoft.com/office/powerpoint/2010/main" val="2552239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144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144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1445" name="Picture 2" descr="http://im9.cz/sk/iR/importprodukt-orig/1c9/1c978011bafadd9a8ad82cbbfde07bcb--mmf250x25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557339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878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4"/>
          <p:cNvSpPr>
            <a:spLocks noGrp="1"/>
          </p:cNvSpPr>
          <p:nvPr>
            <p:ph type="title"/>
          </p:nvPr>
        </p:nvSpPr>
        <p:spPr>
          <a:xfrm>
            <a:off x="6600826" y="274639"/>
            <a:ext cx="3609975" cy="1138237"/>
          </a:xfrm>
        </p:spPr>
        <p:txBody>
          <a:bodyPr/>
          <a:lstStyle/>
          <a:p>
            <a:r>
              <a:rPr lang="cs-CZ" altLang="cs-CZ" sz="2800"/>
              <a:t>Ivanovice na Hané, po 1605</a:t>
            </a:r>
          </a:p>
        </p:txBody>
      </p:sp>
      <p:pic>
        <p:nvPicPr>
          <p:cNvPr id="62467" name="Picture 2" descr="C:\Documents and Settings\Administrator\Dokumenty\Foto\Ivanovice\Ivanovice\04 (29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667250" cy="3500438"/>
          </a:xfrm>
        </p:spPr>
      </p:pic>
      <p:pic>
        <p:nvPicPr>
          <p:cNvPr id="62468" name="Picture 3" descr="C:\Documents and Settings\Administrator\Dokumenty\Foto\Ivanovice\Ivanovice\04 (24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8" y="1557338"/>
            <a:ext cx="5715000" cy="4286250"/>
          </a:xfrm>
        </p:spPr>
      </p:pic>
      <p:pic>
        <p:nvPicPr>
          <p:cNvPr id="62469" name="Picture 4" descr="C:\Documents and Settings\Administrator\Dokumenty\Foto\Ivanovice\Ivanovice\04 (15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86126"/>
            <a:ext cx="4381500" cy="3286125"/>
          </a:xfrm>
        </p:spPr>
      </p:pic>
    </p:spTree>
    <p:extLst>
      <p:ext uri="{BB962C8B-B14F-4D97-AF65-F5344CB8AC3E}">
        <p14:creationId xmlns:p14="http://schemas.microsoft.com/office/powerpoint/2010/main" val="26668795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Plumlov – Karel Eusebius z Liechtensteina, po 1680</a:t>
            </a:r>
          </a:p>
        </p:txBody>
      </p:sp>
      <p:pic>
        <p:nvPicPr>
          <p:cNvPr id="63491" name="Picture 2" descr="C:\Documents and Settings\Administrator\Dokumenty\Brno\Přednášky a semináře\2010_LS\Seminář_Moravský arkádový zámek\02_Zámek a rezidence_Přehled a typologie\19b (5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188" y="1500189"/>
            <a:ext cx="5810250" cy="4357687"/>
          </a:xfrm>
          <a:noFill/>
        </p:spPr>
      </p:pic>
    </p:spTree>
    <p:extLst>
      <p:ext uri="{BB962C8B-B14F-4D97-AF65-F5344CB8AC3E}">
        <p14:creationId xmlns:p14="http://schemas.microsoft.com/office/powerpoint/2010/main" val="2068760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64515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Karel Eusebius z Liechtenštejna: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i="1"/>
              <a:t>	Neboť to je jediná a největší příčina vznešené a skvostné budovy: nesmrtelné jméno, sláva a věčná paměť, jak nám to zanechali stavebníci, toto je to, co k tomu všechny pohánělo, staré Římany, a všechny národy, takže vznešené budovy se počítají mezi divy světa. Neboť nic nádhernějšího a vznešenějšího není možné vytvořit a odkázat dalším pokolením nežli vznešené budovy…Všechno se obrací vniveč, mře a zaniká, pouze vznešená budova nikoliv</a:t>
            </a:r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38514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5539" name="Picture 2" descr="C:\Documents and Settings\Administrator\Dokumenty\Brno\Přednášky a semináře\2010_LS\Seminář_Moravský arkádový zámek\02_Zámek a rezidence_Přehled a typologie\19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3" y="428625"/>
            <a:ext cx="8096250" cy="6072188"/>
          </a:xfrm>
          <a:noFill/>
        </p:spPr>
      </p:pic>
    </p:spTree>
    <p:extLst>
      <p:ext uri="{BB962C8B-B14F-4D97-AF65-F5344CB8AC3E}">
        <p14:creationId xmlns:p14="http://schemas.microsoft.com/office/powerpoint/2010/main" val="3485381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6563" name="Picture 2" descr="C:\Documents and Settings\Administrator\Dokumenty\Brno\Přednášky a semináře\2010_LS\Seminář_Moravský arkádový zámek\02_Zámek a rezidence_Přehled a typologie\19b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4" y="-95250"/>
            <a:ext cx="5214937" cy="6953250"/>
          </a:xfrm>
          <a:noFill/>
        </p:spPr>
      </p:pic>
    </p:spTree>
    <p:extLst>
      <p:ext uri="{BB962C8B-B14F-4D97-AF65-F5344CB8AC3E}">
        <p14:creationId xmlns:p14="http://schemas.microsoft.com/office/powerpoint/2010/main" val="1672706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8611" name="Picture 2" descr="C:\Documents and Settings\Administrator\Dokumenty\Brno\Přednášky a semináře\2010_LS\Seminář_Moravský arkádový zámek\02_Zámek a rezidence_Přehled a typologie\19b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14313"/>
            <a:ext cx="9429750" cy="7072313"/>
          </a:xfrm>
          <a:noFill/>
        </p:spPr>
      </p:pic>
    </p:spTree>
    <p:extLst>
      <p:ext uri="{BB962C8B-B14F-4D97-AF65-F5344CB8AC3E}">
        <p14:creationId xmlns:p14="http://schemas.microsoft.com/office/powerpoint/2010/main" val="2260682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Baulust</a:t>
            </a:r>
          </a:p>
        </p:txBody>
      </p:sp>
      <p:pic>
        <p:nvPicPr>
          <p:cNvPr id="69635" name="Picture 2" descr="C:\Documents and Settings\Administrator\Dokumenty\Brno\Přednášky a semináře\2012_LS\Dvory_viz 2009LS\01_Úvod rezidence\P1150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1" y="1285876"/>
            <a:ext cx="7000875" cy="5141913"/>
          </a:xfrm>
          <a:noFill/>
        </p:spPr>
      </p:pic>
    </p:spTree>
    <p:extLst>
      <p:ext uri="{BB962C8B-B14F-4D97-AF65-F5344CB8AC3E}">
        <p14:creationId xmlns:p14="http://schemas.microsoft.com/office/powerpoint/2010/main" val="1960478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Petra Niehaus (ed.), Marburg 1997</a:t>
            </a:r>
          </a:p>
        </p:txBody>
      </p:sp>
      <p:pic>
        <p:nvPicPr>
          <p:cNvPr id="70659" name="Picture 2" descr="C:\Documents and Settings\Administrator\Dokumenty\Brno\Přednášky a semináře\2012_LS\Dvory_viz 2009LS\01_Úvod rezidence\P11503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064" y="1285875"/>
            <a:ext cx="5368925" cy="5214938"/>
          </a:xfrm>
          <a:noFill/>
        </p:spPr>
      </p:pic>
    </p:spTree>
    <p:extLst>
      <p:ext uri="{BB962C8B-B14F-4D97-AF65-F5344CB8AC3E}">
        <p14:creationId xmlns:p14="http://schemas.microsoft.com/office/powerpoint/2010/main" val="317329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/>
              <a:t>Dějiny umění nebo dějiny obrazů? Umělecká díla jako „prameny“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7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1738314" y="274638"/>
            <a:ext cx="8472487" cy="654050"/>
          </a:xfrm>
        </p:spPr>
        <p:txBody>
          <a:bodyPr/>
          <a:lstStyle/>
          <a:p>
            <a:r>
              <a:rPr lang="cs-CZ" altLang="cs-CZ" sz="2000"/>
              <a:t>Paulus Decker, </a:t>
            </a:r>
            <a:r>
              <a:rPr lang="cs-CZ" altLang="cs-CZ" sz="2000" i="1"/>
              <a:t>Furstlicher Baumeister oder Architectura Civilis</a:t>
            </a:r>
            <a:r>
              <a:rPr lang="cs-CZ" altLang="cs-CZ" sz="2000"/>
              <a:t>, Augsburg 1711</a:t>
            </a:r>
          </a:p>
        </p:txBody>
      </p:sp>
      <p:pic>
        <p:nvPicPr>
          <p:cNvPr id="71683" name="Picture 2" descr="C:\Documents and Settings\Administrator\Dokumenty\Brno\Přednášky a semináře\2012_LS\Dvory_viz 2009LS\01_Úvod rezidence\P11503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8439" y="1000126"/>
            <a:ext cx="6715125" cy="5472113"/>
          </a:xfrm>
          <a:noFill/>
        </p:spPr>
      </p:pic>
    </p:spTree>
    <p:extLst>
      <p:ext uri="{BB962C8B-B14F-4D97-AF65-F5344CB8AC3E}">
        <p14:creationId xmlns:p14="http://schemas.microsoft.com/office/powerpoint/2010/main" val="42498589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>
          <a:xfrm>
            <a:off x="1738314" y="274638"/>
            <a:ext cx="8472487" cy="654050"/>
          </a:xfrm>
        </p:spPr>
        <p:txBody>
          <a:bodyPr/>
          <a:lstStyle/>
          <a:p>
            <a:r>
              <a:rPr lang="cs-CZ" altLang="cs-CZ" sz="2000"/>
              <a:t>Paulus Decker, </a:t>
            </a:r>
            <a:r>
              <a:rPr lang="cs-CZ" altLang="cs-CZ" sz="2000" i="1"/>
              <a:t>Furstlicher Baumeister oder Architectura Civilis</a:t>
            </a:r>
            <a:r>
              <a:rPr lang="cs-CZ" altLang="cs-CZ" sz="2000"/>
              <a:t>, Augsburg 1711</a:t>
            </a:r>
          </a:p>
        </p:txBody>
      </p:sp>
      <p:pic>
        <p:nvPicPr>
          <p:cNvPr id="72707" name="Picture 2" descr="C:\Documents and Settings\Administrator\Dokumenty\Brno\Přednášky a semináře\2012_LS\Dvory_viz 2009LS\01_Úvod rezidence\P11503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688" y="1000125"/>
            <a:ext cx="7072312" cy="5518150"/>
          </a:xfrm>
          <a:noFill/>
        </p:spPr>
      </p:pic>
    </p:spTree>
    <p:extLst>
      <p:ext uri="{BB962C8B-B14F-4D97-AF65-F5344CB8AC3E}">
        <p14:creationId xmlns:p14="http://schemas.microsoft.com/office/powerpoint/2010/main" val="3804513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3731" name="Picture 2" descr="C:\Documents and Settings\Administrator\Dokumenty\Brno\Přednášky a semináře\2012_LS\Městská výtvarná kultura v 16. stol\Obrázky\P11502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1" y="1243013"/>
            <a:ext cx="3071813" cy="4970462"/>
          </a:xfrm>
          <a:noFill/>
        </p:spPr>
      </p:pic>
      <p:pic>
        <p:nvPicPr>
          <p:cNvPr id="73732" name="Picture 3" descr="C:\Documents and Settings\Administrator\Dokumenty\Brno\Přednášky a semináře\2012_LS\Městská výtvarná kultura v 16. stol\Obrázky\P11502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8413" y="1236664"/>
            <a:ext cx="3497262" cy="4981575"/>
          </a:xfrm>
          <a:noFill/>
        </p:spPr>
      </p:pic>
    </p:spTree>
    <p:extLst>
      <p:ext uri="{BB962C8B-B14F-4D97-AF65-F5344CB8AC3E}">
        <p14:creationId xmlns:p14="http://schemas.microsoft.com/office/powerpoint/2010/main" val="20808322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4755" name="Picture 2" descr="C:\Documents and Settings\Administrator\Dokumenty\Brno\Přednášky a semináře\2012_LS\Městská výtvarná kultura v 16. stol\Obrázky\P11502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1" y="1143001"/>
            <a:ext cx="3286125" cy="4779963"/>
          </a:xfrm>
          <a:noFill/>
        </p:spPr>
      </p:pic>
      <p:pic>
        <p:nvPicPr>
          <p:cNvPr id="74756" name="Picture 3" descr="C:\Documents and Settings\Administrator\Dokumenty\Brno\Přednášky a semináře\2012_LS\Městská výtvarná kultura v 16. stol\Obrázky\P11502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1" y="1227138"/>
            <a:ext cx="2938463" cy="4610100"/>
          </a:xfrm>
          <a:noFill/>
        </p:spPr>
      </p:pic>
    </p:spTree>
    <p:extLst>
      <p:ext uri="{BB962C8B-B14F-4D97-AF65-F5344CB8AC3E}">
        <p14:creationId xmlns:p14="http://schemas.microsoft.com/office/powerpoint/2010/main" val="7903827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Villa Aldobrandini, Frascat: </a:t>
            </a:r>
            <a:br>
              <a:rPr lang="cs-CZ" altLang="cs-CZ" sz="3200"/>
            </a:br>
            <a:r>
              <a:rPr lang="cs-CZ" altLang="cs-CZ" sz="3200" i="1"/>
              <a:t>Aldobrandinius sumptuosis extruxit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5780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5781" name="Picture 2" descr="http://upload.wikimedia.org/wikipedia/commons/e/e4/Frascati-villaaldobrandini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673226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082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914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8851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altLang="cs-CZ" sz="2000"/>
              <a:t>Peter-Michael Hahn, Das Residenzschloss der frühen Neuzeit. Dynastisches Monument und Instrument fürstlicher Herrschaft, in: Werner Paravicini (ed.), </a:t>
            </a:r>
            <a:r>
              <a:rPr lang="cs-CZ" altLang="cs-CZ" sz="2000" i="1"/>
              <a:t>Das Gehäuse der Macht. Der Raum der Herrschaft im interkulturellen Vergleich. Antike, Mittelalter, Frühe Neuzeit </a:t>
            </a:r>
            <a:r>
              <a:rPr lang="cs-CZ" altLang="cs-CZ" sz="2000"/>
              <a:t>(Mitteilungen der Residenz-Kommission der Akademie der Wissenschaft zu Göttingen. Sonderheft 7), Kiel 200</a:t>
            </a:r>
          </a:p>
        </p:txBody>
      </p:sp>
      <p:sp>
        <p:nvSpPr>
          <p:cNvPr id="78852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altLang="cs-CZ" smtClean="0"/>
              <a:t>Rezidence jako odznak vladařství – </a:t>
            </a:r>
            <a:r>
              <a:rPr lang="cs-CZ" altLang="cs-CZ" i="1" smtClean="0"/>
              <a:t>Merkmale des Fürst-Seins</a:t>
            </a:r>
          </a:p>
          <a:p>
            <a:r>
              <a:rPr lang="cs-CZ" altLang="cs-CZ" i="1" smtClean="0"/>
              <a:t>(Herrscherzeichen)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472639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3"/>
          <p:cNvSpPr>
            <a:spLocks noGrp="1"/>
          </p:cNvSpPr>
          <p:nvPr>
            <p:ph type="title"/>
          </p:nvPr>
        </p:nvSpPr>
        <p:spPr>
          <a:xfrm>
            <a:off x="1524000" y="214314"/>
            <a:ext cx="9144000" cy="1214437"/>
          </a:xfrm>
        </p:spPr>
        <p:txBody>
          <a:bodyPr/>
          <a:lstStyle/>
          <a:p>
            <a:r>
              <a:rPr lang="cs-CZ" altLang="cs-CZ" sz="2200" u="sng"/>
              <a:t>„Magnificence“ šlechtického uměleckého patronátu a její morální podstata </a:t>
            </a:r>
          </a:p>
        </p:txBody>
      </p:sp>
      <p:sp>
        <p:nvSpPr>
          <p:cNvPr id="79875" name="Zástupný symbol pro text 8"/>
          <p:cNvSpPr>
            <a:spLocks noGrp="1"/>
          </p:cNvSpPr>
          <p:nvPr>
            <p:ph type="body" idx="1"/>
          </p:nvPr>
        </p:nvSpPr>
        <p:spPr>
          <a:xfrm>
            <a:off x="2595564" y="1428751"/>
            <a:ext cx="3425825" cy="608013"/>
          </a:xfrm>
        </p:spPr>
        <p:txBody>
          <a:bodyPr/>
          <a:lstStyle/>
          <a:p>
            <a:r>
              <a:rPr lang="cs-CZ" altLang="cs-CZ" b="0" smtClean="0"/>
              <a:t>Aristoteles</a:t>
            </a:r>
          </a:p>
        </p:txBody>
      </p:sp>
      <p:pic>
        <p:nvPicPr>
          <p:cNvPr id="79876" name="Picture 2" descr="I:\Přednášky\České Budějovice_Rožmberské\aristotel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1" y="2143125"/>
            <a:ext cx="3000375" cy="4114800"/>
          </a:xfrm>
          <a:noFill/>
        </p:spPr>
      </p:pic>
      <p:sp>
        <p:nvSpPr>
          <p:cNvPr id="79877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7239000" y="1535114"/>
            <a:ext cx="2971800" cy="536575"/>
          </a:xfrm>
        </p:spPr>
        <p:txBody>
          <a:bodyPr/>
          <a:lstStyle/>
          <a:p>
            <a:r>
              <a:rPr lang="cs-CZ" altLang="cs-CZ" b="0" smtClean="0"/>
              <a:t>Francesco Petrarca</a:t>
            </a:r>
          </a:p>
        </p:txBody>
      </p:sp>
      <p:pic>
        <p:nvPicPr>
          <p:cNvPr id="79878" name="Picture 3" descr="I:\Přednášky\České Budějovice_Rožmberské\Francesco_Petrarca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4689" y="2143126"/>
            <a:ext cx="2643187" cy="4144963"/>
          </a:xfrm>
          <a:noFill/>
        </p:spPr>
      </p:pic>
    </p:spTree>
    <p:extLst>
      <p:ext uri="{BB962C8B-B14F-4D97-AF65-F5344CB8AC3E}">
        <p14:creationId xmlns:p14="http://schemas.microsoft.com/office/powerpoint/2010/main" val="4019688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4"/>
          <p:cNvSpPr>
            <a:spLocks noGrp="1"/>
          </p:cNvSpPr>
          <p:nvPr>
            <p:ph type="title"/>
          </p:nvPr>
        </p:nvSpPr>
        <p:spPr>
          <a:xfrm>
            <a:off x="1524000" y="142876"/>
            <a:ext cx="9144000" cy="1000125"/>
          </a:xfrm>
        </p:spPr>
        <p:txBody>
          <a:bodyPr>
            <a:normAutofit fontScale="90000"/>
          </a:bodyPr>
          <a:lstStyle/>
          <a:p>
            <a:r>
              <a:rPr lang="cs-CZ" altLang="cs-CZ" sz="2400"/>
              <a:t>Italský humanismus 14.-15. století a jeho oceňovaní uměleckého mecenátu jako formy vyjádření sociálního i mravního statutu vladaře </a:t>
            </a:r>
            <a:br>
              <a:rPr lang="cs-CZ" altLang="cs-CZ" sz="2400"/>
            </a:br>
            <a:endParaRPr lang="cs-CZ" altLang="cs-CZ" sz="2400"/>
          </a:p>
        </p:txBody>
      </p:sp>
      <p:sp>
        <p:nvSpPr>
          <p:cNvPr id="80899" name="Zástupný symbol pro obsah 5"/>
          <p:cNvSpPr>
            <a:spLocks noGrp="1"/>
          </p:cNvSpPr>
          <p:nvPr>
            <p:ph idx="1"/>
          </p:nvPr>
        </p:nvSpPr>
        <p:spPr>
          <a:xfrm>
            <a:off x="777922" y="1000126"/>
            <a:ext cx="9475741" cy="5857874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Aristoteles, </a:t>
            </a:r>
            <a:r>
              <a:rPr lang="cs-CZ" altLang="cs-CZ" sz="2000" i="1" dirty="0"/>
              <a:t>Etika </a:t>
            </a:r>
            <a:r>
              <a:rPr lang="cs-CZ" altLang="cs-CZ" sz="2000" i="1" dirty="0" err="1"/>
              <a:t>Nikomachova</a:t>
            </a:r>
            <a:r>
              <a:rPr lang="cs-CZ" altLang="cs-CZ" sz="2000" i="1" dirty="0"/>
              <a:t>  </a:t>
            </a:r>
            <a:r>
              <a:rPr lang="cs-CZ" altLang="cs-CZ" sz="2000" dirty="0"/>
              <a:t>–  </a:t>
            </a:r>
            <a:r>
              <a:rPr lang="cs-CZ" altLang="cs-CZ" sz="2000" i="1" dirty="0" err="1"/>
              <a:t>megaloprepeia</a:t>
            </a:r>
            <a:r>
              <a:rPr lang="cs-CZ" altLang="cs-CZ" sz="2000" i="1" dirty="0"/>
              <a:t> – </a:t>
            </a:r>
            <a:r>
              <a:rPr lang="cs-CZ" altLang="cs-CZ" sz="2000" i="1" dirty="0" err="1"/>
              <a:t>magnificentia</a:t>
            </a:r>
            <a:endParaRPr lang="cs-CZ" altLang="cs-CZ" sz="2000" i="1" dirty="0"/>
          </a:p>
          <a:p>
            <a:r>
              <a:rPr lang="cs-CZ" altLang="cs-CZ" sz="2000" dirty="0"/>
              <a:t>Francesco </a:t>
            </a:r>
            <a:r>
              <a:rPr lang="cs-CZ" altLang="cs-CZ" sz="2000" dirty="0" err="1"/>
              <a:t>Petrarka</a:t>
            </a:r>
            <a:r>
              <a:rPr lang="cs-CZ" altLang="cs-CZ" sz="2000" dirty="0"/>
              <a:t> </a:t>
            </a:r>
            <a:r>
              <a:rPr lang="cs-CZ" altLang="cs-CZ" sz="2000" i="1" dirty="0"/>
              <a:t>De </a:t>
            </a:r>
            <a:r>
              <a:rPr lang="cs-CZ" altLang="cs-CZ" sz="2000" i="1" dirty="0" err="1"/>
              <a:t>remediis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utriusque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fortunae</a:t>
            </a:r>
            <a:r>
              <a:rPr lang="cs-CZ" altLang="cs-CZ" sz="2000" dirty="0"/>
              <a:t>, 1366</a:t>
            </a:r>
          </a:p>
          <a:p>
            <a:pPr>
              <a:buFontTx/>
              <a:buNone/>
            </a:pPr>
            <a:r>
              <a:rPr lang="cs-CZ" altLang="cs-CZ" sz="2000" dirty="0"/>
              <a:t>	zejm. 34. dialog De </a:t>
            </a:r>
            <a:r>
              <a:rPr lang="cs-CZ" altLang="cs-CZ" sz="2000" dirty="0" err="1"/>
              <a:t>magnificentia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aedium</a:t>
            </a:r>
            <a:r>
              <a:rPr lang="cs-CZ" altLang="cs-CZ" sz="2000" dirty="0"/>
              <a:t>: </a:t>
            </a:r>
          </a:p>
          <a:p>
            <a:pPr>
              <a:buFontTx/>
              <a:buNone/>
            </a:pPr>
            <a:r>
              <a:rPr lang="cs-CZ" altLang="cs-CZ" sz="2000" dirty="0"/>
              <a:t>	“</a:t>
            </a:r>
            <a:r>
              <a:rPr lang="cs-CZ" altLang="cs-CZ" sz="2000" i="1" dirty="0"/>
              <a:t>Nechť naše domy navýší naši důstojnost, ale neočekávejme, že tak budou činit domy samotné. Nikoliv dům dodává vážnost a úctu pánovi, ale pán svému domu</a:t>
            </a:r>
            <a:r>
              <a:rPr lang="cs-CZ" altLang="cs-CZ" sz="2000" dirty="0"/>
              <a:t>.“ </a:t>
            </a:r>
          </a:p>
          <a:p>
            <a:pPr>
              <a:buFontTx/>
              <a:buNone/>
            </a:pPr>
            <a:r>
              <a:rPr lang="cs-CZ" altLang="cs-CZ" sz="2000" dirty="0"/>
              <a:t>	architekti a teoretikové: Leona Battista Alberti, Antonio </a:t>
            </a:r>
            <a:r>
              <a:rPr lang="cs-CZ" altLang="cs-CZ" sz="2000" dirty="0" err="1"/>
              <a:t>Avrelino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zv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Filarete</a:t>
            </a:r>
            <a:r>
              <a:rPr lang="cs-CZ" altLang="cs-CZ" sz="2000" dirty="0"/>
              <a:t>: „</a:t>
            </a:r>
            <a:r>
              <a:rPr lang="cs-CZ" altLang="cs-CZ" sz="2000" i="1" dirty="0"/>
              <a:t>Velcí a šlechetní vládcové, ale i republiky, by neměli upouštět od výstavby velkých a krásných budov.</a:t>
            </a:r>
            <a:r>
              <a:rPr lang="cs-CZ" altLang="cs-CZ" sz="2000" dirty="0"/>
              <a:t>“ </a:t>
            </a:r>
          </a:p>
          <a:p>
            <a:pPr>
              <a:buFontTx/>
              <a:buNone/>
            </a:pPr>
            <a:r>
              <a:rPr lang="cs-CZ" altLang="cs-CZ" sz="2000" dirty="0"/>
              <a:t>	humanisté:  Giovanni </a:t>
            </a:r>
            <a:r>
              <a:rPr lang="cs-CZ" altLang="cs-CZ" sz="2000" dirty="0" err="1"/>
              <a:t>Pontano</a:t>
            </a:r>
            <a:r>
              <a:rPr lang="cs-CZ" altLang="cs-CZ" sz="2000" dirty="0"/>
              <a:t> (</a:t>
            </a:r>
            <a:r>
              <a:rPr lang="cs-CZ" altLang="cs-CZ" sz="2000" i="1" dirty="0"/>
              <a:t>O vznešenosti</a:t>
            </a:r>
            <a:r>
              <a:rPr lang="cs-CZ" altLang="cs-CZ" sz="2000" dirty="0"/>
              <a:t>, 1498), </a:t>
            </a:r>
            <a:r>
              <a:rPr lang="cs-CZ" altLang="cs-CZ" sz="2000" dirty="0" err="1"/>
              <a:t>Timoteo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Maffei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	výstavba a bohatá výzdoba architektur je ideální formou pro vyjádření vznešeného statutu a trvalé památky šlechtice. </a:t>
            </a:r>
          </a:p>
          <a:p>
            <a:pPr>
              <a:buFontTx/>
              <a:buNone/>
            </a:pPr>
            <a:r>
              <a:rPr lang="cs-CZ" altLang="cs-CZ" sz="2000" dirty="0"/>
              <a:t>	         Renesanční kultura s sebou přinesla nejen pozitivní hodnocení osobního patronátu a budování přepychových staveb, ale obohatila tyto aktivity o morální rozměr ve smyslu utváření šlechtické ctnosti – </a:t>
            </a:r>
            <a:r>
              <a:rPr lang="cs-CZ" altLang="cs-CZ" sz="2000" b="1" i="1" dirty="0"/>
              <a:t>virtus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6358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192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81924" name="Picture 2" descr="C:\Documents and Settings\Administrator\Dokumenty\Brno\Přednášky a semináře\2010_LS\Seminář_Moravský arkádový zámek\01_Úvod\P1010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4" y="1"/>
            <a:ext cx="8715375" cy="7140575"/>
          </a:xfrm>
          <a:noFill/>
        </p:spPr>
      </p:pic>
    </p:spTree>
    <p:extLst>
      <p:ext uri="{BB962C8B-B14F-4D97-AF65-F5344CB8AC3E}">
        <p14:creationId xmlns:p14="http://schemas.microsoft.com/office/powerpoint/2010/main" val="31190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/>
              <a:t>Barthel Beham, Selská slavnost, po 1530, dřevořez</a:t>
            </a:r>
          </a:p>
        </p:txBody>
      </p:sp>
      <p:sp>
        <p:nvSpPr>
          <p:cNvPr id="512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124" name="Picture 2" descr="C:\Documents and Settings\Administrator\Dokumenty\Brno\Přednášky a semináře\2008_ZS\Umění a konfesionalita ve věku (proti)reformace\Obrazy\3aMoxey\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2000251"/>
            <a:ext cx="9358313" cy="3370263"/>
          </a:xfrm>
        </p:spPr>
      </p:pic>
    </p:spTree>
    <p:extLst>
      <p:ext uri="{BB962C8B-B14F-4D97-AF65-F5344CB8AC3E}">
        <p14:creationId xmlns:p14="http://schemas.microsoft.com/office/powerpoint/2010/main" val="155329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82947" name="Picture 2" descr="C:\Documents and Settings\Administrator\Dokumenty\Brno\Přednášky a semináře\2010_LS\Seminář_Moravský arkádový zámek\01_Úvod\P10105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5367338" cy="4714875"/>
          </a:xfrm>
          <a:noFill/>
        </p:spPr>
      </p:pic>
      <p:pic>
        <p:nvPicPr>
          <p:cNvPr id="82948" name="Picture 3" descr="C:\Documents and Settings\Administrator\Dokumenty\Brno\Přednášky a semináře\2010_LS\Seminář_Moravský arkádový zámek\01_Úvod\P1010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5" y="3571875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7273261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83971" name="Picture 2" descr="C:\Documents and Settings\Administrator\Dokumenty\Brno\Přednášky a semináře\2010_LS\Seminář_Moravský arkádový zámek\01_Úvod\P1010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286250" cy="3214688"/>
          </a:xfrm>
          <a:noFill/>
        </p:spPr>
      </p:pic>
      <p:pic>
        <p:nvPicPr>
          <p:cNvPr id="83972" name="Picture 3" descr="C:\Documents and Settings\Administrator\Dokumenty\Brno\Přednášky a semináře\2010_LS\Seminář_Moravský arkádový zámek\01_Úvod\P10105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9138" y="2928939"/>
            <a:ext cx="4868862" cy="3652837"/>
          </a:xfrm>
          <a:noFill/>
        </p:spPr>
      </p:pic>
    </p:spTree>
    <p:extLst>
      <p:ext uri="{BB962C8B-B14F-4D97-AF65-F5344CB8AC3E}">
        <p14:creationId xmlns:p14="http://schemas.microsoft.com/office/powerpoint/2010/main" val="10725412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84995" name="Picture 2" descr="C:\Documents and Settings\Administrator\Dokumenty\Brno\Přednášky a semináře\2010_LS\Seminář_Moravský arkádový zámek\01_Úvod\P10105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84996" name="Picture 3" descr="C:\Documents and Settings\Administrator\Dokumenty\Brno\Přednášky a semináře\2010_LS\Seminář_Moravský arkádový zámek\01_Úvod\P10105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8747501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sah 2"/>
          <p:cNvSpPr>
            <a:spLocks noGrp="1"/>
          </p:cNvSpPr>
          <p:nvPr>
            <p:ph idx="1"/>
          </p:nvPr>
        </p:nvSpPr>
        <p:spPr>
          <a:xfrm>
            <a:off x="1738314" y="500063"/>
            <a:ext cx="8929687" cy="5626100"/>
          </a:xfrm>
        </p:spPr>
        <p:txBody>
          <a:bodyPr/>
          <a:lstStyle/>
          <a:p>
            <a:r>
              <a:rPr lang="cs-CZ" altLang="cs-CZ" u="sng"/>
              <a:t>Témata 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u="sng"/>
          </a:p>
          <a:p>
            <a:r>
              <a:rPr lang="cs-CZ" altLang="cs-CZ"/>
              <a:t>Rezidence jako stavební úloha raného novověku.</a:t>
            </a:r>
          </a:p>
          <a:p>
            <a:r>
              <a:rPr lang="cs-CZ" altLang="cs-CZ"/>
              <a:t>Funkce a zázemí šlechtické rezidence </a:t>
            </a:r>
          </a:p>
          <a:p>
            <a:r>
              <a:rPr lang="cs-CZ" altLang="cs-CZ"/>
              <a:t>Struktury dvora</a:t>
            </a:r>
          </a:p>
          <a:p>
            <a:r>
              <a:rPr lang="cs-CZ" altLang="cs-CZ"/>
              <a:t>Dekorativní "programy" rezidencí</a:t>
            </a:r>
          </a:p>
          <a:p>
            <a:r>
              <a:rPr lang="cs-CZ" altLang="cs-CZ"/>
              <a:t>Objednavatalské pozadí jednotlivých zámků </a:t>
            </a:r>
          </a:p>
          <a:p>
            <a:r>
              <a:rPr lang="cs-CZ" altLang="cs-CZ"/>
              <a:t>Forma a funkce zámků mezi originalitou a normou </a:t>
            </a:r>
          </a:p>
          <a:p>
            <a:r>
              <a:rPr lang="cs-CZ" altLang="cs-CZ"/>
              <a:t>Exkurzy: moravské renesanční zámky: Rosice, Náměšť nad Oslavou, Telč, Bučovice, Moravská Třebová ad.</a:t>
            </a:r>
          </a:p>
        </p:txBody>
      </p:sp>
    </p:spTree>
    <p:extLst>
      <p:ext uri="{BB962C8B-B14F-4D97-AF65-F5344CB8AC3E}">
        <p14:creationId xmlns:p14="http://schemas.microsoft.com/office/powerpoint/2010/main" val="16391267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sah 2"/>
          <p:cNvSpPr>
            <a:spLocks noGrp="1"/>
          </p:cNvSpPr>
          <p:nvPr>
            <p:ph idx="1"/>
          </p:nvPr>
        </p:nvSpPr>
        <p:spPr>
          <a:xfrm>
            <a:off x="1981200" y="785813"/>
            <a:ext cx="8229600" cy="5340350"/>
          </a:xfrm>
        </p:spPr>
        <p:txBody>
          <a:bodyPr/>
          <a:lstStyle/>
          <a:p>
            <a:r>
              <a:rPr lang="cs-CZ" altLang="cs-CZ" u="sng" smtClean="0"/>
              <a:t>Okruhy problémů:</a:t>
            </a:r>
            <a:endParaRPr lang="cs-CZ" altLang="cs-CZ" smtClean="0"/>
          </a:p>
          <a:p>
            <a:pPr>
              <a:buFont typeface="Arial" panose="020B0604020202020204" pitchFamily="34" charset="0"/>
              <a:buNone/>
            </a:pPr>
            <a:endParaRPr lang="cs-CZ" altLang="cs-CZ" smtClean="0"/>
          </a:p>
          <a:p>
            <a:r>
              <a:rPr lang="cs-CZ" altLang="cs-CZ" smtClean="0"/>
              <a:t>Objednavatel – sociální a stavovské zázemí a „život“ objektu</a:t>
            </a:r>
          </a:p>
          <a:p>
            <a:r>
              <a:rPr lang="cs-CZ" altLang="cs-CZ" smtClean="0"/>
              <a:t>Architektura – typologické unikum</a:t>
            </a:r>
          </a:p>
          <a:p>
            <a:r>
              <a:rPr lang="cs-CZ" altLang="cs-CZ" smtClean="0"/>
              <a:t>Ikonografie výzdoby a její umělecký program</a:t>
            </a:r>
          </a:p>
        </p:txBody>
      </p:sp>
    </p:spTree>
    <p:extLst>
      <p:ext uri="{BB962C8B-B14F-4D97-AF65-F5344CB8AC3E}">
        <p14:creationId xmlns:p14="http://schemas.microsoft.com/office/powerpoint/2010/main" val="248673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sah 2"/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197475"/>
          </a:xfrm>
        </p:spPr>
        <p:txBody>
          <a:bodyPr/>
          <a:lstStyle/>
          <a:p>
            <a:r>
              <a:rPr lang="cs-CZ" altLang="cs-CZ" u="sng" smtClean="0"/>
              <a:t>Cíl:</a:t>
            </a:r>
            <a:endParaRPr lang="cs-CZ" altLang="cs-CZ" smtClean="0"/>
          </a:p>
          <a:p>
            <a:r>
              <a:rPr lang="cs-CZ" altLang="cs-CZ" smtClean="0"/>
              <a:t>Na konkrétních příkladech se seznámit s problematikou raně novověké rezidence </a:t>
            </a:r>
          </a:p>
          <a:p>
            <a:r>
              <a:rPr lang="cs-CZ" altLang="cs-CZ" smtClean="0"/>
              <a:t>Exkurze – terén – čeho si všímat</a:t>
            </a:r>
          </a:p>
          <a:p>
            <a:r>
              <a:rPr lang="cs-CZ" altLang="cs-CZ" smtClean="0"/>
              <a:t>Metoda a praxe – popis, analýza – interpretace – naznačení možných pohledů </a:t>
            </a:r>
          </a:p>
          <a:p>
            <a:r>
              <a:rPr lang="cs-CZ" altLang="cs-CZ" smtClean="0"/>
              <a:t>Vlastní cíl – modelovat problém</a:t>
            </a:r>
          </a:p>
        </p:txBody>
      </p:sp>
    </p:spTree>
    <p:extLst>
      <p:ext uri="{BB962C8B-B14F-4D97-AF65-F5344CB8AC3E}">
        <p14:creationId xmlns:p14="http://schemas.microsoft.com/office/powerpoint/2010/main" val="39207008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latin typeface="Arial" panose="020B0604020202020204" pitchFamily="34" charset="0"/>
              </a:rPr>
              <a:t>Cíl</a:t>
            </a:r>
            <a:r>
              <a:rPr lang="cs-CZ" altLang="cs-CZ" smtClean="0">
                <a:latin typeface="Arial" panose="020B0604020202020204" pitchFamily="34" charset="0"/>
              </a:rPr>
              <a:t>: Problém </a:t>
            </a:r>
            <a:r>
              <a:rPr lang="cs-CZ" altLang="cs-CZ" dirty="0" smtClean="0">
                <a:latin typeface="Arial" panose="020B0604020202020204" pitchFamily="34" charset="0"/>
              </a:rPr>
              <a:t>– „Konference“</a:t>
            </a:r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xfrm>
            <a:off x="668740" y="1842448"/>
            <a:ext cx="9513485" cy="4826641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Formulace problému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Heuristika</a:t>
            </a:r>
          </a:p>
          <a:p>
            <a:r>
              <a:rPr lang="cs-CZ" altLang="cs-CZ" dirty="0" smtClean="0">
                <a:latin typeface="Arial" panose="020B0604020202020204" pitchFamily="34" charset="0"/>
              </a:rPr>
              <a:t>Konferenční teze – anotace</a:t>
            </a:r>
          </a:p>
          <a:p>
            <a:r>
              <a:rPr lang="cs-CZ" altLang="cs-CZ" dirty="0" smtClean="0">
                <a:latin typeface="Arial" panose="020B0604020202020204" pitchFamily="34" charset="0"/>
              </a:rPr>
              <a:t>Konferenční příspěvek – prezentace, publikace</a:t>
            </a:r>
          </a:p>
          <a:p>
            <a:r>
              <a:rPr lang="cs-CZ" altLang="cs-CZ" dirty="0" smtClean="0">
                <a:latin typeface="Arial" panose="020B0604020202020204" pitchFamily="34" charset="0"/>
              </a:rPr>
              <a:t>Recenze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821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50" y="-171450"/>
            <a:ext cx="4857750" cy="1314450"/>
          </a:xfrm>
        </p:spPr>
        <p:txBody>
          <a:bodyPr/>
          <a:lstStyle/>
          <a:p>
            <a:r>
              <a:rPr lang="cs-CZ" altLang="cs-CZ" sz="2000"/>
              <a:t>Řím, S. Maria Maggiore, Capella Paulini</a:t>
            </a:r>
          </a:p>
        </p:txBody>
      </p:sp>
      <p:pic>
        <p:nvPicPr>
          <p:cNvPr id="76803" name="Picture 5" descr="HPIM178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40" y="241609"/>
            <a:ext cx="4397375" cy="6092825"/>
          </a:xfrm>
          <a:noFill/>
        </p:spPr>
      </p:pic>
      <p:sp>
        <p:nvSpPr>
          <p:cNvPr id="76804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589679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7827" name="Picture 11" descr="Poznań Woźn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3533775" cy="4714875"/>
          </a:xfrm>
          <a:noFill/>
        </p:spPr>
      </p:pic>
      <p:pic>
        <p:nvPicPr>
          <p:cNvPr id="77828" name="Picture 11" descr="File:Zamosc pierzeja polnocna.jpg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3350" y="3236914"/>
            <a:ext cx="5454650" cy="3621087"/>
          </a:xfrm>
        </p:spPr>
      </p:pic>
    </p:spTree>
    <p:extLst>
      <p:ext uri="{BB962C8B-B14F-4D97-AF65-F5344CB8AC3E}">
        <p14:creationId xmlns:p14="http://schemas.microsoft.com/office/powerpoint/2010/main" val="7648208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5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z="2800"/>
          </a:p>
        </p:txBody>
      </p:sp>
      <p:pic>
        <p:nvPicPr>
          <p:cNvPr id="6147" name="Picture 2" descr="C:\Documents and Settings\Administrator\Dokumenty\Brno\Přednášky a semináře\2008_ZS\Umění a konfesionalita ve věku (proti)reformace\Obrazy\3aMoxey\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214" y="1"/>
            <a:ext cx="8332787" cy="3000375"/>
          </a:xfrm>
        </p:spPr>
      </p:pic>
      <p:pic>
        <p:nvPicPr>
          <p:cNvPr id="6148" name="Picture 2" descr="Keith Mox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43250"/>
            <a:ext cx="2143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The Practice of Persua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6" y="3506788"/>
            <a:ext cx="2284413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6" descr="data:image/jpeg;base64,/9j/4AAQSkZJRgABAQAAAQABAAD/2wBDAAoHBwgHBgoICAgLCgoLDhgQDg0NDh0VFhEYIx8lJCIfIiEmKzcvJik0KSEiMEExNDk7Pj4+JS5ESUM8SDc9Pjv/2wBDAQoLCw4NDhwQEBw7KCIoOzs7Ozs7Ozs7Ozs7Ozs7Ozs7Ozs7Ozs7Ozs7Ozs7Ozs7Ozs7Ozs7Ozs7Ozs7Ozs7Ozv/wAARCAFaAOEDASIAAhEBAxEB/8QAHAAAAgIDAQEAAAAAAAAAAAAAAAUEBgMHCAIB/8QAUxAAAQIEAwIHDAcFBgQEBwAAAQIDAAQFEQYSITFBExQ2UWFxcwcWIjdVdIGUsbPC0RUjMjWRobIXQlJWwSQzYpKT00Ny4fAIJVPxJjRFRmOCov/EABgBAQADAQAAAAAAAAAAAAAAAAACAwQB/8QAJBEBAAEEAgICAwEBAAAAAAAAAAECAzJxBDNCchESITFhUVL/2gAMAwEAAhEDEQA/ANf4jxHXWMT1VlmtVBttudeShCJpYSkBZAAF9BDaZrtYTgWXmU1WdD5XYuiYXmPhHfe8VfFHK2sefP8AvDDmb8Xkt2nxqiq547bOLETTc+f+ZJu+jEPl6petufODvoxD5eqXrbnzhXBFrGad9GIfL1S9bc+cHfRiHy9UvW3PnCuCAad9GIfL1S9bc+cHfRiHy9UvW3PnCuCAad9GIfL1S9bc+cHfRiHy9UvW3PnCuCAad9GIfL1S9bc+cHfRiHy9UvW3PnCuCAad9GIfL1S9bc+cHfRiHy9UvW3PnCuCAad9GIfL1S9bc+cHfRiHy9UvW3PnCuCAad9GIfL1S9bc+cHfRiHy9UvW3PnCuCAad9GIfL1S9bc+cHfRiHy9UvW3PnCuCAad9GIfL1S9bc+cHfRiHy9UvW3PnCuCAad9GIfL1S9bc+cHfRiHy9UvW3PnCuCAad9GIfL1S9bc+cT6FiSvPVuUbdrdQWhToCkqmlkEdV4rkMcPff0l2oiNeMrbPZTuDrFOIq5L155tisz7SAE2SiaWkDQbgYUd9GIfL1S9bc+cZsXcon+pPsEJY5bwhLkx8Xq4j/ZdRQQQR1S5xxRytrHnz/vDDmb8Xkt2nxqhNijlbWPPn/eGHM34vJbtPjVELnjts4mNz1lUonUii1CuznE6YwJiYIJDQWlKlW1NgSL+iIMXDuT+Mukf8zvulxaxFCcJ1pcnNTjcoh1iTSVTCmphtfBDpAUSIwStAqM5JpnW2UIllL4NLr7yGkrVvCSsi56odzFFrWG6fO1VSkMom31U8thxK+EStKiq+VRtbKNu/qid3WGk02vyFEY8GWpsg022hOgBNyo9ZOpMBUXKPPs1VVLelyxOIVkU08pLdjzXUQPnDB3BWIWpxUkun/2tIzGWS82p21r/AGArMdNdkWTFMumbwfgyuLH9odQqVdXvUG12Tc79AYe4molSPdhdrimlStMknZd9+ed8BtCEpTfU7SbWsLm8BqJSShRSoEKBsQRqDFgXgTESHuC4igucXEyU8YbCg1YHMQVXA12mIuKqjK1XFVSqEkm0vMTKnGwU2uCdpHTti14Lq0zXMSYmqU2U8K9Q5okJGiQAkADoAAEBXmsC4hflZeZak2nGpp3gmCiaaPCqsTZPha7DEJvDlUdra6K3LoNQQooLHDIvmG1IN7E9F7w+wBWJpeIqBRiRxZqpiYA35iAn8LD84eyWGqknuxcfPFOA+mVu6TzBXlLpP2M+a/Ra/RAUpjCFbmZ2akmJVtyYk0lUw2Jlq7YG0nwt2/m3x4VherppMxVRLNuSUsQHnmphtwIJIAuEqJ3iL5hRtT3dJxs0i2ZcvPpGZQSLlzeToPTFQnqVVcL0JC3n2Q3WUuMuNNPJdGVtTagSUki9/wALdMAjkJCaqc4iTk2VPPuXyoT0C5PQAATeJ03hqpSlK+lFIZdkg4GlPMTCHAhf8Jyk2MM8AVemUyszTFXKmpOpSTkk4+kXLGe3hflb0x7xDh+t4Rp78opbc1R6itC25tg5m3SgnKbj7JsTp7bQFebpc49S36m2wpUrLuIbdcGxKlXtf8D/ANmJNLw5U6zLTEzIMNutSwzPKU+2jg085zKFh07IvuGGGH8CzeFAhKpyqU92po3krQsBCB1pbJhf3L5Pj9PxVJl9pjhqbkLrqsqEXVtJ5hAVJnDlSmKQurNtMmSbVkU6ZltOVXMQVXvzC2u6JMxg2tyhluMMSzXG0BbBXPMAOJOwg59REjG0vMUesKw6W+CladoyAP73MAS6ecq06gAN0XCtYWmcTymCJZmYlmW10tptanH0JWBpcpQSFK05hAa4rFFn6DUV06py/F5psArbzpVYEXGoJGwx6kaHO1CVcm20NtyrSwhcw+6ltsKOoTcnU9AuYx1SozFTmw9NLzuNtoZCrWJShISL9NgIt/dAZRScM4To7Iyp4jxx237zjlrk/gRAVOdos9T5xqVm2UtOPpStpSnE5FpOxQXfKR03tDJeBMRNT7Mg5Jsomn0hbTKpxkKcB2FIz63h06yipdxZmbc1epVSUy2s7Q2sAlPVcgw6xdheerNYpM0w80y1LUFp1Sy+jOkoQpWiL5jsGoG+8BrCclXpGdfk5lvg35dxTbiCQcqkmxGnSIl4e+/pLtREWfnHqjUJiemCC9MuqdcI2FSjc/mYlYe+/pLtREa8ZW2eyncJOLuUT/Un2CEsOsXcon+pPsEJY5bwhPld9e5dRQQQR1Q5xxRytrHnz/vDDmb8Xkt2nxqhNijlbWPPn/eGHM34vJbtPjVELnjts4mNz1lUouPcmadc7pFKU22tQbLillIvlHBqFzzDURToysTUxLEmXfdZKhYltZTf8ItYk6q8ep83OU19DjCeM8IppacpzJzAH8FH8YtHdDWvE0xTMSyKFPszkq2w7wablt9OikEc+oI5xsikvTL0yoLmHnHVAWClqKjbm1jJK1Cdks3FJx+XziyuCcKM3XY6wF2xS8WqdhXCLILs3Tklc022MxQ64oHJpvG/riy1mcEn3ZahT6g0sU2vMIk3CoWBzNpCVJO8hWnpMa6pmGK/Ouy7sqEsvzYzSwdmkMuP33pClAkHXXfBIYexJiCcflJZC5iZkSeEadmkJU2QbE2WobCNSICBXaNN0CrzFNnG1IcYWUglJAWAdFDoO2LV3LZSYfnK6pmXdcCqLMtgoQTdZCbJ6zuEJJbDOIa85NCWSmeXJBReAnG1qSBtIGa6h0i4hdSm6lOTzNOpini/MuBCG215cyjs329JgHfc8k5lXdCpKEy7pWzNJU6nIboA2k8wENpCVmP26KSGHLprTjhGQ6I4QnN1W1vCNjCmJV4jco7CU/SoSStpM80FHeRmz2J3kXvGOZw7iKUZfqNi6ljwX3pabQ8W/wDmyKJA036QF6wxTp1fdDxsUyb5zy86hP1Z1Utd0jrI2c8U6mYVrM9SJ9c9LTcrIUuXemQXGihPCkAZRcbTlF+gRiXQMStUT6cLwEi5/wAYVBvwja+W2e5V0WvEai02vYnmFyFNdXMOlNy05NJRmHQFKF/RASMJ4a75Waw0yHFzkrJF+WaRtWoLTcW36E6c5EPcMCojA1cpE6y4ZedcaZkGHUkKVMlYvkHQBdXUIQymEcQpl5qoSQYUJFBceVLT7KltpG02Su8QqfL1bEVUal2JkvTajla4eZCCSdLBSyNeiAu7FZnaB3U5OmMyyVS8k83JJvJoDq2gkIKgrLmIIurQ6xPpeGKhSJjH0kmRfLapNxEspLZIcBJUkJNtTlI0EU0YKxM5PTLSOAXOSYUXW01BlTqAkG+me+kQ6dTq1UpVU2mbMtKNqyGZmZngm81vsgk6noEBaKjTZ/GXc6kKy3JzDlQpB4m6Q2VGZY/dUnTXKbg7d5iXjOk19mn4MfkKfOmZlKc2m7LKlKadFjYgDQ9BijzNOrFNnmae+6qXU6AppRmAlpaTsUF3y5Tz3jNXaPX8OvNoqr3BOrSFJQmcS4vKdhslRIHSYD1izDbmGpqRlphS+NTEmiYmEqt4C1KV4OnMAPTeHeI3VYqwVQZ+TQX5ikscSnW0C620i3BqI5iBt54QM4cq9SoztdCmVybJyuOuzaApKtySCq9zuFtYDQazS6OxXUvNMS0wPqnG5xAWvcQEhWa43i2kBYKmp2k9zyn4T4JaqrUJszj0sgErbTazaSB+8rQ22xL7qDVUplWo84hp9gIo7Mup7IQkKssKRfZexOka9LznC8KXF8Je+fMb357x9XNTDqcjj7i03vZSyRAYjDHD339JdqIXQxw99/SXaiI14yts9lO4ScXcon+pPsEJYdYu5RP9SfYISxy3hCfK769y6igggjqhzjijlbWPPn/eGHM34vJbtPjVCbFHK2sefP8AvDDmb8Xkt2nxqiFzx22cTG56yqUEEEWsQgG2CAQGyqnSlY1kqdiDCzyFz9PlGmpqnBWVxpTY0U2N46vbeMXczmX53HNZm5lIS+/ITTjibWsokEi27WF83hys4WxxJJobcyeGLb0k+2M3CJIBOo0IFyDfd0RcKApiq913Ek5SWS7KGRdQXGkEoLhSkGxHOoKtz6mApPc5rK6DWJiogjIlttt0EXu2p9sK/K8NafSEYW7pdReWQlimTCSzm/e4VaUoH+RZP/6mK/SaBVXaDXnUU+ZPF0ttrHAquFcICRs2gC55osOKp8VymYadp7bj9WqDTa5pDQKlLWzdtKrDefD/AAgJ9NQW/wDxFrSb6zrx/FpR/rEPAlPnMN1yp1euMuSNLZlnmn+MJyiYzaBCQftXOunN0w9TTZxH/iN4YSrpZKi9wgbOXIWLZr82bS/PpGp6tLT0lUHpaeZfZdQs/VvApIF+YwFtmiD3E5QgWH00uw5vAMYu5Hr3Q5Iaf3bvu1QzVQqvM9xaSZYpk266aqXghDCiotlGigLXseeGGAcGVKg4vocxMyz4emJV959BRpLghSUBR3E9PPbdAVGZpVTw1TJisonJYpm3VyJTLvoeStC0KzBRSSBusOfqhbhE/wDxjRfP2P1iHFPwZiGcfnpacp87KU9hLs0+t1ooSFIQsp1I122054XYHkpqdxpSRKy7r5anGnXODSVZEBYJUbbAOeAs+JaLUaZiHE2KWJyXRxSbUG0NvIcUS4vLZSQSUjKTtsYjd0lhNJpeGKJLjIw1TUzKgP3nXD4aj6UxAx+1U6XjGuodafl2KjMrUM6CEvoz5gQTtFwDpE3E7jmMMMUSrSDan5qnywkZ5hsZlt5T4C7DWyrnXn0gPUyymq9xaUn3heYpFSVKtL3lpYCik+lQ/CMXdb0xez5gx+mMtW4amYEpmDGGlvVWcmjOzcugZltEjKhspGuYgAkbRaGvdEwhX63jWTRI0uZcQ7JsN8MGzwaCBY5lbBaAj4Fo7Ve7n1Rp7841JtO1aXC3XFW0OlhzkkgDrim4pcnU1x+SnGOKmSUZduWSSUspSdADv577733xencNTtLwBieUkWZl5EtVkFl0IJK0NkhSxbcDtI2WiDjikztewzSsbCSdS8+wGqh9WQCpOiXbcyhv2bIDXcEEEAQxw99/SXaiF0McPff0l2oiNeMrbPZTuEnF3KJ/qT7BCWHWLuUT/Un2CEsct4Qnyu+vcuooIII6oc44o5W1jz5/3hhzN+LyW7T41QmxRytrHnz/ALww5m/F5Ldp8aohc8dtnExuesqlBBBFrEIAbQQQEsVWoiW4qJ+Z4DLl4LhlZbc1r2jGzNTcqkmXmHmQrbwaym/4Rgi/vVFliUp2F3pl11qZkWGXVKcCmmCtzhVKSnUFYvkvpa0BSBUJ1IWEzb4Dhuuzh8I85548MKfDgLBWFpBIKL3A37PTF1+gqC1TVNKQLzq0pYfXMJCm3AlAyg2sU53FZja1mzHpFDo8vNvCl1BgLeYDLK35pFkl5RbF7czYUo8xUNwuQpZnpvPn409mtbNwhvaPC1vzCi64XHSNqlXP5xaJmj4bprJVMzLsw4mWDwSzMtnhFlwAI0By+CCTqbX321y4frqcNYZamQpTrj9R4UsNTGXMltFgFjU5FFZuCNcsBVOPTaUhImngEiwHCHQfjH36QnLk8bf1GU/WHZzbYtKaXhdx5tDj6y5xdl59aX05EqWMy0gW/dSbWv8AasnrkzeG6Y+5LSTjkpIvyYbZf/tKEFZVlBKySbELU5rbRKRpqDAUzj02EqTxl7KsWUOENlDpjElxbZJQopJ0NjaLg9hmlKlW3WeFaamHnAzMOPoypSkr0USAm5SgEXIzFWmiTGZigYVbW8l6cS4WW21D+2osshBccAIA/wAKBzqPXYKb9e+gn6xxLQuTqQgX/LWPstMTEs6FyrzrTh0BaUUq6tIun0FIyFJm5FqqSKnHVATDqZ1u60NhJypvoApakkbTZBPQF8vL0umYkqUxLoEzJUthSmyt3OHHbBCVBSbXBcVfqgK07xhiYVw3CNvpN1ZrhQPTvgZVMuzCUsqdW8tVkhBJUSebfeLbP0rClNlJlxcyJ16XyobbYmR9cSs2Udu1KVE20AUkbTePmHW6XLSshMlcqidb4WbLnGAly48BlsAnKDnOc3GwX2CAqKnXkqUlS1gi4IJPpjyXXCnKVqta1r7oseIJGhSlNS/T3EvPTLlxleCuBykpUPtXIJFwSNhTrtvWoAOsEEEAQxw99/SXaiF0McPff0l2oiNeMrbPZTuEnF3KJ/qT7BCWHWLuUT/Un2CEsct4Qnyu+vcuooIII6oc44o5W1jz5/3hhzN+LyW7T41QmxRytrHnz/vDDmb8Xkt2nxqiFzx22cTG56yqUEEEWsQggggCC8EEA5prE9iaZlacp5ttmSYcVwimwEssputZOUXO87ySY9P0pl2UZ+j5CpKW6uzcy+Ahp1IBKiBbS1v4joDEGk1aZo07xqVyFRQptaHE3S4hQspKhzEG0M2cYTksqVTLSssyxKIdQ0ykLKRwn2iSVZr7N+6AxnB1fCsqpDKrIpeVTyAopTmubXvYZTr0R4fwpXJefRILkFGYWSAhK0q1CyjUg2HhJI15o+N4oqTM0iZbcbStDDbCAE6JQgggDrIuee554lN41qTSAEtShWlGUOqbJX/dlF7k6q1Jvzk7iRAQVUmqUuXYqqmEoaCkrbcKkLBJKsptc3F0K3bof1nDzK6WiqTC5r6QnpduZC1FGR59xerSUhIN8pC7jQbN4MIqhiKcqdOZkHkMJaZKcpbRY2SgISCeYAE9alHfEvvzn+G4Xi0oMkwxMNJyKs0tlISnL4V7FKQCL62Gy0BK+iquaOpE+2VpCg0w2l5pB8FsrzqVqSlCVJ0JtZW0RAGDa+SAZEJUpK1JSp5AUQjNmIBVewyK/wCyIkzmLHG5xtVPKXGUoXnD7ISla1qClEpzH+FA1JuEC+0iInfXVeOJmi8kupZDIJT+7mzK/wAxuTz5jzwHl/C1bl5xMm5IKL61KSEoWlWoXkN7HTwtNdpiSxRarxBMt4Lku4h2ZUyy42VjISi532zCwG/drHtrHVXayqCZVTqLEOrazLuEqGa5O0lajfnPoiMMV1BKgpCJZBDTLKSlkCyW1BQ9JUATznmgPbeC8QOEhMiAU5Qq7yBa6lJF7n+JCh0EQiOkPe/KrAOJStpLa0FAbyXSkFJTpc7gte2+q1HaYQmALwQQQBBBBAEMcPff0l2ohdDHD339JdqIjXjK2z2U7hJxdyif6k+wQlh1i7lE/wBSfYISxy3hCfK769y6igggjqhzjijlbWPPn/eGHM34vJbtPjVCbFHK2sefP+8MOZvxeS3afGqIXPHbZxMbnrKpQQQRaxCPTba3XEttpUtayAlKRcknYAI8www9ykpnnbX6xAZjhPEg/wDt+qepufKDvTxJ/L1U9Tc+Udax9gOSe9PEn8vVT1Nz5Qd6eJP5eqnqTnyjraCA5J708Sfy9VPU3PlB3p4k/l6qepOfKOtYIDkrvTxJ/L9U9Tc+UHeniT+X6p6m58o6yU+0j7TiR4WXbv5oxvTstLoUtx5ACdut/ZAco96eJP5fqnqbnyg708Sfy/VPU3PlHTE7iBhTSm5cLWCkZ1JORSQSR4N9+hPohFUsUTSZBLbeb6lzOX3CGytKdbFN7nUpvbQjrgNCd6eJP5eqnqTnyg708Sfy9VPUnPlHRcljuTmmZhACFTjByBpC/BdXuCVdO6HFOqqahNvJbdaytAfVjVY1IzE30BsbD0wHLneniT+Xqp6k58oO9PEn8vVT1Jz5R1rH2A5J708Sfy9VPUnPlGOYw3XZRhcxM0WoMMti63HZVaUpHSSLCOuoq/dL8Xda83+IQHLcEEEAQxw99/SXaiF0McPff0l2oiNeMrbPZTuEnF3KJ/qT7BCWHWLuUT/Un2CEsct4Qnyu+vcuooIII6oc44o5W1jz5/3hhzN+LyW7T41QmxRytrHnz/vDDmb8Xkt2nxqiFzx22cTG56yqUEEEWsQhhh7lJTPO2v1iF8MMPcpKZ521+sQHXcfY+QGACbRAqFUl5QoaMw2h502bCzYKPNfZ/wBjnhTWapMmdMkksIRrdtUxZbyegAEg/iDrcc1Tm6g2GClMvVQ0QUqQ4k9f2gcqhs0KRtvc3gLK7iGZDuVMwi6VElKALkX2G/Ns9O+ME7iCYcbeHDlOUZ05dLjm016PR0xRZtxMvUwuTMwyV2KSbWGhuPC9kfJuaeTLlY4SZs2RlVplJP8AhI0AvziAtstUuHUtgNqW4lSnnENJKgFEWJJ3dZtsjAuozS5hTapN7KVALK1pbSDuFydtiDFUrGIZhacgK0obcKXQyng2tFa6A3I3amFtOnXahPuqU2Zp1bWY3IFjew27Nco01gNgFqZYY4wuakVLygZTNAFIBNjqNnhQncnuIYhDk2E8Xb0XKJUFcKogcxIsRY+gAwqba46woTeRtCUIKG+cbunWx2RkalVl5mirXkYeXmamAPDQRe4Jvsv6endAMKLLSC6moqaW1mXdpMucimF5dlyCTtO+NiURchL/ANkkpRDAIzKUk3KyLXJO83O2NcomRTVPyraCh0XBbIzOA2BsP8otusd8XDCcw1MTKVILisiMvhpCVXtqTzDmFzAWeYnAxNyssBmXMKULcyQkkn8bD0xKiu0OoLq9eqEwtpIblP7OyobQLnNv32GumzovFigCKv3SvF3WvN/iEWiKv3SvF3WvN/iEBy3BBBAEMcPff0l2ohdDHD339JdqIjXjK2z2U7hJxdyif6k+wQlh1i7lE/1J9ghLHLeEJ8rvr3LqKCCCOqHOOKOVtY8+f94Yczfi8lu0+NUJsUcrax58/wC8MOZvxeS3afGqIXPHbZxMbnrKpQQQRaxCGGHuUlM87a/WIXwww9ykpnnbX6xAdeR5UMySkgG4tYx6ggK4nDs4iZUtiZYlmFKKjL8FwoJ3EK8FQ3799oh1DDfFGVOmbmHG3FEPJBASAea9yBt37zzxb4h1BbIl1BxTQUNUhzZcf+8Br80qSk1pVKMIJANnVi6j067COaEdVli9MIYQ4ltqYeBKhu6df69EWF9QL6lNZQgqOma+Xm139EJJxnhJ9soutDeqjmAHhaAfjbUbICsV8TUiw3K50rQoqK1DaSSFWPpEQ6W4Wp5hcs4lTy1C4Itaygr+myJ9QmJaaTmnEupSVrZW4EkXUnUHrBNj0GPErT5WUnULamRMKUlSm1EWAIF4BuZjgqk6lYz8H4V/4bHSw6IkzkuqYlHXCUBTB+rKTtUnXb13iuJemVvrdLieEmXAUbdgNh+ZB9EWtrLZEmn9wDPff0n8/wA4CHVnnWZqQqM6pK2nElLSmiDco0uTpzka62iy0qpTKH1cBmSeLLcK3NoJFkgc+pHUbCKuBKmXfkDMvIXJPh6RGQKSQogKAB37xeJ8tOTDFQpisgzuuqcS1eycgN05uexCdOiA2VhqkLo1LEu6rM6palLINxtsLegDTrhvEOmtvtSTaZl3hXbXUuxFydTpu13btkTIAir90rxd1rzf4hFoir90rxd1rzf4hActwQQQBDHD339JdqIXQxw99/SXaiI14yts9lO4ScXcon+pPsEJYdYu5RP9SfYISxy3hCfK769y6igggjqhzjijlbWPPn/eGHM34vJbtPjVCbFHK2sefP8AvDDmb8Xkt2nxqiFzx22cTG56yqUEEEWsQhhh7lJTPO2v1iF8MMPcpKZ521+sQHXcfY+R9gCK1W5CZ4Z15pKlhWoCDr+H4/OLLEadaU7LKCFqQoapWnak88Brh91tb58NSFJ0IKdR0W3whrM6+ifGV0Ib4LwkbnLm4IHWIsM7KpdnEodUhslwIJUAQoFQGo37bwlxEyuhzz6ZmU8JC7sOzBzcMkaGx2WIPMdsAuMmwqlSy2nGn3HlrWsKTcDMNh6UlIHpMQpjDcwh9qYacIbWFcKlIsW1A2UkDp0/zRLTUZWUSlx+SyyylhwpaylRUdSCreBobbrkRZ0VCWlpZyamksMrdLax9ZntbXUbiQLHqEBX5uVbk5hKW0hT5bAb2FV/AT7Um2m+CnmbcnFsLQULUr61Y+yhI2JF9pPP0mJD9TkZgonGmsy1rOQqUBYAp0B3GwGp23MZW55Ts24ypHBpUc103CcvMCd2vWdYCU9Jy5abmFKQHVuBhBUdEgalatRpdQAvfWPmF5YzGKXW0tKW1KLU0jJvSVbSRs2bfnC2QZmq1POS0m8AZVByONKBTlCr3UTppbo1N42JgjDn0TTkPvFfDujMQq28DXr054C0NNpZaQ2geCkADS0e4+R9gCKv3SvF3WvN/iEWiKv3SvF3WvN/iEBy3BBBAEMcPff0l2ohdDHD339JdqIjXjK2z2U7hJxdyif6k+wQlh1i7lE/1J9ghLHLeEJ8rvr3LqKCCCOqHOOKOVtY8+f94Yczfi8lu0+NUJsUcrax58/7ww5m/F5Ldp8aohc8dtnExuesqlBBBFrEIYYe5SUzztr9YhfDDD3KSmedtfrEB15BBBAEfDsj7HlaczakhRTcWuNogNbY4n5VuddblRZthuz6myNFXvYc3T6Iqpl5mqcHOVV952VaLakIWvMoJUq1iVGwFgfxEeay4tp1yTdaSWpVRD7gBupVyAnXnI/C/NGKaYqMvTROoeU6hThCmlHOkE+ET06p5rQFrlaO1Wpxap1pLdNYsEHIBcDQaga7bWNze+piwu0XDymhKoCW3QgKShZCcwtfNp0RrmU4wp4NVGZmZRKxnShwFSVAg6hGpUb/AJn0RKmZOdcRLtS8pxZlRuVqUQMoI2i/ot0QEmcpTFEqK1M5HZaal1rcDSs5SLghV9g1G3TQkRAn0IXNcDLtMSszMEIcaIAShIG/eCbf96Q7eFEZlX5n6YcHG3SJhhIGdaQnUBIF9ttug1isVd2dnag69MtLlWH1ZQUnwj/zH96+l7/0gLdTHKJQk8RcqUuC4QZvggSkJSE3TYXJKiNdwF4vEniqhTzqWZepMlxX2UKJQT1BVo1EuhuUyqtJSVqlH0JcBCTqk29O0DZDlUhLTeZSm2FAjYbqULc1tmv/AHugNtx9jX1CxJMUNSJWpOrfkFLytuqQQpgW3nenr1EX9C0uIC0KCkqFwpJuCID1FX7pXi7rXm/9RFoir90rxd1rzf8AqIDluCCCAIY4e+/pLtRC6GOHvv6S7URGvGVtnsp3CTi7lE/1J9ghLDrF3KJ/qT7BCWOW8IT5XfXuXUUEEEdUOccUcrax58/7ww5m/F5Ldp8aoTYo5W1jz5/3hhzN+LyW7T41RC547bOJjc9ZVKCCCLWIQww9ykpnnbX6xC+GGHuUlM87a/WIDryCCCAI+R9j4YDTNaI+m6hLIk1TQVOvPcGk2sQbZldCRe3WeaMbc1OTM0qnplmXnWmk8Ew1mtcApIFzs/KHM5LSqavUFOtt8OZlSbuqygpK17D6Uk+iMMlLS6pF51XCCflm1NucKgkEgWOwGxsRtJ2wHtvEsnOMGYmabMMzMiOD4VtKciVH926iN/P0dcZn5iWqEoZcPtOOung3EaApvfQWvste4J2bdIUSzMuqoKk2MgK1DhOFbsq9iBlt/wA2+265iNITLtOa4UNcK4yUoKUpK1AJ4X536LdEBYW8GSVOlW32ypxS7K+z4QGwXO64jFUZNLzC21qSFNJIvuBvY+mGFGqS5ill6ZeYbD6gUNfaVl3X9J3GKhNTs+iqzFMKP/mnAoOE/ZSTcnbt2wDKdfM9RqQtTl3JF5xlZtcqtYj8YntlwMOOBK1pR4K3TmyoJAABI2btsMmKTJqkqnwbbKJWRdLKJcNpzLCbXUVEZis7tebbeMNQk7MsrM469kcyZCkIbSpKrEaDXUXtu9MBHlDw0ogvWUharILZNiOc3+1u9ETaZWXcNutIcHCUx3bkNwyd6k9HOn0iMTLjySpvgC6wV3GUXWnpHR0Dm/CNOLbmVLLZQ6yNSkaKTYW2c+unPAbLbcQ62lxCgpKwClQ2EGK13SvF3WvN/iEe8FVHjFL4i4sKclLBJ3qbP2T7R6I8d0rxd1rzf+ogOW4IIIAhjh77+ku1ELoY4e+/pLtREa8ZW2eyncJOLuUT/Un2CEsOsXcon+pPsEJY5bwhPld9e5dRQQQR1Q5xxRytrHnz/vDDmb8Xkt2nxqhNijlbWPPn/eGHM34vJbtPjVELnjts4mNz1lUoIIItYhDDD3KSmedtfrEL4YYe5SUzztr9YgOvII+R9gCPh2QRTqvj0U+rzNNbkC4uXUlKlKdCb5ragekQFXrSZGSrrsq/MvS8+iwdUtSnGpq9jmI2g+gjT0wuXKNSNRS89UW3JZbWVxMw4oqWOcZRtFhYE7oe1EP1OqM1N5uSbqCLpQlh4LJQEk6pBOuh1jFi2RfnktGTUhy7JUEtm6he2vQNYCvS06mScXL0WpTz5dUMySyE6kgA3uTfUDZGx8H4QNDzTU2UmYWLBtKiUtjr3np3RloWDafTmpV8NqQ8lKVKQQki+hsTa+hAO3aIkVrFkjSitho8anE6cCg2CDa/hK2Dq29EBTe6LTqdT5qSap0smXmH1LeWptWW1thA2DU7uaEDkjPvy7VQmHVMvqQhYcSNNmgIO/WIOI56cqdUXPTkwHXHAAhKE2SNPsgHmNx16xsmo1GWmaQGQ02imzDKAwtogqBtckjcBsO+Aqsrih5xDKl05kz6SpReUolKihGYLy3sVWG3898RqVXEthX0n4LroJzKAF9977ib+znjDS3DMuMuu+GuYmXUtqCbDLwak2A3bvxhTKLmlyyZt1pMw02SDp4SRY3Oun7pMBs2g1GQm5viaFcIvKooUneQNihz22emK1i2eU3MJdQwhk8IbOy7hAWASCCD+PWYw4dxDwdSTMlJccAU2qyLAXtY2225+bqiTWEuz1BWwopC1TBdQl4JzEHZc/xbr7Dob7YD5Qp5VFqUpMoeS6lKktvKufCbVa9urb1pEXLuk+Lus+b/ANRGt6ep/iYlX215m8rSkpVa/hEa68yr26IumJJ52o9xmdmXxZ1UnlXfeoKAJ/KA5wggggCGOHvv6S7UQuhjh77+ku1ERrxlbZ7Kdwk4u5RP9SfYISw6xdyif6k+wQljlvCE+V317l1FBBBHVDnHFHK2sefP+8MOZvxeS3afGqE2KOVtY8+f94Yczfi8lu0+NUQueO2ziY3PWVSgggi1iEMMPcpKZ521+sQvhhh/lHTfO2v1iA67gv0xqOemK/V6rMsLqkwllLxCUpcKAEi+hAtzR5cpKXCW3FvIKyD9atQJG245hbn/AAgNvXB2GNOYjYlm6/Oy0xMPOVFc1mOVNwWiLj0i9rfKJSKO9JL4NvheDIvwyCsLBHUT6f6Qhqco81NJnHuNTRcN+Hz2UpBGg2E35iTutaAv6n10uQlnmZcPobmwENIRYqBz819mu7dDWQnW5KSCpalIlVuC9nZgJA5hvUAL6DLoIoNPxQfqJmYTMBLibJLeR1aTY5yE3Fib3udl98OpR7A86rIpVQ4yUkrLjjgWvnJym3NzDZAY6vimuPr4Jc4xJy+YpWqUsVf5j/S0YcLYfk62ieM1MLCQohs3tnVbVZ3naPziNPUimzbqEyUuuUYRqSp1wqPRqfx09MYKdPN4aqqWXWuGS49nSFgEBR0UefYL+gwF4oWD6PLSmVaGJ4EWBW0Cfx2mJNTw7QmKXML+jpZACSRdG/5kwpmH5eWl+P0ypBbKUcKppxwFSEk2uk8wO2/SL7oxKxM5Py7Cn2/qm3Ra+nDK3Dq1ve34aXBUrDszSpiiOstkystMhDptsWvaerUJ6xCSiyRcZYlst1OTC1JSsEJ0Nrk7xrs3m0bBxRPoptNp8qhbSlTUwkl1xwISLKClKJ6T7YhOy7GHJNuqNyjcw8BlKwrI3Y7LDnufTAV+v0JmjZJhuYcUp7wlsBNg2edKbX6uYg7bmEqlNvcG++btJGR0sHMlQ23KSRYka6W1B33AcOidq0+5MzCOHdJCbI1yJ22sN3tJ6IiVGjvuhxUqQwXknOcpAXssCN5BsbgwHmeyyr3gTQ4NbIIUTZS8pulVtt7Wv1GLPXm1tdxWcC0ZFKkyvKRa2Zd/6xQJOVcexDJfTTpZlXHBd43Ccul+q+g9MbV7oxSe5xWCi2Xi2ltlriA5dggggCGOHvv6S7UQuhjh77+ku1ERrxlbZ7Kdwk4u5RP9SfYISw6xdyif6k+wQljlvCE+V317l1FBBBHVDnHFHK2sefP+8MOZvxeS3afGqE2KOVtY8+f94Yczfi8lu0+NUQueO2ziY3PWVSgggi1iEMMP8o6Z521+sQvhhh7lJTPO2v1iA6ZYwjLtTT0w/OPOhaysNkJCE312EG9rmMBpzbDalSi255BeP1aXAClOu1RJ322dOkWOal0Tcs5LuEhDiSk5TY2jXc5h+UVNOSNMoz5feUS/PTJBU2L3Kki9rnTbbb1wHx+omXcDhkkFpQKTYiyDs0uRfrFtpiC1iWWp4ebmpJTpcQpaAgEBKgNhsdR1W/OGeGapWZid+hePpTJsNkrdfZCX20AAZbHTfoTffzRMr2G5CdpoEkzL06VTquZdTZUxzJsNSCbHXmFhAIOOydTpz7bEiykSzS3jOJCW1Zz+6AN17DU3PQYWvVVlNCYblpZTHC5luTJBJAB0Snm0I0G+E81Tp6jK4VyVW2hH22yklNzsvs5zzR6o02H5vO19S028VNNbkXUCAD6NICc0xUH2eMs06d4u6PAcW9lC9f3b7T1RHdo9VKeNzlPmm5BgEqdz5inmIudbdHTGwpCaelZN1mfalZeVzJabQ4u7T+gINtqDbW+zXZpeIcvR0Tk29LTE26UzTZSlS1A5kLBsdDYkWIvc7R02BJh2mzk6prKhp5t5oNErUtQRcbwbgHT2WEJlIrNDm5dyfQpuVbVcLNl5gb2JAJIvbfGSVm59p9yTAWBLryKOe5RZQubbQrwTa2v5Raau/LTtMYZf4dORjKpYF2nBlGhudDmGnVvNoCdiiqy0zg6nVFpoZ8wKHSohbJA8K2Wxvp0RgoJZqDz0vMPFKgSkIUkWBSTl11O83tz63jXD9dmUSZpJWsyjZUWwUjML9PNpti506py6KiWph8y7YykqSbG6khV+k2J3QF+dp9Mk5FCqgEIUNNFE632AAC/oEU+s1CUQm7GdQK7NpWxkUu97aABRjHXcQs8KlinuPOPpFms6weDSBtJGwkg23knaNIwYdaXIVhM+HHnm2cwXnbz3Ub6C40Ve42jaOohHYq9Vw/UJlh+hsByZAsZvMbt7bDn1Nz/0jLVq3xnAdek003iiDLZ7IfKkJOYaJSR4I6jaNg/+VYqkFNOoCy2bKST4bK+sbDt13xRcW0CZo2Gq2laS6wZNXBzCR9rVOihuP5H8oDQ0EEEAQxw99/SXaiF0McPff0l2oiNeMrbPZTuEnF3KJ/qT7BCWHWLuUT/Un2CEsct4Qnyu+vcuooIII6oc44o5W1jz5/3hhzN+LyW7T41QmxRytrHnz/vDDmb8Xkt2nxqiFzx22cTG56yqUEEEWsQhhh7lJTPO2v1iF8MMPcpKZ521+sQHXRFwbG0a5xFTKq+5MKExOZVaOWCkJKdltBqL9PVzxseKm5UsQVFUxKMokZV9BUngnHEqUvm591to37OcNVucZl53jxaRLpCkLQyQpV0jKoXOt9NNTDx/FqqwWJydfZU+XODal03ys/4iN/WNd0WWuYYnpilpmH0tcZWshSEEKCE22gmwvp+cUCp05UolbVs7yAEkIvY6G5FtCdbdV4C8UigST1NcrWIyrgXxdmXKyLjcdt7kbr/9KW3R3U155mXYXLNPFb0rLk5iUjdz30GhtHyXqtVaqMkicS/Nyks4AplOpyAjQ8w6NIsiHG8QVYVZmUTLSUi2oIbXcuPrVc69JI2QFYaxJOM19c66zLvqz5UNPtnKkABI03aW/CGLddRUuKJmHM7UstQSWwULVmIJJO24JGyw0iFVWBOU04jbzk8PxdtpYtZATopPUdx5xCuVqk6hhMghlCGVPZ1kIsSbWt0dFt/PAbApFRlBWa5PWaCWGw5Z3IolzIQSlWu0i+h3wpnKgymVQ22ULOUJUrIojKNt8w1O3nML6XNhKi1PTSH0ugcAVIXdQvbXKNvsN4czVBEtIh009auMhKWlJZzG+u5REBSJhiZmJ4tsMrdzJASlpFydNL3Gp5zaGc1SZ6qz7D8qh0rVLM3KRYZgi1rnS+nXt2xszAFPk5CkvPuIbD6XeBLyxlUQlI012a30jPhBluYp05KuA2bmlajoWbW/ywFKwzhdan+M1B1yZNg69wd1kJuCEnnJBBt8oua6G5KVPI0G0IcWS3ZBs4LaoUdiefZqRfmiPXq9K4elnGKcoh83U86U2KyNNCdNttkZGMfUqSkmWXnnZ2bt4aZdOfKTzq0F/TAT0YfmW5xqblZpcstBQFJJCgtNxmB01Nhoo66xi7pXi7rXm/8AUQkm8c12orLdJpyJNBBs6+c6/QnYPzhNV01d7BVdmqlOvTJ4qQrMrwQcybeCNPy+QDSEEEEAQxw99/SXaiF0McPff0l2oiNeMrbPZTuEnF3KJ/qT7BCWHWLuUT/Un2CEsct4Qnyu+vcuooIII6oc44o5W1jz5/3hhzN+LyW7T41QmxRytrHnz/vDDmb8Xkt2nxqiFzx22cTG56yqUEEEWsQhhh7lHTPO2v1iF8MMPco6Z521+sQHV9Rq9PpLKXahNtSyFGwU4q1za/8ASK9KcQqk6anSZBb6C4XA88/wbBX/ABBOpvs1yiFuJ+59NYhqT00ubAvctkW2bgRbdpvhW33Mq4x9UzVyloEZQpRIAG42PVsgLxxiouySnJxiSWzm1XLulzKj+KxFjbX8PRFcxDgpLrCnW5mbmJl9YA4MXPPc7gP+keGcE1RiamGluoXLzCVZ+BGQEnovoddv430i00eiOUpSlKnnX0kEBCk2tfXU6k9EBrRibblZ1LCky7TOayXQvMALG6iq23wbWSBHmq1ByWp8wiiyUwJXOoPTryQFlFtqb2te51teNphyjLe4FKJZa3UqUUpbCswGhJsOj0wur1FlsQUxri7YeQ0VBDN8iCfsm+zYLwGt6DUmpxLTs4029JyngtsKfQCNPtZTt9ETsTPU+uSTb8vJGSEujI06spKn1aZUgA7Nhvr+cTf2fTzM2HnJmQlkoKi2LkkA3Gidmz84q9Ql52mVdEyrhX2m0EJzJzAKttCT+I009EB4AbVit+VcbEuylWcJcUSULIGtxsvfX/2h/WsRTwXT+Fk1y/Ay+dhSSPDIULEk30uBp0xVZCzVXFQXOtsqUpSiktqum97ixSQYtzAncQS7dOp7heWw2EJWGMoQkbipXSYBNIYzSmaWxU5VAaQokoUgKWV6jad9yYZS2J6g1KlijNtt/STi8q3NeDSFq2af4ttogyvc+rTU86qcp7rhSbgoP2r3331598XXDeAjLNuOVY+EpV22WnDZAOpBNhrc7rQFYl8Ov1gpTOPTT7izZSkHS411A/L0xZKXgZxlCm+Dbl0DS58Iq9A2jri7ssNMICGm0oAAGgjJaATyuGZFkfWgvG99dB+AhX3RJZmX7ndb4JtKM0vc2G3whti2xV+6V4u615v/AFEBy3BBBAEMcPff0l2ohdDHD339JdqIjXjK2z2U7hJxdyif6k+wQlh1i7lE/wBSfYISxy3hCfK769y6igggjqhzjijlbWPPn/eGHM34vJbtPjVCbFHK2sefP+8MOZvxeS3afGqIXPHbZxMbnrKpQQQRaxCM0nNLkZ1ibbCVLYcS4kK2Eg3F/wAIwwQGzf29YoH/ANPpP+k7/uQft6xR5PpP+k7/ALkayggNm/t6xR5PpP8ApO/7kH7esUeT6T/pO/7kayggNiO92itPG7lEoaiAADxdy4HNfPGZvu64lZbCG6bSEpGwBl3/AHI1rBAbHV3bsQLd4VVJo5Xe+bgXL83/AKnNEZzuv1d5xTjlGo61q0KlNOk+8igwQF7/AGs1K6D9B0YFBJSeBduDz34SJsv3cMQyqCiXpNGaSTchLDguf9SNbwQGzf29Yo8n0n/Sd/3IP29Yo8n0n/Sd/wByNZQQGzf29Yo8n0n/AEnf9yD9vWKPJ9J/0nf9yNZQQGzf29Yo8n0n/Sd/3IgVzuxYgr9GmqVNyVNQxNIyLU024FAXvpdZG7migwQAYIIIAhjh77+ku1ELoY4e+/pLtREa8ZW2eyncJOLuUT/Un2CEsOsXcon+pPsEJY5bwhPld9e5dRQQQR1Q5xxRytrHnz/vDDmb8Xkt2nxqhNijlbWPPn/eGHM34vJbtPjVELnjts4mNz1lUoIIItYhBBBAEEEEAzw3KS9QxFT5GabU4zMzCGVBKsp8IgXB59Ym1+kSkhTJCZS05KTkwpwOSbirlKARkXY6gKudu21xC+gzzNMrslUH0OLblX0PFLdrqym9teqJtQq9PqclItTDExw8mh1oPJUkFxvVTQI50k2PR6IBphWgUetUxlUwhwzCp3ijhDhASXEHgVbNmdJBhTiGUp0nwXEWXEB5x1aOEUcxaCsiLg7CSlRt1R6w1iRzDvHi21wiphkBq5/unUqCkOdadbdcfMRVuVxBX6jVHJZ1njAzMNoWLIXcfa01H2tltSICZK0WUcwy3UkSjk6FodRMLZc8OUeueDuj+A+Dqec66a/alT6PSK3M0N6VW69LLbbEwHCCtwKTwgI2BOqwLa6CI1KrknSWm35Vp9M4JR6WfTmHBPZ8wCjv0ChpbakG8ZJyvU2pVKYq01KvGdmA2VhJTkSsFOdYO25CTpbTMdYBhiTDtPo7kypUi7LcBVDLSzbrh/tbIzZl66i1k+ENDm6IZM4SpT78+0zTgsS9cEkSqZUChjKbkai6vBvsN9loR1rFUrW+GTMSz6UfSK5yXVmBU0lw3cb6RcAj088ZZjFtOm+OByTmgmZqwqICXE3FgfA2f4jrASjhWkvUuVmpFLrrrE0rjTLpKVOy5eLaV22pIIAUN2YR5GH5H6GZqCKQp5oLnOMrD6hwaGyAgjXaM2zfaI7mOSrEcpWkyQ4RDrxmGCQUOocWpRSNOZVrneAYj98VNdlJGXmJSbIlXphxaW3gkPJdIOU6XA8EA89zAMpnDVMRRZecXJOSzC6MJtU7wiinjJKglsX0OYpGm3UnYIoxi1u4ulnpBqQclH1S30WmSdRwg1WhalodGm0FR05ieeKoYAggggCCCCAIY4e+/pLtRC6GOHvv6S7URGvGVtnsp3CTi7lE/wBSfYISw6xdyif6k+wQljlvCE+V317l1FBBBHVDnHFHK2sefP8AvDDmb8Xkt2nxqhNijlbWPPn/AHhhzN+LyW7T41RC547bOJjc9ZVKCCAAk2G2LWIQRmMnMh1LPF3eEULpRkOY+iMaG1uLCEJKlHYALmA8wRlZlZiYSssMOOhAuooQTl67bI+tycw80480w6ttv7a0oJCes7th/CAwwRnElNKQlaZZ4oUlS0qCDYpT9og8w3ndHr6NnhJicMnMcWVez/BKyG2h8LZARoIzJk5lUsqZTLulhJsXQg5QevZHr6PnOCS6JV/g1oU4hfBmykp2qB5hvMB8k5R6dfDLKbqIuSdAkc5O4Q7awy0R9bOrv/8AjZuD+Kgfyj1QpdKKO7M5sq3nFIv/AAhASfav/wDmMksVoKi/NFSSN2a9zGe5cmJ+KWyxZpqiJqQ5jDbiEkyz3DKGxCkZSroFiRfrt+NhCRWhtFnlEuKmbOTOdBvdNleFp0iFtXkXX64WpRpx92YyqShtJUpSiPCAG0+FeJW65qn4lC9aiiIqp/RTBGdclNNzYlFy7qZgqCQypBCyTsGXbc6R6labPTz62JOTmJh1AKlIaaKlJA2kgCLmZGgiUxSqhNB8y8jMvCW/vihpSuD2/asNNh280CaXPrkFT6ZGYVKJNlPhpRbBuB9q1tpH4iAiwRJNOnEyaZxUq+JZQuHi2chFyNuzaCOsRiLDgZS+W1BpSigLt4JUACRfn1H4wGOCM7klNMtJddl3UNqAKVKQQCDe342P4R9mqfOSK8k3KvS6sxTldbKTcbRrv1H4wEeGOHvv6S7URDflX5Vzg5hpbS/4Vpsdtj+YMTMPff0l2oiNeMrbPZTuEnF3KJ/qT7BCWHWLuUT/AFJ9ghLHLeEJ8rvr3LqKCCCOqHOOKOVtY8+f94Yczfi8lu0+NUJsUcrax58/7ww5m/F5Ldp8aohc8dtnExuesqlEinzaqfUZadQhK1S7qHQlWxRSQbHo0iPBFrEcydalpCvM1NqXmFpbK1KbdfBUc2b97LzEbtSCdL2HykVqXolXFQlZMrKAkNpeWFW2Z76AG4zDZoFb7QnggLJh/FUvh6bnnWKcXWppacja3dW0Bea18v2rWsrSx1tuiJIVxmTolQphlVLE66hwOZ03RlS4kDVJ/wDU2i2zdeE0EA+ZxOpqgppBlg4yllaQVrvkcUpRzp008FRSRsOnMIyy+KWmKDK0/iSy9KszLSHeHsgh/RRKMtzYXtrtsd1orkEA9lsS8XpqJcSoU83JvSaFlfg5HFEklNtVDMqxv/Dppr6TihSaCij8VC2UsKbBcXcoWVqVnRoMuispGoNhvAhBBAWehrS/Q1MJP1jbrlweZaU5f0KjI4y4lIPBkap2uDnEIaXUV0+YK8nCNrFlova43EHcQd/o1BIh047TagvOioIZVb/iIKSRzndfqJjNctz9/mP03Wb1MUfWf3CQzLvcabcKMqEX/eBJvEF+ptUvFcpOcEX0ySkLyBYTmP2yL2OwkjZujMurSEhLluXcTNLTsGU5SedVwNOgbeiK064t51TjiipaySonaTHbNExMzKPIuU1RFNJm1XphNXFUeHCzDbYSyRlSGilISiwtayQBYabBE6VxWiQrtUqsrIBBn2XEJbU4FBpSyCVapsQCNBbZpFcgjQxrDTMU8UlKw1Oyyp1yrFKnHS6EkKGYkkFJvcq3WPMRH2VxWJfCbmHzIhaHS4VPcJZV1Fsi2lwAW03F7H8LV2CAfuYnK8LN0NMqAEN8GXVOXBHCly4TbQ3Nr3IsTpzYHa6h3DyaOZQBDa0ONOBQuhYzZz9m5zZthOlhzQnggGlWrDdXDb7srknQhttx1LngKShAQmyLaGwF9Ts0AibijFacUTIm36e2xMpWcrja/wDh7kEWFyDeytuttYr0EAzrlYNanUTJaKClpLd1KClKtfVSgBc62uRewFydsecPff0l2ohdDHD339JdqIjXjK2z2U7hJxdyif6k+wQlh1i7lE/1J9ghLHLeEJ8rvr3LqKCCCOqHOOKOVtY8+f8AeGHM34vJbtPjVG43cOUJ95bz1Fp7jjiipa1yqCpROpJNtTHs0KjqlxLKpUkWBqGjLoyj0WtEa4+fjbTx6vrFf9hzZBHR3evh7yDTfVG/lB3r4e8g031Rv5RYyucYI6O718PeQab6o38oO9fD3kGm+qN/KA5xgjo7vXw95Bpvqjfyg718PeQab6o38oDnGCOju9fD3kGm+qN/KDvXw95BpvqjfygOcYI6O718PeQab6o38oO9fD3kGm+qN/KA5xj6I6N718PeQab6o38oO9fD3kGm+qN/KA5xvAY6O718PeQab6o38oO9fD3kGm+qN/KA5xgjo7vXw95Bpvqjfyg718PeQab6o38oDnGCOju9fD3kGm+qN/KDvXw95BpvqjfygOcYI6O718PeQab6o38oO9fD3kGm+qN/KA5xgjo7vXw95Bpvqjfyg718PeQab6o38oDnGGOHvv6S7URv3vXw95Bpvqjfyj03hugsuJcaolPQtJulSZVAIPXaI1fmJWWp+K4n+tE4u5RP9SfYISx0i9h2hzDhcfo0g6s7VLlUKJ9JEeO9fD3kGm+qN/KOUfimISvz9rtU/wBNIIII6qf/2Q==%20"/>
          <p:cNvSpPr>
            <a:spLocks noChangeAspect="1" noChangeArrowheads="1"/>
          </p:cNvSpPr>
          <p:nvPr/>
        </p:nvSpPr>
        <p:spPr bwMode="auto">
          <a:xfrm>
            <a:off x="1616075" y="-139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</a:endParaRPr>
          </a:p>
        </p:txBody>
      </p:sp>
      <p:sp>
        <p:nvSpPr>
          <p:cNvPr id="6151" name="AutoShape 8" descr="data:image/jpeg;base64,/9j/4AAQSkZJRgABAQAAAQABAAD/2wBDAAoHBwgHBgoICAgLCgoLDhgQDg0NDh0VFhEYIx8lJCIfIiEmKzcvJik0KSEiMEExNDk7Pj4+JS5ESUM8SDc9Pjv/2wBDAQoLCw4NDhwQEBw7KCIoOzs7Ozs7Ozs7Ozs7Ozs7Ozs7Ozs7Ozs7Ozs7Ozs7Ozs7Ozs7Ozs7Ozs7Ozs7Ozs7Ozv/wAARCAFaAOEDASIAAhEBAxEB/8QAHAAAAgIDAQEAAAAAAAAAAAAAAAUEBgMHCAIB/8QAUxAAAQIEAwIHDAcFBgQEBwAAAQIDAAQFEQYSITFBExQ2UWFxcwcWIjdVdIGUsbPC0RUjMjWRobIXQlJWwSQzYpKT00Ny4fAIJVPxJjRFRmOCov/EABgBAQADAQAAAAAAAAAAAAAAAAACAwQB/8QAJBEBAAEEAgICAwEBAAAAAAAAAAECAzJxBDNCchESITFhUVL/2gAMAwEAAhEDEQA/ANf4jxHXWMT1VlmtVBttudeShCJpYSkBZAAF9BDaZrtYTgWXmU1WdD5XYuiYXmPhHfe8VfFHK2sefP8AvDDmb8Xkt2nxqiq547bOLETTc+f+ZJu+jEPl6petufODvoxD5eqXrbnzhXBFrGad9GIfL1S9bc+cHfRiHy9UvW3PnCuCAad9GIfL1S9bc+cHfRiHy9UvW3PnCuCAad9GIfL1S9bc+cHfRiHy9UvW3PnCuCAad9GIfL1S9bc+cHfRiHy9UvW3PnCuCAad9GIfL1S9bc+cHfRiHy9UvW3PnCuCAad9GIfL1S9bc+cHfRiHy9UvW3PnCuCAad9GIfL1S9bc+cHfRiHy9UvW3PnCuCAad9GIfL1S9bc+cHfRiHy9UvW3PnCuCAad9GIfL1S9bc+cHfRiHy9UvW3PnCuCAad9GIfL1S9bc+cHfRiHy9UvW3PnCuCAad9GIfL1S9bc+cT6FiSvPVuUbdrdQWhToCkqmlkEdV4rkMcPff0l2oiNeMrbPZTuDrFOIq5L155tisz7SAE2SiaWkDQbgYUd9GIfL1S9bc+cZsXcon+pPsEJY5bwhLkx8Xq4j/ZdRQQQR1S5xxRytrHnz/vDDmb8Xkt2nxqhNijlbWPPn/eGHM34vJbtPjVELnjts4mNz1lUonUii1CuznE6YwJiYIJDQWlKlW1NgSL+iIMXDuT+Mukf8zvulxaxFCcJ1pcnNTjcoh1iTSVTCmphtfBDpAUSIwStAqM5JpnW2UIllL4NLr7yGkrVvCSsi56odzFFrWG6fO1VSkMom31U8thxK+EStKiq+VRtbKNu/qid3WGk02vyFEY8GWpsg022hOgBNyo9ZOpMBUXKPPs1VVLelyxOIVkU08pLdjzXUQPnDB3BWIWpxUkun/2tIzGWS82p21r/AGArMdNdkWTFMumbwfgyuLH9odQqVdXvUG12Tc79AYe4molSPdhdrimlStMknZd9+ed8BtCEpTfU7SbWsLm8BqJSShRSoEKBsQRqDFgXgTESHuC4igucXEyU8YbCg1YHMQVXA12mIuKqjK1XFVSqEkm0vMTKnGwU2uCdpHTti14Lq0zXMSYmqU2U8K9Q5okJGiQAkADoAAEBXmsC4hflZeZak2nGpp3gmCiaaPCqsTZPha7DEJvDlUdra6K3LoNQQooLHDIvmG1IN7E9F7w+wBWJpeIqBRiRxZqpiYA35iAn8LD84eyWGqknuxcfPFOA+mVu6TzBXlLpP2M+a/Ra/RAUpjCFbmZ2akmJVtyYk0lUw2Jlq7YG0nwt2/m3x4VherppMxVRLNuSUsQHnmphtwIJIAuEqJ3iL5hRtT3dJxs0i2ZcvPpGZQSLlzeToPTFQnqVVcL0JC3n2Q3WUuMuNNPJdGVtTagSUki9/wALdMAjkJCaqc4iTk2VPPuXyoT0C5PQAATeJ03hqpSlK+lFIZdkg4GlPMTCHAhf8Jyk2MM8AVemUyszTFXKmpOpSTkk4+kXLGe3hflb0x7xDh+t4Rp78opbc1R6itC25tg5m3SgnKbj7JsTp7bQFebpc49S36m2wpUrLuIbdcGxKlXtf8D/ANmJNLw5U6zLTEzIMNutSwzPKU+2jg085zKFh07IvuGGGH8CzeFAhKpyqU92po3krQsBCB1pbJhf3L5Pj9PxVJl9pjhqbkLrqsqEXVtJ5hAVJnDlSmKQurNtMmSbVkU6ZltOVXMQVXvzC2u6JMxg2tyhluMMSzXG0BbBXPMAOJOwg59REjG0vMUesKw6W+CladoyAP73MAS6ecq06gAN0XCtYWmcTymCJZmYlmW10tptanH0JWBpcpQSFK05hAa4rFFn6DUV06py/F5psArbzpVYEXGoJGwx6kaHO1CVcm20NtyrSwhcw+6ltsKOoTcnU9AuYx1SozFTmw9NLzuNtoZCrWJShISL9NgIt/dAZRScM4To7Iyp4jxx237zjlrk/gRAVOdos9T5xqVm2UtOPpStpSnE5FpOxQXfKR03tDJeBMRNT7Mg5Jsomn0hbTKpxkKcB2FIz63h06yipdxZmbc1epVSUy2s7Q2sAlPVcgw6xdheerNYpM0w80y1LUFp1Sy+jOkoQpWiL5jsGoG+8BrCclXpGdfk5lvg35dxTbiCQcqkmxGnSIl4e+/pLtREWfnHqjUJiemCC9MuqdcI2FSjc/mYlYe+/pLtREa8ZW2eyncJOLuUT/Un2CEsOsXcon+pPsEJY5bwhPld9e5dRQQQR1Q5xxRytrHnz/vDDmb8Xkt2nxqhNijlbWPPn/eGHM34vJbtPjVELnjts4mNz1lUouPcmadc7pFKU22tQbLillIvlHBqFzzDURToysTUxLEmXfdZKhYltZTf8ItYk6q8ep83OU19DjCeM8IppacpzJzAH8FH8YtHdDWvE0xTMSyKFPszkq2w7wablt9OikEc+oI5xsikvTL0yoLmHnHVAWClqKjbm1jJK1Cdks3FJx+XziyuCcKM3XY6wF2xS8WqdhXCLILs3Tklc022MxQ64oHJpvG/riy1mcEn3ZahT6g0sU2vMIk3CoWBzNpCVJO8hWnpMa6pmGK/Ouy7sqEsvzYzSwdmkMuP33pClAkHXXfBIYexJiCcflJZC5iZkSeEadmkJU2QbE2WobCNSICBXaNN0CrzFNnG1IcYWUglJAWAdFDoO2LV3LZSYfnK6pmXdcCqLMtgoQTdZCbJ6zuEJJbDOIa85NCWSmeXJBReAnG1qSBtIGa6h0i4hdSm6lOTzNOpini/MuBCG215cyjs329JgHfc8k5lXdCpKEy7pWzNJU6nIboA2k8wENpCVmP26KSGHLprTjhGQ6I4QnN1W1vCNjCmJV4jco7CU/SoSStpM80FHeRmz2J3kXvGOZw7iKUZfqNi6ljwX3pabQ8W/wDmyKJA036QF6wxTp1fdDxsUyb5zy86hP1Z1Utd0jrI2c8U6mYVrM9SJ9c9LTcrIUuXemQXGihPCkAZRcbTlF+gRiXQMStUT6cLwEi5/wAYVBvwja+W2e5V0WvEai02vYnmFyFNdXMOlNy05NJRmHQFKF/RASMJ4a75Waw0yHFzkrJF+WaRtWoLTcW36E6c5EPcMCojA1cpE6y4ZedcaZkGHUkKVMlYvkHQBdXUIQymEcQpl5qoSQYUJFBceVLT7KltpG02Su8QqfL1bEVUal2JkvTajla4eZCCSdLBSyNeiAu7FZnaB3U5OmMyyVS8k83JJvJoDq2gkIKgrLmIIurQ6xPpeGKhSJjH0kmRfLapNxEspLZIcBJUkJNtTlI0EU0YKxM5PTLSOAXOSYUXW01BlTqAkG+me+kQ6dTq1UpVU2mbMtKNqyGZmZngm81vsgk6noEBaKjTZ/GXc6kKy3JzDlQpB4m6Q2VGZY/dUnTXKbg7d5iXjOk19mn4MfkKfOmZlKc2m7LKlKadFjYgDQ9BijzNOrFNnmae+6qXU6AppRmAlpaTsUF3y5Tz3jNXaPX8OvNoqr3BOrSFJQmcS4vKdhslRIHSYD1izDbmGpqRlphS+NTEmiYmEqt4C1KV4OnMAPTeHeI3VYqwVQZ+TQX5ikscSnW0C620i3BqI5iBt54QM4cq9SoztdCmVybJyuOuzaApKtySCq9zuFtYDQazS6OxXUvNMS0wPqnG5xAWvcQEhWa43i2kBYKmp2k9zyn4T4JaqrUJszj0sgErbTazaSB+8rQ22xL7qDVUplWo84hp9gIo7Mup7IQkKssKRfZexOka9LznC8KXF8Je+fMb357x9XNTDqcjj7i03vZSyRAYjDHD339JdqIXQxw99/SXaiI14yts9lO4ScXcon+pPsEJYdYu5RP9SfYISxy3hCfK769y6igggjqhzjijlbWPPn/eGHM34vJbtPjVCbFHK2sefP8AvDDmb8Xkt2nxqiFzx22cTG56yqUEEEWsQgG2CAQGyqnSlY1kqdiDCzyFz9PlGmpqnBWVxpTY0U2N46vbeMXczmX53HNZm5lIS+/ITTjibWsokEi27WF83hys4WxxJJobcyeGLb0k+2M3CJIBOo0IFyDfd0RcKApiq913Ek5SWS7KGRdQXGkEoLhSkGxHOoKtz6mApPc5rK6DWJiogjIlttt0EXu2p9sK/K8NafSEYW7pdReWQlimTCSzm/e4VaUoH+RZP/6mK/SaBVXaDXnUU+ZPF0ttrHAquFcICRs2gC55osOKp8VymYadp7bj9WqDTa5pDQKlLWzdtKrDefD/AAgJ9NQW/wDxFrSb6zrx/FpR/rEPAlPnMN1yp1euMuSNLZlnmn+MJyiYzaBCQftXOunN0w9TTZxH/iN4YSrpZKi9wgbOXIWLZr82bS/PpGp6tLT0lUHpaeZfZdQs/VvApIF+YwFtmiD3E5QgWH00uw5vAMYu5Hr3Q5Iaf3bvu1QzVQqvM9xaSZYpk266aqXghDCiotlGigLXseeGGAcGVKg4vocxMyz4emJV959BRpLghSUBR3E9PPbdAVGZpVTw1TJisonJYpm3VyJTLvoeStC0KzBRSSBusOfqhbhE/wDxjRfP2P1iHFPwZiGcfnpacp87KU9hLs0+t1ooSFIQsp1I122054XYHkpqdxpSRKy7r5anGnXODSVZEBYJUbbAOeAs+JaLUaZiHE2KWJyXRxSbUG0NvIcUS4vLZSQSUjKTtsYjd0lhNJpeGKJLjIw1TUzKgP3nXD4aj6UxAx+1U6XjGuodafl2KjMrUM6CEvoz5gQTtFwDpE3E7jmMMMUSrSDan5qnywkZ5hsZlt5T4C7DWyrnXn0gPUyymq9xaUn3heYpFSVKtL3lpYCik+lQ/CMXdb0xez5gx+mMtW4amYEpmDGGlvVWcmjOzcugZltEjKhspGuYgAkbRaGvdEwhX63jWTRI0uZcQ7JsN8MGzwaCBY5lbBaAj4Fo7Ve7n1Rp7841JtO1aXC3XFW0OlhzkkgDrim4pcnU1x+SnGOKmSUZduWSSUspSdADv577733xencNTtLwBieUkWZl5EtVkFl0IJK0NkhSxbcDtI2WiDjikztewzSsbCSdS8+wGqh9WQCpOiXbcyhv2bIDXcEEEAQxw99/SXaiF0McPff0l2oiNeMrbPZTuEnF3KJ/qT7BCWHWLuUT/Un2CEsct4Qnyu+vcuooIII6oc44o5W1jz5/3hhzN+LyW7T41QmxRytrHnz/ALww5m/F5Ldp8aohc8dtnExuesqlBBBFrEIAbQQQEsVWoiW4qJ+Z4DLl4LhlZbc1r2jGzNTcqkmXmHmQrbwaym/4Rgi/vVFliUp2F3pl11qZkWGXVKcCmmCtzhVKSnUFYvkvpa0BSBUJ1IWEzb4Dhuuzh8I85548MKfDgLBWFpBIKL3A37PTF1+gqC1TVNKQLzq0pYfXMJCm3AlAyg2sU53FZja1mzHpFDo8vNvCl1BgLeYDLK35pFkl5RbF7czYUo8xUNwuQpZnpvPn409mtbNwhvaPC1vzCi64XHSNqlXP5xaJmj4bprJVMzLsw4mWDwSzMtnhFlwAI0By+CCTqbX321y4frqcNYZamQpTrj9R4UsNTGXMltFgFjU5FFZuCNcsBVOPTaUhImngEiwHCHQfjH36QnLk8bf1GU/WHZzbYtKaXhdx5tDj6y5xdl59aX05EqWMy0gW/dSbWv8AasnrkzeG6Y+5LSTjkpIvyYbZf/tKEFZVlBKySbELU5rbRKRpqDAUzj02EqTxl7KsWUOENlDpjElxbZJQopJ0NjaLg9hmlKlW3WeFaamHnAzMOPoypSkr0USAm5SgEXIzFWmiTGZigYVbW8l6cS4WW21D+2osshBccAIA/wAKBzqPXYKb9e+gn6xxLQuTqQgX/LWPstMTEs6FyrzrTh0BaUUq6tIun0FIyFJm5FqqSKnHVATDqZ1u60NhJypvoApakkbTZBPQF8vL0umYkqUxLoEzJUthSmyt3OHHbBCVBSbXBcVfqgK07xhiYVw3CNvpN1ZrhQPTvgZVMuzCUsqdW8tVkhBJUSebfeLbP0rClNlJlxcyJ16XyobbYmR9cSs2Udu1KVE20AUkbTePmHW6XLSshMlcqidb4WbLnGAly48BlsAnKDnOc3GwX2CAqKnXkqUlS1gi4IJPpjyXXCnKVqta1r7oseIJGhSlNS/T3EvPTLlxleCuBykpUPtXIJFwSNhTrtvWoAOsEEEAQxw99/SXaiF0McPff0l2oiNeMrbPZTuEnF3KJ/qT7BCWHWLuUT/Un2CEsct4Qnyu+vcuooIII6oc44o5W1jz5/3hhzN+LyW7T41QmxRytrHnz/vDDmb8Xkt2nxqiFzx22cTG56yqUEEEWsQggggCC8EEA5prE9iaZlacp5ttmSYcVwimwEssputZOUXO87ySY9P0pl2UZ+j5CpKW6uzcy+Ahp1IBKiBbS1v4joDEGk1aZo07xqVyFRQptaHE3S4hQspKhzEG0M2cYTksqVTLSssyxKIdQ0ykLKRwn2iSVZr7N+6AxnB1fCsqpDKrIpeVTyAopTmubXvYZTr0R4fwpXJefRILkFGYWSAhK0q1CyjUg2HhJI15o+N4oqTM0iZbcbStDDbCAE6JQgggDrIuee554lN41qTSAEtShWlGUOqbJX/dlF7k6q1Jvzk7iRAQVUmqUuXYqqmEoaCkrbcKkLBJKsptc3F0K3bof1nDzK6WiqTC5r6QnpduZC1FGR59xerSUhIN8pC7jQbN4MIqhiKcqdOZkHkMJaZKcpbRY2SgISCeYAE9alHfEvvzn+G4Xi0oMkwxMNJyKs0tlISnL4V7FKQCL62Gy0BK+iquaOpE+2VpCg0w2l5pB8FsrzqVqSlCVJ0JtZW0RAGDa+SAZEJUpK1JSp5AUQjNmIBVewyK/wCyIkzmLHG5xtVPKXGUoXnD7ISla1qClEpzH+FA1JuEC+0iInfXVeOJmi8kupZDIJT+7mzK/wAxuTz5jzwHl/C1bl5xMm5IKL61KSEoWlWoXkN7HTwtNdpiSxRarxBMt4Lku4h2ZUyy42VjISi532zCwG/drHtrHVXayqCZVTqLEOrazLuEqGa5O0lajfnPoiMMV1BKgpCJZBDTLKSlkCyW1BQ9JUATznmgPbeC8QOEhMiAU5Qq7yBa6lJF7n+JCh0EQiOkPe/KrAOJStpLa0FAbyXSkFJTpc7gte2+q1HaYQmALwQQQBBBBAEMcPff0l2ohdDHD339JdqIjXjK2z2U7hJxdyif6k+wQlh1i7lE/wBSfYISxy3hCfK769y6igggjqhzjijlbWPPn/eGHM34vJbtPjVCbFHK2sefP+8MOZvxeS3afGqIXPHbZxMbnrKpQQQRaxCPTba3XEttpUtayAlKRcknYAI8www9ykpnnbX6xAZjhPEg/wDt+qepufKDvTxJ/L1U9Tc+Udax9gOSe9PEn8vVT1Nz5Qd6eJP5eqnqTnyjraCA5J708Sfy9VPU3PlB3p4k/l6qepOfKOtYIDkrvTxJ/L9U9Tc+UHeniT+X6p6m58o6yU+0j7TiR4WXbv5oxvTstLoUtx5ACdut/ZAco96eJP5fqnqbnyg708Sfy/VPU3PlHTE7iBhTSm5cLWCkZ1JORSQSR4N9+hPohFUsUTSZBLbeb6lzOX3CGytKdbFN7nUpvbQjrgNCd6eJP5eqnqTnyg708Sfy9VPUnPlHRcljuTmmZhACFTjByBpC/BdXuCVdO6HFOqqahNvJbdaytAfVjVY1IzE30BsbD0wHLneniT+Xqp6k58oO9PEn8vVT1Jz5R1rH2A5J708Sfy9VPUnPlGOYw3XZRhcxM0WoMMti63HZVaUpHSSLCOuoq/dL8Xda83+IQHLcEEEAQxw99/SXaiF0McPff0l2oiNeMrbPZTuEnF3KJ/qT7BCWHWLuUT/Un2CEsct4Qnyu+vcuooIII6oc44o5W1jz5/3hhzN+LyW7T41QmxRytrHnz/vDDmb8Xkt2nxqiFzx22cTG56yqUEEEWsQhhh7lJTPO2v1iF8MMPcpKZ521+sQHXcfY+QGACbRAqFUl5QoaMw2h502bCzYKPNfZ/wBjnhTWapMmdMkksIRrdtUxZbyegAEg/iDrcc1Tm6g2GClMvVQ0QUqQ4k9f2gcqhs0KRtvc3gLK7iGZDuVMwi6VElKALkX2G/Ns9O+ME7iCYcbeHDlOUZ05dLjm016PR0xRZtxMvUwuTMwyV2KSbWGhuPC9kfJuaeTLlY4SZs2RlVplJP8AhI0AvziAtstUuHUtgNqW4lSnnENJKgFEWJJ3dZtsjAuozS5hTapN7KVALK1pbSDuFydtiDFUrGIZhacgK0obcKXQyng2tFa6A3I3amFtOnXahPuqU2Zp1bWY3IFjew27Nco01gNgFqZYY4wuakVLygZTNAFIBNjqNnhQncnuIYhDk2E8Xb0XKJUFcKogcxIsRY+gAwqba46woTeRtCUIKG+cbunWx2RkalVl5mirXkYeXmamAPDQRe4Jvsv6endAMKLLSC6moqaW1mXdpMucimF5dlyCTtO+NiURchL/ANkkpRDAIzKUk3KyLXJO83O2NcomRTVPyraCh0XBbIzOA2BsP8otusd8XDCcw1MTKVILisiMvhpCVXtqTzDmFzAWeYnAxNyssBmXMKULcyQkkn8bD0xKiu0OoLq9eqEwtpIblP7OyobQLnNv32GumzovFigCKv3SvF3WvN/iEWiKv3SvF3WvN/iEBy3BBBAEMcPff0l2ohdDHD339JdqIjXjK2z2U7hJxdyif6k+wQlh1i7lE/1J9ghLHLeEJ8rvr3LqKCCCOqHOOKOVtY8+f94Yczfi8lu0+NUJsUcrax58/wC8MOZvxeS3afGqIXPHbZxMbnrKpQQQRaxCGGHuUlM87a/WIXwww9ykpnnbX6xAdeR5UMySkgG4tYx6ggK4nDs4iZUtiZYlmFKKjL8FwoJ3EK8FQ3799oh1DDfFGVOmbmHG3FEPJBASAea9yBt37zzxb4h1BbIl1BxTQUNUhzZcf+8Br80qSk1pVKMIJANnVi6j067COaEdVli9MIYQ4ltqYeBKhu6df69EWF9QL6lNZQgqOma+Xm139EJJxnhJ9soutDeqjmAHhaAfjbUbICsV8TUiw3K50rQoqK1DaSSFWPpEQ6W4Wp5hcs4lTy1C4Itaygr+myJ9QmJaaTmnEupSVrZW4EkXUnUHrBNj0GPErT5WUnULamRMKUlSm1EWAIF4BuZjgqk6lYz8H4V/4bHSw6IkzkuqYlHXCUBTB+rKTtUnXb13iuJemVvrdLieEmXAUbdgNh+ZB9EWtrLZEmn9wDPff0n8/wA4CHVnnWZqQqM6pK2nElLSmiDco0uTpzka62iy0qpTKH1cBmSeLLcK3NoJFkgc+pHUbCKuBKmXfkDMvIXJPh6RGQKSQogKAB37xeJ8tOTDFQpisgzuuqcS1eycgN05uexCdOiA2VhqkLo1LEu6rM6palLINxtsLegDTrhvEOmtvtSTaZl3hXbXUuxFydTpu13btkTIAir90rxd1rzf4hFoir90rxd1rzf4hActwQQQBDHD339JdqIXQxw99/SXaiI14yts9lO4ScXcon+pPsEJYdYu5RP9SfYISxy3hCfK769y6igggjqhzjijlbWPPn/eGHM34vJbtPjVCbFHK2sefP8AvDDmb8Xkt2nxqiFzx22cTG56yqUEEEWsQhhh7lJTPO2v1iF8MMPcpKZ521+sQHXcfY+R9gCK1W5CZ4Z15pKlhWoCDr+H4/OLLEadaU7LKCFqQoapWnak88Brh91tb58NSFJ0IKdR0W3whrM6+ifGV0Ib4LwkbnLm4IHWIsM7KpdnEodUhslwIJUAQoFQGo37bwlxEyuhzz6ZmU8JC7sOzBzcMkaGx2WIPMdsAuMmwqlSy2nGn3HlrWsKTcDMNh6UlIHpMQpjDcwh9qYacIbWFcKlIsW1A2UkDp0/zRLTUZWUSlx+SyyylhwpaylRUdSCreBobbrkRZ0VCWlpZyamksMrdLax9ZntbXUbiQLHqEBX5uVbk5hKW0hT5bAb2FV/AT7Um2m+CnmbcnFsLQULUr61Y+yhI2JF9pPP0mJD9TkZgonGmsy1rOQqUBYAp0B3GwGp23MZW55Ts24ypHBpUc103CcvMCd2vWdYCU9Jy5abmFKQHVuBhBUdEgalatRpdQAvfWPmF5YzGKXW0tKW1KLU0jJvSVbSRs2bfnC2QZmq1POS0m8AZVByONKBTlCr3UTppbo1N42JgjDn0TTkPvFfDujMQq28DXr054C0NNpZaQ2geCkADS0e4+R9gCKv3SvF3WvN/iEWiKv3SvF3WvN/iEBy3BBBAEMcPff0l2ohdDHD339JdqIjXjK2z2U7hJxdyif6k+wQlh1i7lE/1J9ghLHLeEJ8rvr3LqKCCCOqHOOKOVtY8+f94Yczfi8lu0+NUJsUcrax58/7ww5m/F5Ldp8aohc8dtnExuesqlBBBFrEIYYe5SUzztr9YhfDDD3KSmedtfrEB15BBBAEfDsj7HlaczakhRTcWuNogNbY4n5VuddblRZthuz6myNFXvYc3T6Iqpl5mqcHOVV952VaLakIWvMoJUq1iVGwFgfxEeay4tp1yTdaSWpVRD7gBupVyAnXnI/C/NGKaYqMvTROoeU6hThCmlHOkE+ET06p5rQFrlaO1Wpxap1pLdNYsEHIBcDQaga7bWNze+piwu0XDymhKoCW3QgKShZCcwtfNp0RrmU4wp4NVGZmZRKxnShwFSVAg6hGpUb/AJn0RKmZOdcRLtS8pxZlRuVqUQMoI2i/ot0QEmcpTFEqK1M5HZaal1rcDSs5SLghV9g1G3TQkRAn0IXNcDLtMSszMEIcaIAShIG/eCbf96Q7eFEZlX5n6YcHG3SJhhIGdaQnUBIF9ttug1isVd2dnag69MtLlWH1ZQUnwj/zH96+l7/0gLdTHKJQk8RcqUuC4QZvggSkJSE3TYXJKiNdwF4vEniqhTzqWZepMlxX2UKJQT1BVo1EuhuUyqtJSVqlH0JcBCTqk29O0DZDlUhLTeZSm2FAjYbqULc1tmv/AHugNtx9jX1CxJMUNSJWpOrfkFLytuqQQpgW3nenr1EX9C0uIC0KCkqFwpJuCID1FX7pXi7rXm/9RFoir90rxd1rzf8AqIDluCCCAIY4e+/pLtRC6GOHvv6S7URGvGVtnsp3CTi7lE/1J9ghLDrF3KJ/qT7BCWOW8IT5XfXuXUUEEEdUOccUcrax58/7ww5m/F5Ldp8aoTYo5W1jz5/3hhzN+LyW7T41RC547bOJjc9ZVKCCCLWIQww9ykpnnbX6xC+GGHuUlM87a/WIDryCCCAI+R9j4YDTNaI+m6hLIk1TQVOvPcGk2sQbZldCRe3WeaMbc1OTM0qnplmXnWmk8Ew1mtcApIFzs/KHM5LSqavUFOtt8OZlSbuqygpK17D6Uk+iMMlLS6pF51XCCflm1NucKgkEgWOwGxsRtJ2wHtvEsnOMGYmabMMzMiOD4VtKciVH926iN/P0dcZn5iWqEoZcPtOOung3EaApvfQWvste4J2bdIUSzMuqoKk2MgK1DhOFbsq9iBlt/wA2+265iNITLtOa4UNcK4yUoKUpK1AJ4X536LdEBYW8GSVOlW32ypxS7K+z4QGwXO64jFUZNLzC21qSFNJIvuBvY+mGFGqS5ill6ZeYbD6gUNfaVl3X9J3GKhNTs+iqzFMKP/mnAoOE/ZSTcnbt2wDKdfM9RqQtTl3JF5xlZtcqtYj8YntlwMOOBK1pR4K3TmyoJAABI2btsMmKTJqkqnwbbKJWRdLKJcNpzLCbXUVEZis7tebbeMNQk7MsrM469kcyZCkIbSpKrEaDXUXtu9MBHlDw0ogvWUharILZNiOc3+1u9ETaZWXcNutIcHCUx3bkNwyd6k9HOn0iMTLjySpvgC6wV3GUXWnpHR0Dm/CNOLbmVLLZQ6yNSkaKTYW2c+unPAbLbcQ62lxCgpKwClQ2EGK13SvF3WvN/iEe8FVHjFL4i4sKclLBJ3qbP2T7R6I8d0rxd1rzf+ogOW4IIIAhjh77+ku1ELoY4e+/pLtREa8ZW2eyncJOLuUT/Un2CEsOsXcon+pPsEJY5bwhPld9e5dRQQQR1Q5xxRytrHnz/vDDmb8Xkt2nxqhNijlbWPPn/eGHM34vJbtPjVELnjts4mNz1lUoIIItYhDDD3KSmedtfrEL4YYe5SUzztr9YgOvII+R9gCPh2QRTqvj0U+rzNNbkC4uXUlKlKdCb5ragekQFXrSZGSrrsq/MvS8+iwdUtSnGpq9jmI2g+gjT0wuXKNSNRS89UW3JZbWVxMw4oqWOcZRtFhYE7oe1EP1OqM1N5uSbqCLpQlh4LJQEk6pBOuh1jFi2RfnktGTUhy7JUEtm6he2vQNYCvS06mScXL0WpTz5dUMySyE6kgA3uTfUDZGx8H4QNDzTU2UmYWLBtKiUtjr3np3RloWDafTmpV8NqQ8lKVKQQki+hsTa+hAO3aIkVrFkjSitho8anE6cCg2CDa/hK2Dq29EBTe6LTqdT5qSap0smXmH1LeWptWW1thA2DU7uaEDkjPvy7VQmHVMvqQhYcSNNmgIO/WIOI56cqdUXPTkwHXHAAhKE2SNPsgHmNx16xsmo1GWmaQGQ02imzDKAwtogqBtckjcBsO+Aqsrih5xDKl05kz6SpReUolKihGYLy3sVWG3898RqVXEthX0n4LroJzKAF9977ib+znjDS3DMuMuu+GuYmXUtqCbDLwak2A3bvxhTKLmlyyZt1pMw02SDp4SRY3Oun7pMBs2g1GQm5viaFcIvKooUneQNihz22emK1i2eU3MJdQwhk8IbOy7hAWASCCD+PWYw4dxDwdSTMlJccAU2qyLAXtY2225+bqiTWEuz1BWwopC1TBdQl4JzEHZc/xbr7Dob7YD5Qp5VFqUpMoeS6lKktvKufCbVa9urb1pEXLuk+Lus+b/ANRGt6ep/iYlX215m8rSkpVa/hEa68yr26IumJJ52o9xmdmXxZ1UnlXfeoKAJ/KA5wggggCGOHvv6S7UQuhjh77+ku1ERrxlbZ7Kdwk4u5RP9SfYISw6xdyif6k+wQljlvCE+V317l1FBBBHVDnHFHK2sefP+8MOZvxeS3afGqE2KOVtY8+f94Yczfi8lu0+NUQueO2ziY3PWVSgggi1iEMMPcpKZ521+sQvhhh/lHTfO2v1iA67gv0xqOemK/V6rMsLqkwllLxCUpcKAEi+hAtzR5cpKXCW3FvIKyD9atQJG245hbn/AAgNvXB2GNOYjYlm6/Oy0xMPOVFc1mOVNwWiLj0i9rfKJSKO9JL4NvheDIvwyCsLBHUT6f6Qhqco81NJnHuNTRcN+Hz2UpBGg2E35iTutaAv6n10uQlnmZcPobmwENIRYqBz819mu7dDWQnW5KSCpalIlVuC9nZgJA5hvUAL6DLoIoNPxQfqJmYTMBLibJLeR1aTY5yE3Fib3udl98OpR7A86rIpVQ4yUkrLjjgWvnJym3NzDZAY6vimuPr4Jc4xJy+YpWqUsVf5j/S0YcLYfk62ieM1MLCQohs3tnVbVZ3naPziNPUimzbqEyUuuUYRqSp1wqPRqfx09MYKdPN4aqqWXWuGS49nSFgEBR0UefYL+gwF4oWD6PLSmVaGJ4EWBW0Cfx2mJNTw7QmKXML+jpZACSRdG/5kwpmH5eWl+P0ypBbKUcKppxwFSEk2uk8wO2/SL7oxKxM5Py7Cn2/qm3Ra+nDK3Dq1ve34aXBUrDszSpiiOstkystMhDptsWvaerUJ6xCSiyRcZYlst1OTC1JSsEJ0Nrk7xrs3m0bBxRPoptNp8qhbSlTUwkl1xwISLKClKJ6T7YhOy7GHJNuqNyjcw8BlKwrI3Y7LDnufTAV+v0JmjZJhuYcUp7wlsBNg2edKbX6uYg7bmEqlNvcG++btJGR0sHMlQ23KSRYka6W1B33AcOidq0+5MzCOHdJCbI1yJ22sN3tJ6IiVGjvuhxUqQwXknOcpAXssCN5BsbgwHmeyyr3gTQ4NbIIUTZS8pulVtt7Wv1GLPXm1tdxWcC0ZFKkyvKRa2Zd/6xQJOVcexDJfTTpZlXHBd43Ccul+q+g9MbV7oxSe5xWCi2Xi2ltlriA5dggggCGOHvv6S7UQuhjh77+ku1ERrxlbZ7Kdwk4u5RP9SfYISw6xdyif6k+wQljlvCE+V317l1FBBBHVDnHFHK2sefP+8MOZvxeS3afGqE2KOVtY8+f94Yczfi8lu0+NUQueO2ziY3PWVSgggi1iEMMP8o6Z521+sQvhhh7lJTPO2v1iA6ZYwjLtTT0w/OPOhaysNkJCE312EG9rmMBpzbDalSi255BeP1aXAClOu1RJ322dOkWOal0Tcs5LuEhDiSk5TY2jXc5h+UVNOSNMoz5feUS/PTJBU2L3Kki9rnTbbb1wHx+omXcDhkkFpQKTYiyDs0uRfrFtpiC1iWWp4ebmpJTpcQpaAgEBKgNhsdR1W/OGeGapWZid+hePpTJsNkrdfZCX20AAZbHTfoTffzRMr2G5CdpoEkzL06VTquZdTZUxzJsNSCbHXmFhAIOOydTpz7bEiykSzS3jOJCW1Zz+6AN17DU3PQYWvVVlNCYblpZTHC5luTJBJAB0Snm0I0G+E81Tp6jK4VyVW2hH22yklNzsvs5zzR6o02H5vO19S028VNNbkXUCAD6NICc0xUH2eMs06d4u6PAcW9lC9f3b7T1RHdo9VKeNzlPmm5BgEqdz5inmIudbdHTGwpCaelZN1mfalZeVzJabQ4u7T+gINtqDbW+zXZpeIcvR0Tk29LTE26UzTZSlS1A5kLBsdDYkWIvc7R02BJh2mzk6prKhp5t5oNErUtQRcbwbgHT2WEJlIrNDm5dyfQpuVbVcLNl5gb2JAJIvbfGSVm59p9yTAWBLryKOe5RZQubbQrwTa2v5Raau/LTtMYZf4dORjKpYF2nBlGhudDmGnVvNoCdiiqy0zg6nVFpoZ8wKHSohbJA8K2Wxvp0RgoJZqDz0vMPFKgSkIUkWBSTl11O83tz63jXD9dmUSZpJWsyjZUWwUjML9PNpti506py6KiWph8y7YykqSbG6khV+k2J3QF+dp9Mk5FCqgEIUNNFE632AAC/oEU+s1CUQm7GdQK7NpWxkUu97aABRjHXcQs8KlinuPOPpFms6weDSBtJGwkg23knaNIwYdaXIVhM+HHnm2cwXnbz3Ub6C40Ve42jaOohHYq9Vw/UJlh+hsByZAsZvMbt7bDn1Nz/0jLVq3xnAdek003iiDLZ7IfKkJOYaJSR4I6jaNg/+VYqkFNOoCy2bKST4bK+sbDt13xRcW0CZo2Gq2laS6wZNXBzCR9rVOihuP5H8oDQ0EEEAQxw99/SXaiF0McPff0l2oiNeMrbPZTuEnF3KJ/qT7BCWHWLuUT/Un2CEsct4Qnyu+vcuooIII6oc44o5W1jz5/3hhzN+LyW7T41QmxRytrHnz/vDDmb8Xkt2nxqiFzx22cTG56yqUEEEWsQhhh7lJTPO2v1iF8MMPcpKZ521+sQHXRFwbG0a5xFTKq+5MKExOZVaOWCkJKdltBqL9PVzxseKm5UsQVFUxKMokZV9BUngnHEqUvm591to37OcNVucZl53jxaRLpCkLQyQpV0jKoXOt9NNTDx/FqqwWJydfZU+XODal03ys/4iN/WNd0WWuYYnpilpmH0tcZWshSEEKCE22gmwvp+cUCp05UolbVs7yAEkIvY6G5FtCdbdV4C8UigST1NcrWIyrgXxdmXKyLjcdt7kbr/9KW3R3U155mXYXLNPFb0rLk5iUjdz30GhtHyXqtVaqMkicS/Nyks4AplOpyAjQ8w6NIsiHG8QVYVZmUTLSUi2oIbXcuPrVc69JI2QFYaxJOM19c66zLvqz5UNPtnKkABI03aW/CGLddRUuKJmHM7UstQSWwULVmIJJO24JGyw0iFVWBOU04jbzk8PxdtpYtZATopPUdx5xCuVqk6hhMghlCGVPZ1kIsSbWt0dFt/PAbApFRlBWa5PWaCWGw5Z3IolzIQSlWu0i+h3wpnKgymVQ22ULOUJUrIojKNt8w1O3nML6XNhKi1PTSH0ugcAVIXdQvbXKNvsN4czVBEtIh009auMhKWlJZzG+u5REBSJhiZmJ4tsMrdzJASlpFydNL3Gp5zaGc1SZ6qz7D8qh0rVLM3KRYZgi1rnS+nXt2xszAFPk5CkvPuIbD6XeBLyxlUQlI012a30jPhBluYp05KuA2bmlajoWbW/ywFKwzhdan+M1B1yZNg69wd1kJuCEnnJBBt8oua6G5KVPI0G0IcWS3ZBs4LaoUdiefZqRfmiPXq9K4elnGKcoh83U86U2KyNNCdNttkZGMfUqSkmWXnnZ2bt4aZdOfKTzq0F/TAT0YfmW5xqblZpcstBQFJJCgtNxmB01Nhoo66xi7pXi7rXm/8AUQkm8c12orLdJpyJNBBs6+c6/QnYPzhNV01d7BVdmqlOvTJ4qQrMrwQcybeCNPy+QDSEEEEAQxw99/SXaiF0McPff0l2oiNeMrbPZTuEnF3KJ/qT7BCWHWLuUT/Un2CEsct4Qnyu+vcuooIII6oc44o5W1jz5/3hhzN+LyW7T41QmxRytrHnz/vDDmb8Xkt2nxqiFzx22cTG56yqUEEEWsQhhh7lHTPO2v1iF8MMPco6Z521+sQHV9Rq9PpLKXahNtSyFGwU4q1za/8ASK9KcQqk6anSZBb6C4XA88/wbBX/ABBOpvs1yiFuJ+59NYhqT00ubAvctkW2bgRbdpvhW33Mq4x9UzVyloEZQpRIAG42PVsgLxxiouySnJxiSWzm1XLulzKj+KxFjbX8PRFcxDgpLrCnW5mbmJl9YA4MXPPc7gP+keGcE1RiamGluoXLzCVZ+BGQEnovoddv430i00eiOUpSlKnnX0kEBCk2tfXU6k9EBrRibblZ1LCky7TOayXQvMALG6iq23wbWSBHmq1ByWp8wiiyUwJXOoPTryQFlFtqb2te51teNphyjLe4FKJZa3UqUUpbCswGhJsOj0wur1FlsQUxri7YeQ0VBDN8iCfsm+zYLwGt6DUmpxLTs4029JyngtsKfQCNPtZTt9ETsTPU+uSTb8vJGSEujI06spKn1aZUgA7Nhvr+cTf2fTzM2HnJmQlkoKi2LkkA3Gidmz84q9Ql52mVdEyrhX2m0EJzJzAKttCT+I009EB4AbVit+VcbEuylWcJcUSULIGtxsvfX/2h/WsRTwXT+Fk1y/Ay+dhSSPDIULEk30uBp0xVZCzVXFQXOtsqUpSiktqum97ixSQYtzAncQS7dOp7heWw2EJWGMoQkbipXSYBNIYzSmaWxU5VAaQokoUgKWV6jad9yYZS2J6g1KlijNtt/STi8q3NeDSFq2af4ttogyvc+rTU86qcp7rhSbgoP2r3331598XXDeAjLNuOVY+EpV22WnDZAOpBNhrc7rQFYl8Ov1gpTOPTT7izZSkHS411A/L0xZKXgZxlCm+Dbl0DS58Iq9A2jri7ssNMICGm0oAAGgjJaATyuGZFkfWgvG99dB+AhX3RJZmX7ndb4JtKM0vc2G3whti2xV+6V4u615v/AFEBy3BBBAEMcPff0l2ohdDHD339JdqIjXjK2z2U7hJxdyif6k+wQlh1i7lE/wBSfYISxy3hCfK769y6igggjqhzjijlbWPPn/eGHM34vJbtPjVCbFHK2sefP+8MOZvxeS3afGqIXPHbZxMbnrKpQQQRaxCM0nNLkZ1ibbCVLYcS4kK2Eg3F/wAIwwQGzf29YoH/ANPpP+k7/uQft6xR5PpP+k7/ALkayggNm/t6xR5PpP8ApO/7kH7esUeT6T/pO/7kayggNiO92itPG7lEoaiAADxdy4HNfPGZvu64lZbCG6bSEpGwBl3/AHI1rBAbHV3bsQLd4VVJo5Xe+bgXL83/AKnNEZzuv1d5xTjlGo61q0KlNOk+8igwQF7/AGs1K6D9B0YFBJSeBduDz34SJsv3cMQyqCiXpNGaSTchLDguf9SNbwQGzf29Yo8n0n/Sd/3IP29Yo8n0n/Sd/wByNZQQGzf29Yo8n0n/AEnf9yD9vWKPJ9J/0nf9yNZQQGzf29Yo8n0n/Sd/3IgVzuxYgr9GmqVNyVNQxNIyLU024FAXvpdZG7migwQAYIIIAhjh77+ku1ELoY4e+/pLtREa8ZW2eyncJOLuUT/Un2CEsOsXcon+pPsEJY5bwhPld9e5dRQQQR1Q5xxRytrHnz/vDDmb8Xkt2nxqhNijlbWPPn/eGHM34vJbtPjVELnjts4mNz1lUoIIItYhBBBAEEEEAzw3KS9QxFT5GabU4zMzCGVBKsp8IgXB59Ym1+kSkhTJCZS05KTkwpwOSbirlKARkXY6gKudu21xC+gzzNMrslUH0OLblX0PFLdrqym9teqJtQq9PqclItTDExw8mh1oPJUkFxvVTQI50k2PR6IBphWgUetUxlUwhwzCp3ijhDhASXEHgVbNmdJBhTiGUp0nwXEWXEB5x1aOEUcxaCsiLg7CSlRt1R6w1iRzDvHi21wiphkBq5/unUqCkOdadbdcfMRVuVxBX6jVHJZ1njAzMNoWLIXcfa01H2tltSICZK0WUcwy3UkSjk6FodRMLZc8OUeueDuj+A+Dqec66a/alT6PSK3M0N6VW69LLbbEwHCCtwKTwgI2BOqwLa6CI1KrknSWm35Vp9M4JR6WfTmHBPZ8wCjv0ChpbakG8ZJyvU2pVKYq01KvGdmA2VhJTkSsFOdYO25CTpbTMdYBhiTDtPo7kypUi7LcBVDLSzbrh/tbIzZl66i1k+ENDm6IZM4SpT78+0zTgsS9cEkSqZUChjKbkai6vBvsN9loR1rFUrW+GTMSz6UfSK5yXVmBU0lw3cb6RcAj088ZZjFtOm+OByTmgmZqwqICXE3FgfA2f4jrASjhWkvUuVmpFLrrrE0rjTLpKVOy5eLaV22pIIAUN2YR5GH5H6GZqCKQp5oLnOMrD6hwaGyAgjXaM2zfaI7mOSrEcpWkyQ4RDrxmGCQUOocWpRSNOZVrneAYj98VNdlJGXmJSbIlXphxaW3gkPJdIOU6XA8EA89zAMpnDVMRRZecXJOSzC6MJtU7wiinjJKglsX0OYpGm3UnYIoxi1u4ulnpBqQclH1S30WmSdRwg1WhalodGm0FR05ieeKoYAggggCCCCAIY4e+/pLtRC6GOHvv6S7URGvGVtnsp3CTi7lE/wBSfYISw6xdyif6k+wQljlvCE+V317l1FBBBHVDnHFHK2sefP8AvDDmb8Xkt2nxqhNijlbWPPn/AHhhzN+LyW7T41RC547bOJjc9ZVKCCAAk2G2LWIQRmMnMh1LPF3eEULpRkOY+iMaG1uLCEJKlHYALmA8wRlZlZiYSssMOOhAuooQTl67bI+tycw80480w6ttv7a0oJCes7th/CAwwRnElNKQlaZZ4oUlS0qCDYpT9og8w3ndHr6NnhJicMnMcWVez/BKyG2h8LZARoIzJk5lUsqZTLulhJsXQg5QevZHr6PnOCS6JV/g1oU4hfBmykp2qB5hvMB8k5R6dfDLKbqIuSdAkc5O4Q7awy0R9bOrv/8AjZuD+Kgfyj1QpdKKO7M5sq3nFIv/AAhASfav/wDmMksVoKi/NFSSN2a9zGe5cmJ+KWyxZpqiJqQ5jDbiEkyz3DKGxCkZSroFiRfrt+NhCRWhtFnlEuKmbOTOdBvdNleFp0iFtXkXX64WpRpx92YyqShtJUpSiPCAG0+FeJW65qn4lC9aiiIqp/RTBGdclNNzYlFy7qZgqCQypBCyTsGXbc6R6labPTz62JOTmJh1AKlIaaKlJA2kgCLmZGgiUxSqhNB8y8jMvCW/vihpSuD2/asNNh280CaXPrkFT6ZGYVKJNlPhpRbBuB9q1tpH4iAiwRJNOnEyaZxUq+JZQuHi2chFyNuzaCOsRiLDgZS+W1BpSigLt4JUACRfn1H4wGOCM7klNMtJddl3UNqAKVKQQCDe342P4R9mqfOSK8k3KvS6sxTldbKTcbRrv1H4wEeGOHvv6S7URDflX5Vzg5hpbS/4Vpsdtj+YMTMPff0l2oiNeMrbPZTuEnF3KJ/qT7BCWHWLuUT/AFJ9ghLHLeEJ8rvr3LqKCCCOqHOOKOVtY8+f94Yczfi8lu0+NUJsUcrax58/7ww5m/F5Ldp8aohc8dtnExuesqlEinzaqfUZadQhK1S7qHQlWxRSQbHo0iPBFrEcydalpCvM1NqXmFpbK1KbdfBUc2b97LzEbtSCdL2HykVqXolXFQlZMrKAkNpeWFW2Z76AG4zDZoFb7QnggLJh/FUvh6bnnWKcXWppacja3dW0Bea18v2rWsrSx1tuiJIVxmTolQphlVLE66hwOZ03RlS4kDVJ/wDU2i2zdeE0EA+ZxOpqgppBlg4yllaQVrvkcUpRzp008FRSRsOnMIyy+KWmKDK0/iSy9KszLSHeHsgh/RRKMtzYXtrtsd1orkEA9lsS8XpqJcSoU83JvSaFlfg5HFEklNtVDMqxv/Dppr6TihSaCij8VC2UsKbBcXcoWVqVnRoMuispGoNhvAhBBAWehrS/Q1MJP1jbrlweZaU5f0KjI4y4lIPBkap2uDnEIaXUV0+YK8nCNrFlova43EHcQd/o1BIh047TagvOioIZVb/iIKSRzndfqJjNctz9/mP03Wb1MUfWf3CQzLvcabcKMqEX/eBJvEF+ptUvFcpOcEX0ySkLyBYTmP2yL2OwkjZujMurSEhLluXcTNLTsGU5SedVwNOgbeiK064t51TjiipaySonaTHbNExMzKPIuU1RFNJm1XphNXFUeHCzDbYSyRlSGilISiwtayQBYabBE6VxWiQrtUqsrIBBn2XEJbU4FBpSyCVapsQCNBbZpFcgjQxrDTMU8UlKw1Oyyp1yrFKnHS6EkKGYkkFJvcq3WPMRH2VxWJfCbmHzIhaHS4VPcJZV1Fsi2lwAW03F7H8LV2CAfuYnK8LN0NMqAEN8GXVOXBHCly4TbQ3Nr3IsTpzYHa6h3DyaOZQBDa0ONOBQuhYzZz9m5zZthOlhzQnggGlWrDdXDb7srknQhttx1LngKShAQmyLaGwF9Ts0AibijFacUTIm36e2xMpWcrja/wDh7kEWFyDeytuttYr0EAzrlYNanUTJaKClpLd1KClKtfVSgBc62uRewFydsecPff0l2ohdDHD339JdqIjXjK2z2U7hJxdyif6k+wQlh1i7lE/1J9ghLHLeEJ8rvr3LqKCCCOqHOOKOVtY8+f8AeGHM34vJbtPjVG43cOUJ95bz1Fp7jjiipa1yqCpROpJNtTHs0KjqlxLKpUkWBqGjLoyj0WtEa4+fjbTx6vrFf9hzZBHR3evh7yDTfVG/lB3r4e8g031Rv5RYyucYI6O718PeQab6o38oO9fD3kGm+qN/KA5xgjo7vXw95Bpvqjfyg718PeQab6o38oDnGCOju9fD3kGm+qN/KDvXw95BpvqjfygOcYI6O718PeQab6o38oO9fD3kGm+qN/KA5xj6I6N718PeQab6o38oO9fD3kGm+qN/KA5xvAY6O718PeQab6o38oO9fD3kGm+qN/KA5xgjo7vXw95Bpvqjfyg718PeQab6o38oDnGCOju9fD3kGm+qN/KDvXw95BpvqjfygOcYI6O718PeQab6o38oO9fD3kGm+qN/KA5xgjo7vXw95Bpvqjfyg718PeQab6o38oDnGGOHvv6S7URv3vXw95Bpvqjfyj03hugsuJcaolPQtJulSZVAIPXaI1fmJWWp+K4n+tE4u5RP9SfYISx0i9h2hzDhcfo0g6s7VLlUKJ9JEeO9fD3kGm+qN/KOUfimISvz9rtU/wBNIIII6qf/2Q==%20"/>
          <p:cNvSpPr>
            <a:spLocks noChangeAspect="1" noChangeArrowheads="1"/>
          </p:cNvSpPr>
          <p:nvPr/>
        </p:nvSpPr>
        <p:spPr bwMode="auto">
          <a:xfrm>
            <a:off x="1616075" y="-139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</a:endParaRPr>
          </a:p>
        </p:txBody>
      </p:sp>
      <p:sp>
        <p:nvSpPr>
          <p:cNvPr id="6152" name="AutoShape 10" descr="data:image/jpeg;base64,/9j/4AAQSkZJRgABAQAAAQABAAD/2wBDAAoHBwgHBgoICAgLCgoLDhgQDg0NDh0VFhEYIx8lJCIfIiEmKzcvJik0KSEiMEExNDk7Pj4+JS5ESUM8SDc9Pjv/2wBDAQoLCw4NDhwQEBw7KCIoOzs7Ozs7Ozs7Ozs7Ozs7Ozs7Ozs7Ozs7Ozs7Ozs7Ozs7Ozs7Ozs7Ozs7Ozs7Ozs7Ozv/wAARCAFaAOEDASIAAhEBAxEB/8QAHAAAAgIDAQEAAAAAAAAAAAAAAAUEBgMHCAIB/8QAUxAAAQIEAwIHDAcFBgQEBwAAAQIDAAQFEQYSITFBExQ2UWFxcwcWIjdVdIGUsbPC0RUjMjWRobIXQlJWwSQzYpKT00Ny4fAIJVPxJjRFRmOCov/EABgBAQADAQAAAAAAAAAAAAAAAAACAwQB/8QAJBEBAAEEAgICAwEBAAAAAAAAAAECAzJxBDNCchESITFhUVL/2gAMAwEAAhEDEQA/ANf4jxHXWMT1VlmtVBttudeShCJpYSkBZAAF9BDaZrtYTgWXmU1WdD5XYuiYXmPhHfe8VfFHK2sefP8AvDDmb8Xkt2nxqiq547bOLETTc+f+ZJu+jEPl6petufODvoxD5eqXrbnzhXBFrGad9GIfL1S9bc+cHfRiHy9UvW3PnCuCAad9GIfL1S9bc+cHfRiHy9UvW3PnCuCAad9GIfL1S9bc+cHfRiHy9UvW3PnCuCAad9GIfL1S9bc+cHfRiHy9UvW3PnCuCAad9GIfL1S9bc+cHfRiHy9UvW3PnCuCAad9GIfL1S9bc+cHfRiHy9UvW3PnCuCAad9GIfL1S9bc+cHfRiHy9UvW3PnCuCAad9GIfL1S9bc+cHfRiHy9UvW3PnCuCAad9GIfL1S9bc+cHfRiHy9UvW3PnCuCAad9GIfL1S9bc+cHfRiHy9UvW3PnCuCAad9GIfL1S9bc+cT6FiSvPVuUbdrdQWhToCkqmlkEdV4rkMcPff0l2oiNeMrbPZTuDrFOIq5L155tisz7SAE2SiaWkDQbgYUd9GIfL1S9bc+cZsXcon+pPsEJY5bwhLkx8Xq4j/ZdRQQQR1S5xxRytrHnz/vDDmb8Xkt2nxqhNijlbWPPn/eGHM34vJbtPjVELnjts4mNz1lUonUii1CuznE6YwJiYIJDQWlKlW1NgSL+iIMXDuT+Mukf8zvulxaxFCcJ1pcnNTjcoh1iTSVTCmphtfBDpAUSIwStAqM5JpnW2UIllL4NLr7yGkrVvCSsi56odzFFrWG6fO1VSkMom31U8thxK+EStKiq+VRtbKNu/qid3WGk02vyFEY8GWpsg022hOgBNyo9ZOpMBUXKPPs1VVLelyxOIVkU08pLdjzXUQPnDB3BWIWpxUkun/2tIzGWS82p21r/AGArMdNdkWTFMumbwfgyuLH9odQqVdXvUG12Tc79AYe4molSPdhdrimlStMknZd9+ed8BtCEpTfU7SbWsLm8BqJSShRSoEKBsQRqDFgXgTESHuC4igucXEyU8YbCg1YHMQVXA12mIuKqjK1XFVSqEkm0vMTKnGwU2uCdpHTti14Lq0zXMSYmqU2U8K9Q5okJGiQAkADoAAEBXmsC4hflZeZak2nGpp3gmCiaaPCqsTZPha7DEJvDlUdra6K3LoNQQooLHDIvmG1IN7E9F7w+wBWJpeIqBRiRxZqpiYA35iAn8LD84eyWGqknuxcfPFOA+mVu6TzBXlLpP2M+a/Ra/RAUpjCFbmZ2akmJVtyYk0lUw2Jlq7YG0nwt2/m3x4VherppMxVRLNuSUsQHnmphtwIJIAuEqJ3iL5hRtT3dJxs0i2ZcvPpGZQSLlzeToPTFQnqVVcL0JC3n2Q3WUuMuNNPJdGVtTagSUki9/wALdMAjkJCaqc4iTk2VPPuXyoT0C5PQAATeJ03hqpSlK+lFIZdkg4GlPMTCHAhf8Jyk2MM8AVemUyszTFXKmpOpSTkk4+kXLGe3hflb0x7xDh+t4Rp78opbc1R6itC25tg5m3SgnKbj7JsTp7bQFebpc49S36m2wpUrLuIbdcGxKlXtf8D/ANmJNLw5U6zLTEzIMNutSwzPKU+2jg085zKFh07IvuGGGH8CzeFAhKpyqU92po3krQsBCB1pbJhf3L5Pj9PxVJl9pjhqbkLrqsqEXVtJ5hAVJnDlSmKQurNtMmSbVkU6ZltOVXMQVXvzC2u6JMxg2tyhluMMSzXG0BbBXPMAOJOwg59REjG0vMUesKw6W+CladoyAP73MAS6ecq06gAN0XCtYWmcTymCJZmYlmW10tptanH0JWBpcpQSFK05hAa4rFFn6DUV06py/F5psArbzpVYEXGoJGwx6kaHO1CVcm20NtyrSwhcw+6ltsKOoTcnU9AuYx1SozFTmw9NLzuNtoZCrWJShISL9NgIt/dAZRScM4To7Iyp4jxx237zjlrk/gRAVOdos9T5xqVm2UtOPpStpSnE5FpOxQXfKR03tDJeBMRNT7Mg5Jsomn0hbTKpxkKcB2FIz63h06yipdxZmbc1epVSUy2s7Q2sAlPVcgw6xdheerNYpM0w80y1LUFp1Sy+jOkoQpWiL5jsGoG+8BrCclXpGdfk5lvg35dxTbiCQcqkmxGnSIl4e+/pLtREWfnHqjUJiemCC9MuqdcI2FSjc/mYlYe+/pLtREa8ZW2eyncJOLuUT/Un2CEsOsXcon+pPsEJY5bwhPld9e5dRQQQR1Q5xxRytrHnz/vDDmb8Xkt2nxqhNijlbWPPn/eGHM34vJbtPjVELnjts4mNz1lUouPcmadc7pFKU22tQbLillIvlHBqFzzDURToysTUxLEmXfdZKhYltZTf8ItYk6q8ep83OU19DjCeM8IppacpzJzAH8FH8YtHdDWvE0xTMSyKFPszkq2w7wablt9OikEc+oI5xsikvTL0yoLmHnHVAWClqKjbm1jJK1Cdks3FJx+XziyuCcKM3XY6wF2xS8WqdhXCLILs3Tklc022MxQ64oHJpvG/riy1mcEn3ZahT6g0sU2vMIk3CoWBzNpCVJO8hWnpMa6pmGK/Ouy7sqEsvzYzSwdmkMuP33pClAkHXXfBIYexJiCcflJZC5iZkSeEadmkJU2QbE2WobCNSICBXaNN0CrzFNnG1IcYWUglJAWAdFDoO2LV3LZSYfnK6pmXdcCqLMtgoQTdZCbJ6zuEJJbDOIa85NCWSmeXJBReAnG1qSBtIGa6h0i4hdSm6lOTzNOpini/MuBCG215cyjs329JgHfc8k5lXdCpKEy7pWzNJU6nIboA2k8wENpCVmP26KSGHLprTjhGQ6I4QnN1W1vCNjCmJV4jco7CU/SoSStpM80FHeRmz2J3kXvGOZw7iKUZfqNi6ljwX3pabQ8W/wDmyKJA036QF6wxTp1fdDxsUyb5zy86hP1Z1Utd0jrI2c8U6mYVrM9SJ9c9LTcrIUuXemQXGihPCkAZRcbTlF+gRiXQMStUT6cLwEi5/wAYVBvwja+W2e5V0WvEai02vYnmFyFNdXMOlNy05NJRmHQFKF/RASMJ4a75Waw0yHFzkrJF+WaRtWoLTcW36E6c5EPcMCojA1cpE6y4ZedcaZkGHUkKVMlYvkHQBdXUIQymEcQpl5qoSQYUJFBceVLT7KltpG02Su8QqfL1bEVUal2JkvTajla4eZCCSdLBSyNeiAu7FZnaB3U5OmMyyVS8k83JJvJoDq2gkIKgrLmIIurQ6xPpeGKhSJjH0kmRfLapNxEspLZIcBJUkJNtTlI0EU0YKxM5PTLSOAXOSYUXW01BlTqAkG+me+kQ6dTq1UpVU2mbMtKNqyGZmZngm81vsgk6noEBaKjTZ/GXc6kKy3JzDlQpB4m6Q2VGZY/dUnTXKbg7d5iXjOk19mn4MfkKfOmZlKc2m7LKlKadFjYgDQ9BijzNOrFNnmae+6qXU6AppRmAlpaTsUF3y5Tz3jNXaPX8OvNoqr3BOrSFJQmcS4vKdhslRIHSYD1izDbmGpqRlphS+NTEmiYmEqt4C1KV4OnMAPTeHeI3VYqwVQZ+TQX5ikscSnW0C620i3BqI5iBt54QM4cq9SoztdCmVybJyuOuzaApKtySCq9zuFtYDQazS6OxXUvNMS0wPqnG5xAWvcQEhWa43i2kBYKmp2k9zyn4T4JaqrUJszj0sgErbTazaSB+8rQ22xL7qDVUplWo84hp9gIo7Mup7IQkKssKRfZexOka9LznC8KXF8Je+fMb357x9XNTDqcjj7i03vZSyRAYjDHD339JdqIXQxw99/SXaiI14yts9lO4ScXcon+pPsEJYdYu5RP9SfYISxy3hCfK769y6igggjqhzjijlbWPPn/eGHM34vJbtPjVCbFHK2sefP8AvDDmb8Xkt2nxqiFzx22cTG56yqUEEEWsQgG2CAQGyqnSlY1kqdiDCzyFz9PlGmpqnBWVxpTY0U2N46vbeMXczmX53HNZm5lIS+/ITTjibWsokEi27WF83hys4WxxJJobcyeGLb0k+2M3CJIBOo0IFyDfd0RcKApiq913Ek5SWS7KGRdQXGkEoLhSkGxHOoKtz6mApPc5rK6DWJiogjIlttt0EXu2p9sK/K8NafSEYW7pdReWQlimTCSzm/e4VaUoH+RZP/6mK/SaBVXaDXnUU+ZPF0ttrHAquFcICRs2gC55osOKp8VymYadp7bj9WqDTa5pDQKlLWzdtKrDefD/AAgJ9NQW/wDxFrSb6zrx/FpR/rEPAlPnMN1yp1euMuSNLZlnmn+MJyiYzaBCQftXOunN0w9TTZxH/iN4YSrpZKi9wgbOXIWLZr82bS/PpGp6tLT0lUHpaeZfZdQs/VvApIF+YwFtmiD3E5QgWH00uw5vAMYu5Hr3Q5Iaf3bvu1QzVQqvM9xaSZYpk266aqXghDCiotlGigLXseeGGAcGVKg4vocxMyz4emJV959BRpLghSUBR3E9PPbdAVGZpVTw1TJisonJYpm3VyJTLvoeStC0KzBRSSBusOfqhbhE/wDxjRfP2P1iHFPwZiGcfnpacp87KU9hLs0+t1ooSFIQsp1I122054XYHkpqdxpSRKy7r5anGnXODSVZEBYJUbbAOeAs+JaLUaZiHE2KWJyXRxSbUG0NvIcUS4vLZSQSUjKTtsYjd0lhNJpeGKJLjIw1TUzKgP3nXD4aj6UxAx+1U6XjGuodafl2KjMrUM6CEvoz5gQTtFwDpE3E7jmMMMUSrSDan5qnywkZ5hsZlt5T4C7DWyrnXn0gPUyymq9xaUn3heYpFSVKtL3lpYCik+lQ/CMXdb0xez5gx+mMtW4amYEpmDGGlvVWcmjOzcugZltEjKhspGuYgAkbRaGvdEwhX63jWTRI0uZcQ7JsN8MGzwaCBY5lbBaAj4Fo7Ve7n1Rp7841JtO1aXC3XFW0OlhzkkgDrim4pcnU1x+SnGOKmSUZduWSSUspSdADv577733xencNTtLwBieUkWZl5EtVkFl0IJK0NkhSxbcDtI2WiDjikztewzSsbCSdS8+wGqh9WQCpOiXbcyhv2bIDXcEEEAQxw99/SXaiF0McPff0l2oiNeMrbPZTuEnF3KJ/qT7BCWHWLuUT/Un2CEsct4Qnyu+vcuooIII6oc44o5W1jz5/3hhzN+LyW7T41QmxRytrHnz/ALww5m/F5Ldp8aohc8dtnExuesqlBBBFrEIAbQQQEsVWoiW4qJ+Z4DLl4LhlZbc1r2jGzNTcqkmXmHmQrbwaym/4Rgi/vVFliUp2F3pl11qZkWGXVKcCmmCtzhVKSnUFYvkvpa0BSBUJ1IWEzb4Dhuuzh8I85548MKfDgLBWFpBIKL3A37PTF1+gqC1TVNKQLzq0pYfXMJCm3AlAyg2sU53FZja1mzHpFDo8vNvCl1BgLeYDLK35pFkl5RbF7czYUo8xUNwuQpZnpvPn409mtbNwhvaPC1vzCi64XHSNqlXP5xaJmj4bprJVMzLsw4mWDwSzMtnhFlwAI0By+CCTqbX321y4frqcNYZamQpTrj9R4UsNTGXMltFgFjU5FFZuCNcsBVOPTaUhImngEiwHCHQfjH36QnLk8bf1GU/WHZzbYtKaXhdx5tDj6y5xdl59aX05EqWMy0gW/dSbWv8AasnrkzeG6Y+5LSTjkpIvyYbZf/tKEFZVlBKySbELU5rbRKRpqDAUzj02EqTxl7KsWUOENlDpjElxbZJQopJ0NjaLg9hmlKlW3WeFaamHnAzMOPoypSkr0USAm5SgEXIzFWmiTGZigYVbW8l6cS4WW21D+2osshBccAIA/wAKBzqPXYKb9e+gn6xxLQuTqQgX/LWPstMTEs6FyrzrTh0BaUUq6tIun0FIyFJm5FqqSKnHVATDqZ1u60NhJypvoApakkbTZBPQF8vL0umYkqUxLoEzJUthSmyt3OHHbBCVBSbXBcVfqgK07xhiYVw3CNvpN1ZrhQPTvgZVMuzCUsqdW8tVkhBJUSebfeLbP0rClNlJlxcyJ16XyobbYmR9cSs2Udu1KVE20AUkbTePmHW6XLSshMlcqidb4WbLnGAly48BlsAnKDnOc3GwX2CAqKnXkqUlS1gi4IJPpjyXXCnKVqta1r7oseIJGhSlNS/T3EvPTLlxleCuBykpUPtXIJFwSNhTrtvWoAOsEEEAQxw99/SXaiF0McPff0l2oiNeMrbPZTuEnF3KJ/qT7BCWHWLuUT/Un2CEsct4Qnyu+vcuooIII6oc44o5W1jz5/3hhzN+LyW7T41QmxRytrHnz/vDDmb8Xkt2nxqiFzx22cTG56yqUEEEWsQggggCC8EEA5prE9iaZlacp5ttmSYcVwimwEssputZOUXO87ySY9P0pl2UZ+j5CpKW6uzcy+Ahp1IBKiBbS1v4joDEGk1aZo07xqVyFRQptaHE3S4hQspKhzEG0M2cYTksqVTLSssyxKIdQ0ykLKRwn2iSVZr7N+6AxnB1fCsqpDKrIpeVTyAopTmubXvYZTr0R4fwpXJefRILkFGYWSAhK0q1CyjUg2HhJI15o+N4oqTM0iZbcbStDDbCAE6JQgggDrIuee554lN41qTSAEtShWlGUOqbJX/dlF7k6q1Jvzk7iRAQVUmqUuXYqqmEoaCkrbcKkLBJKsptc3F0K3bof1nDzK6WiqTC5r6QnpduZC1FGR59xerSUhIN8pC7jQbN4MIqhiKcqdOZkHkMJaZKcpbRY2SgISCeYAE9alHfEvvzn+G4Xi0oMkwxMNJyKs0tlISnL4V7FKQCL62Gy0BK+iquaOpE+2VpCg0w2l5pB8FsrzqVqSlCVJ0JtZW0RAGDa+SAZEJUpK1JSp5AUQjNmIBVewyK/wCyIkzmLHG5xtVPKXGUoXnD7ISla1qClEpzH+FA1JuEC+0iInfXVeOJmi8kupZDIJT+7mzK/wAxuTz5jzwHl/C1bl5xMm5IKL61KSEoWlWoXkN7HTwtNdpiSxRarxBMt4Lku4h2ZUyy42VjISi532zCwG/drHtrHVXayqCZVTqLEOrazLuEqGa5O0lajfnPoiMMV1BKgpCJZBDTLKSlkCyW1BQ9JUATznmgPbeC8QOEhMiAU5Qq7yBa6lJF7n+JCh0EQiOkPe/KrAOJStpLa0FAbyXSkFJTpc7gte2+q1HaYQmALwQQQBBBBAEMcPff0l2ohdDHD339JdqIjXjK2z2U7hJxdyif6k+wQlh1i7lE/wBSfYISxy3hCfK769y6igggjqhzjijlbWPPn/eGHM34vJbtPjVCbFHK2sefP+8MOZvxeS3afGqIXPHbZxMbnrKpQQQRaxCPTba3XEttpUtayAlKRcknYAI8www9ykpnnbX6xAZjhPEg/wDt+qepufKDvTxJ/L1U9Tc+Udax9gOSe9PEn8vVT1Nz5Qd6eJP5eqnqTnyjraCA5J708Sfy9VPU3PlB3p4k/l6qepOfKOtYIDkrvTxJ/L9U9Tc+UHeniT+X6p6m58o6yU+0j7TiR4WXbv5oxvTstLoUtx5ACdut/ZAco96eJP5fqnqbnyg708Sfy/VPU3PlHTE7iBhTSm5cLWCkZ1JORSQSR4N9+hPohFUsUTSZBLbeb6lzOX3CGytKdbFN7nUpvbQjrgNCd6eJP5eqnqTnyg708Sfy9VPUnPlHRcljuTmmZhACFTjByBpC/BdXuCVdO6HFOqqahNvJbdaytAfVjVY1IzE30BsbD0wHLneniT+Xqp6k58oO9PEn8vVT1Jz5R1rH2A5J708Sfy9VPUnPlGOYw3XZRhcxM0WoMMti63HZVaUpHSSLCOuoq/dL8Xda83+IQHLcEEEAQxw99/SXaiF0McPff0l2oiNeMrbPZTuEnF3KJ/qT7BCWHWLuUT/Un2CEsct4Qnyu+vcuooIII6oc44o5W1jz5/3hhzN+LyW7T41QmxRytrHnz/vDDmb8Xkt2nxqiFzx22cTG56yqUEEEWsQhhh7lJTPO2v1iF8MMPcpKZ521+sQHXcfY+QGACbRAqFUl5QoaMw2h502bCzYKPNfZ/wBjnhTWapMmdMkksIRrdtUxZbyegAEg/iDrcc1Tm6g2GClMvVQ0QUqQ4k9f2gcqhs0KRtvc3gLK7iGZDuVMwi6VElKALkX2G/Ns9O+ME7iCYcbeHDlOUZ05dLjm016PR0xRZtxMvUwuTMwyV2KSbWGhuPC9kfJuaeTLlY4SZs2RlVplJP8AhI0AvziAtstUuHUtgNqW4lSnnENJKgFEWJJ3dZtsjAuozS5hTapN7KVALK1pbSDuFydtiDFUrGIZhacgK0obcKXQyng2tFa6A3I3amFtOnXahPuqU2Zp1bWY3IFjew27Nco01gNgFqZYY4wuakVLygZTNAFIBNjqNnhQncnuIYhDk2E8Xb0XKJUFcKogcxIsRY+gAwqba46woTeRtCUIKG+cbunWx2RkalVl5mirXkYeXmamAPDQRe4Jvsv6endAMKLLSC6moqaW1mXdpMucimF5dlyCTtO+NiURchL/ANkkpRDAIzKUk3KyLXJO83O2NcomRTVPyraCh0XBbIzOA2BsP8otusd8XDCcw1MTKVILisiMvhpCVXtqTzDmFzAWeYnAxNyssBmXMKULcyQkkn8bD0xKiu0OoLq9eqEwtpIblP7OyobQLnNv32GumzovFigCKv3SvF3WvN/iEWiKv3SvF3WvN/iEBy3BBBAEMcPff0l2ohdDHD339JdqIjXjK2z2U7hJxdyif6k+wQlh1i7lE/1J9ghLHLeEJ8rvr3LqKCCCOqHOOKOVtY8+f94Yczfi8lu0+NUJsUcrax58/wC8MOZvxeS3afGqIXPHbZxMbnrKpQQQRaxCGGHuUlM87a/WIXwww9ykpnnbX6xAdeR5UMySkgG4tYx6ggK4nDs4iZUtiZYlmFKKjL8FwoJ3EK8FQ3799oh1DDfFGVOmbmHG3FEPJBASAea9yBt37zzxb4h1BbIl1BxTQUNUhzZcf+8Br80qSk1pVKMIJANnVi6j067COaEdVli9MIYQ4ltqYeBKhu6df69EWF9QL6lNZQgqOma+Xm139EJJxnhJ9soutDeqjmAHhaAfjbUbICsV8TUiw3K50rQoqK1DaSSFWPpEQ6W4Wp5hcs4lTy1C4Itaygr+myJ9QmJaaTmnEupSVrZW4EkXUnUHrBNj0GPErT5WUnULamRMKUlSm1EWAIF4BuZjgqk6lYz8H4V/4bHSw6IkzkuqYlHXCUBTB+rKTtUnXb13iuJemVvrdLieEmXAUbdgNh+ZB9EWtrLZEmn9wDPff0n8/wA4CHVnnWZqQqM6pK2nElLSmiDco0uTpzka62iy0qpTKH1cBmSeLLcK3NoJFkgc+pHUbCKuBKmXfkDMvIXJPh6RGQKSQogKAB37xeJ8tOTDFQpisgzuuqcS1eycgN05uexCdOiA2VhqkLo1LEu6rM6palLINxtsLegDTrhvEOmtvtSTaZl3hXbXUuxFydTpu13btkTIAir90rxd1rzf4hFoir90rxd1rzf4hActwQQQBDHD339JdqIXQxw99/SXaiI14yts9lO4ScXcon+pPsEJYdYu5RP9SfYISxy3hCfK769y6igggjqhzjijlbWPPn/eGHM34vJbtPjVCbFHK2sefP8AvDDmb8Xkt2nxqiFzx22cTG56yqUEEEWsQhhh7lJTPO2v1iF8MMPcpKZ521+sQHXcfY+R9gCK1W5CZ4Z15pKlhWoCDr+H4/OLLEadaU7LKCFqQoapWnak88Brh91tb58NSFJ0IKdR0W3whrM6+ifGV0Ib4LwkbnLm4IHWIsM7KpdnEodUhslwIJUAQoFQGo37bwlxEyuhzz6ZmU8JC7sOzBzcMkaGx2WIPMdsAuMmwqlSy2nGn3HlrWsKTcDMNh6UlIHpMQpjDcwh9qYacIbWFcKlIsW1A2UkDp0/zRLTUZWUSlx+SyyylhwpaylRUdSCreBobbrkRZ0VCWlpZyamksMrdLax9ZntbXUbiQLHqEBX5uVbk5hKW0hT5bAb2FV/AT7Um2m+CnmbcnFsLQULUr61Y+yhI2JF9pPP0mJD9TkZgonGmsy1rOQqUBYAp0B3GwGp23MZW55Ts24ypHBpUc103CcvMCd2vWdYCU9Jy5abmFKQHVuBhBUdEgalatRpdQAvfWPmF5YzGKXW0tKW1KLU0jJvSVbSRs2bfnC2QZmq1POS0m8AZVByONKBTlCr3UTppbo1N42JgjDn0TTkPvFfDujMQq28DXr054C0NNpZaQ2geCkADS0e4+R9gCKv3SvF3WvN/iEWiKv3SvF3WvN/iEBy3BBBAEMcPff0l2ohdDHD339JdqIjXjK2z2U7hJxdyif6k+wQlh1i7lE/1J9ghLHLeEJ8rvr3LqKCCCOqHOOKOVtY8+f94Yczfi8lu0+NUJsUcrax58/7ww5m/F5Ldp8aohc8dtnExuesqlBBBFrEIYYe5SUzztr9YhfDDD3KSmedtfrEB15BBBAEfDsj7HlaczakhRTcWuNogNbY4n5VuddblRZthuz6myNFXvYc3T6Iqpl5mqcHOVV952VaLakIWvMoJUq1iVGwFgfxEeay4tp1yTdaSWpVRD7gBupVyAnXnI/C/NGKaYqMvTROoeU6hThCmlHOkE+ET06p5rQFrlaO1Wpxap1pLdNYsEHIBcDQaga7bWNze+piwu0XDymhKoCW3QgKShZCcwtfNp0RrmU4wp4NVGZmZRKxnShwFSVAg6hGpUb/AJn0RKmZOdcRLtS8pxZlRuVqUQMoI2i/ot0QEmcpTFEqK1M5HZaal1rcDSs5SLghV9g1G3TQkRAn0IXNcDLtMSszMEIcaIAShIG/eCbf96Q7eFEZlX5n6YcHG3SJhhIGdaQnUBIF9ttug1isVd2dnag69MtLlWH1ZQUnwj/zH96+l7/0gLdTHKJQk8RcqUuC4QZvggSkJSE3TYXJKiNdwF4vEniqhTzqWZepMlxX2UKJQT1BVo1EuhuUyqtJSVqlH0JcBCTqk29O0DZDlUhLTeZSm2FAjYbqULc1tmv/AHugNtx9jX1CxJMUNSJWpOrfkFLytuqQQpgW3nenr1EX9C0uIC0KCkqFwpJuCID1FX7pXi7rXm/9RFoir90rxd1rzf8AqIDluCCCAIY4e+/pLtRC6GOHvv6S7URGvGVtnsp3CTi7lE/1J9ghLDrF3KJ/qT7BCWOW8IT5XfXuXUUEEEdUOccUcrax58/7ww5m/F5Ldp8aoTYo5W1jz5/3hhzN+LyW7T41RC547bOJjc9ZVKCCCLWIQww9ykpnnbX6xC+GGHuUlM87a/WIDryCCCAI+R9j4YDTNaI+m6hLIk1TQVOvPcGk2sQbZldCRe3WeaMbc1OTM0qnplmXnWmk8Ew1mtcApIFzs/KHM5LSqavUFOtt8OZlSbuqygpK17D6Uk+iMMlLS6pF51XCCflm1NucKgkEgWOwGxsRtJ2wHtvEsnOMGYmabMMzMiOD4VtKciVH926iN/P0dcZn5iWqEoZcPtOOung3EaApvfQWvste4J2bdIUSzMuqoKk2MgK1DhOFbsq9iBlt/wA2+265iNITLtOa4UNcK4yUoKUpK1AJ4X536LdEBYW8GSVOlW32ypxS7K+z4QGwXO64jFUZNLzC21qSFNJIvuBvY+mGFGqS5ill6ZeYbD6gUNfaVl3X9J3GKhNTs+iqzFMKP/mnAoOE/ZSTcnbt2wDKdfM9RqQtTl3JF5xlZtcqtYj8YntlwMOOBK1pR4K3TmyoJAABI2btsMmKTJqkqnwbbKJWRdLKJcNpzLCbXUVEZis7tebbeMNQk7MsrM469kcyZCkIbSpKrEaDXUXtu9MBHlDw0ogvWUharILZNiOc3+1u9ETaZWXcNutIcHCUx3bkNwyd6k9HOn0iMTLjySpvgC6wV3GUXWnpHR0Dm/CNOLbmVLLZQ6yNSkaKTYW2c+unPAbLbcQ62lxCgpKwClQ2EGK13SvF3WvN/iEe8FVHjFL4i4sKclLBJ3qbP2T7R6I8d0rxd1rzf+ogOW4IIIAhjh77+ku1ELoY4e+/pLtREa8ZW2eyncJOLuUT/Un2CEsOsXcon+pPsEJY5bwhPld9e5dRQQQR1Q5xxRytrHnz/vDDmb8Xkt2nxqhNijlbWPPn/eGHM34vJbtPjVELnjts4mNz1lUoIIItYhDDD3KSmedtfrEL4YYe5SUzztr9YgOvII+R9gCPh2QRTqvj0U+rzNNbkC4uXUlKlKdCb5ragekQFXrSZGSrrsq/MvS8+iwdUtSnGpq9jmI2g+gjT0wuXKNSNRS89UW3JZbWVxMw4oqWOcZRtFhYE7oe1EP1OqM1N5uSbqCLpQlh4LJQEk6pBOuh1jFi2RfnktGTUhy7JUEtm6he2vQNYCvS06mScXL0WpTz5dUMySyE6kgA3uTfUDZGx8H4QNDzTU2UmYWLBtKiUtjr3np3RloWDafTmpV8NqQ8lKVKQQki+hsTa+hAO3aIkVrFkjSitho8anE6cCg2CDa/hK2Dq29EBTe6LTqdT5qSap0smXmH1LeWptWW1thA2DU7uaEDkjPvy7VQmHVMvqQhYcSNNmgIO/WIOI56cqdUXPTkwHXHAAhKE2SNPsgHmNx16xsmo1GWmaQGQ02imzDKAwtogqBtckjcBsO+Aqsrih5xDKl05kz6SpReUolKihGYLy3sVWG3898RqVXEthX0n4LroJzKAF9977ib+znjDS3DMuMuu+GuYmXUtqCbDLwak2A3bvxhTKLmlyyZt1pMw02SDp4SRY3Oun7pMBs2g1GQm5viaFcIvKooUneQNihz22emK1i2eU3MJdQwhk8IbOy7hAWASCCD+PWYw4dxDwdSTMlJccAU2qyLAXtY2225+bqiTWEuz1BWwopC1TBdQl4JzEHZc/xbr7Dob7YD5Qp5VFqUpMoeS6lKktvKufCbVa9urb1pEXLuk+Lus+b/ANRGt6ep/iYlX215m8rSkpVa/hEa68yr26IumJJ52o9xmdmXxZ1UnlXfeoKAJ/KA5wggggCGOHvv6S7UQuhjh77+ku1ERrxlbZ7Kdwk4u5RP9SfYISw6xdyif6k+wQljlvCE+V317l1FBBBHVDnHFHK2sefP+8MOZvxeS3afGqE2KOVtY8+f94Yczfi8lu0+NUQueO2ziY3PWVSgggi1iEMMPcpKZ521+sQvhhh/lHTfO2v1iA67gv0xqOemK/V6rMsLqkwllLxCUpcKAEi+hAtzR5cpKXCW3FvIKyD9atQJG245hbn/AAgNvXB2GNOYjYlm6/Oy0xMPOVFc1mOVNwWiLj0i9rfKJSKO9JL4NvheDIvwyCsLBHUT6f6Qhqco81NJnHuNTRcN+Hz2UpBGg2E35iTutaAv6n10uQlnmZcPobmwENIRYqBz819mu7dDWQnW5KSCpalIlVuC9nZgJA5hvUAL6DLoIoNPxQfqJmYTMBLibJLeR1aTY5yE3Fib3udl98OpR7A86rIpVQ4yUkrLjjgWvnJym3NzDZAY6vimuPr4Jc4xJy+YpWqUsVf5j/S0YcLYfk62ieM1MLCQohs3tnVbVZ3naPziNPUimzbqEyUuuUYRqSp1wqPRqfx09MYKdPN4aqqWXWuGS49nSFgEBR0UefYL+gwF4oWD6PLSmVaGJ4EWBW0Cfx2mJNTw7QmKXML+jpZACSRdG/5kwpmH5eWl+P0ypBbKUcKppxwFSEk2uk8wO2/SL7oxKxM5Py7Cn2/qm3Ra+nDK3Dq1ve34aXBUrDszSpiiOstkystMhDptsWvaerUJ6xCSiyRcZYlst1OTC1JSsEJ0Nrk7xrs3m0bBxRPoptNp8qhbSlTUwkl1xwISLKClKJ6T7YhOy7GHJNuqNyjcw8BlKwrI3Y7LDnufTAV+v0JmjZJhuYcUp7wlsBNg2edKbX6uYg7bmEqlNvcG++btJGR0sHMlQ23KSRYka6W1B33AcOidq0+5MzCOHdJCbI1yJ22sN3tJ6IiVGjvuhxUqQwXknOcpAXssCN5BsbgwHmeyyr3gTQ4NbIIUTZS8pulVtt7Wv1GLPXm1tdxWcC0ZFKkyvKRa2Zd/6xQJOVcexDJfTTpZlXHBd43Ccul+q+g9MbV7oxSe5xWCi2Xi2ltlriA5dggggCGOHvv6S7UQuhjh77+ku1ERrxlbZ7Kdwk4u5RP9SfYISw6xdyif6k+wQljlvCE+V317l1FBBBHVDnHFHK2sefP+8MOZvxeS3afGqE2KOVtY8+f94Yczfi8lu0+NUQueO2ziY3PWVSgggi1iEMMP8o6Z521+sQvhhh7lJTPO2v1iA6ZYwjLtTT0w/OPOhaysNkJCE312EG9rmMBpzbDalSi255BeP1aXAClOu1RJ322dOkWOal0Tcs5LuEhDiSk5TY2jXc5h+UVNOSNMoz5feUS/PTJBU2L3Kki9rnTbbb1wHx+omXcDhkkFpQKTYiyDs0uRfrFtpiC1iWWp4ebmpJTpcQpaAgEBKgNhsdR1W/OGeGapWZid+hePpTJsNkrdfZCX20AAZbHTfoTffzRMr2G5CdpoEkzL06VTquZdTZUxzJsNSCbHXmFhAIOOydTpz7bEiykSzS3jOJCW1Zz+6AN17DU3PQYWvVVlNCYblpZTHC5luTJBJAB0Snm0I0G+E81Tp6jK4VyVW2hH22yklNzsvs5zzR6o02H5vO19S028VNNbkXUCAD6NICc0xUH2eMs06d4u6PAcW9lC9f3b7T1RHdo9VKeNzlPmm5BgEqdz5inmIudbdHTGwpCaelZN1mfalZeVzJabQ4u7T+gINtqDbW+zXZpeIcvR0Tk29LTE26UzTZSlS1A5kLBsdDYkWIvc7R02BJh2mzk6prKhp5t5oNErUtQRcbwbgHT2WEJlIrNDm5dyfQpuVbVcLNl5gb2JAJIvbfGSVm59p9yTAWBLryKOe5RZQubbQrwTa2v5Raau/LTtMYZf4dORjKpYF2nBlGhudDmGnVvNoCdiiqy0zg6nVFpoZ8wKHSohbJA8K2Wxvp0RgoJZqDz0vMPFKgSkIUkWBSTl11O83tz63jXD9dmUSZpJWsyjZUWwUjML9PNpti506py6KiWph8y7YykqSbG6khV+k2J3QF+dp9Mk5FCqgEIUNNFE632AAC/oEU+s1CUQm7GdQK7NpWxkUu97aABRjHXcQs8KlinuPOPpFms6weDSBtJGwkg23knaNIwYdaXIVhM+HHnm2cwXnbz3Ub6C40Ve42jaOohHYq9Vw/UJlh+hsByZAsZvMbt7bDn1Nz/0jLVq3xnAdek003iiDLZ7IfKkJOYaJSR4I6jaNg/+VYqkFNOoCy2bKST4bK+sbDt13xRcW0CZo2Gq2laS6wZNXBzCR9rVOihuP5H8oDQ0EEEAQxw99/SXaiF0McPff0l2oiNeMrbPZTuEnF3KJ/qT7BCWHWLuUT/Un2CEsct4Qnyu+vcuooIII6oc44o5W1jz5/3hhzN+LyW7T41QmxRytrHnz/vDDmb8Xkt2nxqiFzx22cTG56yqUEEEWsQhhh7lJTPO2v1iF8MMPcpKZ521+sQHXRFwbG0a5xFTKq+5MKExOZVaOWCkJKdltBqL9PVzxseKm5UsQVFUxKMokZV9BUngnHEqUvm591to37OcNVucZl53jxaRLpCkLQyQpV0jKoXOt9NNTDx/FqqwWJydfZU+XODal03ys/4iN/WNd0WWuYYnpilpmH0tcZWshSEEKCE22gmwvp+cUCp05UolbVs7yAEkIvY6G5FtCdbdV4C8UigST1NcrWIyrgXxdmXKyLjcdt7kbr/9KW3R3U155mXYXLNPFb0rLk5iUjdz30GhtHyXqtVaqMkicS/Nyks4AplOpyAjQ8w6NIsiHG8QVYVZmUTLSUi2oIbXcuPrVc69JI2QFYaxJOM19c66zLvqz5UNPtnKkABI03aW/CGLddRUuKJmHM7UstQSWwULVmIJJO24JGyw0iFVWBOU04jbzk8PxdtpYtZATopPUdx5xCuVqk6hhMghlCGVPZ1kIsSbWt0dFt/PAbApFRlBWa5PWaCWGw5Z3IolzIQSlWu0i+h3wpnKgymVQ22ULOUJUrIojKNt8w1O3nML6XNhKi1PTSH0ugcAVIXdQvbXKNvsN4czVBEtIh009auMhKWlJZzG+u5REBSJhiZmJ4tsMrdzJASlpFydNL3Gp5zaGc1SZ6qz7D8qh0rVLM3KRYZgi1rnS+nXt2xszAFPk5CkvPuIbD6XeBLyxlUQlI012a30jPhBluYp05KuA2bmlajoWbW/ywFKwzhdan+M1B1yZNg69wd1kJuCEnnJBBt8oua6G5KVPI0G0IcWS3ZBs4LaoUdiefZqRfmiPXq9K4elnGKcoh83U86U2KyNNCdNttkZGMfUqSkmWXnnZ2bt4aZdOfKTzq0F/TAT0YfmW5xqblZpcstBQFJJCgtNxmB01Nhoo66xi7pXi7rXm/8AUQkm8c12orLdJpyJNBBs6+c6/QnYPzhNV01d7BVdmqlOvTJ4qQrMrwQcybeCNPy+QDSEEEEAQxw99/SXaiF0McPff0l2oiNeMrbPZTuEnF3KJ/qT7BCWHWLuUT/Un2CEsct4Qnyu+vcuooIII6oc44o5W1jz5/3hhzN+LyW7T41QmxRytrHnz/vDDmb8Xkt2nxqiFzx22cTG56yqUEEEWsQhhh7lHTPO2v1iF8MMPco6Z521+sQHV9Rq9PpLKXahNtSyFGwU4q1za/8ASK9KcQqk6anSZBb6C4XA88/wbBX/ABBOpvs1yiFuJ+59NYhqT00ubAvctkW2bgRbdpvhW33Mq4x9UzVyloEZQpRIAG42PVsgLxxiouySnJxiSWzm1XLulzKj+KxFjbX8PRFcxDgpLrCnW5mbmJl9YA4MXPPc7gP+keGcE1RiamGluoXLzCVZ+BGQEnovoddv430i00eiOUpSlKnnX0kEBCk2tfXU6k9EBrRibblZ1LCky7TOayXQvMALG6iq23wbWSBHmq1ByWp8wiiyUwJXOoPTryQFlFtqb2te51teNphyjLe4FKJZa3UqUUpbCswGhJsOj0wur1FlsQUxri7YeQ0VBDN8iCfsm+zYLwGt6DUmpxLTs4029JyngtsKfQCNPtZTt9ETsTPU+uSTb8vJGSEujI06spKn1aZUgA7Nhvr+cTf2fTzM2HnJmQlkoKi2LkkA3Gidmz84q9Ql52mVdEyrhX2m0EJzJzAKttCT+I009EB4AbVit+VcbEuylWcJcUSULIGtxsvfX/2h/WsRTwXT+Fk1y/Ay+dhSSPDIULEk30uBp0xVZCzVXFQXOtsqUpSiktqum97ixSQYtzAncQS7dOp7heWw2EJWGMoQkbipXSYBNIYzSmaWxU5VAaQokoUgKWV6jad9yYZS2J6g1KlijNtt/STi8q3NeDSFq2af4ttogyvc+rTU86qcp7rhSbgoP2r3331598XXDeAjLNuOVY+EpV22WnDZAOpBNhrc7rQFYl8Ov1gpTOPTT7izZSkHS411A/L0xZKXgZxlCm+Dbl0DS58Iq9A2jri7ssNMICGm0oAAGgjJaATyuGZFkfWgvG99dB+AhX3RJZmX7ndb4JtKM0vc2G3whti2xV+6V4u615v/AFEBy3BBBAEMcPff0l2ohdDHD339JdqIjXjK2z2U7hJxdyif6k+wQlh1i7lE/wBSfYISxy3hCfK769y6igggjqhzjijlbWPPn/eGHM34vJbtPjVCbFHK2sefP+8MOZvxeS3afGqIXPHbZxMbnrKpQQQRaxCM0nNLkZ1ibbCVLYcS4kK2Eg3F/wAIwwQGzf29YoH/ANPpP+k7/uQft6xR5PpP+k7/ALkayggNm/t6xR5PpP8ApO/7kH7esUeT6T/pO/7kayggNiO92itPG7lEoaiAADxdy4HNfPGZvu64lZbCG6bSEpGwBl3/AHI1rBAbHV3bsQLd4VVJo5Xe+bgXL83/AKnNEZzuv1d5xTjlGo61q0KlNOk+8igwQF7/AGs1K6D9B0YFBJSeBduDz34SJsv3cMQyqCiXpNGaSTchLDguf9SNbwQGzf29Yo8n0n/Sd/3IP29Yo8n0n/Sd/wByNZQQGzf29Yo8n0n/AEnf9yD9vWKPJ9J/0nf9yNZQQGzf29Yo8n0n/Sd/3IgVzuxYgr9GmqVNyVNQxNIyLU024FAXvpdZG7migwQAYIIIAhjh77+ku1ELoY4e+/pLtREa8ZW2eyncJOLuUT/Un2CEsOsXcon+pPsEJY5bwhPld9e5dRQQQR1Q5xxRytrHnz/vDDmb8Xkt2nxqhNijlbWPPn/eGHM34vJbtPjVELnjts4mNz1lUoIIItYhBBBAEEEEAzw3KS9QxFT5GabU4zMzCGVBKsp8IgXB59Ym1+kSkhTJCZS05KTkwpwOSbirlKARkXY6gKudu21xC+gzzNMrslUH0OLblX0PFLdrqym9teqJtQq9PqclItTDExw8mh1oPJUkFxvVTQI50k2PR6IBphWgUetUxlUwhwzCp3ijhDhASXEHgVbNmdJBhTiGUp0nwXEWXEB5x1aOEUcxaCsiLg7CSlRt1R6w1iRzDvHi21wiphkBq5/unUqCkOdadbdcfMRVuVxBX6jVHJZ1njAzMNoWLIXcfa01H2tltSICZK0WUcwy3UkSjk6FodRMLZc8OUeueDuj+A+Dqec66a/alT6PSK3M0N6VW69LLbbEwHCCtwKTwgI2BOqwLa6CI1KrknSWm35Vp9M4JR6WfTmHBPZ8wCjv0ChpbakG8ZJyvU2pVKYq01KvGdmA2VhJTkSsFOdYO25CTpbTMdYBhiTDtPo7kypUi7LcBVDLSzbrh/tbIzZl66i1k+ENDm6IZM4SpT78+0zTgsS9cEkSqZUChjKbkai6vBvsN9loR1rFUrW+GTMSz6UfSK5yXVmBU0lw3cb6RcAj088ZZjFtOm+OByTmgmZqwqICXE3FgfA2f4jrASjhWkvUuVmpFLrrrE0rjTLpKVOy5eLaV22pIIAUN2YR5GH5H6GZqCKQp5oLnOMrD6hwaGyAgjXaM2zfaI7mOSrEcpWkyQ4RDrxmGCQUOocWpRSNOZVrneAYj98VNdlJGXmJSbIlXphxaW3gkPJdIOU6XA8EA89zAMpnDVMRRZecXJOSzC6MJtU7wiinjJKglsX0OYpGm3UnYIoxi1u4ulnpBqQclH1S30WmSdRwg1WhalodGm0FR05ieeKoYAggggCCCCAIY4e+/pLtRC6GOHvv6S7URGvGVtnsp3CTi7lE/wBSfYISw6xdyif6k+wQljlvCE+V317l1FBBBHVDnHFHK2sefP8AvDDmb8Xkt2nxqhNijlbWPPn/AHhhzN+LyW7T41RC547bOJjc9ZVKCCAAk2G2LWIQRmMnMh1LPF3eEULpRkOY+iMaG1uLCEJKlHYALmA8wRlZlZiYSssMOOhAuooQTl67bI+tycw80480w6ttv7a0oJCes7th/CAwwRnElNKQlaZZ4oUlS0qCDYpT9og8w3ndHr6NnhJicMnMcWVez/BKyG2h8LZARoIzJk5lUsqZTLulhJsXQg5QevZHr6PnOCS6JV/g1oU4hfBmykp2qB5hvMB8k5R6dfDLKbqIuSdAkc5O4Q7awy0R9bOrv/8AjZuD+Kgfyj1QpdKKO7M5sq3nFIv/AAhASfav/wDmMksVoKi/NFSSN2a9zGe5cmJ+KWyxZpqiJqQ5jDbiEkyz3DKGxCkZSroFiRfrt+NhCRWhtFnlEuKmbOTOdBvdNleFp0iFtXkXX64WpRpx92YyqShtJUpSiPCAG0+FeJW65qn4lC9aiiIqp/RTBGdclNNzYlFy7qZgqCQypBCyTsGXbc6R6labPTz62JOTmJh1AKlIaaKlJA2kgCLmZGgiUxSqhNB8y8jMvCW/vihpSuD2/asNNh280CaXPrkFT6ZGYVKJNlPhpRbBuB9q1tpH4iAiwRJNOnEyaZxUq+JZQuHi2chFyNuzaCOsRiLDgZS+W1BpSigLt4JUACRfn1H4wGOCM7klNMtJddl3UNqAKVKQQCDe342P4R9mqfOSK8k3KvS6sxTldbKTcbRrv1H4wEeGOHvv6S7URDflX5Vzg5hpbS/4Vpsdtj+YMTMPff0l2oiNeMrbPZTuEnF3KJ/qT7BCWHWLuUT/AFJ9ghLHLeEJ8rvr3LqKCCCOqHOOKOVtY8+f94Yczfi8lu0+NUJsUcrax58/7ww5m/F5Ldp8aohc8dtnExuesqlEinzaqfUZadQhK1S7qHQlWxRSQbHo0iPBFrEcydalpCvM1NqXmFpbK1KbdfBUc2b97LzEbtSCdL2HykVqXolXFQlZMrKAkNpeWFW2Z76AG4zDZoFb7QnggLJh/FUvh6bnnWKcXWppacja3dW0Bea18v2rWsrSx1tuiJIVxmTolQphlVLE66hwOZ03RlS4kDVJ/wDU2i2zdeE0EA+ZxOpqgppBlg4yllaQVrvkcUpRzp008FRSRsOnMIyy+KWmKDK0/iSy9KszLSHeHsgh/RRKMtzYXtrtsd1orkEA9lsS8XpqJcSoU83JvSaFlfg5HFEklNtVDMqxv/Dppr6TihSaCij8VC2UsKbBcXcoWVqVnRoMuispGoNhvAhBBAWehrS/Q1MJP1jbrlweZaU5f0KjI4y4lIPBkap2uDnEIaXUV0+YK8nCNrFlova43EHcQd/o1BIh047TagvOioIZVb/iIKSRzndfqJjNctz9/mP03Wb1MUfWf3CQzLvcabcKMqEX/eBJvEF+ptUvFcpOcEX0ySkLyBYTmP2yL2OwkjZujMurSEhLluXcTNLTsGU5SedVwNOgbeiK064t51TjiipaySonaTHbNExMzKPIuU1RFNJm1XphNXFUeHCzDbYSyRlSGilISiwtayQBYabBE6VxWiQrtUqsrIBBn2XEJbU4FBpSyCVapsQCNBbZpFcgjQxrDTMU8UlKw1Oyyp1yrFKnHS6EkKGYkkFJvcq3WPMRH2VxWJfCbmHzIhaHS4VPcJZV1Fsi2lwAW03F7H8LV2CAfuYnK8LN0NMqAEN8GXVOXBHCly4TbQ3Nr3IsTpzYHa6h3DyaOZQBDa0ONOBQuhYzZz9m5zZthOlhzQnggGlWrDdXDb7srknQhttx1LngKShAQmyLaGwF9Ts0AibijFacUTIm36e2xMpWcrja/wDh7kEWFyDeytuttYr0EAzrlYNanUTJaKClpLd1KClKtfVSgBc62uRewFydsecPff0l2ohdDHD339JdqIjXjK2z2U7hJxdyif6k+wQlh1i7lE/1J9ghLHLeEJ8rvr3LqKCCCOqHOOKOVtY8+f8AeGHM34vJbtPjVG43cOUJ95bz1Fp7jjiipa1yqCpROpJNtTHs0KjqlxLKpUkWBqGjLoyj0WtEa4+fjbTx6vrFf9hzZBHR3evh7yDTfVG/lB3r4e8g031Rv5RYyucYI6O718PeQab6o38oO9fD3kGm+qN/KA5xgjo7vXw95Bpvqjfyg718PeQab6o38oDnGCOju9fD3kGm+qN/KDvXw95BpvqjfygOcYI6O718PeQab6o38oO9fD3kGm+qN/KA5xj6I6N718PeQab6o38oO9fD3kGm+qN/KA5xvAY6O718PeQab6o38oO9fD3kGm+qN/KA5xgjo7vXw95Bpvqjfyg718PeQab6o38oDnGCOju9fD3kGm+qN/KDvXw95BpvqjfygOcYI6O718PeQab6o38oO9fD3kGm+qN/KA5xgjo7vXw95Bpvqjfyg718PeQab6o38oDnGGOHvv6S7URv3vXw95Bpvqjfyj03hugsuJcaolPQtJulSZVAIPXaI1fmJWWp+K4n+tE4u5RP9SfYISx0i9h2hzDhcfo0g6s7VLlUKJ9JEeO9fD3kGm+qN/KOUfimISvz9rtU/wBNIIII6qf/2Q==%20"/>
          <p:cNvSpPr>
            <a:spLocks noChangeAspect="1" noChangeArrowheads="1"/>
          </p:cNvSpPr>
          <p:nvPr/>
        </p:nvSpPr>
        <p:spPr bwMode="auto">
          <a:xfrm>
            <a:off x="1616075" y="-139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</a:endParaRPr>
          </a:p>
        </p:txBody>
      </p:sp>
      <p:pic>
        <p:nvPicPr>
          <p:cNvPr id="6153" name="Picture 11" descr="G:\Přednášky\untitled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6589" y="3122614"/>
            <a:ext cx="2427287" cy="3735387"/>
          </a:xfrm>
        </p:spPr>
      </p:pic>
      <p:pic>
        <p:nvPicPr>
          <p:cNvPr id="6154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4400550"/>
            <a:ext cx="1905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1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1650</Words>
  <Application>Microsoft Office PowerPoint</Application>
  <PresentationFormat>Vlastní</PresentationFormat>
  <Paragraphs>199</Paragraphs>
  <Slides>89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0" baseType="lpstr">
      <vt:lpstr>Motiv Office</vt:lpstr>
      <vt:lpstr>Rezidence v raném novověku Nositel významu/ů  </vt:lpstr>
      <vt:lpstr>(Architektur als Bedeutungsträger) </vt:lpstr>
      <vt:lpstr>Prezentace aplikace PowerPoint</vt:lpstr>
      <vt:lpstr>Prezentace aplikace PowerPoint</vt:lpstr>
      <vt:lpstr>Bystrá, Slovensko, pomník Vasila Biľaka, odhalen KSS 21. 2. 2015 </vt:lpstr>
      <vt:lpstr>Prezentace aplikace PowerPoint</vt:lpstr>
      <vt:lpstr>Dějiny umění nebo dějiny obrazů? Umělecká díla jako „prameny“</vt:lpstr>
      <vt:lpstr>Barthel Beham, Selská slavnost, po 1530, dřevořez</vt:lpstr>
      <vt:lpstr>Prezentace aplikace PowerPoint</vt:lpstr>
      <vt:lpstr>Umělecké dílo a otázky historika umění:  vztah k historické skutečnosti </vt:lpstr>
      <vt:lpstr>Erwin Panofsky (1882-1968) </vt:lpstr>
      <vt:lpstr>Prezentace aplikace PowerPoint</vt:lpstr>
      <vt:lpstr>Platón vs. Aristoteles</vt:lpstr>
      <vt:lpstr>Prezentace aplikace PowerPoint</vt:lpstr>
      <vt:lpstr>This is indeed „rationalism“</vt:lpstr>
      <vt:lpstr>E. Panofsky (1943)</vt:lpstr>
      <vt:lpstr>Edward H. Corbould, Hetty a Captain Donnithorne  v mlékárně paní Mrs. Poyserové, 1861     </vt:lpstr>
      <vt:lpstr>Edward H. Corbould, Hetty a Captain Donnithorne  v mlékarně paní Mrs. Poyserové, 1861      Cornelis de Man, Hráči šachu, po 1760</vt:lpstr>
      <vt:lpstr>Edward James Muybridge Merced River, Yosemite Valley, ca. 1874</vt:lpstr>
      <vt:lpstr>Prezentace aplikace PowerPoint</vt:lpstr>
      <vt:lpstr>Tapiserie z Bayeaux: Role a smysl obrazu  (ilustrace nebo reprezentace?)</vt:lpstr>
      <vt:lpstr>Prezentace aplikace PowerPoint</vt:lpstr>
      <vt:lpstr>Prezentace aplikace PowerPoint</vt:lpstr>
      <vt:lpstr>Bučovice, Náměšť nad Oslavou 60.-80. léta 16. století</vt:lpstr>
      <vt:lpstr>Ivanovice na Hané, zámek,  Jan Bukůvky z Bukůvky, 1608-1611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Tomáš Knoz, Renesance a manýrismus na zámku v Rosicích (1996)</vt:lpstr>
      <vt:lpstr>Talent (Cesare Ripa, Iconologia)</vt:lpstr>
      <vt:lpstr>Hojnost (Cesare Ripa, Iconologia)</vt:lpstr>
      <vt:lpstr>Prezentace aplikace PowerPoint</vt:lpstr>
      <vt:lpstr>Joachim Camerarius, Symbolorum et emblematum, 1596. </vt:lpstr>
      <vt:lpstr>Rétorika – elokvence architektury</vt:lpstr>
      <vt:lpstr>Elokvence  („rétorika vily“)</vt:lpstr>
      <vt:lpstr>Prezentace aplikace PowerPoint</vt:lpstr>
      <vt:lpstr>Julius Bernhard von Rohr, Einleitung zur Ceremoniel-Wissenchafft der Privat-Personen, 1728, frontispise.</vt:lpstr>
      <vt:lpstr>Prezentace aplikace PowerPoint</vt:lpstr>
      <vt:lpstr>Používají se autonomní a heteronomní přístupy  v dějinách umění</vt:lpstr>
      <vt:lpstr>Tři základní typy historika umění (dle Heinricha Lützelera) </vt:lpstr>
      <vt:lpstr>Kratochvíle  u Netolic, 1583-1590</vt:lpstr>
      <vt:lpstr>Různé a přitom stále totéž umělecké dílo očima různých historiků umění</vt:lpstr>
      <vt:lpstr>Rezidence v raném novověku jako badatelský problém</vt:lpstr>
      <vt:lpstr>Co je rezidence? Středověk – Raný novověk</vt:lpstr>
      <vt:lpstr>Prezentace aplikace PowerPoint</vt:lpstr>
      <vt:lpstr>Mitteilungen der Residenzen-Kommission der Akademie der Wissenschaften zu Göttingen</vt:lpstr>
      <vt:lpstr>Arbeitsstelle Kiel der Residenzen-Kommission  der Akademie der Wissenschaften zu Göttingen http://resikom.adw-goettingen.gwdg.de/maphb1.php</vt:lpstr>
      <vt:lpstr>Prezentace aplikace PowerPoint</vt:lpstr>
      <vt:lpstr>Prezentace aplikace PowerPoint</vt:lpstr>
      <vt:lpstr>Prezentace aplikace PowerPoint</vt:lpstr>
      <vt:lpstr>Hranice Jan mladší ze Žerotína Jan Jetřich z Kunovic 1581-1584 </vt:lpstr>
      <vt:lpstr>Prezentace aplikace PowerPoint</vt:lpstr>
      <vt:lpstr>Prezentace aplikace PowerPoint</vt:lpstr>
      <vt:lpstr>Mobilita- Itineráře Olomoucký biskup Stanislav II. Pavlovský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Ivanovice na Hané, po 1605</vt:lpstr>
      <vt:lpstr>Plumlov – Karel Eusebius z Liechtensteina, po 1680</vt:lpstr>
      <vt:lpstr>Prezentace aplikace PowerPoint</vt:lpstr>
      <vt:lpstr>Prezentace aplikace PowerPoint</vt:lpstr>
      <vt:lpstr>Prezentace aplikace PowerPoint</vt:lpstr>
      <vt:lpstr>Prezentace aplikace PowerPoint</vt:lpstr>
      <vt:lpstr>Baulust</vt:lpstr>
      <vt:lpstr>Petra Niehaus (ed.), Marburg 1997</vt:lpstr>
      <vt:lpstr>Paulus Decker, Furstlicher Baumeister oder Architectura Civilis, Augsburg 1711</vt:lpstr>
      <vt:lpstr>Paulus Decker, Furstlicher Baumeister oder Architectura Civilis, Augsburg 1711</vt:lpstr>
      <vt:lpstr>Prezentace aplikace PowerPoint</vt:lpstr>
      <vt:lpstr>Prezentace aplikace PowerPoint</vt:lpstr>
      <vt:lpstr>Villa Aldobrandini, Frascat:  Aldobrandinius sumptuosis extruxit</vt:lpstr>
      <vt:lpstr>Prezentace aplikace PowerPoint</vt:lpstr>
      <vt:lpstr>Prezentace aplikace PowerPoint</vt:lpstr>
      <vt:lpstr>„Magnificence“ šlechtického uměleckého patronátu a její morální podstata </vt:lpstr>
      <vt:lpstr>Italský humanismus 14.-15. století a jeho oceňovaní uměleckého mecenátu jako formy vyjádření sociálního i mravního statutu vladaře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Cíl: Problém – „Konference“</vt:lpstr>
      <vt:lpstr>Řím, S. Maria Maggiore, Capella Paulini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Rezidence v raném novověku Nositel významu/ů  </dc:title>
  <dc:creator>Jakubec</dc:creator>
  <cp:lastModifiedBy>Ondřej Jakubec</cp:lastModifiedBy>
  <cp:revision>7</cp:revision>
  <dcterms:created xsi:type="dcterms:W3CDTF">2016-02-22T14:54:55Z</dcterms:created>
  <dcterms:modified xsi:type="dcterms:W3CDTF">2016-03-01T09:28:13Z</dcterms:modified>
</cp:coreProperties>
</file>