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63" r:id="rId2"/>
    <p:sldId id="262" r:id="rId3"/>
    <p:sldId id="264" r:id="rId4"/>
    <p:sldId id="266" r:id="rId5"/>
    <p:sldId id="257" r:id="rId6"/>
    <p:sldId id="265" r:id="rId7"/>
    <p:sldId id="260" r:id="rId8"/>
    <p:sldId id="259" r:id="rId9"/>
    <p:sldId id="258" r:id="rId10"/>
    <p:sldId id="261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91" autoAdjust="0"/>
    <p:restoredTop sz="94660"/>
  </p:normalViewPr>
  <p:slideViewPr>
    <p:cSldViewPr>
      <p:cViewPr varScale="1">
        <p:scale>
          <a:sx n="59" d="100"/>
          <a:sy n="59" d="100"/>
        </p:scale>
        <p:origin x="-78" y="-2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25DC89-9523-4AF0-B76C-EA348DE90103}" type="datetimeFigureOut">
              <a:rPr lang="cs-CZ" smtClean="0"/>
              <a:t>8.3.2016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2EC099-56D0-4CC7-9EF5-EC5953E368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000036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formationphilosopher.com/solutions/scientists/libet/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949DF57-8899-440F-AC6E-31AAB7A92C31}" type="slidenum">
              <a:rPr lang="en-US" altLang="cs-CZ"/>
              <a:pPr/>
              <a:t>5</a:t>
            </a:fld>
            <a:endParaRPr lang="en-US" altLang="cs-CZ"/>
          </a:p>
        </p:txBody>
      </p:sp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cs-CZ">
                <a:hlinkClick r:id="rId3"/>
              </a:rPr>
              <a:t>http://www.informationphilosopher.com/solutions/scientists/libet/</a:t>
            </a:r>
            <a:r>
              <a:rPr lang="en-US" altLang="cs-CZ"/>
              <a:t> </a:t>
            </a:r>
            <a:endParaRPr lang="cs-CZ" altLang="cs-CZ"/>
          </a:p>
          <a:p>
            <a:r>
              <a:rPr lang="en-US" altLang="cs-CZ"/>
              <a:t>This striking result (Libet </a:t>
            </a:r>
            <a:r>
              <a:rPr lang="en-US" altLang="cs-CZ" i="1"/>
              <a:t>et al</a:t>
            </a:r>
            <a:r>
              <a:rPr lang="en-US" altLang="cs-CZ"/>
              <a:t>. 1983) shows that the intention</a:t>
            </a:r>
          </a:p>
          <a:p>
            <a:r>
              <a:rPr lang="en-US" altLang="cs-CZ"/>
              <a:t>(in the sense of ‘wanting to move’ or ‘feeling the urge to move’) can be</a:t>
            </a:r>
          </a:p>
          <a:p>
            <a:r>
              <a:rPr lang="en-US" altLang="cs-CZ"/>
              <a:t>perceived as distinct from execution itself; it also shows that the subject’s</a:t>
            </a:r>
            <a:endParaRPr lang="cs-CZ" altLang="cs-CZ"/>
          </a:p>
          <a:p>
            <a:endParaRPr lang="cs-CZ" altLang="cs-CZ"/>
          </a:p>
          <a:p>
            <a:endParaRPr lang="cs-CZ" altLang="cs-CZ"/>
          </a:p>
          <a:p>
            <a:r>
              <a:rPr lang="en-US" altLang="cs-CZ"/>
              <a:t>Libet's 1983 experiments measured the time when the subject became consciously aware of the decision to move the finger. Libet created a dot on the screen of an oscilloscope circulating like the hand of a clock. The subject was asked to note the position of the moving dot when he/she was aware of the conscious decision to move a finger or wrist. 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815601-43E8-4722-8C1E-2DB72909FFE0}" type="slidenum">
              <a:rPr lang="en-US" altLang="cs-CZ"/>
              <a:pPr/>
              <a:t>9</a:t>
            </a:fld>
            <a:endParaRPr lang="en-US" altLang="cs-CZ"/>
          </a:p>
        </p:txBody>
      </p:sp>
      <p:sp>
        <p:nvSpPr>
          <p:cNvPr id="264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4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8.3.2016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8.3.2016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8.3.2016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8.3.2016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8.3.2016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8.3.2016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8.3.2016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8.3.2016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8.3.2016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8.3.2016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8.3.2016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/>
              <a:t>8.3.2016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jpeg"/><Relationship Id="rId4" Type="http://schemas.openxmlformats.org/officeDocument/2006/relationships/image" Target="../media/image7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emf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Data\uzivatel\Dokumenty\MU\Ohlasy dekonstrukce MU\468792-image-1445270363.5597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505" y="152490"/>
            <a:ext cx="1458383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525990" y="2658961"/>
            <a:ext cx="37579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Miroslav Petříček, Úvod do současné filosofie, Praha 1992</a:t>
            </a:r>
            <a:endParaRPr lang="cs-CZ" dirty="0"/>
          </a:p>
        </p:txBody>
      </p:sp>
      <p:pic>
        <p:nvPicPr>
          <p:cNvPr id="8195" name="Picture 3" descr="D:\Data\uzivatel\Dokumenty\MU\Ohlasy dekonstrukce MU\nase-postmoderni-moderna-12183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933054"/>
            <a:ext cx="1486185" cy="2095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160271" y="6165303"/>
            <a:ext cx="41236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Wolfgang </a:t>
            </a:r>
            <a:r>
              <a:rPr lang="cs-CZ" dirty="0" err="1" smtClean="0"/>
              <a:t>Welsch</a:t>
            </a:r>
            <a:r>
              <a:rPr lang="cs-CZ" dirty="0" smtClean="0"/>
              <a:t>, Naše postmoderní moderna, Praha 1994</a:t>
            </a:r>
            <a:endParaRPr lang="cs-CZ" dirty="0"/>
          </a:p>
        </p:txBody>
      </p:sp>
      <p:pic>
        <p:nvPicPr>
          <p:cNvPr id="8196" name="Picture 4" descr="D:\Data\uzivatel\Dokumenty\MU\Ohlasy dekonstrukce MU\147587_bi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8931" y="180433"/>
            <a:ext cx="1442951" cy="2205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4763233" y="2498412"/>
            <a:ext cx="41399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P. </a:t>
            </a:r>
            <a:r>
              <a:rPr lang="cs-CZ" dirty="0" err="1" smtClean="0"/>
              <a:t>Michalovič</a:t>
            </a:r>
            <a:r>
              <a:rPr lang="cs-CZ" dirty="0"/>
              <a:t> </a:t>
            </a:r>
            <a:r>
              <a:rPr lang="cs-CZ" dirty="0" smtClean="0"/>
              <a:t>–  V. Zuska, Znaky, obrazy a stíny slov. Úvod do (jedné) filosofie a sémiologie obrazů, Praha 2009</a:t>
            </a:r>
            <a:endParaRPr lang="cs-CZ" dirty="0"/>
          </a:p>
        </p:txBody>
      </p:sp>
      <p:pic>
        <p:nvPicPr>
          <p:cNvPr id="8197" name="Picture 5" descr="D:\Data\uzivatel\Dokumenty\MU\Ohlasy dekonstrukce MU\texty-k-dekonstrukci-5522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8931" y="3591662"/>
            <a:ext cx="1552215" cy="2436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4499991" y="6149604"/>
            <a:ext cx="44031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Jacques </a:t>
            </a:r>
            <a:r>
              <a:rPr lang="cs-CZ" dirty="0" err="1" smtClean="0"/>
              <a:t>Derrida</a:t>
            </a:r>
            <a:r>
              <a:rPr lang="cs-CZ" dirty="0" smtClean="0"/>
              <a:t>, Texty k dekonstrukci, Praha 1993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95070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Data\uzivatel\Dokumenty\MU\Ohlasy dekonstrukce MU\SlidingText_F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908720"/>
            <a:ext cx="7518430" cy="5286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709264" y="373306"/>
            <a:ext cx="7560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/>
              <a:t>é</a:t>
            </a:r>
            <a:r>
              <a:rPr lang="cs-CZ" dirty="0" err="1" smtClean="0"/>
              <a:t>criture</a:t>
            </a:r>
            <a:r>
              <a:rPr lang="cs-CZ" dirty="0" smtClean="0"/>
              <a:t> = </a:t>
            </a:r>
            <a:r>
              <a:rPr lang="cs-CZ" dirty="0" err="1"/>
              <a:t>w</a:t>
            </a:r>
            <a:r>
              <a:rPr lang="cs-CZ" dirty="0" err="1" smtClean="0"/>
              <a:t>riting</a:t>
            </a:r>
            <a:r>
              <a:rPr lang="cs-CZ" dirty="0" smtClean="0"/>
              <a:t> = zápis, písmo, psaní   (</a:t>
            </a:r>
            <a:r>
              <a:rPr lang="cs-CZ" i="1" dirty="0"/>
              <a:t>La </a:t>
            </a:r>
            <a:r>
              <a:rPr lang="cs-CZ" i="1" dirty="0" err="1"/>
              <a:t>voix</a:t>
            </a:r>
            <a:r>
              <a:rPr lang="cs-CZ" i="1" dirty="0"/>
              <a:t> et </a:t>
            </a:r>
            <a:r>
              <a:rPr lang="cs-CZ" i="1" dirty="0" err="1"/>
              <a:t>le</a:t>
            </a:r>
            <a:r>
              <a:rPr lang="cs-CZ" i="1" dirty="0"/>
              <a:t> </a:t>
            </a:r>
            <a:r>
              <a:rPr lang="cs-CZ" i="1" dirty="0" err="1" smtClean="0"/>
              <a:t>phénomène</a:t>
            </a:r>
            <a:r>
              <a:rPr lang="cs-CZ" dirty="0" smtClean="0"/>
              <a:t>, 1967)</a:t>
            </a:r>
            <a:r>
              <a:rPr lang="cs-CZ" i="1" dirty="0" smtClean="0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60399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404664"/>
            <a:ext cx="8229600" cy="5865515"/>
          </a:xfrm>
        </p:spPr>
        <p:txBody>
          <a:bodyPr/>
          <a:lstStyle/>
          <a:p>
            <a:r>
              <a:rPr lang="cs-CZ" dirty="0" err="1" smtClean="0"/>
              <a:t>Husserl</a:t>
            </a:r>
            <a:r>
              <a:rPr lang="cs-CZ" dirty="0" smtClean="0"/>
              <a:t>: </a:t>
            </a:r>
          </a:p>
          <a:p>
            <a:pPr marL="0" indent="0">
              <a:buNone/>
            </a:pPr>
            <a:r>
              <a:rPr lang="cs-CZ" dirty="0" smtClean="0"/>
              <a:t>Hierarchie: Transcendentální vědomí – myšlení – samomluva – mluva – psaní </a:t>
            </a:r>
          </a:p>
          <a:p>
            <a:r>
              <a:rPr lang="cs-CZ" dirty="0" smtClean="0"/>
              <a:t>(logos (ideální významy) – znak</a:t>
            </a:r>
          </a:p>
          <a:p>
            <a:r>
              <a:rPr lang="cs-CZ" dirty="0" smtClean="0"/>
              <a:t>F. de </a:t>
            </a:r>
            <a:r>
              <a:rPr lang="cs-CZ" dirty="0" err="1" smtClean="0"/>
              <a:t>Saussure</a:t>
            </a:r>
            <a:r>
              <a:rPr lang="cs-CZ" dirty="0" smtClean="0"/>
              <a:t>: označovaný – označující </a:t>
            </a:r>
          </a:p>
          <a:p>
            <a:r>
              <a:rPr lang="cs-CZ" dirty="0" err="1" smtClean="0"/>
              <a:t>Derrida</a:t>
            </a:r>
            <a:r>
              <a:rPr lang="cs-CZ" dirty="0" smtClean="0"/>
              <a:t>: </a:t>
            </a:r>
          </a:p>
          <a:p>
            <a:pPr marL="0" indent="0">
              <a:buNone/>
            </a:pPr>
            <a:r>
              <a:rPr lang="cs-CZ" dirty="0" smtClean="0"/>
              <a:t>je pouze </a:t>
            </a:r>
            <a:r>
              <a:rPr lang="cs-CZ" dirty="0" err="1" smtClean="0"/>
              <a:t>écriture</a:t>
            </a:r>
            <a:r>
              <a:rPr lang="cs-CZ" dirty="0" smtClean="0"/>
              <a:t> (písmo), </a:t>
            </a:r>
            <a:r>
              <a:rPr lang="cs-CZ" dirty="0"/>
              <a:t>máme před sebou jen </a:t>
            </a:r>
            <a:r>
              <a:rPr lang="cs-CZ" dirty="0" smtClean="0"/>
              <a:t>znaky, fundament ne-přítomnosti </a:t>
            </a:r>
          </a:p>
          <a:p>
            <a:pPr marL="0" indent="0">
              <a:buNone/>
            </a:pPr>
            <a:r>
              <a:rPr lang="cs-CZ" dirty="0" smtClean="0"/>
              <a:t>(německé dějiny umění – </a:t>
            </a:r>
            <a:r>
              <a:rPr lang="cs-CZ" dirty="0" err="1" smtClean="0"/>
              <a:t>Bildwisseschaft</a:t>
            </a:r>
            <a:r>
              <a:rPr lang="cs-CZ" dirty="0" smtClean="0"/>
              <a:t>, Horst </a:t>
            </a:r>
            <a:r>
              <a:rPr lang="cs-CZ" dirty="0" err="1"/>
              <a:t>B</a:t>
            </a:r>
            <a:r>
              <a:rPr lang="cs-CZ" dirty="0" err="1" smtClean="0"/>
              <a:t>redekamp</a:t>
            </a:r>
            <a:r>
              <a:rPr lang="cs-CZ" dirty="0" smtClean="0"/>
              <a:t>)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92629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 err="1" smtClean="0"/>
              <a:t>Logocentrismus</a:t>
            </a:r>
            <a:r>
              <a:rPr lang="cs-CZ" b="1" dirty="0" smtClean="0"/>
              <a:t>: </a:t>
            </a:r>
          </a:p>
          <a:p>
            <a:pPr marL="0" indent="0">
              <a:buNone/>
            </a:pPr>
            <a:r>
              <a:rPr lang="cs-CZ" dirty="0" smtClean="0"/>
              <a:t>1.) řeč </a:t>
            </a:r>
            <a:r>
              <a:rPr lang="cs-CZ" dirty="0"/>
              <a:t>je původnější a pravdivější než </a:t>
            </a:r>
            <a:r>
              <a:rPr lang="cs-CZ" i="1" dirty="0" err="1" smtClean="0"/>
              <a:t>écriture</a:t>
            </a:r>
            <a:endParaRPr lang="cs-CZ" i="1" dirty="0" smtClean="0"/>
          </a:p>
          <a:p>
            <a:pPr marL="0" indent="0">
              <a:buNone/>
            </a:pPr>
            <a:r>
              <a:rPr lang="cs-CZ" dirty="0" smtClean="0"/>
              <a:t>2.) ideální význam (logos) je původnější a pravdivější než znak a vyjádření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b="1" dirty="0" err="1" smtClean="0"/>
              <a:t>Derrida</a:t>
            </a:r>
            <a:r>
              <a:rPr lang="cs-CZ" b="1" dirty="0" smtClean="0"/>
              <a:t> činí opak:</a:t>
            </a:r>
          </a:p>
          <a:p>
            <a:pPr marL="0" indent="0">
              <a:buNone/>
            </a:pPr>
            <a:r>
              <a:rPr lang="cs-CZ" dirty="0" smtClean="0"/>
              <a:t>1.) je jen </a:t>
            </a:r>
            <a:r>
              <a:rPr lang="cs-CZ" dirty="0" err="1" smtClean="0"/>
              <a:t>écriture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2.) ideální význam není, jsou jen znaky a diference</a:t>
            </a:r>
          </a:p>
          <a:p>
            <a:pPr marL="0" indent="0">
              <a:buNone/>
            </a:pPr>
            <a:r>
              <a:rPr lang="cs-CZ" dirty="0" smtClean="0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40260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D:\Data\uzivatel\Dokumenty\MU\Ohlasy dekonstrukce MU\Jean_Metzinger,_1910-11,_Deux_Nus_,_Gothenburg_Museum_of_Art,_Swede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874" y="1139618"/>
            <a:ext cx="2670648" cy="3714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D:\Data\uzivatel\Dokumenty\MU\Ohlasy dekonstrukce MU\raffaello_1504-harom-graci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201088"/>
            <a:ext cx="3094524" cy="3107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116043" y="4854285"/>
            <a:ext cx="34699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Jean </a:t>
            </a:r>
            <a:r>
              <a:rPr lang="cs-CZ" dirty="0" err="1" smtClean="0"/>
              <a:t>Metzinger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2916915" y="6320689"/>
            <a:ext cx="38445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/>
              <a:t>Raffael</a:t>
            </a:r>
            <a:r>
              <a:rPr lang="cs-CZ" dirty="0" smtClean="0"/>
              <a:t> </a:t>
            </a:r>
            <a:r>
              <a:rPr lang="cs-CZ" dirty="0" err="1" smtClean="0"/>
              <a:t>Santi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395536" y="404664"/>
            <a:ext cx="8496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Písmo – ukazuje se zásadní role znakovosti a </a:t>
            </a:r>
            <a:r>
              <a:rPr lang="cs-CZ" sz="2400" dirty="0" err="1" smtClean="0"/>
              <a:t>materiality</a:t>
            </a:r>
            <a:endParaRPr lang="cs-CZ" sz="2400" dirty="0"/>
          </a:p>
        </p:txBody>
      </p:sp>
      <p:pic>
        <p:nvPicPr>
          <p:cNvPr id="12292" name="Picture 4" descr="D:\Data\uzivatel\Dokumenty\MU\Ohlasy dekonstrukce MU\Luciano Ventore,194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530522"/>
            <a:ext cx="2514128" cy="3323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6300192" y="5038951"/>
            <a:ext cx="2843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Luciano </a:t>
            </a:r>
            <a:r>
              <a:rPr lang="cs-CZ" dirty="0" err="1" smtClean="0"/>
              <a:t>Ventore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81434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 lnSpcReduction="10000"/>
          </a:bodyPr>
          <a:lstStyle/>
          <a:p>
            <a:r>
              <a:rPr lang="cs-CZ" b="1" dirty="0" smtClean="0"/>
              <a:t>De la </a:t>
            </a:r>
            <a:r>
              <a:rPr lang="cs-CZ" b="1" dirty="0" err="1" smtClean="0"/>
              <a:t>Grammatologie</a:t>
            </a:r>
            <a:r>
              <a:rPr lang="cs-CZ" b="1" dirty="0" smtClean="0"/>
              <a:t> = </a:t>
            </a:r>
            <a:r>
              <a:rPr lang="cs-CZ" b="1" dirty="0" err="1" smtClean="0"/>
              <a:t>Of</a:t>
            </a:r>
            <a:r>
              <a:rPr lang="cs-CZ" b="1" dirty="0" smtClean="0"/>
              <a:t> </a:t>
            </a:r>
            <a:r>
              <a:rPr lang="cs-CZ" b="1" dirty="0" err="1" smtClean="0"/>
              <a:t>Grammatology</a:t>
            </a:r>
            <a:endParaRPr lang="cs-CZ" b="1" dirty="0" smtClean="0"/>
          </a:p>
          <a:p>
            <a:pPr marL="0" indent="0">
              <a:buNone/>
            </a:pPr>
            <a:r>
              <a:rPr lang="cs-CZ" dirty="0" smtClean="0"/>
              <a:t>- </a:t>
            </a:r>
            <a:r>
              <a:rPr lang="cs-CZ" dirty="0" err="1"/>
              <a:t>g</a:t>
            </a:r>
            <a:r>
              <a:rPr lang="cs-CZ" dirty="0" err="1" smtClean="0"/>
              <a:t>ramatologie</a:t>
            </a:r>
            <a:r>
              <a:rPr lang="cs-CZ" dirty="0" smtClean="0"/>
              <a:t>: věda o </a:t>
            </a:r>
            <a:r>
              <a:rPr lang="cs-CZ" dirty="0" err="1" smtClean="0"/>
              <a:t>écriture</a:t>
            </a:r>
            <a:r>
              <a:rPr lang="cs-CZ" dirty="0" smtClean="0"/>
              <a:t>, obracející </a:t>
            </a:r>
            <a:r>
              <a:rPr lang="cs-CZ" dirty="0" err="1" smtClean="0"/>
              <a:t>logocentrickou</a:t>
            </a:r>
            <a:r>
              <a:rPr lang="cs-CZ" dirty="0" smtClean="0"/>
              <a:t> tradici vzhůru nohama</a:t>
            </a:r>
          </a:p>
          <a:p>
            <a:pPr>
              <a:buFontTx/>
              <a:buChar char="-"/>
            </a:pPr>
            <a:r>
              <a:rPr lang="cs-CZ" dirty="0" err="1" smtClean="0"/>
              <a:t>archi-écriture</a:t>
            </a:r>
            <a:r>
              <a:rPr lang="cs-CZ" dirty="0" smtClean="0"/>
              <a:t> </a:t>
            </a:r>
            <a:r>
              <a:rPr lang="cs-CZ" dirty="0"/>
              <a:t>(</a:t>
            </a:r>
            <a:r>
              <a:rPr lang="cs-CZ" dirty="0" smtClean="0"/>
              <a:t>pra-písmo)</a:t>
            </a:r>
          </a:p>
          <a:p>
            <a:pPr>
              <a:buFontTx/>
              <a:buChar char="-"/>
            </a:pPr>
            <a:r>
              <a:rPr lang="cs-CZ" dirty="0"/>
              <a:t>m</a:t>
            </a:r>
            <a:r>
              <a:rPr lang="cs-CZ" dirty="0" smtClean="0"/>
              <a:t>etafory </a:t>
            </a:r>
            <a:r>
              <a:rPr lang="cs-CZ" dirty="0" err="1" smtClean="0"/>
              <a:t>archi-écriture</a:t>
            </a:r>
            <a:r>
              <a:rPr lang="cs-CZ" dirty="0" smtClean="0"/>
              <a:t> ve vědě: DNA, digitální kód, kvantová chemie</a:t>
            </a:r>
          </a:p>
          <a:p>
            <a:pPr>
              <a:buFontTx/>
              <a:buChar char="-"/>
            </a:pPr>
            <a:r>
              <a:rPr lang="cs-CZ" dirty="0" smtClean="0"/>
              <a:t>Základní </a:t>
            </a:r>
            <a:r>
              <a:rPr lang="cs-CZ" dirty="0" err="1" smtClean="0"/>
              <a:t>vlastnostní</a:t>
            </a:r>
            <a:r>
              <a:rPr lang="cs-CZ" dirty="0" smtClean="0"/>
              <a:t> </a:t>
            </a:r>
            <a:r>
              <a:rPr lang="cs-CZ" dirty="0" err="1" smtClean="0"/>
              <a:t>écriture</a:t>
            </a:r>
            <a:r>
              <a:rPr lang="cs-CZ" dirty="0" smtClean="0"/>
              <a:t>: pohyb difer</a:t>
            </a:r>
            <a:r>
              <a:rPr lang="cs-CZ" b="1" dirty="0" smtClean="0"/>
              <a:t>e</a:t>
            </a:r>
            <a:r>
              <a:rPr lang="cs-CZ" dirty="0" smtClean="0"/>
              <a:t>ncí (</a:t>
            </a:r>
            <a:r>
              <a:rPr lang="cs-CZ" dirty="0" err="1" smtClean="0"/>
              <a:t>différ</a:t>
            </a:r>
            <a:r>
              <a:rPr lang="cs-CZ" b="1" dirty="0" err="1" smtClean="0"/>
              <a:t>e</a:t>
            </a:r>
            <a:r>
              <a:rPr lang="cs-CZ" dirty="0" err="1" smtClean="0"/>
              <a:t>nce</a:t>
            </a:r>
            <a:r>
              <a:rPr lang="cs-CZ" dirty="0" smtClean="0"/>
              <a:t>) = </a:t>
            </a:r>
            <a:r>
              <a:rPr lang="cs-CZ" dirty="0" err="1" smtClean="0"/>
              <a:t>difer</a:t>
            </a:r>
            <a:r>
              <a:rPr lang="cs-CZ" b="1" dirty="0" err="1" smtClean="0"/>
              <a:t>ä</a:t>
            </a:r>
            <a:r>
              <a:rPr lang="cs-CZ" dirty="0" err="1" smtClean="0"/>
              <a:t>nce</a:t>
            </a:r>
            <a:r>
              <a:rPr lang="cs-CZ" dirty="0" smtClean="0"/>
              <a:t> (</a:t>
            </a:r>
            <a:r>
              <a:rPr lang="cs-CZ" dirty="0" err="1" smtClean="0"/>
              <a:t>différ</a:t>
            </a:r>
            <a:r>
              <a:rPr lang="cs-CZ" b="1" dirty="0" err="1" smtClean="0"/>
              <a:t>a</a:t>
            </a:r>
            <a:r>
              <a:rPr lang="cs-CZ" dirty="0" err="1" smtClean="0"/>
              <a:t>nce</a:t>
            </a:r>
            <a:r>
              <a:rPr lang="cs-CZ" dirty="0" smtClean="0"/>
              <a:t>) </a:t>
            </a:r>
          </a:p>
          <a:p>
            <a:pPr>
              <a:buFontTx/>
              <a:buChar char="-"/>
            </a:pPr>
            <a:r>
              <a:rPr lang="cs-CZ" dirty="0" err="1" smtClean="0"/>
              <a:t>Archi-trace</a:t>
            </a:r>
            <a:r>
              <a:rPr lang="cs-CZ" dirty="0" smtClean="0"/>
              <a:t> </a:t>
            </a:r>
            <a:r>
              <a:rPr lang="cs-CZ" dirty="0"/>
              <a:t>=</a:t>
            </a:r>
            <a:r>
              <a:rPr lang="cs-CZ" dirty="0" smtClean="0"/>
              <a:t> pra-stopa: </a:t>
            </a:r>
            <a:r>
              <a:rPr lang="cs-CZ" dirty="0"/>
              <a:t>: princip </a:t>
            </a:r>
            <a:r>
              <a:rPr lang="cs-CZ" dirty="0" smtClean="0"/>
              <a:t>zakládání hranice mezi významy</a:t>
            </a:r>
          </a:p>
          <a:p>
            <a:pPr>
              <a:buFontTx/>
              <a:buChar char="-"/>
            </a:pPr>
            <a:r>
              <a:rPr lang="cs-CZ" dirty="0" err="1" smtClean="0"/>
              <a:t>Diferänce</a:t>
            </a:r>
            <a:r>
              <a:rPr lang="cs-CZ" dirty="0" smtClean="0"/>
              <a:t>: prostorové i časové odložení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9612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D:\Data\uzivatel\Dokumenty\MU\Ohlasy dekonstrukce MU\neural_spiderweb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484" y="260648"/>
            <a:ext cx="8388424" cy="6291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7125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4338" name="Picture 2" descr="D:\Data\uzivatel\Dokumenty\MU\Ohlasy dekonstrukce MU\seznam článků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2" t="3136"/>
          <a:stretch/>
        </p:blipFill>
        <p:spPr bwMode="auto">
          <a:xfrm>
            <a:off x="0" y="1628800"/>
            <a:ext cx="11399335" cy="4205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5935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Dekonstrukce jako metoda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Je a není metodou: není to příručka návodů; je ale inherentní textu - hledání </a:t>
            </a:r>
            <a:r>
              <a:rPr lang="cs-CZ" dirty="0"/>
              <a:t>nesrovnalostí v logice textů, potlačovaných motivů</a:t>
            </a:r>
          </a:p>
          <a:p>
            <a:r>
              <a:rPr lang="cs-CZ" dirty="0" smtClean="0"/>
              <a:t>Rozehrává nesrovnalosti z hlediska </a:t>
            </a:r>
            <a:r>
              <a:rPr lang="cs-CZ" dirty="0" err="1" smtClean="0"/>
              <a:t>Derridovy</a:t>
            </a:r>
            <a:r>
              <a:rPr lang="cs-CZ" dirty="0" smtClean="0"/>
              <a:t> anti-epistemologie</a:t>
            </a:r>
          </a:p>
          <a:p>
            <a:r>
              <a:rPr lang="cs-CZ" dirty="0" smtClean="0"/>
              <a:t>Sám </a:t>
            </a:r>
            <a:r>
              <a:rPr lang="cs-CZ" dirty="0" err="1" smtClean="0"/>
              <a:t>Derrida</a:t>
            </a:r>
            <a:r>
              <a:rPr lang="cs-CZ" dirty="0" smtClean="0"/>
              <a:t> nazýval své myšlení: </a:t>
            </a:r>
            <a:r>
              <a:rPr lang="cs-CZ" dirty="0"/>
              <a:t>myšlení </a:t>
            </a:r>
            <a:r>
              <a:rPr lang="cs-CZ" dirty="0" err="1"/>
              <a:t>diferänce</a:t>
            </a:r>
            <a:r>
              <a:rPr lang="cs-CZ" dirty="0"/>
              <a:t>, pra-stopy či </a:t>
            </a:r>
            <a:r>
              <a:rPr lang="cs-CZ" dirty="0" smtClean="0"/>
              <a:t>pra-písma, destrukce </a:t>
            </a:r>
            <a:r>
              <a:rPr lang="cs-CZ" dirty="0" err="1" smtClean="0"/>
              <a:t>logocentrismu</a:t>
            </a:r>
            <a:r>
              <a:rPr lang="cs-CZ" dirty="0" smtClean="0"/>
              <a:t>… (</a:t>
            </a:r>
            <a:r>
              <a:rPr lang="cs-CZ" dirty="0" err="1" smtClean="0"/>
              <a:t>Heideggerova</a:t>
            </a:r>
            <a:r>
              <a:rPr lang="cs-CZ" dirty="0" smtClean="0"/>
              <a:t> </a:t>
            </a:r>
            <a:r>
              <a:rPr lang="cs-CZ" dirty="0" err="1" smtClean="0"/>
              <a:t>Destruction</a:t>
            </a:r>
            <a:r>
              <a:rPr lang="cs-CZ" dirty="0" smtClean="0"/>
              <a:t>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174174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De la </a:t>
            </a:r>
            <a:r>
              <a:rPr lang="cs-CZ" dirty="0" err="1" smtClean="0"/>
              <a:t>grammatologie</a:t>
            </a:r>
            <a:r>
              <a:rPr lang="cs-CZ" dirty="0" smtClean="0"/>
              <a:t> – případové studie dekonstruktivního čtení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b="1" dirty="0" smtClean="0"/>
              <a:t>Ferdinand de </a:t>
            </a:r>
            <a:r>
              <a:rPr lang="cs-CZ" b="1" dirty="0" err="1" smtClean="0"/>
              <a:t>Saussure</a:t>
            </a:r>
            <a:r>
              <a:rPr lang="cs-CZ" b="1" dirty="0" smtClean="0"/>
              <a:t>:</a:t>
            </a:r>
          </a:p>
          <a:p>
            <a:pPr marL="0" indent="0">
              <a:buNone/>
            </a:pPr>
            <a:r>
              <a:rPr lang="cs-CZ" dirty="0" smtClean="0"/>
              <a:t>Na jedné straně anti-</a:t>
            </a:r>
            <a:r>
              <a:rPr lang="cs-CZ" dirty="0" err="1" smtClean="0"/>
              <a:t>logocentrické</a:t>
            </a:r>
            <a:r>
              <a:rPr lang="cs-CZ" dirty="0" smtClean="0"/>
              <a:t> akcenty – </a:t>
            </a:r>
            <a:r>
              <a:rPr lang="cs-CZ" dirty="0" err="1" smtClean="0"/>
              <a:t>arbitrérnost</a:t>
            </a:r>
            <a:r>
              <a:rPr lang="cs-CZ" dirty="0" smtClean="0"/>
              <a:t> znaku, diference, na druhé privilegium řeči (</a:t>
            </a:r>
            <a:r>
              <a:rPr lang="cs-CZ" dirty="0" err="1" smtClean="0"/>
              <a:t>fóné</a:t>
            </a:r>
            <a:r>
              <a:rPr lang="cs-CZ" dirty="0" smtClean="0"/>
              <a:t>), zatracování písma („odvozené“, „zrádné“) 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err="1" smtClean="0"/>
              <a:t>Saussure</a:t>
            </a:r>
            <a:r>
              <a:rPr lang="cs-CZ" dirty="0" smtClean="0"/>
              <a:t> viděl možnost nového a znepokojujícího pohledu, proto vědomě odmítl a přiklonil se k víře evropské tradice (</a:t>
            </a:r>
            <a:r>
              <a:rPr lang="cs-CZ" dirty="0" err="1" smtClean="0"/>
              <a:t>logocentrismu</a:t>
            </a:r>
            <a:r>
              <a:rPr lang="cs-CZ" dirty="0" smtClean="0"/>
              <a:t>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725272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/>
          </a:bodyPr>
          <a:lstStyle/>
          <a:p>
            <a:r>
              <a:rPr lang="cs-CZ" dirty="0" smtClean="0"/>
              <a:t>Jean-Jacques Rousseau</a:t>
            </a:r>
          </a:p>
          <a:p>
            <a:pPr marL="0" indent="0">
              <a:buNone/>
            </a:pPr>
            <a:r>
              <a:rPr lang="cs-CZ" sz="2400" dirty="0" smtClean="0"/>
              <a:t>Charles</a:t>
            </a:r>
            <a:r>
              <a:rPr lang="cs-CZ" sz="2400" cap="small" dirty="0" smtClean="0"/>
              <a:t> </a:t>
            </a:r>
            <a:r>
              <a:rPr lang="cs-CZ" sz="2400" cap="small" dirty="0"/>
              <a:t>Harrison </a:t>
            </a:r>
            <a:r>
              <a:rPr lang="cs-CZ" sz="2400" dirty="0" smtClean="0"/>
              <a:t>– </a:t>
            </a:r>
            <a:r>
              <a:rPr lang="cs-CZ" sz="2400" dirty="0"/>
              <a:t>Paul </a:t>
            </a:r>
            <a:r>
              <a:rPr lang="cs-CZ" sz="2400" cap="small" dirty="0" err="1"/>
              <a:t>Wood</a:t>
            </a:r>
            <a:r>
              <a:rPr lang="cs-CZ" sz="2400" dirty="0"/>
              <a:t>, </a:t>
            </a:r>
            <a:r>
              <a:rPr lang="cs-CZ" sz="2400" i="1" dirty="0"/>
              <a:t>Art in </a:t>
            </a:r>
            <a:r>
              <a:rPr lang="cs-CZ" sz="2400" i="1" dirty="0" err="1"/>
              <a:t>Theory</a:t>
            </a:r>
            <a:r>
              <a:rPr lang="cs-CZ" sz="2400" i="1" dirty="0"/>
              <a:t> 1900–1990. </a:t>
            </a:r>
            <a:r>
              <a:rPr lang="cs-CZ" sz="2400" i="1" dirty="0" err="1"/>
              <a:t>An</a:t>
            </a:r>
            <a:r>
              <a:rPr lang="cs-CZ" sz="2400" i="1" dirty="0"/>
              <a:t> </a:t>
            </a:r>
            <a:r>
              <a:rPr lang="cs-CZ" sz="2400" i="1" dirty="0" err="1"/>
              <a:t>Antology</a:t>
            </a:r>
            <a:r>
              <a:rPr lang="cs-CZ" sz="2400" i="1" dirty="0"/>
              <a:t> </a:t>
            </a:r>
            <a:r>
              <a:rPr lang="cs-CZ" sz="2400" i="1" dirty="0" err="1"/>
              <a:t>of</a:t>
            </a:r>
            <a:r>
              <a:rPr lang="cs-CZ" sz="2400" i="1" dirty="0"/>
              <a:t> </a:t>
            </a:r>
            <a:r>
              <a:rPr lang="cs-CZ" sz="2400" i="1" dirty="0" err="1"/>
              <a:t>Changing</a:t>
            </a:r>
            <a:r>
              <a:rPr lang="cs-CZ" sz="2400" i="1" dirty="0"/>
              <a:t> </a:t>
            </a:r>
            <a:r>
              <a:rPr lang="cs-CZ" sz="2400" i="1" dirty="0" err="1"/>
              <a:t>Ideas</a:t>
            </a:r>
            <a:r>
              <a:rPr lang="cs-CZ" sz="2400" dirty="0"/>
              <a:t>, Oxford </a:t>
            </a:r>
            <a:r>
              <a:rPr lang="cs-CZ" sz="2400" dirty="0" smtClean="0"/>
              <a:t>– </a:t>
            </a:r>
            <a:r>
              <a:rPr lang="cs-CZ" sz="2400" dirty="0" err="1"/>
              <a:t>Camebridge</a:t>
            </a:r>
            <a:r>
              <a:rPr lang="cs-CZ" sz="2400" dirty="0"/>
              <a:t>, 1992. </a:t>
            </a:r>
            <a:r>
              <a:rPr lang="cs-CZ" sz="2400" dirty="0" smtClean="0"/>
              <a:t>	Antologie </a:t>
            </a:r>
            <a:r>
              <a:rPr lang="cs-CZ" sz="2400" dirty="0"/>
              <a:t>obsahuje úryvky z kapitoly </a:t>
            </a:r>
            <a:r>
              <a:rPr lang="cs-CZ" sz="2400" i="1" dirty="0" err="1"/>
              <a:t>Ce</a:t>
            </a:r>
            <a:r>
              <a:rPr lang="cs-CZ" sz="2400" i="1" dirty="0"/>
              <a:t> </a:t>
            </a:r>
            <a:r>
              <a:rPr lang="cs-CZ" sz="2400" i="1" dirty="0" err="1"/>
              <a:t>dangereux</a:t>
            </a:r>
            <a:r>
              <a:rPr lang="cs-CZ" sz="2400" i="1" dirty="0"/>
              <a:t> </a:t>
            </a:r>
            <a:r>
              <a:rPr lang="cs-CZ" sz="2400" i="1" dirty="0" err="1"/>
              <a:t>supplément</a:t>
            </a:r>
            <a:r>
              <a:rPr lang="cs-CZ" sz="2400" dirty="0"/>
              <a:t> (Tento nebezpečný suplement), a sice esej </a:t>
            </a:r>
            <a:r>
              <a:rPr lang="cs-CZ" sz="2400" i="1" dirty="0" err="1"/>
              <a:t>L´exorbitant</a:t>
            </a:r>
            <a:r>
              <a:rPr lang="cs-CZ" sz="2400" i="1" dirty="0"/>
              <a:t>. </a:t>
            </a:r>
            <a:r>
              <a:rPr lang="cs-CZ" sz="2400" i="1" dirty="0" err="1"/>
              <a:t>Question</a:t>
            </a:r>
            <a:r>
              <a:rPr lang="cs-CZ" sz="2400" i="1" dirty="0"/>
              <a:t> de </a:t>
            </a:r>
            <a:r>
              <a:rPr lang="cs-CZ" sz="2400" i="1" dirty="0" err="1"/>
              <a:t>méthode</a:t>
            </a:r>
            <a:r>
              <a:rPr lang="cs-CZ" sz="2400" i="1" dirty="0"/>
              <a:t> </a:t>
            </a:r>
            <a:r>
              <a:rPr lang="cs-CZ" sz="2400" dirty="0"/>
              <a:t>(</a:t>
            </a:r>
            <a:r>
              <a:rPr lang="cs-CZ" sz="2400" dirty="0" err="1"/>
              <a:t>Exorbitant</a:t>
            </a:r>
            <a:r>
              <a:rPr lang="cs-CZ" sz="2400" dirty="0"/>
              <a:t>. Otázka metody</a:t>
            </a:r>
            <a:r>
              <a:rPr lang="cs-CZ" sz="2400" dirty="0" smtClean="0"/>
              <a:t>); úryvek </a:t>
            </a:r>
            <a:r>
              <a:rPr lang="cs-CZ" sz="2400" i="1" dirty="0" err="1"/>
              <a:t>L´estampe</a:t>
            </a:r>
            <a:r>
              <a:rPr lang="cs-CZ" sz="2400" i="1" dirty="0"/>
              <a:t> et les </a:t>
            </a:r>
            <a:r>
              <a:rPr lang="cs-CZ" sz="2400" i="1" dirty="0" err="1"/>
              <a:t>ambiguités</a:t>
            </a:r>
            <a:r>
              <a:rPr lang="cs-CZ" sz="2400" i="1" dirty="0"/>
              <a:t> </a:t>
            </a:r>
            <a:r>
              <a:rPr lang="cs-CZ" sz="2400" i="1" dirty="0" err="1"/>
              <a:t>du</a:t>
            </a:r>
            <a:r>
              <a:rPr lang="cs-CZ" sz="2400" i="1" dirty="0"/>
              <a:t> formalisme</a:t>
            </a:r>
            <a:r>
              <a:rPr lang="cs-CZ" sz="2400" dirty="0"/>
              <a:t> </a:t>
            </a:r>
            <a:r>
              <a:rPr lang="cs-CZ" sz="2400" dirty="0" smtClean="0"/>
              <a:t>(Rytectví a </a:t>
            </a:r>
            <a:r>
              <a:rPr lang="cs-CZ" sz="2400" dirty="0"/>
              <a:t>mnohoznačnost </a:t>
            </a:r>
            <a:r>
              <a:rPr lang="cs-CZ" sz="2400" dirty="0" smtClean="0"/>
              <a:t>formalismu.</a:t>
            </a:r>
          </a:p>
          <a:p>
            <a:pPr marL="0" indent="0">
              <a:buNone/>
            </a:pPr>
            <a:endParaRPr lang="cs-CZ" sz="2400" dirty="0"/>
          </a:p>
          <a:p>
            <a:pPr>
              <a:buFontTx/>
              <a:buChar char="-"/>
            </a:pPr>
            <a:r>
              <a:rPr lang="cs-CZ" sz="2400" dirty="0" smtClean="0"/>
              <a:t>hlas: blízký významu; písmo: sekundární náhrada – suplement, nebezpečné (když se tato  </a:t>
            </a:r>
            <a:r>
              <a:rPr lang="cs-CZ" sz="2400" dirty="0"/>
              <a:t>náhrada za skutečnost </a:t>
            </a:r>
            <a:r>
              <a:rPr lang="cs-CZ" sz="2400" dirty="0" smtClean="0"/>
              <a:t>stává skutečnější </a:t>
            </a:r>
            <a:r>
              <a:rPr lang="cs-CZ" sz="2400" dirty="0"/>
              <a:t>než </a:t>
            </a:r>
            <a:r>
              <a:rPr lang="cs-CZ" sz="2400" dirty="0" smtClean="0"/>
              <a:t>přirozenost)</a:t>
            </a:r>
          </a:p>
          <a:p>
            <a:pPr>
              <a:buFontTx/>
              <a:buChar char="-"/>
            </a:pPr>
            <a:r>
              <a:rPr lang="cs-CZ" sz="2400" dirty="0"/>
              <a:t>n</a:t>
            </a:r>
            <a:r>
              <a:rPr lang="cs-CZ" sz="2400" dirty="0" smtClean="0"/>
              <a:t>a jiných místech kladné </a:t>
            </a:r>
            <a:r>
              <a:rPr lang="cs-CZ" sz="2400" smtClean="0"/>
              <a:t>ocenění suplementu</a:t>
            </a:r>
            <a:endParaRPr lang="cs-CZ" sz="2400" dirty="0"/>
          </a:p>
        </p:txBody>
      </p:sp>
      <p:cxnSp>
        <p:nvCxnSpPr>
          <p:cNvPr id="5" name="Přímá spojnice se šipkou 4"/>
          <p:cNvCxnSpPr/>
          <p:nvPr/>
        </p:nvCxnSpPr>
        <p:spPr>
          <a:xfrm>
            <a:off x="611560" y="1916832"/>
            <a:ext cx="50405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76668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cs-CZ" altLang="cs-CZ" sz="4000" b="1" dirty="0"/>
              <a:t>Filosofické proudy v 60. letech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340768"/>
            <a:ext cx="8229600" cy="4525963"/>
          </a:xfrm>
        </p:spPr>
        <p:txBody>
          <a:bodyPr>
            <a:noAutofit/>
          </a:bodyPr>
          <a:lstStyle/>
          <a:p>
            <a:pPr>
              <a:spcAft>
                <a:spcPts val="1200"/>
              </a:spcAft>
            </a:pPr>
            <a:r>
              <a:rPr lang="cs-CZ" altLang="cs-CZ" sz="2400" b="1" dirty="0" smtClean="0"/>
              <a:t>Strukturalismus </a:t>
            </a:r>
            <a:r>
              <a:rPr lang="cs-CZ" altLang="cs-CZ" sz="2400" dirty="0" smtClean="0"/>
              <a:t>(Claude </a:t>
            </a:r>
            <a:r>
              <a:rPr lang="cs-CZ" altLang="cs-CZ" sz="2400" dirty="0" err="1" smtClean="0"/>
              <a:t>Lévi-Strauss</a:t>
            </a:r>
            <a:r>
              <a:rPr lang="cs-CZ" altLang="cs-CZ" sz="2400" dirty="0"/>
              <a:t>, </a:t>
            </a:r>
            <a:r>
              <a:rPr lang="cs-CZ" altLang="cs-CZ" sz="2400" dirty="0" smtClean="0"/>
              <a:t>Louis </a:t>
            </a:r>
            <a:r>
              <a:rPr lang="cs-CZ" altLang="cs-CZ" sz="2400" dirty="0" err="1" smtClean="0"/>
              <a:t>Althusser</a:t>
            </a:r>
            <a:r>
              <a:rPr lang="cs-CZ" altLang="cs-CZ" sz="2400" dirty="0"/>
              <a:t>, </a:t>
            </a:r>
            <a:r>
              <a:rPr lang="cs-CZ" altLang="cs-CZ" sz="2400" dirty="0" smtClean="0"/>
              <a:t>Ferdinand de </a:t>
            </a:r>
            <a:r>
              <a:rPr lang="cs-CZ" altLang="cs-CZ" sz="2400" dirty="0" err="1" smtClean="0"/>
              <a:t>Saussure</a:t>
            </a:r>
            <a:r>
              <a:rPr lang="cs-CZ" altLang="cs-CZ" sz="2400" dirty="0"/>
              <a:t>, </a:t>
            </a:r>
            <a:r>
              <a:rPr lang="cs-CZ" altLang="cs-CZ" sz="2400" dirty="0" smtClean="0"/>
              <a:t>Rolland </a:t>
            </a:r>
            <a:r>
              <a:rPr lang="cs-CZ" altLang="cs-CZ" sz="2400" dirty="0" err="1" smtClean="0"/>
              <a:t>Barthes</a:t>
            </a:r>
            <a:r>
              <a:rPr lang="cs-CZ" altLang="cs-CZ" sz="2400" dirty="0" smtClean="0"/>
              <a:t>, Michel </a:t>
            </a:r>
            <a:r>
              <a:rPr lang="cs-CZ" altLang="cs-CZ" sz="2400" dirty="0" err="1" smtClean="0"/>
              <a:t>Foucault</a:t>
            </a:r>
            <a:r>
              <a:rPr lang="cs-CZ" altLang="cs-CZ" sz="2400" dirty="0" smtClean="0"/>
              <a:t>)</a:t>
            </a:r>
          </a:p>
          <a:p>
            <a:pPr>
              <a:spcAft>
                <a:spcPts val="1200"/>
              </a:spcAft>
            </a:pPr>
            <a:r>
              <a:rPr lang="cs-CZ" altLang="cs-CZ" sz="2400" b="1" dirty="0" smtClean="0"/>
              <a:t>Sémiologie/ sémiotika </a:t>
            </a:r>
            <a:r>
              <a:rPr lang="cs-CZ" altLang="cs-CZ" sz="2400" dirty="0" smtClean="0"/>
              <a:t>(</a:t>
            </a:r>
            <a:r>
              <a:rPr lang="cs-CZ" sz="2400" dirty="0"/>
              <a:t>Roman </a:t>
            </a:r>
            <a:r>
              <a:rPr lang="cs-CZ" sz="2400" dirty="0" err="1"/>
              <a:t>Jakobson</a:t>
            </a:r>
            <a:r>
              <a:rPr lang="cs-CZ" sz="2400" dirty="0"/>
              <a:t>, Umberto </a:t>
            </a:r>
            <a:r>
              <a:rPr lang="cs-CZ" sz="2400" dirty="0" err="1"/>
              <a:t>Eco</a:t>
            </a:r>
            <a:r>
              <a:rPr lang="cs-CZ" sz="2400" dirty="0"/>
              <a:t>, Charles W. Morris, Louis Hjelmslev, </a:t>
            </a:r>
            <a:r>
              <a:rPr lang="cs-CZ" sz="2400" dirty="0" err="1"/>
              <a:t>Eric</a:t>
            </a:r>
            <a:r>
              <a:rPr lang="cs-CZ" sz="2400" dirty="0"/>
              <a:t> </a:t>
            </a:r>
            <a:r>
              <a:rPr lang="cs-CZ" sz="2400" dirty="0" err="1" smtClean="0"/>
              <a:t>Buyssen</a:t>
            </a:r>
            <a:r>
              <a:rPr lang="cs-CZ" sz="2400" dirty="0" smtClean="0"/>
              <a:t>, </a:t>
            </a:r>
            <a:r>
              <a:rPr lang="cs-CZ" sz="2400" dirty="0" err="1"/>
              <a:t>Gottlob</a:t>
            </a:r>
            <a:r>
              <a:rPr lang="cs-CZ" sz="2400" dirty="0"/>
              <a:t> </a:t>
            </a:r>
            <a:r>
              <a:rPr lang="cs-CZ" sz="2400" dirty="0" err="1"/>
              <a:t>Frege</a:t>
            </a:r>
            <a:r>
              <a:rPr lang="cs-CZ" sz="2400" dirty="0" smtClean="0"/>
              <a:t>)</a:t>
            </a:r>
          </a:p>
          <a:p>
            <a:pPr>
              <a:spcAft>
                <a:spcPts val="1200"/>
              </a:spcAft>
            </a:pPr>
            <a:r>
              <a:rPr lang="cs-CZ" sz="2400" b="1" dirty="0" smtClean="0"/>
              <a:t>Lingvistika </a:t>
            </a:r>
            <a:r>
              <a:rPr lang="cs-CZ" sz="2400" b="1" dirty="0"/>
              <a:t>a literární kriticismus</a:t>
            </a:r>
            <a:r>
              <a:rPr lang="cs-CZ" sz="2400" dirty="0"/>
              <a:t> (Jonathan </a:t>
            </a:r>
            <a:r>
              <a:rPr lang="cs-CZ" sz="2400" dirty="0" err="1"/>
              <a:t>Culler</a:t>
            </a:r>
            <a:r>
              <a:rPr lang="cs-CZ" sz="2400" dirty="0"/>
              <a:t>, Paul de Man)</a:t>
            </a:r>
          </a:p>
          <a:p>
            <a:pPr>
              <a:spcAft>
                <a:spcPts val="1200"/>
              </a:spcAft>
            </a:pPr>
            <a:r>
              <a:rPr lang="cs-CZ" altLang="cs-CZ" sz="2400" b="1" dirty="0" smtClean="0"/>
              <a:t>Jazykový obrat v dějinách umění</a:t>
            </a:r>
            <a:r>
              <a:rPr lang="cs-CZ" altLang="cs-CZ" sz="2400" dirty="0" smtClean="0"/>
              <a:t> (Donald </a:t>
            </a:r>
            <a:r>
              <a:rPr lang="cs-CZ" altLang="cs-CZ" sz="2400" dirty="0" err="1" smtClean="0"/>
              <a:t>Preziosi</a:t>
            </a:r>
            <a:r>
              <a:rPr lang="cs-CZ" altLang="cs-CZ" sz="2400" dirty="0" smtClean="0"/>
              <a:t>, Norman </a:t>
            </a:r>
            <a:r>
              <a:rPr lang="cs-CZ" altLang="cs-CZ" sz="2400" dirty="0" err="1" smtClean="0"/>
              <a:t>Bryson</a:t>
            </a:r>
            <a:r>
              <a:rPr lang="cs-CZ" altLang="cs-CZ" sz="2400" dirty="0" smtClean="0"/>
              <a:t>, Michael Ann </a:t>
            </a:r>
            <a:r>
              <a:rPr lang="cs-CZ" altLang="cs-CZ" sz="2400" dirty="0" err="1" smtClean="0"/>
              <a:t>Hollyová</a:t>
            </a:r>
            <a:r>
              <a:rPr lang="cs-CZ" altLang="cs-CZ" sz="2400" dirty="0"/>
              <a:t>, </a:t>
            </a:r>
            <a:r>
              <a:rPr lang="cs-CZ" sz="2400" dirty="0"/>
              <a:t>William J. Thomas </a:t>
            </a:r>
            <a:r>
              <a:rPr lang="cs-CZ" sz="2400" dirty="0" err="1" smtClean="0"/>
              <a:t>Mitchell</a:t>
            </a:r>
            <a:r>
              <a:rPr lang="cs-CZ" sz="2400" dirty="0" smtClean="0"/>
              <a:t>, </a:t>
            </a:r>
            <a:r>
              <a:rPr lang="cs-CZ" sz="2400" dirty="0" err="1" smtClean="0"/>
              <a:t>Craig</a:t>
            </a:r>
            <a:r>
              <a:rPr lang="cs-CZ" sz="2400" dirty="0" smtClean="0"/>
              <a:t> </a:t>
            </a:r>
            <a:r>
              <a:rPr lang="cs-CZ" sz="2400" dirty="0" err="1" smtClean="0"/>
              <a:t>Owens</a:t>
            </a:r>
            <a:r>
              <a:rPr lang="cs-CZ" sz="2400" dirty="0" smtClean="0"/>
              <a:t>, </a:t>
            </a:r>
            <a:r>
              <a:rPr lang="cs-CZ" sz="2400" dirty="0" err="1" smtClean="0"/>
              <a:t>Stephen</a:t>
            </a:r>
            <a:r>
              <a:rPr lang="cs-CZ" sz="2400" dirty="0" smtClean="0"/>
              <a:t> </a:t>
            </a:r>
            <a:r>
              <a:rPr lang="cs-CZ" sz="2400" dirty="0" err="1" smtClean="0"/>
              <a:t>Melville</a:t>
            </a:r>
            <a:r>
              <a:rPr lang="cs-CZ" sz="2400" dirty="0" smtClean="0"/>
              <a:t> atd.)</a:t>
            </a:r>
          </a:p>
          <a:p>
            <a:pPr>
              <a:spcAft>
                <a:spcPts val="1200"/>
              </a:spcAft>
            </a:pPr>
            <a:r>
              <a:rPr lang="cs-CZ" altLang="cs-CZ" sz="2400" b="1" dirty="0" smtClean="0"/>
              <a:t>Jazykový obrat v historii</a:t>
            </a:r>
            <a:r>
              <a:rPr lang="cs-CZ" altLang="cs-CZ" sz="2400" dirty="0" smtClean="0"/>
              <a:t> (</a:t>
            </a:r>
            <a:r>
              <a:rPr lang="cs-CZ" sz="2400" dirty="0" err="1" smtClean="0"/>
              <a:t>Hayden</a:t>
            </a:r>
            <a:r>
              <a:rPr lang="cs-CZ" sz="2400" dirty="0" smtClean="0"/>
              <a:t> </a:t>
            </a:r>
            <a:r>
              <a:rPr lang="cs-CZ" sz="2400" dirty="0" err="1" smtClean="0"/>
              <a:t>White</a:t>
            </a:r>
            <a:r>
              <a:rPr lang="cs-CZ" sz="2400" dirty="0" smtClean="0"/>
              <a:t>, </a:t>
            </a:r>
            <a:r>
              <a:rPr lang="cs-CZ" sz="2400" dirty="0" err="1" smtClean="0"/>
              <a:t>Dominick</a:t>
            </a:r>
            <a:r>
              <a:rPr lang="cs-CZ" sz="2400" dirty="0" smtClean="0"/>
              <a:t> </a:t>
            </a:r>
            <a:r>
              <a:rPr lang="cs-CZ" sz="2400" dirty="0" err="1" smtClean="0"/>
              <a:t>LaCapra</a:t>
            </a:r>
            <a:r>
              <a:rPr lang="cs-CZ" sz="2400" dirty="0" smtClean="0"/>
              <a:t>, </a:t>
            </a:r>
            <a:r>
              <a:rPr lang="cs-CZ" sz="2400" dirty="0"/>
              <a:t>Frank </a:t>
            </a:r>
            <a:r>
              <a:rPr lang="cs-CZ" sz="2400" dirty="0" err="1"/>
              <a:t>Ankersmith</a:t>
            </a:r>
            <a:r>
              <a:rPr lang="cs-CZ" sz="2400" dirty="0" smtClean="0"/>
              <a:t>)</a:t>
            </a:r>
            <a:endParaRPr lang="cs-CZ" altLang="cs-CZ" sz="2400" dirty="0"/>
          </a:p>
        </p:txBody>
      </p:sp>
    </p:spTree>
    <p:extLst>
      <p:ext uri="{BB962C8B-B14F-4D97-AF65-F5344CB8AC3E}">
        <p14:creationId xmlns:p14="http://schemas.microsoft.com/office/powerpoint/2010/main" val="195125174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512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836712"/>
            <a:ext cx="8229600" cy="5865515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cs-CZ" altLang="cs-CZ" b="1" dirty="0"/>
              <a:t>fenomenologie</a:t>
            </a:r>
            <a:r>
              <a:rPr lang="cs-CZ" altLang="cs-CZ" dirty="0"/>
              <a:t> </a:t>
            </a:r>
            <a:r>
              <a:rPr lang="cs-CZ" altLang="cs-CZ" dirty="0" smtClean="0"/>
              <a:t>(Edmund </a:t>
            </a:r>
            <a:r>
              <a:rPr lang="cs-CZ" altLang="cs-CZ" dirty="0" err="1" smtClean="0"/>
              <a:t>Husserl</a:t>
            </a:r>
            <a:r>
              <a:rPr lang="cs-CZ" altLang="cs-CZ" dirty="0" smtClean="0"/>
              <a:t>, Martin </a:t>
            </a:r>
            <a:r>
              <a:rPr lang="cs-CZ" altLang="cs-CZ" dirty="0" err="1"/>
              <a:t>Heidegger</a:t>
            </a:r>
            <a:r>
              <a:rPr lang="cs-CZ" altLang="cs-CZ" dirty="0"/>
              <a:t>, </a:t>
            </a:r>
            <a:r>
              <a:rPr lang="cs-CZ" altLang="cs-CZ" dirty="0" smtClean="0"/>
              <a:t>Maurice </a:t>
            </a:r>
            <a:r>
              <a:rPr lang="cs-CZ" altLang="cs-CZ" dirty="0" err="1" smtClean="0"/>
              <a:t>Merleau</a:t>
            </a:r>
            <a:r>
              <a:rPr lang="cs-CZ" altLang="cs-CZ" dirty="0" smtClean="0"/>
              <a:t>-Ponty</a:t>
            </a:r>
            <a:r>
              <a:rPr lang="cs-CZ" altLang="cs-CZ" dirty="0"/>
              <a:t>, </a:t>
            </a:r>
            <a:r>
              <a:rPr lang="cs-CZ" altLang="cs-CZ" dirty="0" smtClean="0"/>
              <a:t>Hans Georg </a:t>
            </a:r>
            <a:r>
              <a:rPr lang="cs-CZ" altLang="cs-CZ" dirty="0" err="1" smtClean="0"/>
              <a:t>Gadamer</a:t>
            </a:r>
            <a:r>
              <a:rPr lang="cs-CZ" altLang="cs-CZ" dirty="0"/>
              <a:t>, </a:t>
            </a:r>
            <a:r>
              <a:rPr lang="cs-CZ" altLang="cs-CZ" dirty="0" smtClean="0"/>
              <a:t>Jan Patočka, Paul </a:t>
            </a:r>
            <a:r>
              <a:rPr lang="cs-CZ" altLang="cs-CZ" dirty="0" err="1" smtClean="0"/>
              <a:t>Ricoeur</a:t>
            </a:r>
            <a:r>
              <a:rPr lang="cs-CZ" altLang="cs-CZ" dirty="0" smtClean="0"/>
              <a:t>)  </a:t>
            </a:r>
            <a:endParaRPr lang="cs-CZ" altLang="cs-CZ" dirty="0"/>
          </a:p>
          <a:p>
            <a:pPr>
              <a:spcAft>
                <a:spcPts val="1200"/>
              </a:spcAft>
            </a:pPr>
            <a:r>
              <a:rPr lang="cs-CZ" altLang="cs-CZ" b="1" dirty="0"/>
              <a:t>existencialismus</a:t>
            </a:r>
            <a:r>
              <a:rPr lang="cs-CZ" altLang="cs-CZ" dirty="0"/>
              <a:t> </a:t>
            </a:r>
            <a:r>
              <a:rPr lang="cs-CZ" altLang="cs-CZ" dirty="0" smtClean="0"/>
              <a:t>(Jean-Paul Sartre, Karl </a:t>
            </a:r>
            <a:r>
              <a:rPr lang="cs-CZ" altLang="cs-CZ" dirty="0" err="1" smtClean="0"/>
              <a:t>Jaspers</a:t>
            </a:r>
            <a:r>
              <a:rPr lang="cs-CZ" altLang="cs-CZ" dirty="0" smtClean="0"/>
              <a:t>, </a:t>
            </a:r>
            <a:r>
              <a:rPr lang="cs-CZ" dirty="0"/>
              <a:t>Albert </a:t>
            </a:r>
            <a:r>
              <a:rPr lang="cs-CZ" dirty="0" err="1" smtClean="0"/>
              <a:t>Camus</a:t>
            </a:r>
            <a:r>
              <a:rPr lang="cs-CZ" dirty="0"/>
              <a:t>,</a:t>
            </a:r>
            <a:r>
              <a:rPr lang="cs-CZ" dirty="0" smtClean="0"/>
              <a:t> </a:t>
            </a:r>
            <a:r>
              <a:rPr lang="cs-CZ" dirty="0"/>
              <a:t>Gabriel </a:t>
            </a:r>
            <a:r>
              <a:rPr lang="cs-CZ" dirty="0" smtClean="0"/>
              <a:t>Marcel</a:t>
            </a:r>
            <a:r>
              <a:rPr lang="cs-CZ" altLang="cs-CZ" dirty="0" smtClean="0"/>
              <a:t>)</a:t>
            </a:r>
            <a:endParaRPr lang="cs-CZ" altLang="cs-CZ" dirty="0"/>
          </a:p>
          <a:p>
            <a:pPr>
              <a:spcAft>
                <a:spcPts val="1200"/>
              </a:spcAft>
            </a:pPr>
            <a:r>
              <a:rPr lang="cs-CZ" altLang="cs-CZ" b="1" dirty="0" err="1"/>
              <a:t>poststrukturalismus</a:t>
            </a:r>
            <a:r>
              <a:rPr lang="cs-CZ" altLang="cs-CZ" dirty="0"/>
              <a:t> </a:t>
            </a:r>
            <a:r>
              <a:rPr lang="cs-CZ" altLang="cs-CZ" dirty="0" smtClean="0"/>
              <a:t>(</a:t>
            </a:r>
            <a:r>
              <a:rPr lang="cs-CZ" dirty="0"/>
              <a:t>Jean-Francois </a:t>
            </a:r>
            <a:r>
              <a:rPr lang="cs-CZ" dirty="0" err="1" smtClean="0"/>
              <a:t>Lyotard</a:t>
            </a:r>
            <a:r>
              <a:rPr lang="cs-CZ" dirty="0" smtClean="0"/>
              <a:t>, </a:t>
            </a:r>
            <a:r>
              <a:rPr lang="cs-CZ" altLang="cs-CZ" dirty="0" smtClean="0"/>
              <a:t>Michel </a:t>
            </a:r>
            <a:r>
              <a:rPr lang="cs-CZ" altLang="cs-CZ" dirty="0" err="1" smtClean="0"/>
              <a:t>Foucault</a:t>
            </a:r>
            <a:r>
              <a:rPr lang="cs-CZ" altLang="cs-CZ" dirty="0"/>
              <a:t>, </a:t>
            </a:r>
            <a:r>
              <a:rPr lang="cs-CZ" altLang="cs-CZ" dirty="0" smtClean="0"/>
              <a:t>Jacques </a:t>
            </a:r>
            <a:r>
              <a:rPr lang="cs-CZ" altLang="cs-CZ" dirty="0" err="1" smtClean="0"/>
              <a:t>Derrida</a:t>
            </a:r>
            <a:r>
              <a:rPr lang="cs-CZ" altLang="cs-CZ" dirty="0"/>
              <a:t>, </a:t>
            </a:r>
            <a:r>
              <a:rPr lang="cs-CZ" altLang="cs-CZ" dirty="0" err="1" smtClean="0"/>
              <a:t>Gilles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Deleuze</a:t>
            </a:r>
            <a:r>
              <a:rPr lang="cs-CZ" altLang="cs-CZ" dirty="0" smtClean="0"/>
              <a:t>, Jacques </a:t>
            </a:r>
            <a:r>
              <a:rPr lang="cs-CZ" altLang="cs-CZ" dirty="0" err="1" smtClean="0"/>
              <a:t>Lacan</a:t>
            </a:r>
            <a:r>
              <a:rPr lang="cs-CZ" altLang="cs-CZ" dirty="0" smtClean="0"/>
              <a:t>, Roland </a:t>
            </a:r>
            <a:r>
              <a:rPr lang="cs-CZ" altLang="cs-CZ" dirty="0" err="1" smtClean="0"/>
              <a:t>Barthes</a:t>
            </a:r>
            <a:r>
              <a:rPr lang="cs-CZ" altLang="cs-CZ" dirty="0" smtClean="0"/>
              <a:t>)</a:t>
            </a:r>
            <a:endParaRPr lang="cs-CZ" alt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07030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Derridovo</a:t>
            </a:r>
            <a:r>
              <a:rPr lang="cs-CZ" dirty="0" smtClean="0"/>
              <a:t> pojetí </a:t>
            </a:r>
            <a:r>
              <a:rPr lang="cs-CZ" dirty="0" err="1" smtClean="0"/>
              <a:t>temporality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Edmund </a:t>
            </a:r>
            <a:r>
              <a:rPr lang="cs-CZ" dirty="0" err="1" smtClean="0"/>
              <a:t>Husserl</a:t>
            </a:r>
            <a:r>
              <a:rPr lang="cs-CZ" dirty="0"/>
              <a:t> </a:t>
            </a:r>
            <a:r>
              <a:rPr lang="cs-CZ" dirty="0" smtClean="0"/>
              <a:t>                     Jacques </a:t>
            </a:r>
            <a:r>
              <a:rPr lang="cs-CZ" dirty="0" err="1" smtClean="0"/>
              <a:t>Derrida</a:t>
            </a: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9218" name="Picture 2" descr="D:\Data\uzivatel\Dokumenty\MU\Ohlasy dekonstrukce MU\Fig1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04" y="2593037"/>
            <a:ext cx="4627204" cy="2820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D:\Data\uzivatel\Dokumenty\MU\Ohlasy dekonstrukce MU\Fig1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1218" y="2621240"/>
            <a:ext cx="4460533" cy="2718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bdélník 5"/>
          <p:cNvSpPr/>
          <p:nvPr/>
        </p:nvSpPr>
        <p:spPr>
          <a:xfrm>
            <a:off x="4999630" y="5013176"/>
            <a:ext cx="3824713" cy="4003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7" name="Přímá spojnice se šipkou 6"/>
          <p:cNvCxnSpPr/>
          <p:nvPr/>
        </p:nvCxnSpPr>
        <p:spPr>
          <a:xfrm>
            <a:off x="5580112" y="4437112"/>
            <a:ext cx="3384376" cy="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ovéPole 7"/>
          <p:cNvSpPr txBox="1"/>
          <p:nvPr/>
        </p:nvSpPr>
        <p:spPr>
          <a:xfrm>
            <a:off x="4644008" y="5517232"/>
            <a:ext cx="423202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nedokážeme si </a:t>
            </a:r>
            <a:r>
              <a:rPr lang="cs-CZ" dirty="0" smtClean="0"/>
              <a:t>z principu uvědomit moment </a:t>
            </a:r>
            <a:r>
              <a:rPr lang="cs-CZ" dirty="0"/>
              <a:t>teď, který by ubíhal podobně jako měřený </a:t>
            </a:r>
            <a:r>
              <a:rPr lang="cs-CZ" dirty="0" smtClean="0"/>
              <a:t>čas, teď si uvědomujeme vždy až v reflexi, zpětnou rekonstrukcí </a:t>
            </a:r>
            <a:endParaRPr lang="cs-CZ" dirty="0"/>
          </a:p>
          <a:p>
            <a:endParaRPr lang="cs-CZ" dirty="0"/>
          </a:p>
        </p:txBody>
      </p:sp>
      <p:cxnSp>
        <p:nvCxnSpPr>
          <p:cNvPr id="12" name="Přímá spojnice se šipkou 11"/>
          <p:cNvCxnSpPr/>
          <p:nvPr/>
        </p:nvCxnSpPr>
        <p:spPr>
          <a:xfrm>
            <a:off x="4860032" y="4941168"/>
            <a:ext cx="4005832" cy="72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ovéPole 12"/>
          <p:cNvSpPr txBox="1"/>
          <p:nvPr/>
        </p:nvSpPr>
        <p:spPr>
          <a:xfrm>
            <a:off x="5014221" y="4977172"/>
            <a:ext cx="3861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Idealizovaný moment teď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22773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40" name="Text Box 8"/>
          <p:cNvSpPr txBox="1">
            <a:spLocks noChangeArrowheads="1"/>
          </p:cNvSpPr>
          <p:nvPr/>
        </p:nvSpPr>
        <p:spPr bwMode="auto">
          <a:xfrm>
            <a:off x="6372225" y="6308725"/>
            <a:ext cx="2520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33350" algn="ctr">
                <a:solidFill>
                  <a:srgbClr val="7A1D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b="0"/>
              <a:t>Libet 1983</a:t>
            </a:r>
            <a:endParaRPr lang="en-US" altLang="cs-CZ" b="0"/>
          </a:p>
        </p:txBody>
      </p:sp>
      <p:pic>
        <p:nvPicPr>
          <p:cNvPr id="95251" name="Picture 1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689225"/>
            <a:ext cx="8785225" cy="369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33350" algn="ctr">
                <a:solidFill>
                  <a:srgbClr val="7A1D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5252" name="Picture 2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333375"/>
            <a:ext cx="28575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33350" algn="ctr">
                <a:solidFill>
                  <a:srgbClr val="7A1D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5253" name="Text Box 21"/>
          <p:cNvSpPr txBox="1">
            <a:spLocks noChangeArrowheads="1"/>
          </p:cNvSpPr>
          <p:nvPr/>
        </p:nvSpPr>
        <p:spPr bwMode="auto">
          <a:xfrm>
            <a:off x="323850" y="3379788"/>
            <a:ext cx="21605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33350" algn="ctr">
                <a:solidFill>
                  <a:srgbClr val="7A1D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altLang="cs-CZ" sz="1600" b="0"/>
              <a:t>Benjamin Libet</a:t>
            </a:r>
            <a:endParaRPr lang="en-US" altLang="cs-CZ" sz="1600" b="0"/>
          </a:p>
        </p:txBody>
      </p:sp>
      <p:sp>
        <p:nvSpPr>
          <p:cNvPr id="95254" name="Line 22"/>
          <p:cNvSpPr>
            <a:spLocks noChangeShapeType="1"/>
          </p:cNvSpPr>
          <p:nvPr/>
        </p:nvSpPr>
        <p:spPr bwMode="auto">
          <a:xfrm>
            <a:off x="3851275" y="4149725"/>
            <a:ext cx="0" cy="1079500"/>
          </a:xfrm>
          <a:prstGeom prst="line">
            <a:avLst/>
          </a:prstGeom>
          <a:noFill/>
          <a:ln w="1333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95255" name="Line 23"/>
          <p:cNvSpPr>
            <a:spLocks noChangeShapeType="1"/>
          </p:cNvSpPr>
          <p:nvPr/>
        </p:nvSpPr>
        <p:spPr bwMode="auto">
          <a:xfrm>
            <a:off x="5076825" y="4149725"/>
            <a:ext cx="0" cy="1079500"/>
          </a:xfrm>
          <a:prstGeom prst="line">
            <a:avLst/>
          </a:prstGeom>
          <a:noFill/>
          <a:ln w="133350">
            <a:solidFill>
              <a:srgbClr val="66FF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95256" name="Rectangle 2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altLang="cs-CZ" sz="4000"/>
              <a:t>Mentální chronometrie</a:t>
            </a:r>
            <a:endParaRPr lang="en-US" altLang="cs-CZ" sz="4000"/>
          </a:p>
        </p:txBody>
      </p:sp>
      <p:pic>
        <p:nvPicPr>
          <p:cNvPr id="95237" name="Picture 5" descr="GW161H20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411288"/>
            <a:ext cx="1533525" cy="199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9325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-2070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sz="2700" dirty="0" smtClean="0"/>
              <a:t/>
            </a:r>
            <a:br>
              <a:rPr lang="cs-CZ" sz="2700" dirty="0" smtClean="0"/>
            </a:br>
            <a:r>
              <a:rPr lang="cs-CZ" sz="2700" dirty="0" smtClean="0"/>
              <a:t>Úvod do myšlení J. </a:t>
            </a:r>
            <a:r>
              <a:rPr lang="cs-CZ" sz="2700" dirty="0" err="1" smtClean="0"/>
              <a:t>Derridy</a:t>
            </a:r>
            <a:r>
              <a:rPr lang="cs-CZ" sz="2700" dirty="0" smtClean="0"/>
              <a:t> II:</a:t>
            </a:r>
            <a:r>
              <a:rPr lang="cs-CZ" sz="3600" dirty="0" smtClean="0"/>
              <a:t/>
            </a:r>
            <a:br>
              <a:rPr lang="cs-CZ" sz="3600" dirty="0" smtClean="0"/>
            </a:br>
            <a:r>
              <a:rPr lang="cs-CZ" sz="3100" dirty="0" smtClean="0"/>
              <a:t/>
            </a:r>
            <a:br>
              <a:rPr lang="cs-CZ" sz="3100" dirty="0" smtClean="0"/>
            </a:br>
            <a:r>
              <a:rPr lang="cs-CZ" sz="3100" dirty="0" smtClean="0"/>
              <a:t>Jazyk</a:t>
            </a:r>
            <a:r>
              <a:rPr lang="cs-CZ" sz="3100" dirty="0"/>
              <a:t>, znak, metafyzika přítomnosti a kritika </a:t>
            </a:r>
            <a:r>
              <a:rPr lang="cs-CZ" sz="3100" dirty="0" err="1"/>
              <a:t>logocentrismu</a:t>
            </a:r>
            <a:endParaRPr lang="cs-CZ" sz="3100" dirty="0"/>
          </a:p>
        </p:txBody>
      </p:sp>
      <p:pic>
        <p:nvPicPr>
          <p:cNvPr id="4" name="Picture 2" descr="https://upload.wikimedia.org/wikipedia/commons/thumb/e/e7/Necker_cube.svg/2000px-Necker_cube.svg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284984"/>
            <a:ext cx="3306511" cy="2975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5076056" y="5229200"/>
            <a:ext cx="46480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Diference ustavená kulturou</a:t>
            </a:r>
          </a:p>
          <a:p>
            <a:endParaRPr lang="cs-CZ" dirty="0" smtClean="0"/>
          </a:p>
          <a:p>
            <a:r>
              <a:rPr lang="cs-CZ" dirty="0" smtClean="0"/>
              <a:t>Diference ustavená naším momentálním  rozhodnutím a přesunutou pozorností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54310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D:\Data\uzivatel\Dokumenty\MU\Ohlasy dekonstrukce MU\Lucas_Cranach_(I)_-_Adam_and_Eve-Paradise_-_Kunsthistorisches_Museu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76672"/>
            <a:ext cx="7620000" cy="544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2915816" y="6011415"/>
            <a:ext cx="61206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Lucas </a:t>
            </a:r>
            <a:r>
              <a:rPr lang="cs-CZ" sz="1400" dirty="0" err="1" smtClean="0"/>
              <a:t>Cranach</a:t>
            </a:r>
            <a:r>
              <a:rPr lang="cs-CZ" sz="1400" dirty="0" smtClean="0"/>
              <a:t> st., Adam a Eva v Ráji, </a:t>
            </a:r>
            <a:r>
              <a:rPr lang="cs-CZ" sz="1400" dirty="0" err="1" smtClean="0"/>
              <a:t>Kunsthistorisches</a:t>
            </a:r>
            <a:r>
              <a:rPr lang="cs-CZ" sz="1400" dirty="0" smtClean="0"/>
              <a:t> Museum </a:t>
            </a:r>
            <a:r>
              <a:rPr lang="cs-CZ" sz="1400" dirty="0" err="1" smtClean="0"/>
              <a:t>Wien</a:t>
            </a:r>
            <a:r>
              <a:rPr lang="cs-CZ" sz="1400" dirty="0" smtClean="0"/>
              <a:t>, 1530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3856469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Data\uzivatel\Dokumenty\MU\Ohlasy dekonstrukce MU\optická iluz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83622"/>
            <a:ext cx="8672512" cy="4878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4211960" y="6381328"/>
            <a:ext cx="5328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Diference ustavená fyziologickým aparátem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17455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3170" name="Picture 2" descr="m_id_103429_spid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5556" y="3308350"/>
            <a:ext cx="1008063" cy="1008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3171" name="Picture 3" descr="Belarus-Minsk-Traetskaye_suburb-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25" y="2707481"/>
            <a:ext cx="295275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317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 smtClean="0"/>
              <a:t>Zpětné maskování</a:t>
            </a:r>
            <a:endParaRPr lang="en-US" altLang="cs-CZ" dirty="0"/>
          </a:p>
        </p:txBody>
      </p:sp>
      <p:pic>
        <p:nvPicPr>
          <p:cNvPr id="263174" name="Picture 6" descr="Belarus-Minsk-Traetskaye_suburb-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732088"/>
            <a:ext cx="295275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3175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7437" y="2133600"/>
            <a:ext cx="1368425" cy="47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33350" algn="ctr">
                <a:solidFill>
                  <a:srgbClr val="7A1D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3177" name="AutoShape 9" descr="Výsledek obrázku pro widened pupil"/>
          <p:cNvSpPr>
            <a:spLocks noChangeAspect="1" noChangeArrowheads="1"/>
          </p:cNvSpPr>
          <p:nvPr/>
        </p:nvSpPr>
        <p:spPr bwMode="auto">
          <a:xfrm>
            <a:off x="4311650" y="40925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3179" name="AutoShape 11" descr="Výsledek obrázku pro widened pupil"/>
          <p:cNvSpPr>
            <a:spLocks noChangeAspect="1" noChangeArrowheads="1"/>
          </p:cNvSpPr>
          <p:nvPr/>
        </p:nvSpPr>
        <p:spPr bwMode="auto">
          <a:xfrm>
            <a:off x="4311650" y="40925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3181" name="AutoShape 13" descr="Výsledek obrázku pro widened pupil"/>
          <p:cNvSpPr>
            <a:spLocks noChangeAspect="1" noChangeArrowheads="1"/>
          </p:cNvSpPr>
          <p:nvPr/>
        </p:nvSpPr>
        <p:spPr bwMode="auto">
          <a:xfrm>
            <a:off x="4311650" y="40925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3183" name="AutoShape 15" descr="Výsledek obrázku pro widened pupil"/>
          <p:cNvSpPr>
            <a:spLocks noChangeAspect="1" noChangeArrowheads="1"/>
          </p:cNvSpPr>
          <p:nvPr/>
        </p:nvSpPr>
        <p:spPr bwMode="auto">
          <a:xfrm>
            <a:off x="4311650" y="40925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3185" name="AutoShape 17" descr="9k="/>
          <p:cNvSpPr>
            <a:spLocks noChangeAspect="1" noChangeArrowheads="1"/>
          </p:cNvSpPr>
          <p:nvPr/>
        </p:nvSpPr>
        <p:spPr bwMode="auto">
          <a:xfrm>
            <a:off x="4311650" y="40925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99663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936</TotalTime>
  <Words>741</Words>
  <Application>Microsoft Office PowerPoint</Application>
  <PresentationFormat>Předvádění na obrazovce (4:3)</PresentationFormat>
  <Paragraphs>77</Paragraphs>
  <Slides>19</Slides>
  <Notes>2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0" baseType="lpstr">
      <vt:lpstr>Motiv sady Office</vt:lpstr>
      <vt:lpstr>Prezentace aplikace PowerPoint</vt:lpstr>
      <vt:lpstr>Filosofické proudy v 60. letech</vt:lpstr>
      <vt:lpstr>Prezentace aplikace PowerPoint</vt:lpstr>
      <vt:lpstr>Derridovo pojetí temporality</vt:lpstr>
      <vt:lpstr>Mentální chronometrie</vt:lpstr>
      <vt:lpstr>   Úvod do myšlení J. Derridy II:  Jazyk, znak, metafyzika přítomnosti a kritika logocentrismu</vt:lpstr>
      <vt:lpstr>Prezentace aplikace PowerPoint</vt:lpstr>
      <vt:lpstr>Prezentace aplikace PowerPoint</vt:lpstr>
      <vt:lpstr>Zpětné maskování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Dekonstrukce jako metoda</vt:lpstr>
      <vt:lpstr>De la grammatologie – případové studie dekonstruktivního čtení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Dekonstrukce v dějinách umění 2</dc:title>
  <dc:creator>Admin</dc:creator>
  <cp:lastModifiedBy>Dominika</cp:lastModifiedBy>
  <cp:revision>39</cp:revision>
  <dcterms:created xsi:type="dcterms:W3CDTF">2016-03-07T10:30:34Z</dcterms:created>
  <dcterms:modified xsi:type="dcterms:W3CDTF">2016-03-08T11:27:14Z</dcterms:modified>
</cp:coreProperties>
</file>