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3.5.2016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3.5.2016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3.5.2016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3.5.2016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3.5.2016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3.5.2016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404664"/>
            <a:ext cx="7772400" cy="1470025"/>
          </a:xfrm>
        </p:spPr>
        <p:txBody>
          <a:bodyPr/>
          <a:lstStyle/>
          <a:p>
            <a:r>
              <a:rPr lang="cs-CZ" dirty="0" err="1" smtClean="0"/>
              <a:t>Keith</a:t>
            </a:r>
            <a:r>
              <a:rPr lang="cs-CZ" dirty="0" smtClean="0"/>
              <a:t> </a:t>
            </a:r>
            <a:r>
              <a:rPr lang="cs-CZ" dirty="0" err="1" smtClean="0"/>
              <a:t>Moxey</a:t>
            </a:r>
            <a:endParaRPr lang="cs-CZ" dirty="0"/>
          </a:p>
        </p:txBody>
      </p:sp>
      <p:sp>
        <p:nvSpPr>
          <p:cNvPr id="3" name="Podnadpis 2"/>
          <p:cNvSpPr>
            <a:spLocks noGrp="1"/>
          </p:cNvSpPr>
          <p:nvPr>
            <p:ph type="subTitle" idx="1"/>
          </p:nvPr>
        </p:nvSpPr>
        <p:spPr>
          <a:xfrm>
            <a:off x="5004048" y="1988840"/>
            <a:ext cx="3128392" cy="3721968"/>
          </a:xfrm>
        </p:spPr>
        <p:txBody>
          <a:bodyPr>
            <a:normAutofit/>
          </a:bodyPr>
          <a:lstStyle/>
          <a:p>
            <a:pPr algn="l"/>
            <a:r>
              <a:rPr lang="en-US" sz="1800" i="1" dirty="0">
                <a:solidFill>
                  <a:schemeClr val="tx1"/>
                </a:solidFill>
              </a:rPr>
              <a:t>The Practice of Theory</a:t>
            </a:r>
            <a:r>
              <a:rPr lang="en-US" sz="1800" dirty="0">
                <a:solidFill>
                  <a:schemeClr val="tx1"/>
                </a:solidFill>
              </a:rPr>
              <a:t>, Cornell University Press, </a:t>
            </a:r>
            <a:r>
              <a:rPr lang="en-US" sz="1800" dirty="0" smtClean="0">
                <a:solidFill>
                  <a:schemeClr val="tx1"/>
                </a:solidFill>
              </a:rPr>
              <a:t>1994</a:t>
            </a:r>
            <a:endParaRPr lang="cs-CZ" sz="1800" dirty="0" smtClean="0">
              <a:solidFill>
                <a:schemeClr val="tx1"/>
              </a:solidFill>
            </a:endParaRPr>
          </a:p>
          <a:p>
            <a:pPr algn="l"/>
            <a:endParaRPr lang="cs-CZ" sz="1800" dirty="0">
              <a:solidFill>
                <a:schemeClr val="tx1"/>
              </a:solidFill>
            </a:endParaRPr>
          </a:p>
          <a:p>
            <a:pPr algn="l"/>
            <a:r>
              <a:rPr lang="en-US" sz="1800" i="1" dirty="0">
                <a:solidFill>
                  <a:schemeClr val="tx1"/>
                </a:solidFill>
              </a:rPr>
              <a:t>The Practice of Persuasion: Paradox &amp; Power In Art History</a:t>
            </a:r>
            <a:r>
              <a:rPr lang="en-US" sz="1800" dirty="0">
                <a:solidFill>
                  <a:schemeClr val="tx1"/>
                </a:solidFill>
              </a:rPr>
              <a:t>, Cornell University Press, 2001</a:t>
            </a:r>
            <a:r>
              <a:rPr lang="en-US" sz="1800" dirty="0" smtClean="0">
                <a:solidFill>
                  <a:schemeClr val="tx1"/>
                </a:solidFill>
              </a:rPr>
              <a:t>.</a:t>
            </a:r>
            <a:endParaRPr lang="cs-CZ" sz="1800" dirty="0" smtClean="0">
              <a:solidFill>
                <a:schemeClr val="tx1"/>
              </a:solidFill>
            </a:endParaRPr>
          </a:p>
          <a:p>
            <a:pPr algn="l"/>
            <a:endParaRPr lang="cs-CZ" sz="1800" dirty="0">
              <a:solidFill>
                <a:schemeClr val="tx1"/>
              </a:solidFill>
            </a:endParaRPr>
          </a:p>
          <a:p>
            <a:pPr algn="l"/>
            <a:r>
              <a:rPr lang="en-US" sz="1800" i="1" dirty="0">
                <a:solidFill>
                  <a:schemeClr val="tx1"/>
                </a:solidFill>
              </a:rPr>
              <a:t>Visual Time: The Image in History</a:t>
            </a:r>
            <a:r>
              <a:rPr lang="en-US" sz="1800" dirty="0">
                <a:solidFill>
                  <a:schemeClr val="tx1"/>
                </a:solidFill>
              </a:rPr>
              <a:t>, Duke University Press, 2013</a:t>
            </a:r>
            <a:endParaRPr lang="cs-CZ" sz="1800" dirty="0">
              <a:solidFill>
                <a:schemeClr val="tx1"/>
              </a:solidFill>
            </a:endParaRPr>
          </a:p>
        </p:txBody>
      </p:sp>
      <p:pic>
        <p:nvPicPr>
          <p:cNvPr id="1026" name="Picture 2" descr="D:\Data\uzivatel\Dokumenty\MU\Ohlasy dekonstrukce MU\Moxey-Kei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3554645" cy="417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84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59432"/>
            <a:ext cx="8229600" cy="1143000"/>
          </a:xfrm>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467544" y="980728"/>
            <a:ext cx="8208912" cy="3785652"/>
          </a:xfrm>
          <a:prstGeom prst="rect">
            <a:avLst/>
          </a:prstGeom>
        </p:spPr>
        <p:txBody>
          <a:bodyPr wrap="square">
            <a:spAutoFit/>
          </a:bodyPr>
          <a:lstStyle/>
          <a:p>
            <a:r>
              <a:rPr lang="cs-CZ" dirty="0"/>
              <a:t>„</a:t>
            </a:r>
            <a:r>
              <a:rPr lang="cs-CZ" sz="2400" i="1" dirty="0"/>
              <a:t>Jazykové znaky jsou podle </a:t>
            </a:r>
            <a:r>
              <a:rPr lang="cs-CZ" sz="2400" i="1" dirty="0" err="1"/>
              <a:t>Derridy</a:t>
            </a:r>
            <a:r>
              <a:rPr lang="cs-CZ" sz="2400" i="1" dirty="0"/>
              <a:t> </a:t>
            </a:r>
            <a:r>
              <a:rPr lang="cs-CZ" sz="2400" i="1" dirty="0" err="1"/>
              <a:t>arbitrérními</a:t>
            </a:r>
            <a:r>
              <a:rPr lang="cs-CZ" sz="2400" i="1" dirty="0"/>
              <a:t> konstrukty, jejichž význam není trvalý ani stabilní. Jazyk funguje tak, že doplňuje absentující přítomnost významu. To znamená, že významy jazykových reprezentací jsou vždy iluzorní, protože jsou závislé na metafyzických zásadách, které nejsou udržitelné. </a:t>
            </a:r>
            <a:r>
              <a:rPr lang="cs-CZ" sz="2400" i="1" dirty="0" err="1"/>
              <a:t>Derridovy</a:t>
            </a:r>
            <a:r>
              <a:rPr lang="cs-CZ" sz="2400" i="1" dirty="0"/>
              <a:t> texty se tedy většinou zabývají zviditelňováním klamavé schopnosti (</a:t>
            </a:r>
            <a:r>
              <a:rPr lang="cs-CZ" sz="2400" i="1" dirty="0" err="1"/>
              <a:t>deceptiveness</a:t>
            </a:r>
            <a:r>
              <a:rPr lang="cs-CZ" sz="2400" i="1" dirty="0"/>
              <a:t>) jazyka, tím, jak zároveň vyvolává i maskuje význam, a jak tento ‚</a:t>
            </a:r>
            <a:r>
              <a:rPr lang="cs-CZ" sz="2400" i="1" dirty="0" err="1"/>
              <a:t>logocentrismus</a:t>
            </a:r>
            <a:r>
              <a:rPr lang="cs-CZ" sz="2400" i="1" dirty="0"/>
              <a:t>‘ pracuje s jinými texty.</a:t>
            </a:r>
            <a:r>
              <a:rPr lang="cs-CZ" sz="2400" dirty="0"/>
              <a:t>“</a:t>
            </a:r>
          </a:p>
          <a:p>
            <a:r>
              <a:rPr lang="cs-CZ" sz="2400" dirty="0" smtClean="0"/>
              <a:t>			</a:t>
            </a:r>
            <a:r>
              <a:rPr lang="cs-CZ" sz="2400" smtClean="0"/>
              <a:t>	(</a:t>
            </a:r>
            <a:r>
              <a:rPr lang="en-US" sz="2400" i="1" dirty="0"/>
              <a:t>The Practice of Theory</a:t>
            </a:r>
            <a:r>
              <a:rPr lang="cs-CZ" sz="2400" cap="small" dirty="0" smtClean="0"/>
              <a:t>, s. </a:t>
            </a:r>
            <a:r>
              <a:rPr lang="cs-CZ" sz="2400" dirty="0" smtClean="0"/>
              <a:t>6)</a:t>
            </a:r>
            <a:endParaRPr lang="cs-CZ" sz="2400" dirty="0"/>
          </a:p>
        </p:txBody>
      </p:sp>
    </p:spTree>
    <p:extLst>
      <p:ext uri="{BB962C8B-B14F-4D97-AF65-F5344CB8AC3E}">
        <p14:creationId xmlns:p14="http://schemas.microsoft.com/office/powerpoint/2010/main" val="111086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a:t>
            </a:r>
            <a:r>
              <a:rPr lang="cs-CZ" i="1" dirty="0"/>
              <a:t>Pokud je jazyk nutně poznamenán metafyzikou (</a:t>
            </a:r>
            <a:r>
              <a:rPr lang="cs-CZ" i="1" dirty="0" err="1"/>
              <a:t>metaphysical</a:t>
            </a:r>
            <a:r>
              <a:rPr lang="cs-CZ" i="1" dirty="0"/>
              <a:t> </a:t>
            </a:r>
            <a:r>
              <a:rPr lang="cs-CZ" i="1" dirty="0" err="1"/>
              <a:t>significance</a:t>
            </a:r>
            <a:r>
              <a:rPr lang="cs-CZ" i="1" dirty="0"/>
              <a:t> – doslovně významem, smyslem nebo dosahem metafyziky), jejž si neuvědomujeme, pokud jazyk závisí na hře absentující přítomnosti, která více slibuje, než co může kdy splnit, jak se potom dívat na projekt historie?</a:t>
            </a:r>
            <a:r>
              <a:rPr lang="cs-CZ" dirty="0"/>
              <a:t>“ </a:t>
            </a:r>
            <a:endParaRPr lang="cs-CZ" dirty="0" smtClean="0"/>
          </a:p>
          <a:p>
            <a:pPr marL="0" indent="0">
              <a:buNone/>
            </a:pPr>
            <a:r>
              <a:rPr lang="cs-CZ" dirty="0" smtClean="0"/>
              <a:t>						(</a:t>
            </a:r>
            <a:r>
              <a:rPr lang="cs-CZ" dirty="0" err="1" smtClean="0"/>
              <a:t>Ibidem</a:t>
            </a:r>
            <a:r>
              <a:rPr lang="cs-CZ" cap="small" dirty="0"/>
              <a:t>, </a:t>
            </a:r>
            <a:r>
              <a:rPr lang="cs-CZ" cap="small" dirty="0" smtClean="0"/>
              <a:t>s. </a:t>
            </a:r>
            <a:r>
              <a:rPr lang="cs-CZ" dirty="0" smtClean="0"/>
              <a:t>6)</a:t>
            </a:r>
            <a:endParaRPr lang="cs-CZ" dirty="0"/>
          </a:p>
          <a:p>
            <a:endParaRPr lang="cs-CZ" dirty="0"/>
          </a:p>
        </p:txBody>
      </p:sp>
    </p:spTree>
    <p:extLst>
      <p:ext uri="{BB962C8B-B14F-4D97-AF65-F5344CB8AC3E}">
        <p14:creationId xmlns:p14="http://schemas.microsoft.com/office/powerpoint/2010/main" val="417924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16632"/>
            <a:ext cx="8276456" cy="836711"/>
          </a:xfrm>
        </p:spPr>
        <p:txBody>
          <a:bodyPr>
            <a:normAutofit fontScale="90000"/>
          </a:bodyPr>
          <a:lstStyle/>
          <a:p>
            <a:pPr algn="l"/>
            <a:r>
              <a:rPr lang="cs-CZ" sz="3200" dirty="0" err="1" smtClean="0"/>
              <a:t>Derrida</a:t>
            </a:r>
            <a:r>
              <a:rPr lang="cs-CZ" sz="3200" dirty="0" smtClean="0"/>
              <a:t>: </a:t>
            </a:r>
            <a:r>
              <a:rPr lang="cs-CZ" sz="3200" dirty="0" err="1" smtClean="0"/>
              <a:t>Réstitutions</a:t>
            </a:r>
            <a:r>
              <a:rPr lang="cs-CZ" sz="3200" dirty="0" smtClean="0"/>
              <a:t> </a:t>
            </a:r>
            <a:r>
              <a:rPr lang="cs-CZ" sz="3200" dirty="0"/>
              <a:t>(de la </a:t>
            </a:r>
            <a:r>
              <a:rPr lang="cs-CZ" sz="3200" dirty="0" err="1"/>
              <a:t>vérité</a:t>
            </a:r>
            <a:r>
              <a:rPr lang="cs-CZ" sz="3200" dirty="0"/>
              <a:t> en </a:t>
            </a:r>
            <a:r>
              <a:rPr lang="cs-CZ" sz="3200" dirty="0" err="1"/>
              <a:t>pointure</a:t>
            </a:r>
            <a:r>
              <a:rPr lang="cs-CZ" sz="3200" dirty="0" smtClean="0"/>
              <a:t>)</a:t>
            </a:r>
            <a:br>
              <a:rPr lang="cs-CZ" sz="3200" dirty="0" smtClean="0"/>
            </a:br>
            <a:r>
              <a:rPr lang="cs-CZ" sz="3200" dirty="0" smtClean="0"/>
              <a:t>In: </a:t>
            </a:r>
            <a:r>
              <a:rPr lang="cs-CZ" sz="3200" i="1" dirty="0"/>
              <a:t>La </a:t>
            </a:r>
            <a:r>
              <a:rPr lang="cs-CZ" sz="3200" i="1" dirty="0" err="1"/>
              <a:t>Vérité</a:t>
            </a:r>
            <a:r>
              <a:rPr lang="cs-CZ" sz="3200" i="1" dirty="0"/>
              <a:t> en </a:t>
            </a:r>
            <a:r>
              <a:rPr lang="cs-CZ" sz="3200" i="1" dirty="0" err="1" smtClean="0"/>
              <a:t>peinture</a:t>
            </a:r>
            <a:r>
              <a:rPr lang="cs-CZ" sz="3200" i="1" dirty="0" smtClean="0"/>
              <a:t> (</a:t>
            </a:r>
            <a:r>
              <a:rPr lang="cs-CZ" sz="3200" i="1" dirty="0" err="1" smtClean="0"/>
              <a:t>Truth</a:t>
            </a:r>
            <a:r>
              <a:rPr lang="cs-CZ" sz="3200" i="1" dirty="0" smtClean="0"/>
              <a:t> in </a:t>
            </a:r>
            <a:r>
              <a:rPr lang="cs-CZ" sz="3200" i="1" dirty="0" err="1" smtClean="0"/>
              <a:t>Painting</a:t>
            </a:r>
            <a:r>
              <a:rPr lang="cs-CZ" sz="3200" i="1" dirty="0" smtClean="0"/>
              <a:t>)</a:t>
            </a:r>
            <a:r>
              <a:rPr lang="cs-CZ" sz="3200" dirty="0" smtClean="0"/>
              <a:t> </a:t>
            </a:r>
            <a:endParaRPr lang="cs-CZ" sz="3200" dirty="0"/>
          </a:p>
        </p:txBody>
      </p:sp>
      <p:sp>
        <p:nvSpPr>
          <p:cNvPr id="3" name="Podnadpis 2"/>
          <p:cNvSpPr>
            <a:spLocks noGrp="1"/>
          </p:cNvSpPr>
          <p:nvPr>
            <p:ph type="subTitle" idx="1"/>
          </p:nvPr>
        </p:nvSpPr>
        <p:spPr>
          <a:xfrm>
            <a:off x="6228184" y="1423336"/>
            <a:ext cx="2808312" cy="4370040"/>
          </a:xfrm>
        </p:spPr>
        <p:txBody>
          <a:bodyPr>
            <a:normAutofit/>
          </a:bodyPr>
          <a:lstStyle/>
          <a:p>
            <a:pPr algn="l"/>
            <a:r>
              <a:rPr lang="cs-CZ" sz="1600" dirty="0" smtClean="0">
                <a:solidFill>
                  <a:schemeClr val="tx1"/>
                </a:solidFill>
              </a:rPr>
              <a:t>Martin </a:t>
            </a:r>
            <a:r>
              <a:rPr lang="cs-CZ" sz="1600" dirty="0" err="1" smtClean="0">
                <a:solidFill>
                  <a:schemeClr val="tx1"/>
                </a:solidFill>
              </a:rPr>
              <a:t>Heidegger</a:t>
            </a:r>
            <a:r>
              <a:rPr lang="cs-CZ" sz="1600" dirty="0" smtClean="0">
                <a:solidFill>
                  <a:schemeClr val="tx1"/>
                </a:solidFill>
              </a:rPr>
              <a:t>: </a:t>
            </a:r>
          </a:p>
          <a:p>
            <a:pPr algn="l"/>
            <a:r>
              <a:rPr lang="cs-CZ" sz="1600" dirty="0" smtClean="0">
                <a:solidFill>
                  <a:schemeClr val="tx1"/>
                </a:solidFill>
              </a:rPr>
              <a:t>Der </a:t>
            </a:r>
            <a:r>
              <a:rPr lang="cs-CZ" sz="1600" dirty="0" err="1">
                <a:solidFill>
                  <a:schemeClr val="tx1"/>
                </a:solidFill>
              </a:rPr>
              <a:t>Ursprung</a:t>
            </a:r>
            <a:r>
              <a:rPr lang="cs-CZ" sz="1600" dirty="0">
                <a:solidFill>
                  <a:schemeClr val="tx1"/>
                </a:solidFill>
              </a:rPr>
              <a:t> des </a:t>
            </a:r>
            <a:r>
              <a:rPr lang="cs-CZ" sz="1600" dirty="0" err="1">
                <a:solidFill>
                  <a:schemeClr val="tx1"/>
                </a:solidFill>
              </a:rPr>
              <a:t>Kunstwerkes</a:t>
            </a:r>
            <a:r>
              <a:rPr lang="cs-CZ" sz="1600" dirty="0">
                <a:solidFill>
                  <a:schemeClr val="tx1"/>
                </a:solidFill>
              </a:rPr>
              <a:t> (1935–36</a:t>
            </a:r>
            <a:r>
              <a:rPr lang="cs-CZ" sz="1600" dirty="0" smtClean="0">
                <a:solidFill>
                  <a:schemeClr val="tx1"/>
                </a:solidFill>
              </a:rPr>
              <a:t>); Zdroj </a:t>
            </a:r>
            <a:r>
              <a:rPr lang="cs-CZ" sz="1600" dirty="0" err="1" smtClean="0">
                <a:solidFill>
                  <a:schemeClr val="tx1"/>
                </a:solidFill>
              </a:rPr>
              <a:t>umeleckého</a:t>
            </a:r>
            <a:r>
              <a:rPr lang="cs-CZ" sz="1600" dirty="0" smtClean="0">
                <a:solidFill>
                  <a:schemeClr val="tx1"/>
                </a:solidFill>
              </a:rPr>
              <a:t> </a:t>
            </a:r>
            <a:r>
              <a:rPr lang="cs-CZ" sz="1600" dirty="0" err="1" smtClean="0">
                <a:solidFill>
                  <a:schemeClr val="tx1"/>
                </a:solidFill>
              </a:rPr>
              <a:t>diela</a:t>
            </a:r>
            <a:r>
              <a:rPr lang="cs-CZ" sz="1600" dirty="0" smtClean="0">
                <a:solidFill>
                  <a:schemeClr val="tx1"/>
                </a:solidFill>
              </a:rPr>
              <a:t> 2015</a:t>
            </a:r>
          </a:p>
          <a:p>
            <a:pPr algn="l"/>
            <a:endParaRPr lang="cs-CZ" sz="1800" dirty="0"/>
          </a:p>
          <a:p>
            <a:pPr algn="l"/>
            <a:endParaRPr lang="cs-CZ" sz="1800" dirty="0" smtClean="0"/>
          </a:p>
          <a:p>
            <a:pPr algn="l"/>
            <a:endParaRPr lang="cs-CZ" sz="2000" baseline="30000" dirty="0" smtClean="0">
              <a:latin typeface="+mj-lt"/>
            </a:endParaRPr>
          </a:p>
          <a:p>
            <a:pPr algn="l">
              <a:spcBef>
                <a:spcPts val="0"/>
              </a:spcBef>
            </a:pPr>
            <a:endParaRPr lang="cs-CZ" sz="2000" baseline="30000" dirty="0">
              <a:latin typeface="+mj-lt"/>
            </a:endParaRPr>
          </a:p>
          <a:p>
            <a:pPr algn="l">
              <a:spcBef>
                <a:spcPts val="0"/>
              </a:spcBef>
            </a:pPr>
            <a:r>
              <a:rPr lang="cs-CZ" sz="2000" baseline="30000" dirty="0" err="1" smtClean="0">
                <a:solidFill>
                  <a:schemeClr val="tx1"/>
                </a:solidFill>
                <a:latin typeface="+mj-lt"/>
              </a:rPr>
              <a:t>Meyer</a:t>
            </a:r>
            <a:r>
              <a:rPr lang="cs-CZ" sz="2000" baseline="30000" dirty="0" smtClean="0">
                <a:solidFill>
                  <a:schemeClr val="tx1"/>
                </a:solidFill>
                <a:latin typeface="+mj-lt"/>
              </a:rPr>
              <a:t> </a:t>
            </a:r>
            <a:r>
              <a:rPr lang="cs-CZ" sz="2000" baseline="30000" dirty="0" err="1" smtClean="0">
                <a:solidFill>
                  <a:schemeClr val="tx1"/>
                </a:solidFill>
                <a:latin typeface="+mj-lt"/>
              </a:rPr>
              <a:t>Schapiro</a:t>
            </a:r>
            <a:r>
              <a:rPr lang="cs-CZ" sz="2000" baseline="30000" dirty="0" smtClean="0">
                <a:solidFill>
                  <a:schemeClr val="tx1"/>
                </a:solidFill>
                <a:latin typeface="+mj-lt"/>
              </a:rPr>
              <a:t>: </a:t>
            </a:r>
            <a:r>
              <a:rPr lang="cs-CZ" sz="2000" baseline="30000" dirty="0">
                <a:solidFill>
                  <a:schemeClr val="tx1"/>
                </a:solidFill>
                <a:latin typeface="+mj-lt"/>
              </a:rPr>
              <a:t>„</a:t>
            </a:r>
            <a:r>
              <a:rPr lang="cs-CZ" sz="2000" baseline="30000" dirty="0" err="1">
                <a:solidFill>
                  <a:schemeClr val="tx1"/>
                </a:solidFill>
                <a:latin typeface="+mj-lt"/>
              </a:rPr>
              <a:t>The</a:t>
            </a:r>
            <a:r>
              <a:rPr lang="cs-CZ" sz="2000" baseline="30000" dirty="0">
                <a:solidFill>
                  <a:schemeClr val="tx1"/>
                </a:solidFill>
                <a:latin typeface="+mj-lt"/>
              </a:rPr>
              <a:t> </a:t>
            </a:r>
            <a:r>
              <a:rPr lang="cs-CZ" sz="2000" baseline="30000" dirty="0" err="1">
                <a:solidFill>
                  <a:schemeClr val="tx1"/>
                </a:solidFill>
                <a:latin typeface="+mj-lt"/>
              </a:rPr>
              <a:t>Still</a:t>
            </a:r>
            <a:r>
              <a:rPr lang="cs-CZ" sz="2000" baseline="30000" dirty="0">
                <a:solidFill>
                  <a:schemeClr val="tx1"/>
                </a:solidFill>
                <a:latin typeface="+mj-lt"/>
              </a:rPr>
              <a:t> </a:t>
            </a:r>
            <a:r>
              <a:rPr lang="cs-CZ" sz="2000" baseline="30000" dirty="0" err="1">
                <a:solidFill>
                  <a:schemeClr val="tx1"/>
                </a:solidFill>
                <a:latin typeface="+mj-lt"/>
              </a:rPr>
              <a:t>Life</a:t>
            </a:r>
            <a:r>
              <a:rPr lang="cs-CZ" sz="2000" baseline="30000" dirty="0">
                <a:solidFill>
                  <a:schemeClr val="tx1"/>
                </a:solidFill>
                <a:latin typeface="+mj-lt"/>
              </a:rPr>
              <a:t> as a </a:t>
            </a:r>
            <a:r>
              <a:rPr lang="cs-CZ" sz="2000" baseline="30000" dirty="0" err="1">
                <a:solidFill>
                  <a:schemeClr val="tx1"/>
                </a:solidFill>
                <a:latin typeface="+mj-lt"/>
              </a:rPr>
              <a:t>Personal</a:t>
            </a:r>
            <a:r>
              <a:rPr lang="cs-CZ" sz="2000" baseline="30000" dirty="0">
                <a:solidFill>
                  <a:schemeClr val="tx1"/>
                </a:solidFill>
                <a:latin typeface="+mj-lt"/>
              </a:rPr>
              <a:t> </a:t>
            </a:r>
            <a:r>
              <a:rPr lang="cs-CZ" sz="2000" baseline="30000" dirty="0" err="1">
                <a:solidFill>
                  <a:schemeClr val="tx1"/>
                </a:solidFill>
                <a:latin typeface="+mj-lt"/>
              </a:rPr>
              <a:t>Object</a:t>
            </a:r>
            <a:r>
              <a:rPr lang="cs-CZ" sz="2000" baseline="30000" dirty="0">
                <a:solidFill>
                  <a:schemeClr val="tx1"/>
                </a:solidFill>
                <a:latin typeface="+mj-lt"/>
              </a:rPr>
              <a:t>: A </a:t>
            </a:r>
            <a:r>
              <a:rPr lang="cs-CZ" sz="2000" baseline="30000" dirty="0" err="1">
                <a:solidFill>
                  <a:schemeClr val="tx1"/>
                </a:solidFill>
                <a:latin typeface="+mj-lt"/>
              </a:rPr>
              <a:t>Note</a:t>
            </a:r>
            <a:r>
              <a:rPr lang="cs-CZ" sz="2000" baseline="30000" dirty="0">
                <a:solidFill>
                  <a:schemeClr val="tx1"/>
                </a:solidFill>
                <a:latin typeface="+mj-lt"/>
              </a:rPr>
              <a:t> on </a:t>
            </a:r>
            <a:r>
              <a:rPr lang="cs-CZ" sz="2000" baseline="30000" dirty="0" err="1">
                <a:solidFill>
                  <a:schemeClr val="tx1"/>
                </a:solidFill>
                <a:latin typeface="+mj-lt"/>
              </a:rPr>
              <a:t>Heidegger</a:t>
            </a:r>
            <a:r>
              <a:rPr lang="cs-CZ" sz="2000" baseline="30000" dirty="0">
                <a:solidFill>
                  <a:schemeClr val="tx1"/>
                </a:solidFill>
                <a:latin typeface="+mj-lt"/>
              </a:rPr>
              <a:t> and Van </a:t>
            </a:r>
            <a:r>
              <a:rPr lang="cs-CZ" sz="2000" baseline="30000" dirty="0" err="1">
                <a:solidFill>
                  <a:schemeClr val="tx1"/>
                </a:solidFill>
                <a:latin typeface="+mj-lt"/>
              </a:rPr>
              <a:t>Gogh</a:t>
            </a:r>
            <a:r>
              <a:rPr lang="cs-CZ" sz="2000" baseline="30000" dirty="0">
                <a:solidFill>
                  <a:schemeClr val="tx1"/>
                </a:solidFill>
                <a:latin typeface="+mj-lt"/>
              </a:rPr>
              <a:t> (1968),” in: Donald </a:t>
            </a:r>
            <a:r>
              <a:rPr lang="cs-CZ" sz="2000" cap="small" baseline="30000" dirty="0" err="1">
                <a:solidFill>
                  <a:schemeClr val="tx1"/>
                </a:solidFill>
                <a:latin typeface="+mj-lt"/>
              </a:rPr>
              <a:t>Preziosi</a:t>
            </a:r>
            <a:r>
              <a:rPr lang="cs-CZ" sz="2000" baseline="30000" dirty="0">
                <a:solidFill>
                  <a:schemeClr val="tx1"/>
                </a:solidFill>
                <a:latin typeface="+mj-lt"/>
              </a:rPr>
              <a:t> (</a:t>
            </a:r>
            <a:r>
              <a:rPr lang="cs-CZ" sz="2000" baseline="30000" dirty="0" err="1">
                <a:solidFill>
                  <a:schemeClr val="tx1"/>
                </a:solidFill>
                <a:latin typeface="+mj-lt"/>
              </a:rPr>
              <a:t>ed</a:t>
            </a:r>
            <a:r>
              <a:rPr lang="cs-CZ" sz="2000" baseline="30000" dirty="0">
                <a:solidFill>
                  <a:schemeClr val="tx1"/>
                </a:solidFill>
                <a:latin typeface="+mj-lt"/>
              </a:rPr>
              <a:t>.), </a:t>
            </a:r>
            <a:r>
              <a:rPr lang="cs-CZ" sz="2000" i="1" baseline="30000" dirty="0" err="1" smtClean="0">
                <a:solidFill>
                  <a:schemeClr val="tx1"/>
                </a:solidFill>
                <a:latin typeface="+mj-lt"/>
              </a:rPr>
              <a:t>The</a:t>
            </a:r>
            <a:r>
              <a:rPr lang="cs-CZ" sz="2000" i="1" baseline="30000" dirty="0" smtClean="0">
                <a:solidFill>
                  <a:schemeClr val="tx1"/>
                </a:solidFill>
                <a:latin typeface="+mj-lt"/>
              </a:rPr>
              <a:t> </a:t>
            </a:r>
            <a:r>
              <a:rPr lang="cs-CZ" sz="2000" i="1" baseline="30000" dirty="0">
                <a:solidFill>
                  <a:schemeClr val="tx1"/>
                </a:solidFill>
                <a:latin typeface="+mj-lt"/>
              </a:rPr>
              <a:t>Art </a:t>
            </a:r>
            <a:r>
              <a:rPr lang="cs-CZ" sz="2000" i="1" baseline="30000" dirty="0" err="1">
                <a:solidFill>
                  <a:schemeClr val="tx1"/>
                </a:solidFill>
                <a:latin typeface="+mj-lt"/>
              </a:rPr>
              <a:t>of</a:t>
            </a:r>
            <a:r>
              <a:rPr lang="cs-CZ" sz="2000" i="1" baseline="30000" dirty="0">
                <a:solidFill>
                  <a:schemeClr val="tx1"/>
                </a:solidFill>
                <a:latin typeface="+mj-lt"/>
              </a:rPr>
              <a:t> Art </a:t>
            </a:r>
            <a:r>
              <a:rPr lang="cs-CZ" sz="2000" i="1" baseline="30000" dirty="0" err="1" smtClean="0">
                <a:solidFill>
                  <a:schemeClr val="tx1"/>
                </a:solidFill>
                <a:latin typeface="+mj-lt"/>
              </a:rPr>
              <a:t>History</a:t>
            </a:r>
            <a:endParaRPr lang="cs-CZ" sz="2000" dirty="0">
              <a:solidFill>
                <a:schemeClr val="tx1"/>
              </a:solidFill>
              <a:latin typeface="+mj-lt"/>
            </a:endParaRPr>
          </a:p>
        </p:txBody>
      </p:sp>
      <p:pic>
        <p:nvPicPr>
          <p:cNvPr id="1026" name="Picture 2" descr="D:\Data\uzivatel\Dokumenty\MU\Ohlasy dekonstrukce MU\a-pair-of-shoes-18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54" y="1268759"/>
            <a:ext cx="5788793" cy="482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4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2800" dirty="0" smtClean="0"/>
              <a:t>Martin </a:t>
            </a:r>
            <a:r>
              <a:rPr lang="cs-CZ" sz="2800" dirty="0" err="1" smtClean="0"/>
              <a:t>Heidegger</a:t>
            </a:r>
            <a:r>
              <a:rPr lang="cs-CZ" sz="2800" dirty="0" smtClean="0"/>
              <a:t>:</a:t>
            </a:r>
            <a:endParaRPr lang="cs-CZ" sz="2800"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i="1" dirty="0"/>
              <a:t>„Z temnoty otevřeného vnitřku bot hledí její upracovaný krok. V tuhé a nerovné tíze bot je nahromaděna vytrvalost její těžké pomalé chůze rozlehlou a jednotvárnou polní brázdou, ošlehávanou surovým větrem. Na kůži bot zůstává vlhkost a úrodnost půdy. Pod podrážkami klouže osamělá polní cesta. V botách se chvěje tiché volání země, její tichý dar dozrávajícího obilí a její nevysvětlitelný ústup z bezútěšného a neplodného zimního pole. Tento nástroj je prostoupen trpěnou úzkostí jak zajistit každodenní chléb, je prostoupen radostí beze slov, že byl opět nedostatek překonán, strach z nadcházejícího porodu a děs ze smrti, která hrozí odevšad. Tento nástroj patří zemi a je chráněn ve světě venkovanky. Z tohoto ochranného vlastnictví nástroj vyrůstá do svého sebe-spočinutí </a:t>
            </a:r>
            <a:r>
              <a:rPr lang="cs-CZ" dirty="0"/>
              <a:t>(</a:t>
            </a:r>
            <a:r>
              <a:rPr lang="cs-CZ" i="1" dirty="0" err="1"/>
              <a:t>Insichruhen</a:t>
            </a:r>
            <a:r>
              <a:rPr lang="cs-CZ" dirty="0"/>
              <a:t>).“</a:t>
            </a:r>
            <a:endParaRPr lang="cs-CZ" dirty="0"/>
          </a:p>
        </p:txBody>
      </p:sp>
    </p:spTree>
    <p:extLst>
      <p:ext uri="{BB962C8B-B14F-4D97-AF65-F5344CB8AC3E}">
        <p14:creationId xmlns:p14="http://schemas.microsoft.com/office/powerpoint/2010/main" val="1863252507"/>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284</Words>
  <Application>Microsoft Office PowerPoint</Application>
  <PresentationFormat>Předvádění na obrazovce (4:3)</PresentationFormat>
  <Paragraphs>20</Paragraphs>
  <Slides>5</Slides>
  <Notes>0</Notes>
  <HiddenSlides>0</HiddenSlides>
  <MMClips>0</MMClips>
  <ScaleCrop>false</ScaleCrop>
  <HeadingPairs>
    <vt:vector size="4" baseType="variant">
      <vt:variant>
        <vt:lpstr>Motiv</vt:lpstr>
      </vt:variant>
      <vt:variant>
        <vt:i4>1</vt:i4>
      </vt:variant>
      <vt:variant>
        <vt:lpstr>Nadpisy snímků</vt:lpstr>
      </vt:variant>
      <vt:variant>
        <vt:i4>5</vt:i4>
      </vt:variant>
    </vt:vector>
  </HeadingPairs>
  <TitlesOfParts>
    <vt:vector size="6" baseType="lpstr">
      <vt:lpstr>Motiv sady Office</vt:lpstr>
      <vt:lpstr>Keith Moxey</vt:lpstr>
      <vt:lpstr>Prezentace aplikace PowerPoint</vt:lpstr>
      <vt:lpstr>Prezentace aplikace PowerPoint</vt:lpstr>
      <vt:lpstr>Derrida: Réstitutions (de la vérité en pointure) In: La Vérité en peinture (Truth in Painting) </vt:lpstr>
      <vt:lpstr>Martin Heidegger: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Keith Moxey</dc:title>
  <dc:creator>Admin</dc:creator>
  <cp:lastModifiedBy>Dominika</cp:lastModifiedBy>
  <cp:revision>3</cp:revision>
  <dcterms:created xsi:type="dcterms:W3CDTF">2016-04-18T22:09:55Z</dcterms:created>
  <dcterms:modified xsi:type="dcterms:W3CDTF">2016-05-03T10:19:10Z</dcterms:modified>
</cp:coreProperties>
</file>